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71" r:id="rId4"/>
    <p:sldId id="278" r:id="rId5"/>
    <p:sldId id="285" r:id="rId6"/>
    <p:sldId id="289" r:id="rId7"/>
    <p:sldId id="287" r:id="rId8"/>
    <p:sldId id="261" r:id="rId9"/>
    <p:sldId id="262" r:id="rId10"/>
    <p:sldId id="274" r:id="rId11"/>
    <p:sldId id="280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2" r:id="rId21"/>
    <p:sldId id="297" r:id="rId22"/>
    <p:sldId id="298" r:id="rId23"/>
    <p:sldId id="279" r:id="rId24"/>
    <p:sldId id="282" r:id="rId25"/>
    <p:sldId id="299" r:id="rId26"/>
    <p:sldId id="263" r:id="rId27"/>
    <p:sldId id="264" r:id="rId28"/>
    <p:sldId id="300" r:id="rId29"/>
    <p:sldId id="301" r:id="rId30"/>
    <p:sldId id="303" r:id="rId31"/>
    <p:sldId id="304" r:id="rId32"/>
    <p:sldId id="306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27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07" autoAdjust="0"/>
  </p:normalViewPr>
  <p:slideViewPr>
    <p:cSldViewPr snapToGrid="0">
      <p:cViewPr varScale="1">
        <p:scale>
          <a:sx n="61" d="100"/>
          <a:sy n="61" d="100"/>
        </p:scale>
        <p:origin x="13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EC02-127C-4DF1-91B2-69F3EE66D6CF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D259A-0B22-4204-B86E-533FB56D3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23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Good Morning etc.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72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87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73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779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92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07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0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 lets start by introducing the team.</a:t>
            </a:r>
            <a:r>
              <a:rPr lang="en-AU" baseline="0" dirty="0" smtClean="0"/>
              <a:t> If you have any questions, feel free to ask.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20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</a:t>
            </a:r>
            <a:r>
              <a:rPr lang="en-AU" baseline="0" dirty="0" smtClean="0"/>
              <a:t> what’s out mission? 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SnapSat is destined to be a satellite that is directly accessible to you! 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SnapSat is a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-satellite designed for outreach and space accessibility for educational bodies and the general public. In a sun-synchronous orbit at an altitude of 350km, SnapSat will be in the prime position of Earth observation. Users can send a message to the cubesat, which will take beautiful images of the Earth and tweet it to the world.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SnapSat will relay position data, so users are able to take photographs where they please. There is also scope for the development of a desktop/phone application for direct user connection to the satellite via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groundstation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success the final build and launch, the team is hoping to lunch SnapSat on a sounding rocket - where it will stay in a LEO for about 3 months, taking beautiful photographs!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(These are hypothetical and not images taken with SnapSat. However, these are indicative of the quality of photos we are hoping to achieve):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SnapSat will relay position data, so users are able to take photographs where they please. There is also scope for the development of a desktop/phone application for direct user connection to the satellite via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groundstation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9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1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58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3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45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76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Go though component selection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Note: we were able to achieve such a high mass budget since </a:t>
            </a:r>
            <a:r>
              <a:rPr lang="en-AU" baseline="0" dirty="0" err="1" smtClean="0"/>
              <a:t>expesive</a:t>
            </a:r>
            <a:r>
              <a:rPr lang="en-AU" baseline="0" dirty="0" smtClean="0"/>
              <a:t>, space rated and optimised </a:t>
            </a:r>
            <a:r>
              <a:rPr lang="en-AU" baseline="0" dirty="0" err="1" smtClean="0"/>
              <a:t>componenet</a:t>
            </a:r>
            <a:r>
              <a:rPr lang="en-AU" baseline="0" dirty="0" smtClean="0"/>
              <a:t> were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259A-0B22-4204-B86E-533FB56D31D0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32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-732390" y="-2511786"/>
            <a:ext cx="8794350" cy="879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52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3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5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j-lt"/>
                <a:ea typeface="Roboto L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BBC7A9B0-89D2-465A-AF0A-443056999F2B}" type="datetime3">
              <a:rPr lang="en-AU" smtClean="0"/>
              <a:pPr/>
              <a:t>4 November,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/>
              <a:t>SnapSat Critical Design Presentation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B793DD-E3CA-4EC9-8595-B60D185A556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8417" y="1105991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8417" y="6274528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35642" r="22242" b="18118"/>
          <a:stretch/>
        </p:blipFill>
        <p:spPr>
          <a:xfrm>
            <a:off x="6766560" y="607757"/>
            <a:ext cx="1979024" cy="3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-732390" y="-2511786"/>
            <a:ext cx="8794350" cy="87943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0349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  <a:ea typeface="Roboto L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10150"/>
            <a:ext cx="7886700" cy="2179502"/>
          </a:xfrm>
        </p:spPr>
        <p:txBody>
          <a:bodyPr/>
          <a:lstStyle>
            <a:lvl1pPr marL="0" indent="0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3600" kern="1200" dirty="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0496"/>
            <a:ext cx="3886200" cy="4966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0496"/>
            <a:ext cx="3886200" cy="4966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8417" y="1105991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98417" y="6274528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35642" r="22242" b="18118"/>
          <a:stretch/>
        </p:blipFill>
        <p:spPr>
          <a:xfrm>
            <a:off x="6766560" y="607757"/>
            <a:ext cx="1979024" cy="3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8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17" y="465164"/>
            <a:ext cx="7886700" cy="636360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06029"/>
            <a:ext cx="3868340" cy="47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80791"/>
            <a:ext cx="3868340" cy="4408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06029"/>
            <a:ext cx="3887391" cy="47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80791"/>
            <a:ext cx="3887391" cy="4408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35642" r="22242" b="18118"/>
          <a:stretch/>
        </p:blipFill>
        <p:spPr>
          <a:xfrm>
            <a:off x="6766560" y="607757"/>
            <a:ext cx="1979024" cy="39372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98417" y="1105991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98417" y="6274528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0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8417" y="1105991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8417" y="6274528"/>
            <a:ext cx="8347166" cy="0"/>
          </a:xfrm>
          <a:prstGeom prst="line">
            <a:avLst/>
          </a:prstGeom>
          <a:ln w="1905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35642" r="22242" b="18118"/>
          <a:stretch/>
        </p:blipFill>
        <p:spPr>
          <a:xfrm>
            <a:off x="6766560" y="607757"/>
            <a:ext cx="1979024" cy="3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74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05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70C3-D5D5-44E4-ADD6-CAA6571321B0}" type="datetimeFigureOut">
              <a:rPr lang="en-AU" smtClean="0"/>
              <a:t>4/11/2015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11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417" y="495757"/>
            <a:ext cx="5941423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122"/>
            <a:ext cx="7886700" cy="483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0FD3-10FA-474E-9B19-1F83AA45001E}" type="datetime3">
              <a:rPr lang="en-AU" smtClean="0"/>
              <a:pPr/>
              <a:t>4 November,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SnapSat Preliminary Design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79E6-0A97-4173-ACB7-FFA1EC395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0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6000" dirty="0">
                <a:latin typeface="a•space" panose="02000500000000000000" pitchFamily="2" charset="0"/>
              </a:rPr>
              <a:t>SnapSat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3628165"/>
            <a:ext cx="7208520" cy="1655762"/>
          </a:xfrm>
        </p:spPr>
        <p:txBody>
          <a:bodyPr/>
          <a:lstStyle/>
          <a:p>
            <a:pPr algn="l"/>
            <a:r>
              <a:rPr lang="en-AU" spc="300" dirty="0" smtClean="0"/>
              <a:t>Critical Design Review</a:t>
            </a:r>
          </a:p>
          <a:p>
            <a:pPr algn="l"/>
            <a:r>
              <a:rPr lang="en-AU" sz="2000" spc="300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AU" sz="2000" spc="300" baseline="30000" dirty="0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AU" sz="2000" spc="300" dirty="0" smtClean="0">
                <a:solidFill>
                  <a:schemeClr val="accent5">
                    <a:lumMod val="75000"/>
                  </a:schemeClr>
                </a:solidFill>
              </a:rPr>
              <a:t> November 2015</a:t>
            </a:r>
            <a:endParaRPr lang="en-AU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8" name="Picture 4" descr="https://cdn2.colorlib.com/wp/wp-content/uploads/sites/2/2013/10/BoldMedia-flat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4" t="22095" r="36527" b="20305"/>
          <a:stretch/>
        </p:blipFill>
        <p:spPr bwMode="auto">
          <a:xfrm>
            <a:off x="5116287" y="2585663"/>
            <a:ext cx="855617" cy="8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 Test Methodology</a:t>
            </a:r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>
            <a:normAutofit/>
          </a:bodyPr>
          <a:lstStyle/>
          <a:p>
            <a:r>
              <a:rPr lang="en-AU" dirty="0" smtClean="0"/>
              <a:t>Natural Frequency</a:t>
            </a:r>
          </a:p>
          <a:p>
            <a:r>
              <a:rPr lang="en-AU" dirty="0" smtClean="0"/>
              <a:t>Sinusoidal Sweep</a:t>
            </a:r>
          </a:p>
          <a:p>
            <a:r>
              <a:rPr lang="en-AU" dirty="0" smtClean="0"/>
              <a:t>Random Frequency</a:t>
            </a:r>
          </a:p>
          <a:p>
            <a:r>
              <a:rPr lang="en-AU" dirty="0" smtClean="0"/>
              <a:t>Quasi-Static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3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Mass Budget</a:t>
            </a:r>
            <a:endParaRPr lang="en-A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440234"/>
              </p:ext>
            </p:extLst>
          </p:nvPr>
        </p:nvGraphicFramePr>
        <p:xfrm>
          <a:off x="628650" y="1323975"/>
          <a:ext cx="7884729" cy="4737191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391131"/>
                <a:gridCol w="3342674"/>
                <a:gridCol w="1564259"/>
                <a:gridCol w="1586665"/>
              </a:tblGrid>
              <a:tr h="495906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Subsystem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Component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+mj-lt"/>
                        </a:rPr>
                        <a:t>Mass + Contingency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Fraction of total</a:t>
                      </a:r>
                      <a:r>
                        <a:rPr lang="en-AU" sz="1600" baseline="0" dirty="0" smtClean="0">
                          <a:latin typeface="+mj-lt"/>
                        </a:rPr>
                        <a:t> mass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</a:tr>
              <a:tr h="561431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Structural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Chassis – Laser cut</a:t>
                      </a:r>
                      <a:r>
                        <a:rPr lang="en-AU" sz="1600" baseline="0" dirty="0" smtClean="0">
                          <a:latin typeface="+mj-lt"/>
                        </a:rPr>
                        <a:t> </a:t>
                      </a:r>
                      <a:r>
                        <a:rPr lang="en-AU" sz="1600" dirty="0" smtClean="0">
                          <a:latin typeface="+mj-lt"/>
                        </a:rPr>
                        <a:t>Aluminium</a:t>
                      </a:r>
                      <a:br>
                        <a:rPr lang="en-AU" sz="1600" dirty="0" smtClean="0">
                          <a:latin typeface="+mj-lt"/>
                        </a:rPr>
                      </a:br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Solar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Panels </a:t>
                      </a:r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435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47.6%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835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latin typeface="+mj-lt"/>
                        </a:rPr>
                        <a:t>ADCS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Air core coils</a:t>
                      </a:r>
                      <a:r>
                        <a:rPr lang="en-AU" sz="1600" baseline="0" dirty="0" smtClean="0">
                          <a:latin typeface="+mj-lt"/>
                        </a:rPr>
                        <a:t> (in house)</a:t>
                      </a:r>
                    </a:p>
                    <a:p>
                      <a:r>
                        <a:rPr lang="en-AU" sz="1600" baseline="0" dirty="0" err="1" smtClean="0">
                          <a:latin typeface="+mj-lt"/>
                        </a:rPr>
                        <a:t>Osram</a:t>
                      </a:r>
                      <a:r>
                        <a:rPr lang="en-AU" sz="1600" baseline="0" dirty="0" smtClean="0">
                          <a:latin typeface="+mj-lt"/>
                        </a:rPr>
                        <a:t> photodiodes</a:t>
                      </a:r>
                    </a:p>
                    <a:p>
                      <a:r>
                        <a:rPr lang="en-AU" sz="1600" baseline="0" dirty="0" err="1" smtClean="0">
                          <a:latin typeface="+mj-lt"/>
                        </a:rPr>
                        <a:t>Adafruit</a:t>
                      </a:r>
                      <a:r>
                        <a:rPr lang="en-AU" sz="1600" baseline="0" dirty="0" smtClean="0">
                          <a:latin typeface="+mj-lt"/>
                        </a:rPr>
                        <a:t> 9DOF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180.2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22%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EPS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Batteries</a:t>
                      </a:r>
                      <a:r>
                        <a:rPr lang="en-AU" sz="1600" baseline="0" dirty="0" smtClean="0">
                          <a:latin typeface="+mj-lt"/>
                        </a:rPr>
                        <a:t> &amp; Power bus</a:t>
                      </a:r>
                      <a:endParaRPr lang="en-AU" sz="16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122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14.9%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OBC / OBDH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Arduino DUE</a:t>
                      </a:r>
                      <a:r>
                        <a:rPr lang="en-AU" sz="1600" baseline="0" dirty="0" smtClean="0">
                          <a:latin typeface="+mj-lt"/>
                        </a:rPr>
                        <a:t> board</a:t>
                      </a:r>
                    </a:p>
                    <a:p>
                      <a:r>
                        <a:rPr lang="en-AU" sz="1600" baseline="0" dirty="0" smtClean="0">
                          <a:latin typeface="+mj-lt"/>
                        </a:rPr>
                        <a:t>Memory storage</a:t>
                      </a:r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31.2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3.8%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TT&amp;C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Antennae </a:t>
                      </a:r>
                    </a:p>
                    <a:p>
                      <a:r>
                        <a:rPr lang="en-AU" sz="1600" dirty="0" smtClean="0">
                          <a:latin typeface="+mj-lt"/>
                        </a:rPr>
                        <a:t>VHF/UHF</a:t>
                      </a:r>
                      <a:r>
                        <a:rPr lang="en-AU" sz="1600" baseline="0" dirty="0" smtClean="0">
                          <a:latin typeface="+mj-lt"/>
                        </a:rPr>
                        <a:t> receivers/transmitters</a:t>
                      </a:r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84</a:t>
                      </a:r>
                      <a:r>
                        <a:rPr lang="en-AU" sz="1600" baseline="0" dirty="0" smtClean="0">
                          <a:latin typeface="+mj-lt"/>
                        </a:rPr>
                        <a:t>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10.3%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Thermal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Heat</a:t>
                      </a:r>
                      <a:r>
                        <a:rPr lang="en-AU" sz="1600" baseline="0" dirty="0" smtClean="0">
                          <a:latin typeface="+mj-lt"/>
                        </a:rPr>
                        <a:t> taping, </a:t>
                      </a:r>
                      <a:r>
                        <a:rPr lang="en-AU" sz="1600" baseline="0" dirty="0" err="1" smtClean="0">
                          <a:latin typeface="+mj-lt"/>
                        </a:rPr>
                        <a:t>Kapton</a:t>
                      </a:r>
                      <a:r>
                        <a:rPr lang="en-AU" sz="1600" baseline="0" dirty="0" smtClean="0">
                          <a:latin typeface="+mj-lt"/>
                        </a:rPr>
                        <a:t> tape</a:t>
                      </a:r>
                    </a:p>
                    <a:p>
                      <a:r>
                        <a:rPr lang="en-AU" sz="1600" baseline="0" dirty="0" smtClean="0">
                          <a:latin typeface="+mj-lt"/>
                        </a:rPr>
                        <a:t>Multi-layer insulation</a:t>
                      </a:r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4.8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0.6%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Payload</a:t>
                      </a:r>
                      <a:endParaRPr lang="en-A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TTL Camera</a:t>
                      </a:r>
                      <a:endParaRPr lang="en-A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25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3.1%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17554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Integration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Wires,</a:t>
                      </a:r>
                      <a:r>
                        <a:rPr lang="en-AU" sz="1600" baseline="0" dirty="0" smtClean="0">
                          <a:latin typeface="+mj-lt"/>
                        </a:rPr>
                        <a:t> bolts and cables</a:t>
                      </a:r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9.5 g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1.2%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Mass Balance &amp; Total Weight</a:t>
            </a:r>
            <a:endParaRPr lang="en-A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94105"/>
              </p:ext>
            </p:extLst>
          </p:nvPr>
        </p:nvGraphicFramePr>
        <p:xfrm>
          <a:off x="628650" y="1323975"/>
          <a:ext cx="7884729" cy="3904767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391131"/>
                <a:gridCol w="2079253"/>
                <a:gridCol w="2217683"/>
                <a:gridCol w="2196662"/>
              </a:tblGrid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Subsystem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Total Weight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Distance From Centroid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Inertial </a:t>
                      </a:r>
                      <a:r>
                        <a:rPr lang="en-AU" sz="1600" dirty="0" err="1" smtClean="0">
                          <a:latin typeface="+mj-lt"/>
                        </a:rPr>
                        <a:t>Contibution</a:t>
                      </a:r>
                      <a:endParaRPr lang="en-AU" sz="1600" b="1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Structural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latin typeface="+mj-lt"/>
                        </a:rPr>
                        <a:t>ADCS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baseline="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EPS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OBC / OBDH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TT&amp;C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Thermal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Payload</a:t>
                      </a:r>
                      <a:endParaRPr lang="en-A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433863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j-lt"/>
                        </a:rPr>
                        <a:t>Integration</a:t>
                      </a:r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Attitude Determination and Control (ADCS)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James Allworth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67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IMU </a:t>
            </a:r>
          </a:p>
          <a:p>
            <a:r>
              <a:rPr lang="en-US" dirty="0" smtClean="0"/>
              <a:t>Sun Sensors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21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IMU </a:t>
            </a:r>
          </a:p>
          <a:p>
            <a:r>
              <a:rPr lang="en-US" dirty="0" smtClean="0"/>
              <a:t>Sun Sensors</a:t>
            </a:r>
          </a:p>
          <a:p>
            <a:r>
              <a:rPr lang="en-US" dirty="0" err="1" smtClean="0"/>
              <a:t>Magnetorquers</a:t>
            </a:r>
            <a:endParaRPr lang="en-US" dirty="0" smtClean="0"/>
          </a:p>
          <a:p>
            <a:r>
              <a:rPr lang="en-US" dirty="0" smtClean="0"/>
              <a:t>Control System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7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Magnetorquer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0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83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Electrical Power System </a:t>
            </a:r>
            <a:br>
              <a:rPr lang="en-AU" dirty="0" smtClean="0"/>
            </a:br>
            <a:r>
              <a:rPr lang="en-AU" dirty="0" smtClean="0"/>
              <a:t>(EPS)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Penelope Player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89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r>
              <a:rPr lang="en-US" dirty="0" smtClean="0"/>
              <a:t>Charging Circuit</a:t>
            </a:r>
          </a:p>
          <a:p>
            <a:r>
              <a:rPr lang="en-US" dirty="0" smtClean="0"/>
              <a:t>Voltage Rails</a:t>
            </a:r>
          </a:p>
          <a:p>
            <a:r>
              <a:rPr lang="en-US" dirty="0" smtClean="0"/>
              <a:t>Battery Lifetime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8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AU" dirty="0" smtClean="0">
                <a:solidFill>
                  <a:schemeClr val="accent5">
                    <a:lumMod val="75000"/>
                  </a:schemeClr>
                </a:solidFill>
              </a:rPr>
              <a:t>James Allworth </a:t>
            </a:r>
            <a:r>
              <a:rPr lang="en-AU" dirty="0" smtClean="0"/>
              <a:t>– 	Attitude Determination and 				Control</a:t>
            </a:r>
          </a:p>
          <a:p>
            <a:pPr>
              <a:buClr>
                <a:schemeClr val="tx1"/>
              </a:buClr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Thomas </a:t>
            </a:r>
            <a:r>
              <a:rPr lang="en-AU" dirty="0" smtClean="0">
                <a:solidFill>
                  <a:schemeClr val="accent5">
                    <a:lumMod val="75000"/>
                  </a:schemeClr>
                </a:solidFill>
              </a:rPr>
              <a:t>Forbutt </a:t>
            </a:r>
            <a:r>
              <a:rPr lang="en-AU" dirty="0" smtClean="0"/>
              <a:t>– Communications and On-board 			Data Handling</a:t>
            </a:r>
          </a:p>
          <a:p>
            <a:pPr>
              <a:buClr>
                <a:schemeClr val="tx1"/>
              </a:buClr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Oscar McNulty </a:t>
            </a:r>
            <a:r>
              <a:rPr lang="en-AU" dirty="0" smtClean="0"/>
              <a:t>– 	Structural Design and 					Development</a:t>
            </a:r>
          </a:p>
          <a:p>
            <a:pPr>
              <a:buClr>
                <a:schemeClr val="tx1"/>
              </a:buClr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Penelope Player </a:t>
            </a:r>
            <a:r>
              <a:rPr lang="en-AU" dirty="0" smtClean="0"/>
              <a:t>– On-board Computer and Power 			System</a:t>
            </a:r>
          </a:p>
          <a:p>
            <a:pPr>
              <a:buClr>
                <a:schemeClr val="tx1"/>
              </a:buClr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Nikita Sardesai </a:t>
            </a:r>
            <a:r>
              <a:rPr lang="en-AU" dirty="0" smtClean="0"/>
              <a:t>– Thermal Control and Payload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4ECF3C4-FF48-446E-AC9C-C0875A373764}" type="slidenum">
              <a:rPr lang="en-AU" smtClean="0">
                <a:latin typeface="+mj-lt"/>
              </a:rPr>
              <a:t>2</a:t>
            </a:fld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7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Power Budget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41" y="1304677"/>
            <a:ext cx="6003118" cy="485298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5F70C5-3A06-41A2-A4D8-B9A46153BBCE}" type="slidenum">
              <a:rPr lang="en-AU" smtClean="0">
                <a:latin typeface="+mj-lt"/>
              </a:rPr>
              <a:t>20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374484" cy="2034947"/>
          </a:xfrm>
        </p:spPr>
        <p:txBody>
          <a:bodyPr/>
          <a:lstStyle/>
          <a:p>
            <a:r>
              <a:rPr lang="en-AU" dirty="0" smtClean="0"/>
              <a:t>On-Board Computer and Data Handling (OBC/DH)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Penelope Player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7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2" y="1190986"/>
            <a:ext cx="7158521" cy="4968660"/>
          </a:xfrm>
        </p:spPr>
      </p:pic>
    </p:spTree>
    <p:extLst>
      <p:ext uri="{BB962C8B-B14F-4D97-AF65-F5344CB8AC3E}">
        <p14:creationId xmlns:p14="http://schemas.microsoft.com/office/powerpoint/2010/main" val="26352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Thomas Forbutt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9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4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Five-Node Network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4342743" cy="4853260"/>
          </a:xfrm>
        </p:spPr>
        <p:txBody>
          <a:bodyPr/>
          <a:lstStyle/>
          <a:p>
            <a:r>
              <a:rPr lang="en-US" dirty="0" smtClean="0"/>
              <a:t>details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23703"/>
            <a:ext cx="4057859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Thermal Control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Nikita Sardesai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916621" y="904612"/>
            <a:ext cx="4572000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Note to </a:t>
            </a:r>
            <a:r>
              <a:rPr lang="en-AU" sz="2400" dirty="0" err="1" smtClean="0">
                <a:solidFill>
                  <a:schemeClr val="bg1"/>
                </a:solidFill>
              </a:rPr>
              <a:t>snapsat</a:t>
            </a:r>
            <a:r>
              <a:rPr lang="en-AU" sz="2400" dirty="0" smtClean="0">
                <a:solidFill>
                  <a:schemeClr val="bg1"/>
                </a:solidFill>
              </a:rPr>
              <a:t>: (this </a:t>
            </a:r>
            <a:r>
              <a:rPr lang="en-AU" sz="2400" dirty="0">
                <a:solidFill>
                  <a:schemeClr val="bg1"/>
                </a:solidFill>
              </a:rPr>
              <a:t>section is a </a:t>
            </a:r>
            <a:r>
              <a:rPr lang="en-AU" sz="2400" dirty="0" smtClean="0">
                <a:solidFill>
                  <a:schemeClr val="bg1"/>
                </a:solidFill>
              </a:rPr>
              <a:t>bit </a:t>
            </a:r>
            <a:r>
              <a:rPr lang="en-AU" sz="2400" dirty="0">
                <a:solidFill>
                  <a:schemeClr val="bg1"/>
                </a:solidFill>
              </a:rPr>
              <a:t>too long – I will cut it down!)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Space Thermal Dynamics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27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specified for 3 month, 350km orbit</a:t>
            </a:r>
          </a:p>
          <a:p>
            <a:r>
              <a:rPr lang="en-AU" dirty="0" smtClean="0"/>
              <a:t>Simplified mass: system dissipating heat to boundary exposed to space</a:t>
            </a:r>
          </a:p>
          <a:p>
            <a:r>
              <a:rPr lang="en-AU" dirty="0" smtClean="0"/>
              <a:t>General governing equation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" y="3416810"/>
            <a:ext cx="7344006" cy="22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Space Thermal Environment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28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1" y="1312064"/>
            <a:ext cx="8576943" cy="46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Heat Transfer Modes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29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/>
              <a:t>Heat flux relates to a change in temperature as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Three modes:</a:t>
            </a:r>
          </a:p>
          <a:p>
            <a:pPr lvl="1"/>
            <a:r>
              <a:rPr lang="en-AU" dirty="0" smtClean="0"/>
              <a:t>Conduction</a:t>
            </a:r>
          </a:p>
          <a:p>
            <a:pPr lvl="1"/>
            <a:r>
              <a:rPr lang="en-AU" dirty="0" smtClean="0"/>
              <a:t>Convection (not relevant)</a:t>
            </a:r>
          </a:p>
          <a:p>
            <a:pPr lvl="1"/>
            <a:r>
              <a:rPr lang="en-AU" dirty="0" smtClean="0"/>
              <a:t>Radiation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4" y="2248363"/>
            <a:ext cx="3632691" cy="11725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36" y="1821913"/>
            <a:ext cx="3664827" cy="2025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49" y="4045282"/>
            <a:ext cx="3102804" cy="961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64" y="5204218"/>
            <a:ext cx="1649494" cy="6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Mission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0" y="1455127"/>
            <a:ext cx="3213265" cy="12256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96" y="3087025"/>
            <a:ext cx="2670639" cy="2849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18" y="3058450"/>
            <a:ext cx="2640032" cy="3144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7" y="3058450"/>
            <a:ext cx="2954628" cy="314423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9426"/>
            <a:ext cx="4352925" cy="76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To bring space to YOU</a:t>
            </a:r>
            <a:endParaRPr lang="en-AU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8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Total Incoming Radiation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30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3512426" cy="4853260"/>
          </a:xfrm>
        </p:spPr>
        <p:txBody>
          <a:bodyPr/>
          <a:lstStyle/>
          <a:p>
            <a:r>
              <a:rPr lang="en-AU" dirty="0" smtClean="0"/>
              <a:t>Specification: sun-synchronous, 66% of orbit time spent in the sun, 98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AU" dirty="0" smtClean="0"/>
              <a:t> inclination</a:t>
            </a:r>
          </a:p>
          <a:p>
            <a:pPr lvl="1"/>
            <a:r>
              <a:rPr lang="en-AU" dirty="0" smtClean="0"/>
              <a:t>Simulated orbit was rotated 45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AU" dirty="0" smtClean="0"/>
              <a:t> about the z Earth-body axis and 8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AU" dirty="0" smtClean="0"/>
              <a:t> about the y Earth-body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20" y="1509793"/>
            <a:ext cx="4444259" cy="4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Total Incoming Radiation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31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/>
              <a:t>Considering the external radiative fluxes</a:t>
            </a:r>
          </a:p>
          <a:p>
            <a:pPr lvl="1"/>
            <a:r>
              <a:rPr lang="en-AU" dirty="0" smtClean="0"/>
              <a:t>Albedo (constant = 0.3), Solar (absorptivity = 0.8), Earth-IR. </a:t>
            </a:r>
            <a:r>
              <a:rPr lang="en-AU" dirty="0" smtClean="0">
                <a:solidFill>
                  <a:srgbClr val="C00000"/>
                </a:solidFill>
              </a:rPr>
              <a:t>This is NOT panel-by-panel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7" y="2517584"/>
            <a:ext cx="8382696" cy="37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Panel Numbering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32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a guide for the following slides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41" y="2348325"/>
            <a:ext cx="6172517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Solar Radiation Per Panel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33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4" y="1204082"/>
            <a:ext cx="7199872" cy="189647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3100552"/>
            <a:ext cx="8217928" cy="3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/>
              <a:t>Constant value for </a:t>
            </a:r>
            <a:r>
              <a:rPr lang="en-AU" dirty="0"/>
              <a:t>e</a:t>
            </a:r>
            <a:r>
              <a:rPr lang="en-AU" dirty="0" smtClean="0"/>
              <a:t>ach panel throughout orbit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r>
              <a:rPr lang="en-AU" dirty="0" smtClean="0"/>
              <a:t>View Factor: projected visible area given by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Earth Infrared Radiation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34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64" y="1785399"/>
            <a:ext cx="6250981" cy="2282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2" y="4876799"/>
            <a:ext cx="3344944" cy="10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/>
              <a:t>Albedo factor varies depending on the case considered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Earth Albedo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35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0" r="446"/>
          <a:stretch/>
        </p:blipFill>
        <p:spPr>
          <a:xfrm>
            <a:off x="4513536" y="1789743"/>
            <a:ext cx="4546381" cy="1294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6" t="1988" r="24186" b="78688"/>
          <a:stretch/>
        </p:blipFill>
        <p:spPr>
          <a:xfrm>
            <a:off x="855206" y="2287503"/>
            <a:ext cx="4137207" cy="5675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6" y="3277358"/>
            <a:ext cx="7760424" cy="28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/>
              <a:t>Shown here for Panel 2, but computed for all panels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Total Panel Incoming Radiation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36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/>
          <a:stretch/>
        </p:blipFill>
        <p:spPr>
          <a:xfrm>
            <a:off x="756745" y="1957370"/>
            <a:ext cx="8065682" cy="3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To be completed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Temperature Change Per Panel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37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54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Concluding Remarks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72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To be completed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  <a:p>
            <a:endParaRPr lang="en-AU" dirty="0" smtClean="0">
              <a:solidFill>
                <a:srgbClr val="C00000"/>
              </a:solidFill>
            </a:endParaRPr>
          </a:p>
          <a:p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17" y="495757"/>
            <a:ext cx="6485859" cy="610234"/>
          </a:xfrm>
        </p:spPr>
        <p:txBody>
          <a:bodyPr/>
          <a:lstStyle/>
          <a:p>
            <a:r>
              <a:rPr lang="en-AU" dirty="0" smtClean="0"/>
              <a:t>Lessons Learned and Future Work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CDBA062-DA9A-4161-9B35-CC0886532E0F}" type="slidenum">
              <a:rPr lang="en-AU" smtClean="0">
                <a:latin typeface="+mj-lt"/>
              </a:rPr>
              <a:t>39</a:t>
            </a:fld>
            <a:endParaRPr lang="en-AU" dirty="0">
              <a:latin typeface="+mj-lt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Design Point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3186606" cy="4853260"/>
          </a:xfrm>
        </p:spPr>
        <p:txBody>
          <a:bodyPr>
            <a:normAutofit/>
          </a:bodyPr>
          <a:lstStyle/>
          <a:p>
            <a:r>
              <a:rPr lang="en-AU" dirty="0" smtClean="0"/>
              <a:t>1U Cubesat</a:t>
            </a:r>
          </a:p>
          <a:p>
            <a:r>
              <a:rPr lang="en-AU" dirty="0" smtClean="0"/>
              <a:t>$1000 budget</a:t>
            </a:r>
          </a:p>
          <a:p>
            <a:r>
              <a:rPr lang="en-AU" dirty="0" smtClean="0"/>
              <a:t>13 week timescale</a:t>
            </a:r>
          </a:p>
          <a:p>
            <a:r>
              <a:rPr lang="en-AU" dirty="0" smtClean="0"/>
              <a:t>Design for balloon launch to 30km</a:t>
            </a:r>
          </a:p>
          <a:p>
            <a:r>
              <a:rPr lang="en-AU" dirty="0" smtClean="0"/>
              <a:t>Communications: 5-node networking scheme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11709"/>
          <a:stretch/>
        </p:blipFill>
        <p:spPr>
          <a:xfrm>
            <a:off x="3985521" y="1527142"/>
            <a:ext cx="4708637" cy="3563168"/>
          </a:xfrm>
          <a:prstGeom prst="roundRect">
            <a:avLst>
              <a:gd name="adj" fmla="val 25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85521" y="5142129"/>
            <a:ext cx="45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Figure 1 – Preliminary Design </a:t>
            </a:r>
            <a:br>
              <a:rPr lang="en-A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A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(this has since been improved upon)</a:t>
            </a:r>
            <a:endParaRPr lang="en-AU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5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6000" dirty="0">
                <a:latin typeface="a•space" panose="02000500000000000000" pitchFamily="2" charset="0"/>
              </a:rPr>
              <a:t>SnapSat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3628165"/>
            <a:ext cx="7208520" cy="1655762"/>
          </a:xfrm>
        </p:spPr>
        <p:txBody>
          <a:bodyPr>
            <a:normAutofit/>
          </a:bodyPr>
          <a:lstStyle/>
          <a:p>
            <a:pPr algn="l"/>
            <a:r>
              <a:rPr lang="en-AU" spc="300" dirty="0" smtClean="0"/>
              <a:t>Critical Design Review</a:t>
            </a:r>
            <a:endParaRPr lang="en-AU" spc="300" dirty="0" smtClean="0"/>
          </a:p>
          <a:p>
            <a:pPr algn="l"/>
            <a:endParaRPr lang="en-AU" spc="300" dirty="0"/>
          </a:p>
          <a:p>
            <a:pPr algn="l"/>
            <a:r>
              <a:rPr lang="en-AU" i="1" u="sng" spc="300" dirty="0" smtClean="0">
                <a:solidFill>
                  <a:schemeClr val="accent3"/>
                </a:solidFill>
              </a:rPr>
              <a:t>stemn.com/projects/</a:t>
            </a:r>
            <a:r>
              <a:rPr lang="en-AU" i="1" u="sng" spc="300" dirty="0" err="1" smtClean="0">
                <a:solidFill>
                  <a:schemeClr val="accent3"/>
                </a:solidFill>
              </a:rPr>
              <a:t>cubesat</a:t>
            </a:r>
            <a:r>
              <a:rPr lang="en-AU" i="1" u="sng" spc="300" dirty="0" smtClean="0">
                <a:solidFill>
                  <a:schemeClr val="accent3"/>
                </a:solidFill>
              </a:rPr>
              <a:t>-alpha</a:t>
            </a:r>
            <a:endParaRPr lang="en-AU" i="1" u="sng" spc="3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https://cdn2.colorlib.com/wp/wp-content/uploads/sites/2/2013/10/BoldMedia-fla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4" t="22095" r="36527" b="20305"/>
          <a:stretch/>
        </p:blipFill>
        <p:spPr bwMode="auto">
          <a:xfrm>
            <a:off x="5116287" y="2585663"/>
            <a:ext cx="855617" cy="8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 Overview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Component Selection and Operation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19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Component Selection</a:t>
            </a:r>
            <a:endParaRPr lang="en-AU" dirty="0">
              <a:latin typeface="+mj-lt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84" y="1169051"/>
            <a:ext cx="6761442" cy="49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System Interaction</a:t>
            </a:r>
            <a:endParaRPr lang="en-AU" dirty="0">
              <a:latin typeface="+mj-lt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6" y="1334814"/>
            <a:ext cx="7013946" cy="47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Structural Design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Oscar McNulty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4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Final Design</a:t>
            </a:r>
            <a:endParaRPr lang="en-AU" dirty="0"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lang="en-AU" sz="1200" kern="120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5E801A-27FC-4E4C-A43C-DCD3D3677F04}" type="slidenum">
              <a:rPr lang="en-AU" smtClean="0">
                <a:latin typeface="+mj-lt"/>
              </a:rPr>
              <a:t>9</a:t>
            </a:fld>
            <a:endParaRPr lang="en-AU" dirty="0">
              <a:latin typeface="+mj-lt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AU" dirty="0" smtClean="0">
                <a:latin typeface="+mj-lt"/>
              </a:rPr>
              <a:t>Friday 6 November </a:t>
            </a:r>
            <a:r>
              <a:rPr lang="en-AU" dirty="0" smtClean="0">
                <a:latin typeface="+mj-lt"/>
              </a:rPr>
              <a:t>2015</a:t>
            </a:r>
            <a:endParaRPr lang="en-AU" dirty="0">
              <a:latin typeface="+mj-lt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lang="en-AU" sz="1200" kern="120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>
                <a:latin typeface="+mj-lt"/>
              </a:rPr>
              <a:t>SnapSat </a:t>
            </a:r>
            <a:r>
              <a:rPr lang="en-AU" dirty="0" smtClean="0">
                <a:latin typeface="+mj-lt"/>
              </a:rPr>
              <a:t>Critical </a:t>
            </a:r>
            <a:r>
              <a:rPr lang="en-AU" dirty="0" smtClean="0">
                <a:latin typeface="+mj-lt"/>
              </a:rPr>
              <a:t>Design Presentation</a:t>
            </a:r>
            <a:endParaRPr lang="en-AU" dirty="0"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323703"/>
            <a:ext cx="7886700" cy="4853260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4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1212</Words>
  <Application>Microsoft Office PowerPoint</Application>
  <PresentationFormat>On-screen Show (4:3)</PresentationFormat>
  <Paragraphs>313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a•space</vt:lpstr>
      <vt:lpstr>Arial</vt:lpstr>
      <vt:lpstr>Calibri</vt:lpstr>
      <vt:lpstr>Calibri Light</vt:lpstr>
      <vt:lpstr>Cambria Math</vt:lpstr>
      <vt:lpstr>Roboto Lt</vt:lpstr>
      <vt:lpstr>Office Theme</vt:lpstr>
      <vt:lpstr>SnapSat </vt:lpstr>
      <vt:lpstr>Meet the Team</vt:lpstr>
      <vt:lpstr>Our Mission</vt:lpstr>
      <vt:lpstr>Design Point</vt:lpstr>
      <vt:lpstr>Operation Overview</vt:lpstr>
      <vt:lpstr>Component Selection</vt:lpstr>
      <vt:lpstr>System Interaction</vt:lpstr>
      <vt:lpstr>Structural Design</vt:lpstr>
      <vt:lpstr>Final Design</vt:lpstr>
      <vt:lpstr>FEA Test Methodology</vt:lpstr>
      <vt:lpstr>Mass Budget</vt:lpstr>
      <vt:lpstr>Mass Balance &amp; Total Weight</vt:lpstr>
      <vt:lpstr>Attitude Determination and Control (ADCS)</vt:lpstr>
      <vt:lpstr>Attitude Determination</vt:lpstr>
      <vt:lpstr>Attitude Control</vt:lpstr>
      <vt:lpstr>Magnetorquer Design</vt:lpstr>
      <vt:lpstr>Control System Design</vt:lpstr>
      <vt:lpstr>Electrical Power System  (EPS)</vt:lpstr>
      <vt:lpstr>System Specifications</vt:lpstr>
      <vt:lpstr>Power Budget</vt:lpstr>
      <vt:lpstr>On-Board Computer and Data Handling (OBC/DH)</vt:lpstr>
      <vt:lpstr>System Interactions</vt:lpstr>
      <vt:lpstr>Communications</vt:lpstr>
      <vt:lpstr>Components and Specifications</vt:lpstr>
      <vt:lpstr>Five-Node Network Setup</vt:lpstr>
      <vt:lpstr>Thermal Control</vt:lpstr>
      <vt:lpstr>Space Thermal Dynamics</vt:lpstr>
      <vt:lpstr>Space Thermal Environment</vt:lpstr>
      <vt:lpstr>Heat Transfer Modes</vt:lpstr>
      <vt:lpstr>Total Incoming Radiation</vt:lpstr>
      <vt:lpstr>Total Incoming Radiation</vt:lpstr>
      <vt:lpstr>Panel Numbering</vt:lpstr>
      <vt:lpstr>Solar Radiation Per Panel</vt:lpstr>
      <vt:lpstr>Earth Infrared Radiation</vt:lpstr>
      <vt:lpstr>Earth Albedo</vt:lpstr>
      <vt:lpstr>Total Panel Incoming Radiation</vt:lpstr>
      <vt:lpstr>Temperature Change Per Panel</vt:lpstr>
      <vt:lpstr>Concluding Remarks</vt:lpstr>
      <vt:lpstr>Lessons Learned and Future Work</vt:lpstr>
      <vt:lpstr>SnapSat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SnapSat</dc:title>
  <dc:creator>Nikita Sardesai</dc:creator>
  <cp:lastModifiedBy>Nikita Sardesai</cp:lastModifiedBy>
  <cp:revision>35</cp:revision>
  <dcterms:created xsi:type="dcterms:W3CDTF">2015-08-22T10:42:48Z</dcterms:created>
  <dcterms:modified xsi:type="dcterms:W3CDTF">2015-11-04T00:35:39Z</dcterms:modified>
</cp:coreProperties>
</file>