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Уровень текста 1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9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8" name="Уровень текста 1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Текст заголовка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56" name="Уровень текста 1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Текст заголовка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6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3" name="Текст заголовка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4" name="Уровень текста 1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Уровень текста 1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4;p13"/>
          <p:cNvSpPr txBox="1"/>
          <p:nvPr>
            <p:ph type="ctrTitle"/>
          </p:nvPr>
        </p:nvSpPr>
        <p:spPr>
          <a:xfrm>
            <a:off x="0" y="1429442"/>
            <a:ext cx="9144000" cy="1631401"/>
          </a:xfrm>
          <a:prstGeom prst="rect">
            <a:avLst/>
          </a:prstGeom>
        </p:spPr>
        <p:txBody>
          <a:bodyPr anchor="t"/>
          <a:lstStyle/>
          <a:p>
            <a:pPr>
              <a:defRPr b="1" sz="3200"/>
            </a:pPr>
            <a:r>
              <a:rPr sz="3300"/>
              <a:t>Приложение для обмена сообщениями</a:t>
            </a:r>
            <a:r>
              <a:rPr sz="3600"/>
              <a:t> </a:t>
            </a:r>
            <a:r>
              <a:rPr sz="3000"/>
              <a:t>Мессенджер</a:t>
            </a:r>
          </a:p>
        </p:txBody>
      </p:sp>
      <p:sp>
        <p:nvSpPr>
          <p:cNvPr id="110" name="Google Shape;56;p13"/>
          <p:cNvSpPr txBox="1"/>
          <p:nvPr/>
        </p:nvSpPr>
        <p:spPr>
          <a:xfrm>
            <a:off x="432749" y="-1"/>
            <a:ext cx="8278502" cy="975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1800"/>
            </a:pPr>
            <a:r>
              <a:t>Воронежский Государственный Университет</a:t>
            </a:r>
          </a:p>
          <a:p>
            <a:pPr algn="ctr">
              <a:defRPr sz="1800"/>
            </a:pPr>
            <a:r>
              <a:t>Факультет Компьютерных Наук</a:t>
            </a:r>
          </a:p>
          <a:p>
            <a:pPr algn="ctr">
              <a:defRPr sz="1800"/>
            </a:pPr>
            <a:r>
              <a:t>Кафедра Программирования и Информационных Технологий</a:t>
            </a:r>
          </a:p>
        </p:txBody>
      </p:sp>
      <p:sp>
        <p:nvSpPr>
          <p:cNvPr id="111" name="Google Shape;57;p13"/>
          <p:cNvSpPr txBox="1"/>
          <p:nvPr/>
        </p:nvSpPr>
        <p:spPr>
          <a:xfrm>
            <a:off x="3486120" y="3137579"/>
            <a:ext cx="5643302" cy="789810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Выполнили</a:t>
            </a:r>
            <a:r>
              <a:t>:</a:t>
            </a:r>
            <a:r>
              <a:t> студенты 4.1-4.2 группы</a:t>
            </a:r>
            <a:r>
              <a:t>, 3 </a:t>
            </a:r>
            <a:r>
              <a:t>курс</a:t>
            </a:r>
          </a:p>
          <a:p>
            <a:pPr/>
            <a:r>
              <a:t>Кожевников Н. А., Лепехин Д. А.</a:t>
            </a:r>
            <a:endParaRPr sz="1800"/>
          </a:p>
          <a:p>
            <a:pPr/>
            <a:r>
              <a:t>         </a:t>
            </a:r>
          </a:p>
        </p:txBody>
      </p:sp>
      <p:sp>
        <p:nvSpPr>
          <p:cNvPr id="112" name="Google Shape;57;p13"/>
          <p:cNvSpPr txBox="1"/>
          <p:nvPr/>
        </p:nvSpPr>
        <p:spPr>
          <a:xfrm>
            <a:off x="1750349" y="4472261"/>
            <a:ext cx="5643302" cy="70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1800"/>
            </a:pPr>
            <a:r>
              <a:t>Воронеж 2020</a:t>
            </a:r>
          </a:p>
          <a:p>
            <a:pPr algn="ctr">
              <a:defRPr sz="1800"/>
            </a:pPr>
            <a:r>
              <a:t>      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36;p21"/>
          <p:cNvSpPr txBox="1"/>
          <p:nvPr>
            <p:ph type="title"/>
          </p:nvPr>
        </p:nvSpPr>
        <p:spPr>
          <a:xfrm>
            <a:off x="311699" y="106405"/>
            <a:ext cx="8520602" cy="572702"/>
          </a:xfrm>
          <a:prstGeom prst="rect">
            <a:avLst/>
          </a:prstGeom>
        </p:spPr>
        <p:txBody>
          <a:bodyPr/>
          <a:lstStyle>
            <a:lvl1pPr algn="ctr" defTabSz="877823">
              <a:defRPr b="1" sz="2688"/>
            </a:lvl1pPr>
          </a:lstStyle>
          <a:p>
            <a:pPr/>
            <a:r>
              <a:t>Тестирование</a:t>
            </a:r>
          </a:p>
        </p:txBody>
      </p:sp>
      <p:sp>
        <p:nvSpPr>
          <p:cNvPr id="163" name="Google Shape;138;p21"/>
          <p:cNvSpPr txBox="1"/>
          <p:nvPr>
            <p:ph type="sldNum" sz="quarter" idx="2"/>
          </p:nvPr>
        </p:nvSpPr>
        <p:spPr>
          <a:xfrm>
            <a:off x="8571335" y="4638981"/>
            <a:ext cx="449823" cy="44207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 sz="18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164" name="Рисунок 1" descr="Рисунок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57733" y="918585"/>
            <a:ext cx="2844365" cy="28995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Рисунок 2" descr="Рисунок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948" y="979546"/>
            <a:ext cx="3065561" cy="28995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Рисунок 11" descr="Рисунок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43238" y="979546"/>
            <a:ext cx="2844365" cy="2621901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Прямоугольник 14"/>
          <p:cNvSpPr txBox="1"/>
          <p:nvPr/>
        </p:nvSpPr>
        <p:spPr>
          <a:xfrm>
            <a:off x="357419" y="4118559"/>
            <a:ext cx="8920186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По результатам тестирований принято решение о возможности использования разработанного приложения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36;p21"/>
          <p:cNvSpPr txBox="1"/>
          <p:nvPr>
            <p:ph type="title"/>
          </p:nvPr>
        </p:nvSpPr>
        <p:spPr>
          <a:xfrm>
            <a:off x="311699" y="-12555"/>
            <a:ext cx="8520602" cy="572702"/>
          </a:xfrm>
          <a:prstGeom prst="rect">
            <a:avLst/>
          </a:prstGeom>
        </p:spPr>
        <p:txBody>
          <a:bodyPr/>
          <a:lstStyle>
            <a:lvl1pPr algn="ctr" defTabSz="877823">
              <a:defRPr b="1" sz="2688"/>
            </a:lvl1pPr>
          </a:lstStyle>
          <a:p>
            <a:pPr/>
            <a:r>
              <a:t>Демонстрация готового продукта</a:t>
            </a:r>
          </a:p>
        </p:txBody>
      </p:sp>
      <p:sp>
        <p:nvSpPr>
          <p:cNvPr id="170" name="Google Shape;138;p21"/>
          <p:cNvSpPr txBox="1"/>
          <p:nvPr>
            <p:ph type="sldNum" sz="quarter" idx="2"/>
          </p:nvPr>
        </p:nvSpPr>
        <p:spPr>
          <a:xfrm>
            <a:off x="8583948" y="4638981"/>
            <a:ext cx="437210" cy="44207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 sz="18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171" name="Рисунок 1" descr="Рисунок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3808" y="694322"/>
            <a:ext cx="7358597" cy="41392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51;p23"/>
          <p:cNvSpPr txBox="1"/>
          <p:nvPr>
            <p:ph type="title"/>
          </p:nvPr>
        </p:nvSpPr>
        <p:spPr>
          <a:xfrm>
            <a:off x="311699" y="178324"/>
            <a:ext cx="8520602" cy="572702"/>
          </a:xfrm>
          <a:prstGeom prst="rect">
            <a:avLst/>
          </a:prstGeom>
        </p:spPr>
        <p:txBody>
          <a:bodyPr/>
          <a:lstStyle>
            <a:lvl1pPr algn="ctr" defTabSz="877823">
              <a:defRPr b="1" sz="2688"/>
            </a:lvl1pPr>
          </a:lstStyle>
          <a:p>
            <a:pPr/>
            <a:r>
              <a:t>Заключение</a:t>
            </a:r>
          </a:p>
        </p:txBody>
      </p:sp>
      <p:sp>
        <p:nvSpPr>
          <p:cNvPr id="174" name="Google Shape;152;p23"/>
          <p:cNvSpPr txBox="1"/>
          <p:nvPr>
            <p:ph type="body" idx="1"/>
          </p:nvPr>
        </p:nvSpPr>
        <p:spPr>
          <a:xfrm>
            <a:off x="311699" y="931590"/>
            <a:ext cx="8520602" cy="402615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0D0D0D"/>
                </a:solidFill>
              </a:defRPr>
            </a:pPr>
            <a:r>
              <a:t>В результате выполнения работы команде удалось подготовить проектную документацию и создать программу для мобильных устройств, которая позволяет</a:t>
            </a:r>
            <a:r>
              <a:t>:</a:t>
            </a:r>
          </a:p>
          <a:p>
            <a:pPr marL="342900">
              <a:spcBef>
                <a:spcPts val="1000"/>
              </a:spcBef>
              <a:buSzPts val="1600"/>
              <a:buChar char="•"/>
              <a:defRPr sz="16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Обмениваться сообщениями</a:t>
            </a:r>
          </a:p>
          <a:p>
            <a:pPr marL="342900">
              <a:spcBef>
                <a:spcPts val="1000"/>
              </a:spcBef>
              <a:buSzPts val="1600"/>
              <a:buChar char="•"/>
              <a:defRPr sz="16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Добавлять пользователей в список контактов</a:t>
            </a:r>
          </a:p>
          <a:p>
            <a:pPr marL="342900">
              <a:spcBef>
                <a:spcPts val="1000"/>
              </a:spcBef>
              <a:buSzPts val="1600"/>
              <a:buChar char="•"/>
              <a:defRPr sz="16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Просматривать историю диалогов</a:t>
            </a:r>
          </a:p>
        </p:txBody>
      </p:sp>
      <p:sp>
        <p:nvSpPr>
          <p:cNvPr id="175" name="Google Shape;153;p23"/>
          <p:cNvSpPr txBox="1"/>
          <p:nvPr>
            <p:ph type="sldNum" sz="quarter" idx="2"/>
          </p:nvPr>
        </p:nvSpPr>
        <p:spPr>
          <a:xfrm>
            <a:off x="8571335" y="4638981"/>
            <a:ext cx="449823" cy="44207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Спасибо за внимание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Спасибо за внимание!</a:t>
            </a:r>
          </a:p>
        </p:txBody>
      </p:sp>
      <p:sp>
        <p:nvSpPr>
          <p:cNvPr id="17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62;p14"/>
          <p:cNvSpPr txBox="1"/>
          <p:nvPr>
            <p:ph type="title"/>
          </p:nvPr>
        </p:nvSpPr>
        <p:spPr>
          <a:xfrm>
            <a:off x="311699" y="24244"/>
            <a:ext cx="8520602" cy="572702"/>
          </a:xfrm>
          <a:prstGeom prst="rect">
            <a:avLst/>
          </a:prstGeom>
        </p:spPr>
        <p:txBody>
          <a:bodyPr/>
          <a:lstStyle/>
          <a:p>
            <a:pPr algn="ctr" defTabSz="877823">
              <a:defRPr b="1" sz="2688"/>
            </a:pPr>
            <a:r>
              <a:t>Разделение задач</a:t>
            </a:r>
            <a:r>
              <a:t> </a:t>
            </a:r>
            <a:r>
              <a:t>в команде</a:t>
            </a:r>
          </a:p>
        </p:txBody>
      </p:sp>
      <p:sp>
        <p:nvSpPr>
          <p:cNvPr id="115" name="Google Shape;63;p14"/>
          <p:cNvSpPr txBox="1"/>
          <p:nvPr>
            <p:ph type="body" sz="half" idx="1"/>
          </p:nvPr>
        </p:nvSpPr>
        <p:spPr>
          <a:xfrm>
            <a:off x="311699" y="712012"/>
            <a:ext cx="3466403" cy="4333926"/>
          </a:xfrm>
          <a:prstGeom prst="rect">
            <a:avLst/>
          </a:prstGeom>
        </p:spPr>
        <p:txBody>
          <a:bodyPr/>
          <a:lstStyle/>
          <a:p>
            <a:pPr marL="0" indent="114300">
              <a:buSzTx/>
              <a:buNone/>
              <a:defRPr sz="1400">
                <a:solidFill>
                  <a:srgbClr val="0D0D0D"/>
                </a:solidFill>
              </a:defRPr>
            </a:pPr>
            <a:r>
              <a:t>   Кожевников Никита</a:t>
            </a:r>
            <a:r>
              <a:t>:</a:t>
            </a:r>
          </a:p>
          <a:p>
            <a:pPr>
              <a:buSzPts val="1400"/>
              <a:buFontTx/>
              <a:buChar char="❑"/>
              <a:defRPr sz="1400">
                <a:solidFill>
                  <a:srgbClr val="0D0D0D"/>
                </a:solidFill>
              </a:defRPr>
            </a:pPr>
          </a:p>
          <a:p>
            <a:pPr>
              <a:buClr>
                <a:srgbClr val="000000"/>
              </a:buClr>
              <a:buSzPts val="1400"/>
              <a:buFontTx/>
              <a:buChar char="❑"/>
              <a:defRPr sz="1400">
                <a:solidFill>
                  <a:srgbClr val="0D0D0D"/>
                </a:solidFill>
              </a:defRPr>
            </a:pPr>
            <a:r>
              <a:t>Реализация графического интерфейса приложения</a:t>
            </a:r>
          </a:p>
          <a:p>
            <a:pPr>
              <a:buClr>
                <a:srgbClr val="000000"/>
              </a:buClr>
              <a:buSzPts val="1400"/>
              <a:buFontTx/>
              <a:buChar char="❑"/>
              <a:defRPr sz="1400">
                <a:solidFill>
                  <a:srgbClr val="0D0D0D"/>
                </a:solidFill>
              </a:defRPr>
            </a:pPr>
            <a:r>
              <a:t>ActivityDiagramg	</a:t>
            </a:r>
          </a:p>
          <a:p>
            <a:pPr>
              <a:buClr>
                <a:srgbClr val="000000"/>
              </a:buClr>
              <a:buSzPts val="1400"/>
              <a:buFontTx/>
              <a:buChar char="❑"/>
              <a:defRPr sz="1400">
                <a:solidFill>
                  <a:srgbClr val="0D0D0D"/>
                </a:solidFill>
              </a:defRPr>
            </a:pPr>
            <a:r>
              <a:t>ObjectDiagram</a:t>
            </a:r>
          </a:p>
          <a:p>
            <a:pPr>
              <a:buClr>
                <a:srgbClr val="000000"/>
              </a:buClr>
              <a:buSzPts val="1400"/>
              <a:buFontTx/>
              <a:buChar char="❑"/>
              <a:defRPr sz="1400">
                <a:solidFill>
                  <a:srgbClr val="0D0D0D"/>
                </a:solidFill>
              </a:defRPr>
            </a:pPr>
            <a:r>
              <a:t>SequenceDiagram</a:t>
            </a:r>
          </a:p>
          <a:p>
            <a:pPr>
              <a:buClr>
                <a:srgbClr val="000000"/>
              </a:buClr>
              <a:buSzPts val="1400"/>
              <a:buFontTx/>
              <a:buChar char="❑"/>
              <a:defRPr sz="1400">
                <a:solidFill>
                  <a:srgbClr val="0D0D0D"/>
                </a:solidFill>
              </a:defRPr>
            </a:pPr>
            <a:r>
              <a:t>StateDiagram</a:t>
            </a:r>
          </a:p>
        </p:txBody>
      </p:sp>
      <p:sp>
        <p:nvSpPr>
          <p:cNvPr id="116" name="Google Shape;64;p14"/>
          <p:cNvSpPr txBox="1"/>
          <p:nvPr>
            <p:ph type="sldNum" sz="quarter" idx="2"/>
          </p:nvPr>
        </p:nvSpPr>
        <p:spPr>
          <a:xfrm>
            <a:off x="8812215" y="4756583"/>
            <a:ext cx="294435" cy="38023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 sz="1400">
                <a:solidFill>
                  <a:srgbClr val="0D0D0D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7" name="Google Shape;63;p14"/>
          <p:cNvSpPr txBox="1"/>
          <p:nvPr/>
        </p:nvSpPr>
        <p:spPr>
          <a:xfrm>
            <a:off x="3678866" y="712012"/>
            <a:ext cx="5682967" cy="2009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indent="114300">
              <a:lnSpc>
                <a:spcPct val="115000"/>
              </a:lnSpc>
              <a:defRPr>
                <a:solidFill>
                  <a:srgbClr val="0D0D0D"/>
                </a:solidFill>
              </a:defRPr>
            </a:pPr>
            <a:r>
              <a:t>Лепехин Дмитрий</a:t>
            </a:r>
            <a:r>
              <a:t>:</a:t>
            </a:r>
          </a:p>
          <a:p>
            <a:pPr marL="457200" indent="-342900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400"/>
              <a:buChar char="❑"/>
              <a:defRPr>
                <a:solidFill>
                  <a:srgbClr val="0D0D0D"/>
                </a:solidFill>
              </a:defRPr>
            </a:pP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400"/>
              <a:buChar char="❑"/>
              <a:defRPr>
                <a:solidFill>
                  <a:srgbClr val="0D0D0D"/>
                </a:solidFill>
              </a:defRPr>
            </a:pPr>
            <a:r>
              <a:t>Реализация базы данных </a:t>
            </a:r>
            <a:br/>
            <a:r>
              <a:t>и интерфейса взаимодействия с базой данных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400"/>
              <a:buChar char="❑"/>
              <a:defRPr>
                <a:solidFill>
                  <a:srgbClr val="0D0D0D"/>
                </a:solidFill>
              </a:defRPr>
            </a:pPr>
            <a:r>
              <a:t>ClassDiagram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400"/>
              <a:buChar char="❑"/>
              <a:defRPr>
                <a:solidFill>
                  <a:srgbClr val="0D0D0D"/>
                </a:solidFill>
              </a:defRPr>
            </a:pPr>
            <a:r>
              <a:t>CommunicationDiagra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400"/>
              <a:buChar char="❑"/>
              <a:defRPr>
                <a:solidFill>
                  <a:srgbClr val="0D0D0D"/>
                </a:solidFill>
              </a:defRPr>
            </a:pPr>
            <a:r>
              <a:t>DeploymentDiagram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400"/>
              <a:buChar char="❑"/>
              <a:defRPr>
                <a:solidFill>
                  <a:srgbClr val="0D0D0D"/>
                </a:solidFill>
              </a:defRPr>
            </a:pPr>
            <a:r>
              <a:t>UseCase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69;p15"/>
          <p:cNvSpPr txBox="1"/>
          <p:nvPr>
            <p:ph type="title"/>
          </p:nvPr>
        </p:nvSpPr>
        <p:spPr>
          <a:xfrm>
            <a:off x="311698" y="256223"/>
            <a:ext cx="8520602" cy="572702"/>
          </a:xfrm>
          <a:prstGeom prst="rect">
            <a:avLst/>
          </a:prstGeom>
        </p:spPr>
        <p:txBody>
          <a:bodyPr/>
          <a:lstStyle>
            <a:lvl1pPr algn="ctr" defTabSz="877823">
              <a:defRPr b="1" sz="2688"/>
            </a:lvl1pPr>
          </a:lstStyle>
          <a:p>
            <a:pPr/>
            <a:r>
              <a:t>Введение. Актуальность </a:t>
            </a:r>
          </a:p>
        </p:txBody>
      </p:sp>
      <p:sp>
        <p:nvSpPr>
          <p:cNvPr id="120" name="Google Shape;71;p15"/>
          <p:cNvSpPr txBox="1"/>
          <p:nvPr>
            <p:ph type="sldNum" sz="quarter" idx="2"/>
          </p:nvPr>
        </p:nvSpPr>
        <p:spPr>
          <a:xfrm>
            <a:off x="8698471" y="4638981"/>
            <a:ext cx="322687" cy="44207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 sz="18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21" name="Прямоугольник 3"/>
          <p:cNvSpPr txBox="1"/>
          <p:nvPr/>
        </p:nvSpPr>
        <p:spPr>
          <a:xfrm>
            <a:off x="205535" y="1012843"/>
            <a:ext cx="8269052" cy="1251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indent="114300">
              <a:defRPr sz="2000"/>
            </a:lvl1pPr>
          </a:lstStyle>
          <a:p>
            <a:pPr/>
            <a:r>
              <a:t>На сегодняшний день есть программы для обмена сообщениями через интернет имеют большую популярность. Они позволяют бесплатно обмениваться сообщениями между пользователями. Большинство из них поддерживают шифрование.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76;p16"/>
          <p:cNvSpPr txBox="1"/>
          <p:nvPr>
            <p:ph type="title"/>
          </p:nvPr>
        </p:nvSpPr>
        <p:spPr>
          <a:xfrm>
            <a:off x="311699" y="-51162"/>
            <a:ext cx="8520602" cy="572702"/>
          </a:xfrm>
          <a:prstGeom prst="rect">
            <a:avLst/>
          </a:prstGeom>
        </p:spPr>
        <p:txBody>
          <a:bodyPr/>
          <a:lstStyle>
            <a:lvl1pPr algn="ctr" defTabSz="877823">
              <a:defRPr b="1" sz="2688"/>
            </a:lvl1pPr>
          </a:lstStyle>
          <a:p>
            <a:pPr/>
            <a:r>
              <a:t>Постановка задачи</a:t>
            </a:r>
          </a:p>
        </p:txBody>
      </p:sp>
      <p:sp>
        <p:nvSpPr>
          <p:cNvPr id="124" name="Google Shape;78;p16"/>
          <p:cNvSpPr txBox="1"/>
          <p:nvPr>
            <p:ph type="sldNum" sz="quarter" idx="2"/>
          </p:nvPr>
        </p:nvSpPr>
        <p:spPr>
          <a:xfrm>
            <a:off x="8698471" y="4638981"/>
            <a:ext cx="322687" cy="44207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 sz="18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25" name="Прямоугольник 2"/>
          <p:cNvSpPr txBox="1"/>
          <p:nvPr/>
        </p:nvSpPr>
        <p:spPr>
          <a:xfrm>
            <a:off x="849650" y="1360468"/>
            <a:ext cx="6584800" cy="3181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	Целью выполнения курсового проекта является создание программы для мобильных устройств, работающих на операционной системе </a:t>
            </a:r>
            <a:r>
              <a:t>Android</a:t>
            </a:r>
            <a:r>
              <a:t>. 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Кроме этого необходимо</a:t>
            </a:r>
            <a:r>
              <a:t>: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создать сопровождающую техническую документацию к программе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создать программу и методику предварительных испытаний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провести испытания программы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создать документацию о прохождении программой испытаний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подключить к программе базу данных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разработать удобный интерфейс для пользователя</a:t>
            </a:r>
          </a:p>
        </p:txBody>
      </p:sp>
      <p:sp>
        <p:nvSpPr>
          <p:cNvPr id="126" name="Прямоугольник 5"/>
          <p:cNvSpPr txBox="1"/>
          <p:nvPr/>
        </p:nvSpPr>
        <p:spPr>
          <a:xfrm>
            <a:off x="774623" y="788157"/>
            <a:ext cx="6734852" cy="50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indent="114300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	Реализовать простой мессенджер для обмена сообщениями между пользователями.</a:t>
            </a:r>
          </a:p>
        </p:txBody>
      </p:sp>
      <p:pic>
        <p:nvPicPr>
          <p:cNvPr id="127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8733" y="2336452"/>
            <a:ext cx="575787" cy="6348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Рисунок 7" descr="Рисунок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54355" y="3812911"/>
            <a:ext cx="575787" cy="6850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Рисунок 8" descr="Рисунок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28733" y="3020384"/>
            <a:ext cx="575787" cy="7360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Рисунок 10" descr="Рисунок 1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555194" y="604530"/>
            <a:ext cx="895351" cy="15118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84;p17"/>
          <p:cNvSpPr txBox="1"/>
          <p:nvPr>
            <p:ph type="title"/>
          </p:nvPr>
        </p:nvSpPr>
        <p:spPr>
          <a:xfrm>
            <a:off x="311699" y="119917"/>
            <a:ext cx="8520602" cy="572702"/>
          </a:xfrm>
          <a:prstGeom prst="rect">
            <a:avLst/>
          </a:prstGeom>
        </p:spPr>
        <p:txBody>
          <a:bodyPr/>
          <a:lstStyle>
            <a:lvl1pPr algn="ctr" defTabSz="877823">
              <a:defRPr b="1" sz="2688"/>
            </a:lvl1pPr>
          </a:lstStyle>
          <a:p>
            <a:pPr/>
            <a:r>
              <a:t>Постановка задачи</a:t>
            </a:r>
          </a:p>
        </p:txBody>
      </p:sp>
      <p:sp>
        <p:nvSpPr>
          <p:cNvPr id="133" name="Google Shape;86;p17"/>
          <p:cNvSpPr txBox="1"/>
          <p:nvPr>
            <p:ph type="sldNum" sz="quarter" idx="2"/>
          </p:nvPr>
        </p:nvSpPr>
        <p:spPr>
          <a:xfrm>
            <a:off x="8698471" y="4638981"/>
            <a:ext cx="322687" cy="44207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 sz="18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34" name="Прямоугольник 4"/>
          <p:cNvSpPr txBox="1"/>
          <p:nvPr/>
        </p:nvSpPr>
        <p:spPr>
          <a:xfrm>
            <a:off x="626968" y="887795"/>
            <a:ext cx="7520939" cy="3129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450215" algn="just">
              <a:lnSpc>
                <a:spcPct val="150000"/>
              </a:lnSpc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t>Функциональные требования к разрабатываемому программному обеспечению</a:t>
            </a:r>
            <a:r>
              <a:t>: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Создание аккаунта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Создание диалогов между пользователями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Просмотр диалогов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Написание и отправка сообщений 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Возможность добавлять пользователей в список контактов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93;p18"/>
          <p:cNvSpPr txBox="1"/>
          <p:nvPr>
            <p:ph type="title"/>
          </p:nvPr>
        </p:nvSpPr>
        <p:spPr>
          <a:xfrm>
            <a:off x="311699" y="84792"/>
            <a:ext cx="8520602" cy="572702"/>
          </a:xfrm>
          <a:prstGeom prst="rect">
            <a:avLst/>
          </a:prstGeom>
        </p:spPr>
        <p:txBody>
          <a:bodyPr/>
          <a:lstStyle>
            <a:lvl1pPr algn="ctr" defTabSz="877823">
              <a:defRPr b="1" sz="2688"/>
            </a:lvl1pPr>
          </a:lstStyle>
          <a:p>
            <a:pPr/>
            <a:r>
              <a:t>Модульная схема продукта</a:t>
            </a:r>
          </a:p>
        </p:txBody>
      </p:sp>
      <p:sp>
        <p:nvSpPr>
          <p:cNvPr id="137" name="Google Shape;95;p18"/>
          <p:cNvSpPr txBox="1"/>
          <p:nvPr>
            <p:ph type="sldNum" sz="quarter" idx="2"/>
          </p:nvPr>
        </p:nvSpPr>
        <p:spPr>
          <a:xfrm>
            <a:off x="8698471" y="4638981"/>
            <a:ext cx="322687" cy="44207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 sz="18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138" name="Рисунок 2" descr="Рисунок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8187" y="785812"/>
            <a:ext cx="7667626" cy="3571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36;p21"/>
          <p:cNvSpPr txBox="1"/>
          <p:nvPr>
            <p:ph type="title"/>
          </p:nvPr>
        </p:nvSpPr>
        <p:spPr>
          <a:xfrm>
            <a:off x="311699" y="106405"/>
            <a:ext cx="8520602" cy="572702"/>
          </a:xfrm>
          <a:prstGeom prst="rect">
            <a:avLst/>
          </a:prstGeom>
        </p:spPr>
        <p:txBody>
          <a:bodyPr/>
          <a:lstStyle>
            <a:lvl1pPr algn="ctr" defTabSz="877823">
              <a:defRPr b="1" sz="2688"/>
            </a:lvl1pPr>
          </a:lstStyle>
          <a:p>
            <a:pPr/>
            <a:r>
              <a:t>Анализ предметной области</a:t>
            </a:r>
          </a:p>
        </p:txBody>
      </p:sp>
      <p:sp>
        <p:nvSpPr>
          <p:cNvPr id="141" name="Google Shape;138;p21"/>
          <p:cNvSpPr txBox="1"/>
          <p:nvPr>
            <p:ph type="sldNum" sz="quarter" idx="2"/>
          </p:nvPr>
        </p:nvSpPr>
        <p:spPr>
          <a:xfrm>
            <a:off x="8698471" y="4638981"/>
            <a:ext cx="322687" cy="44207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 sz="18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14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0" t="0" r="11" b="11"/>
          <a:stretch>
            <a:fillRect/>
          </a:stretch>
        </p:blipFill>
        <p:spPr>
          <a:xfrm>
            <a:off x="1628753" y="2365035"/>
            <a:ext cx="1137445" cy="11374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603" y="0"/>
                </a:moveTo>
                <a:cubicBezTo>
                  <a:pt x="1614" y="0"/>
                  <a:pt x="0" y="1614"/>
                  <a:pt x="0" y="3603"/>
                </a:cubicBezTo>
                <a:lnTo>
                  <a:pt x="0" y="21600"/>
                </a:lnTo>
                <a:lnTo>
                  <a:pt x="18005" y="21600"/>
                </a:lnTo>
                <a:cubicBezTo>
                  <a:pt x="19994" y="21600"/>
                  <a:pt x="21600" y="19994"/>
                  <a:pt x="21600" y="18005"/>
                </a:cubicBezTo>
                <a:lnTo>
                  <a:pt x="21600" y="0"/>
                </a:lnTo>
                <a:lnTo>
                  <a:pt x="3603" y="0"/>
                </a:lnTo>
                <a:close/>
              </a:path>
            </a:pathLst>
          </a:custGeom>
          <a:ln w="88900" cap="sq">
            <a:solidFill>
              <a:srgbClr val="FFFFFF"/>
            </a:solidFill>
            <a:miter/>
          </a:ln>
          <a:effectLst>
            <a:outerShdw sx="100000" sy="100000" kx="0" ky="0" algn="b" rotWithShape="0" blurRad="254000" dist="0" dir="0">
              <a:srgbClr val="000000">
                <a:alpha val="43000"/>
              </a:srgbClr>
            </a:outerShdw>
          </a:effectLst>
        </p:spPr>
      </p:pic>
      <p:pic>
        <p:nvPicPr>
          <p:cNvPr id="143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61102" y="2392287"/>
            <a:ext cx="1136984" cy="11369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596" y="0"/>
                </a:moveTo>
                <a:cubicBezTo>
                  <a:pt x="1608" y="0"/>
                  <a:pt x="0" y="1608"/>
                  <a:pt x="0" y="3596"/>
                </a:cubicBezTo>
                <a:lnTo>
                  <a:pt x="0" y="18162"/>
                </a:lnTo>
                <a:cubicBezTo>
                  <a:pt x="0" y="20061"/>
                  <a:pt x="1539" y="21600"/>
                  <a:pt x="3438" y="21600"/>
                </a:cubicBezTo>
                <a:lnTo>
                  <a:pt x="17996" y="21600"/>
                </a:lnTo>
                <a:cubicBezTo>
                  <a:pt x="19984" y="21600"/>
                  <a:pt x="21600" y="19984"/>
                  <a:pt x="21600" y="17996"/>
                </a:cubicBezTo>
                <a:lnTo>
                  <a:pt x="21600" y="3438"/>
                </a:lnTo>
                <a:cubicBezTo>
                  <a:pt x="21600" y="1539"/>
                  <a:pt x="20061" y="0"/>
                  <a:pt x="18162" y="0"/>
                </a:cubicBezTo>
                <a:lnTo>
                  <a:pt x="3596" y="0"/>
                </a:lnTo>
                <a:close/>
              </a:path>
            </a:pathLst>
          </a:custGeom>
          <a:ln w="88900" cap="sq">
            <a:solidFill>
              <a:srgbClr val="FFFFFF"/>
            </a:solidFill>
            <a:miter/>
          </a:ln>
          <a:effectLst>
            <a:outerShdw sx="100000" sy="100000" kx="0" ky="0" algn="b" rotWithShape="0" blurRad="254000" dist="0" dir="0">
              <a:srgbClr val="000000">
                <a:alpha val="43000"/>
              </a:srgbClr>
            </a:outerShdw>
          </a:effectLst>
        </p:spPr>
      </p:pic>
      <p:pic>
        <p:nvPicPr>
          <p:cNvPr id="144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rcRect l="0" t="0" r="8" b="8"/>
          <a:stretch>
            <a:fillRect/>
          </a:stretch>
        </p:blipFill>
        <p:spPr>
          <a:xfrm>
            <a:off x="6007321" y="2467934"/>
            <a:ext cx="1061245" cy="10612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603" y="0"/>
                </a:moveTo>
                <a:cubicBezTo>
                  <a:pt x="1614" y="0"/>
                  <a:pt x="0" y="1614"/>
                  <a:pt x="0" y="3603"/>
                </a:cubicBezTo>
                <a:lnTo>
                  <a:pt x="0" y="21600"/>
                </a:lnTo>
                <a:lnTo>
                  <a:pt x="18005" y="21600"/>
                </a:lnTo>
                <a:cubicBezTo>
                  <a:pt x="19994" y="21600"/>
                  <a:pt x="21600" y="19994"/>
                  <a:pt x="21600" y="18005"/>
                </a:cubicBezTo>
                <a:lnTo>
                  <a:pt x="21600" y="0"/>
                </a:lnTo>
                <a:lnTo>
                  <a:pt x="3603" y="0"/>
                </a:lnTo>
                <a:close/>
              </a:path>
            </a:pathLst>
          </a:custGeom>
          <a:ln w="88900" cap="sq">
            <a:solidFill>
              <a:srgbClr val="FFFFFF"/>
            </a:solidFill>
            <a:miter/>
          </a:ln>
          <a:effectLst>
            <a:outerShdw sx="100000" sy="100000" kx="0" ky="0" algn="b" rotWithShape="0" blurRad="254000" dist="0" dir="0">
              <a:srgbClr val="000000">
                <a:alpha val="43000"/>
              </a:srgbClr>
            </a:outerShdw>
          </a:effectLst>
        </p:spPr>
      </p:pic>
      <p:sp>
        <p:nvSpPr>
          <p:cNvPr id="145" name="TextBox 1"/>
          <p:cNvSpPr txBox="1"/>
          <p:nvPr/>
        </p:nvSpPr>
        <p:spPr>
          <a:xfrm>
            <a:off x="1714768" y="1569715"/>
            <a:ext cx="100584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pPr/>
            <a:r>
              <a:t>Viber</a:t>
            </a:r>
          </a:p>
        </p:txBody>
      </p:sp>
      <p:sp>
        <p:nvSpPr>
          <p:cNvPr id="146" name="TextBox 19"/>
          <p:cNvSpPr txBox="1"/>
          <p:nvPr/>
        </p:nvSpPr>
        <p:spPr>
          <a:xfrm>
            <a:off x="3642758" y="1569715"/>
            <a:ext cx="170636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pPr/>
            <a:r>
              <a:t>Whatsapp</a:t>
            </a:r>
          </a:p>
        </p:txBody>
      </p:sp>
      <p:sp>
        <p:nvSpPr>
          <p:cNvPr id="147" name="TextBox 20"/>
          <p:cNvSpPr txBox="1"/>
          <p:nvPr/>
        </p:nvSpPr>
        <p:spPr>
          <a:xfrm>
            <a:off x="5853333" y="1569715"/>
            <a:ext cx="170636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pPr/>
            <a:r>
              <a:t>Telegram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28;p20"/>
          <p:cNvSpPr txBox="1"/>
          <p:nvPr>
            <p:ph type="title"/>
          </p:nvPr>
        </p:nvSpPr>
        <p:spPr>
          <a:xfrm>
            <a:off x="311699" y="-1"/>
            <a:ext cx="8520602" cy="572702"/>
          </a:xfrm>
          <a:prstGeom prst="rect">
            <a:avLst/>
          </a:prstGeom>
        </p:spPr>
        <p:txBody>
          <a:bodyPr/>
          <a:lstStyle>
            <a:lvl1pPr algn="ctr" defTabSz="877823">
              <a:defRPr b="1" sz="2688"/>
            </a:lvl1pPr>
          </a:lstStyle>
          <a:p>
            <a:pPr/>
            <a:r>
              <a:t>Анализ предметной области</a:t>
            </a:r>
          </a:p>
        </p:txBody>
      </p:sp>
      <p:pic>
        <p:nvPicPr>
          <p:cNvPr id="15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9064" y="1136694"/>
            <a:ext cx="2699017" cy="171026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0" dir="0">
              <a:srgbClr val="000000">
                <a:alpha val="70000"/>
              </a:srgbClr>
            </a:outerShdw>
          </a:effectLst>
        </p:spPr>
      </p:pic>
      <p:pic>
        <p:nvPicPr>
          <p:cNvPr id="151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52280" y="1022505"/>
            <a:ext cx="2541666" cy="142306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0" dir="0">
              <a:srgbClr val="000000">
                <a:alpha val="70000"/>
              </a:srgbClr>
            </a:outerShdw>
          </a:effectLst>
        </p:spPr>
      </p:pic>
      <p:sp>
        <p:nvSpPr>
          <p:cNvPr id="152" name="Прямоугольник 13"/>
          <p:cNvSpPr txBox="1"/>
          <p:nvPr/>
        </p:nvSpPr>
        <p:spPr>
          <a:xfrm>
            <a:off x="1034784" y="239506"/>
            <a:ext cx="6452452" cy="994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 </a:t>
            </a:r>
            <a:endParaRPr sz="1100"/>
          </a:p>
          <a:p>
            <a:pPr indent="457200" algn="ctr">
              <a:lnSpc>
                <a:spcPct val="107000"/>
              </a:lnSpc>
              <a:spcBef>
                <a:spcPts val="800"/>
              </a:spcBef>
              <a:defRPr b="1" sz="1600">
                <a:latin typeface="Calibri"/>
                <a:ea typeface="Calibri"/>
                <a:cs typeface="Calibri"/>
                <a:sym typeface="Calibri"/>
              </a:defRPr>
            </a:pPr>
            <a:r>
              <a:t>Инструменты для решения поставленной задачи </a:t>
            </a:r>
            <a:endParaRPr sz="1100"/>
          </a:p>
          <a:p>
            <a:pPr>
              <a:lnSpc>
                <a:spcPct val="107000"/>
              </a:lnSpc>
              <a:spcBef>
                <a:spcPts val="100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 </a:t>
            </a:r>
          </a:p>
        </p:txBody>
      </p:sp>
      <p:pic>
        <p:nvPicPr>
          <p:cNvPr id="153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19711" y="2759898"/>
            <a:ext cx="4082598" cy="2041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36;p21"/>
          <p:cNvSpPr txBox="1"/>
          <p:nvPr>
            <p:ph type="title"/>
          </p:nvPr>
        </p:nvSpPr>
        <p:spPr>
          <a:xfrm>
            <a:off x="311699" y="-1"/>
            <a:ext cx="8520602" cy="572702"/>
          </a:xfrm>
          <a:prstGeom prst="rect">
            <a:avLst/>
          </a:prstGeom>
        </p:spPr>
        <p:txBody>
          <a:bodyPr/>
          <a:lstStyle>
            <a:lvl1pPr algn="ctr" defTabSz="877823">
              <a:defRPr b="1" sz="2688"/>
            </a:lvl1pPr>
          </a:lstStyle>
          <a:p>
            <a:pPr/>
            <a:r>
              <a:t>План тестирования</a:t>
            </a:r>
          </a:p>
        </p:txBody>
      </p:sp>
      <p:sp>
        <p:nvSpPr>
          <p:cNvPr id="156" name="Google Shape;138;p21"/>
          <p:cNvSpPr txBox="1"/>
          <p:nvPr>
            <p:ph type="sldNum" sz="quarter" idx="2"/>
          </p:nvPr>
        </p:nvSpPr>
        <p:spPr>
          <a:xfrm>
            <a:off x="8698471" y="4638981"/>
            <a:ext cx="322687" cy="44207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 sz="18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57" name="Прямоугольник 1"/>
          <p:cNvSpPr txBox="1"/>
          <p:nvPr/>
        </p:nvSpPr>
        <p:spPr>
          <a:xfrm>
            <a:off x="357419" y="1652597"/>
            <a:ext cx="4480561" cy="16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Clr>
                <a:srgbClr val="000000"/>
              </a:buClr>
              <a:buSzPct val="100000"/>
              <a:buChar char="❑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Этапы модульного тестирования</a:t>
            </a:r>
            <a:r>
              <a:t>:</a:t>
            </a:r>
          </a:p>
          <a:p>
            <a:pPr marL="342900" indent="-342900">
              <a:buClr>
                <a:srgbClr val="000000"/>
              </a:buClr>
              <a:buSzPct val="100000"/>
              <a:buAutoNum type="arabicPeriod" startAt="1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Разработка программы и методики предварительных испытаний</a:t>
            </a:r>
          </a:p>
          <a:p>
            <a:pPr marL="342900" indent="-342900">
              <a:buClr>
                <a:srgbClr val="000000"/>
              </a:buClr>
              <a:buSzPct val="100000"/>
              <a:buAutoNum type="arabicPeriod" startAt="1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Установка критериев прохождения испытаний</a:t>
            </a:r>
          </a:p>
          <a:p>
            <a:pPr marL="342900" indent="-342900">
              <a:buClr>
                <a:srgbClr val="000000"/>
              </a:buClr>
              <a:buSzPct val="100000"/>
              <a:buAutoNum type="arabicPeriod" startAt="1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Проведение соответствующих испытаний</a:t>
            </a:r>
          </a:p>
          <a:p>
            <a:pPr marL="342900" indent="-342900">
              <a:buClr>
                <a:srgbClr val="000000"/>
              </a:buClr>
              <a:buSzPct val="100000"/>
              <a:buAutoNum type="arabicPeriod" startAt="1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Разработка документации по результатам прохождения тестирования</a:t>
            </a:r>
          </a:p>
        </p:txBody>
      </p:sp>
      <p:sp>
        <p:nvSpPr>
          <p:cNvPr id="158" name="Прямоугольник 4"/>
          <p:cNvSpPr txBox="1"/>
          <p:nvPr/>
        </p:nvSpPr>
        <p:spPr>
          <a:xfrm>
            <a:off x="357419" y="612871"/>
            <a:ext cx="6321766" cy="96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Виды тестирования, которые были выбраны для проведения</a:t>
            </a:r>
            <a:r>
              <a:t>:</a:t>
            </a:r>
          </a:p>
          <a:p>
            <a:pPr marL="285750" indent="-285750">
              <a:buClr>
                <a:srgbClr val="000000"/>
              </a:buClr>
              <a:buSzPct val="100000"/>
              <a:buChar char="❖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Модульное тестирование</a:t>
            </a:r>
          </a:p>
          <a:p>
            <a:pPr marL="285750" indent="-285750">
              <a:buClr>
                <a:srgbClr val="000000"/>
              </a:buClr>
              <a:buSzPct val="100000"/>
              <a:buChar char="❖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Функциональное тестирование</a:t>
            </a:r>
          </a:p>
          <a:p>
            <a:pPr marL="285750" indent="-285750">
              <a:buClr>
                <a:srgbClr val="000000"/>
              </a:buClr>
              <a:buSzPct val="100000"/>
              <a:buChar char="❖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Юзабилити тестирование</a:t>
            </a:r>
          </a:p>
        </p:txBody>
      </p:sp>
      <p:sp>
        <p:nvSpPr>
          <p:cNvPr id="159" name="Прямоугольник 8"/>
          <p:cNvSpPr txBox="1"/>
          <p:nvPr/>
        </p:nvSpPr>
        <p:spPr>
          <a:xfrm>
            <a:off x="4929420" y="1652597"/>
            <a:ext cx="4480560" cy="142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Clr>
                <a:srgbClr val="000000"/>
              </a:buClr>
              <a:buSzPct val="100000"/>
              <a:buChar char="❑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Этапы функционального тестирования</a:t>
            </a:r>
            <a:r>
              <a:t>:</a:t>
            </a:r>
          </a:p>
          <a:p>
            <a:pPr marL="342900" indent="-342900">
              <a:buClr>
                <a:srgbClr val="000000"/>
              </a:buClr>
              <a:buSzPct val="100000"/>
              <a:buAutoNum type="arabicPeriod" startAt="1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Разработка пользовательских сценариев</a:t>
            </a:r>
          </a:p>
          <a:p>
            <a:pPr marL="342900" indent="-342900">
              <a:buClr>
                <a:srgbClr val="000000"/>
              </a:buClr>
              <a:buSzPct val="100000"/>
              <a:buAutoNum type="arabicPeriod" startAt="1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Установка критериев прохождения испытаний</a:t>
            </a:r>
          </a:p>
          <a:p>
            <a:pPr marL="342900" indent="-342900">
              <a:buClr>
                <a:srgbClr val="000000"/>
              </a:buClr>
              <a:buSzPct val="100000"/>
              <a:buAutoNum type="arabicPeriod" startAt="1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Выполнение действий по пользовательским сценариям</a:t>
            </a:r>
          </a:p>
          <a:p>
            <a:pPr marL="342900" indent="-342900">
              <a:buClr>
                <a:srgbClr val="000000"/>
              </a:buClr>
              <a:buSzPct val="100000"/>
              <a:buAutoNum type="arabicPeriod" startAt="1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Формирование результатов тестирования</a:t>
            </a:r>
          </a:p>
        </p:txBody>
      </p:sp>
      <p:sp>
        <p:nvSpPr>
          <p:cNvPr id="160" name="Прямоугольник 9"/>
          <p:cNvSpPr txBox="1"/>
          <p:nvPr/>
        </p:nvSpPr>
        <p:spPr>
          <a:xfrm>
            <a:off x="357419" y="3475021"/>
            <a:ext cx="4480561" cy="142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Clr>
                <a:srgbClr val="000000"/>
              </a:buClr>
              <a:buSzPct val="100000"/>
              <a:buChar char="❑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Этапы тестирования удобства использования</a:t>
            </a:r>
            <a:r>
              <a:t>:</a:t>
            </a:r>
          </a:p>
          <a:p>
            <a:pPr marL="342900" indent="-342900">
              <a:buClr>
                <a:srgbClr val="000000"/>
              </a:buClr>
              <a:buSzPct val="100000"/>
              <a:buAutoNum type="arabicPeriod" startAt="1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Подготовка условий тестирования</a:t>
            </a:r>
          </a:p>
          <a:p>
            <a:pPr marL="342900" indent="-342900">
              <a:buClr>
                <a:srgbClr val="000000"/>
              </a:buClr>
              <a:buSzPct val="100000"/>
              <a:buAutoNum type="arabicPeriod" startAt="1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Установка критериев прохождения испытаний</a:t>
            </a:r>
          </a:p>
          <a:p>
            <a:pPr marL="342900" indent="-342900">
              <a:buClr>
                <a:srgbClr val="000000"/>
              </a:buClr>
              <a:buSzPct val="100000"/>
              <a:buAutoNum type="arabicPeriod" startAt="1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Проведение соответствующих испытаний с привлечением сторонних пользователей</a:t>
            </a:r>
          </a:p>
          <a:p>
            <a:pPr marL="342900" indent="-342900">
              <a:buClr>
                <a:srgbClr val="000000"/>
              </a:buClr>
              <a:buSzPct val="100000"/>
              <a:buAutoNum type="arabicPeriod" startAt="1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Формирование результатов тестирования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