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9" r:id="rId3"/>
    <p:sldId id="257" r:id="rId4"/>
    <p:sldId id="260" r:id="rId5"/>
    <p:sldId id="261" r:id="rId6"/>
    <p:sldId id="264" r:id="rId7"/>
    <p:sldId id="262" r:id="rId8"/>
    <p:sldId id="271" r:id="rId9"/>
    <p:sldId id="263" r:id="rId10"/>
    <p:sldId id="272" r:id="rId11"/>
    <p:sldId id="265" r:id="rId12"/>
    <p:sldId id="266" r:id="rId13"/>
    <p:sldId id="274" r:id="rId14"/>
    <p:sldId id="267" r:id="rId15"/>
    <p:sldId id="273" r:id="rId16"/>
    <p:sldId id="268" r:id="rId17"/>
    <p:sldId id="275" r:id="rId18"/>
    <p:sldId id="269" r:id="rId19"/>
    <p:sldId id="276" r:id="rId20"/>
    <p:sldId id="270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C4A4-0E46-49A1-868D-3C7C040FAA1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2A99-B974-4FDE-9F73-D6B7DF0640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15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C4A4-0E46-49A1-868D-3C7C040FAA1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2A99-B974-4FDE-9F73-D6B7DF064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51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C4A4-0E46-49A1-868D-3C7C040FAA1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2A99-B974-4FDE-9F73-D6B7DF064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67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C4A4-0E46-49A1-868D-3C7C040FAA1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2A99-B974-4FDE-9F73-D6B7DF064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70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C4A4-0E46-49A1-868D-3C7C040FAA1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2A99-B974-4FDE-9F73-D6B7DF0640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4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C4A4-0E46-49A1-868D-3C7C040FAA1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2A99-B974-4FDE-9F73-D6B7DF064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C4A4-0E46-49A1-868D-3C7C040FAA1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2A99-B974-4FDE-9F73-D6B7DF064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74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C4A4-0E46-49A1-868D-3C7C040FAA1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2A99-B974-4FDE-9F73-D6B7DF064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64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C4A4-0E46-49A1-868D-3C7C040FAA1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2A99-B974-4FDE-9F73-D6B7DF064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03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BFC4A4-0E46-49A1-868D-3C7C040FAA1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322A99-B974-4FDE-9F73-D6B7DF064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28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BFC4A4-0E46-49A1-868D-3C7C040FAA1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322A99-B974-4FDE-9F73-D6B7DF064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53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BFC4A4-0E46-49A1-868D-3C7C040FAA1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322A99-B974-4FDE-9F73-D6B7DF06408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391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5D921C-CFAD-3CA2-16F1-8BD69B90D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240"/>
            <a:ext cx="12189230" cy="6320153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A7D9FE-9D10-861A-B32C-79857117A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Consumer Goods Ad-hoc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7432F-728C-65AD-42A2-4271BBFC7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Created by- Nikita Surve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27207-B270-E6EF-F238-800B2A0ED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949" y="5262282"/>
            <a:ext cx="1097280" cy="107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8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623-DBC8-DA55-8079-D543E879F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35829"/>
          </a:xfrm>
        </p:spPr>
        <p:txBody>
          <a:bodyPr/>
          <a:lstStyle/>
          <a:p>
            <a:r>
              <a:rPr lang="en-IN" u="sng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6D1BB-62C5-C7B6-4596-BFAE9EAAF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864659"/>
            <a:ext cx="3200400" cy="44405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increase in product count in segment in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Segments like </a:t>
            </a:r>
            <a:r>
              <a:rPr lang="en-IN" dirty="0">
                <a:solidFill>
                  <a:srgbClr val="92D050"/>
                </a:solidFill>
              </a:rPr>
              <a:t>Desktop</a:t>
            </a:r>
            <a:r>
              <a:rPr lang="en-IN" dirty="0"/>
              <a:t> and </a:t>
            </a:r>
            <a:r>
              <a:rPr lang="en-IN" dirty="0">
                <a:solidFill>
                  <a:srgbClr val="92D050"/>
                </a:solidFill>
              </a:rPr>
              <a:t>Accessories</a:t>
            </a:r>
            <a:r>
              <a:rPr lang="en-IN" dirty="0"/>
              <a:t> shows remarkable increase in the product count in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Storage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networking</a:t>
            </a:r>
            <a:r>
              <a:rPr lang="en-IN" dirty="0"/>
              <a:t> segments still need attention in increasing products.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E6B20-4BD1-98A2-B10E-F1C034D33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70303E-36F2-96A6-6286-051505D8F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516019"/>
            <a:ext cx="6408975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5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E05120-BFEF-66F3-F60B-85DC47AC5913}"/>
              </a:ext>
            </a:extLst>
          </p:cNvPr>
          <p:cNvSpPr/>
          <p:nvPr/>
        </p:nvSpPr>
        <p:spPr>
          <a:xfrm>
            <a:off x="6035040" y="1785102"/>
            <a:ext cx="5120640" cy="3441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90AC5-593E-FAF5-10DB-92D794E1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34906"/>
          </a:xfrm>
        </p:spPr>
        <p:txBody>
          <a:bodyPr>
            <a:normAutofit/>
          </a:bodyPr>
          <a:lstStyle/>
          <a:p>
            <a:r>
              <a:rPr lang="en-US" sz="3600" dirty="0"/>
              <a:t>5.</a:t>
            </a:r>
            <a:r>
              <a:rPr lang="en-US" sz="3200" dirty="0"/>
              <a:t> Get the products that have the highest and lowest manufacturing costs. 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974B-2603-F4CD-40E7-93F4F26B9C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final output should contain these fields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err="1"/>
              <a:t>product_code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product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err="1"/>
              <a:t>manufacturing_cost</a:t>
            </a:r>
            <a:endParaRPr lang="en-IN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9B66D4-CCBD-313F-4F3C-FA01E69A6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5040" y="1845735"/>
            <a:ext cx="5120640" cy="3291041"/>
          </a:xfrm>
        </p:spPr>
        <p:txBody>
          <a:bodyPr/>
          <a:lstStyle/>
          <a:p>
            <a:r>
              <a:rPr lang="en-IN" u="sng" dirty="0">
                <a:solidFill>
                  <a:schemeClr val="bg1"/>
                </a:solidFill>
              </a:rPr>
              <a:t>Query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BEACB-3C7F-3A91-865E-A1F0273C0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790" y="2672045"/>
            <a:ext cx="4519139" cy="887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ABD69F-0228-C748-97CF-B2348C7504C8}"/>
              </a:ext>
            </a:extLst>
          </p:cNvPr>
          <p:cNvSpPr txBox="1"/>
          <p:nvPr/>
        </p:nvSpPr>
        <p:spPr>
          <a:xfrm>
            <a:off x="224118" y="5371390"/>
            <a:ext cx="1127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the query output, it is clear that product- “</a:t>
            </a:r>
            <a:r>
              <a:rPr lang="en-IN" dirty="0">
                <a:solidFill>
                  <a:srgbClr val="FF0000"/>
                </a:solidFill>
              </a:rPr>
              <a:t>AQ HOME Allin 1 Gen 2</a:t>
            </a:r>
            <a:r>
              <a:rPr lang="en-IN" dirty="0"/>
              <a:t>” has highest manufacturing cost </a:t>
            </a:r>
            <a:r>
              <a:rPr lang="en-IN" dirty="0">
                <a:solidFill>
                  <a:srgbClr val="FF0000"/>
                </a:solidFill>
              </a:rPr>
              <a:t>240.54$</a:t>
            </a:r>
            <a:r>
              <a:rPr lang="en-IN" dirty="0"/>
              <a:t> and product</a:t>
            </a:r>
          </a:p>
          <a:p>
            <a:r>
              <a:rPr lang="en-IN" dirty="0"/>
              <a:t>“</a:t>
            </a:r>
            <a:r>
              <a:rPr lang="en-IN" dirty="0">
                <a:solidFill>
                  <a:srgbClr val="FF0000"/>
                </a:solidFill>
              </a:rPr>
              <a:t>AQ Master wired x1 Ms</a:t>
            </a:r>
            <a:r>
              <a:rPr lang="en-IN" dirty="0"/>
              <a:t>” has least manufacturing cost which is </a:t>
            </a:r>
            <a:r>
              <a:rPr lang="en-IN" dirty="0">
                <a:solidFill>
                  <a:srgbClr val="FF0000"/>
                </a:solidFill>
              </a:rPr>
              <a:t>0.89$</a:t>
            </a:r>
          </a:p>
        </p:txBody>
      </p:sp>
    </p:spTree>
    <p:extLst>
      <p:ext uri="{BB962C8B-B14F-4D97-AF65-F5344CB8AC3E}">
        <p14:creationId xmlns:p14="http://schemas.microsoft.com/office/powerpoint/2010/main" val="46815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E05120-BFEF-66F3-F60B-85DC47AC5913}"/>
              </a:ext>
            </a:extLst>
          </p:cNvPr>
          <p:cNvSpPr/>
          <p:nvPr/>
        </p:nvSpPr>
        <p:spPr>
          <a:xfrm>
            <a:off x="6571128" y="1785102"/>
            <a:ext cx="4584551" cy="3351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90AC5-593E-FAF5-10DB-92D794E1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98498"/>
          </a:xfrm>
        </p:spPr>
        <p:txBody>
          <a:bodyPr>
            <a:noAutofit/>
          </a:bodyPr>
          <a:lstStyle/>
          <a:p>
            <a:r>
              <a:rPr lang="en-US" sz="2800" dirty="0"/>
              <a:t>6. Generate a report which contains the top 5 customers who received an average high </a:t>
            </a:r>
            <a:r>
              <a:rPr lang="en-US" sz="2800" dirty="0" err="1"/>
              <a:t>pre_invoice_discount_pct</a:t>
            </a:r>
            <a:r>
              <a:rPr lang="en-US" sz="2800" dirty="0"/>
              <a:t> for the fiscal year 2021 and in the Indian market.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974B-2603-F4CD-40E7-93F4F26B9C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final output should contain these fields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IN" sz="1800" dirty="0" err="1"/>
              <a:t>customer_code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IN" sz="1800" dirty="0"/>
              <a:t>customer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IN" sz="1800" dirty="0" err="1"/>
              <a:t>average_discount_percentage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9B66D4-CCBD-313F-4F3C-FA01E69A6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1128" y="1845735"/>
            <a:ext cx="4584551" cy="3291041"/>
          </a:xfrm>
        </p:spPr>
        <p:txBody>
          <a:bodyPr/>
          <a:lstStyle/>
          <a:p>
            <a:r>
              <a:rPr lang="en-IN" u="sng" dirty="0">
                <a:solidFill>
                  <a:schemeClr val="bg1"/>
                </a:solidFill>
              </a:rPr>
              <a:t>Query Output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FB3473-493A-5074-79E8-BE18B09D6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06" y="2625211"/>
            <a:ext cx="4303966" cy="139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623-DBC8-DA55-8079-D543E879F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431665"/>
          </a:xfrm>
        </p:spPr>
        <p:txBody>
          <a:bodyPr/>
          <a:lstStyle/>
          <a:p>
            <a:r>
              <a:rPr lang="en-IN" u="sng" dirty="0"/>
              <a:t>Insight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2E96C-6C7B-FE01-C0F9-C0F1B2A1C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6D1BB-62C5-C7B6-4596-BFAE9EAAF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160494"/>
            <a:ext cx="3200400" cy="41447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chart illustrate the customers in Indian market with discount percentage </a:t>
            </a:r>
            <a:r>
              <a:rPr lang="en-IN" dirty="0">
                <a:solidFill>
                  <a:srgbClr val="92D050"/>
                </a:solidFill>
              </a:rPr>
              <a:t>more than the average discount percentage in FY 2021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92D050"/>
                </a:solidFill>
              </a:rPr>
              <a:t>Flipkart</a:t>
            </a:r>
            <a:r>
              <a:rPr lang="en-IN" dirty="0"/>
              <a:t> get the highest discount which is 30.83%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84B6B1-B672-1B29-7063-3B467DE45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487" y="1847589"/>
            <a:ext cx="5122608" cy="316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30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E05120-BFEF-66F3-F60B-85DC47AC5913}"/>
              </a:ext>
            </a:extLst>
          </p:cNvPr>
          <p:cNvSpPr/>
          <p:nvPr/>
        </p:nvSpPr>
        <p:spPr>
          <a:xfrm>
            <a:off x="5782236" y="1785102"/>
            <a:ext cx="5127811" cy="4418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90AC5-593E-FAF5-10DB-92D794E1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98498"/>
          </a:xfrm>
        </p:spPr>
        <p:txBody>
          <a:bodyPr>
            <a:noAutofit/>
          </a:bodyPr>
          <a:lstStyle/>
          <a:p>
            <a:r>
              <a:rPr lang="en-US" sz="2800" dirty="0"/>
              <a:t>7. Get the complete report of the Gross sales amount for the customer “</a:t>
            </a:r>
            <a:r>
              <a:rPr lang="en-US" sz="2800" dirty="0" err="1"/>
              <a:t>Atliq</a:t>
            </a:r>
            <a:r>
              <a:rPr lang="en-US" sz="2800" dirty="0"/>
              <a:t> Exclusive” for each month. This analysis helps to get an idea of low and high-performing months and take strategic decisions.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974B-2603-F4CD-40E7-93F4F26B9C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final output should contain these fields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IN" sz="1800" dirty="0"/>
              <a:t>Month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IN" sz="1800" dirty="0"/>
              <a:t>Year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IN" sz="1800" dirty="0"/>
              <a:t>Gross sales Amount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9B66D4-CCBD-313F-4F3C-FA01E69A6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2236" y="1845735"/>
            <a:ext cx="4937759" cy="3291041"/>
          </a:xfrm>
        </p:spPr>
        <p:txBody>
          <a:bodyPr/>
          <a:lstStyle/>
          <a:p>
            <a:r>
              <a:rPr lang="en-IN" u="sng" dirty="0">
                <a:solidFill>
                  <a:schemeClr val="bg1"/>
                </a:solidFill>
              </a:rPr>
              <a:t>Query Output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4A255-2A17-B256-5E51-CD01D3A1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3" y="2299655"/>
            <a:ext cx="3883508" cy="377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95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623-DBC8-DA55-8079-D543E879F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53759"/>
          </a:xfrm>
        </p:spPr>
        <p:txBody>
          <a:bodyPr/>
          <a:lstStyle/>
          <a:p>
            <a:r>
              <a:rPr lang="en-IN" u="sng" dirty="0"/>
              <a:t>Insight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19FFF-9E42-3090-E4A6-BC8598D4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6D1BB-62C5-C7B6-4596-BFAE9EAAF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882588"/>
            <a:ext cx="3200400" cy="44226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highest gross sales is registered for </a:t>
            </a:r>
            <a:r>
              <a:rPr lang="en-IN" dirty="0" err="1"/>
              <a:t>Atliq</a:t>
            </a:r>
            <a:r>
              <a:rPr lang="en-IN" dirty="0"/>
              <a:t> Hardware is in November 2020 which is 32.25M.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evident that March-May 2020 has least gross sales due to pandemic.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However, the sales increases in later months of the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EA417E-975B-64E8-00BF-4FAC2C728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631" y="1156447"/>
            <a:ext cx="7906135" cy="37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95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E05120-BFEF-66F3-F60B-85DC47AC5913}"/>
              </a:ext>
            </a:extLst>
          </p:cNvPr>
          <p:cNvSpPr/>
          <p:nvPr/>
        </p:nvSpPr>
        <p:spPr>
          <a:xfrm>
            <a:off x="6571128" y="1785102"/>
            <a:ext cx="4584551" cy="3351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90AC5-593E-FAF5-10DB-92D794E1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98498"/>
          </a:xfrm>
        </p:spPr>
        <p:txBody>
          <a:bodyPr>
            <a:noAutofit/>
          </a:bodyPr>
          <a:lstStyle/>
          <a:p>
            <a:r>
              <a:rPr lang="en-US" sz="3200" dirty="0"/>
              <a:t>8. In which quarter of 2020, got the maximum </a:t>
            </a:r>
            <a:r>
              <a:rPr lang="en-US" sz="3200" dirty="0" err="1"/>
              <a:t>total_sold_quantity</a:t>
            </a:r>
            <a:r>
              <a:rPr lang="en-US" sz="3200" dirty="0"/>
              <a:t>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974B-2603-F4CD-40E7-93F4F26B9C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final output contains these fields </a:t>
            </a:r>
            <a:r>
              <a:rPr lang="en-US" sz="1800" b="1" dirty="0"/>
              <a:t>sorted</a:t>
            </a:r>
            <a:r>
              <a:rPr lang="en-US" sz="1800" dirty="0"/>
              <a:t> by the </a:t>
            </a:r>
            <a:r>
              <a:rPr lang="en-US" sz="1800" b="1" dirty="0" err="1"/>
              <a:t>total_sold_quantity</a:t>
            </a:r>
            <a:r>
              <a:rPr lang="en-US" sz="1800" dirty="0"/>
              <a:t>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Quarter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total_sold_quantity</a:t>
            </a:r>
            <a:endParaRPr lang="en-IN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9B66D4-CCBD-313F-4F3C-FA01E69A6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1128" y="1845735"/>
            <a:ext cx="4584551" cy="3291041"/>
          </a:xfrm>
        </p:spPr>
        <p:txBody>
          <a:bodyPr/>
          <a:lstStyle/>
          <a:p>
            <a:r>
              <a:rPr lang="en-IN" u="sng" dirty="0">
                <a:solidFill>
                  <a:schemeClr val="bg1"/>
                </a:solidFill>
              </a:rPr>
              <a:t>Query Output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1390C-D618-0C8E-77ED-953956BFC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332" y="2592016"/>
            <a:ext cx="3593216" cy="182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08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623-DBC8-DA55-8079-D543E879F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98582"/>
          </a:xfrm>
        </p:spPr>
        <p:txBody>
          <a:bodyPr/>
          <a:lstStyle/>
          <a:p>
            <a:r>
              <a:rPr lang="en-IN" u="sng" dirty="0"/>
              <a:t>Insight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71029-F4B9-0396-CD3F-26B32760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6D1BB-62C5-C7B6-4596-BFAE9EAAF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017059"/>
            <a:ext cx="3200400" cy="42881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chart describes the total sold quantity in each quarter for fiscal year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total quantity sold in </a:t>
            </a:r>
            <a:r>
              <a:rPr lang="en-IN" dirty="0">
                <a:solidFill>
                  <a:srgbClr val="FF0000"/>
                </a:solidFill>
              </a:rPr>
              <a:t>Q3(March-May)</a:t>
            </a:r>
            <a:r>
              <a:rPr lang="en-IN" dirty="0"/>
              <a:t> is least which is </a:t>
            </a:r>
            <a:r>
              <a:rPr lang="en-IN" dirty="0">
                <a:solidFill>
                  <a:srgbClr val="FF0000"/>
                </a:solidFill>
              </a:rPr>
              <a:t>2.1M </a:t>
            </a:r>
            <a:r>
              <a:rPr lang="en-IN" dirty="0">
                <a:solidFill>
                  <a:schemeClr val="tx1"/>
                </a:solidFill>
              </a:rPr>
              <a:t>due to covid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However, there is increase in the sold quantity to </a:t>
            </a:r>
            <a:r>
              <a:rPr lang="en-IN" dirty="0">
                <a:solidFill>
                  <a:srgbClr val="92D050"/>
                </a:solidFill>
              </a:rPr>
              <a:t>5.0M</a:t>
            </a:r>
            <a:r>
              <a:rPr lang="en-IN" dirty="0"/>
              <a:t> in next quarter.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64F4AB-8536-B854-0F23-7F2C025CF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376" y="1340164"/>
            <a:ext cx="5844722" cy="317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02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E05120-BFEF-66F3-F60B-85DC47AC5913}"/>
              </a:ext>
            </a:extLst>
          </p:cNvPr>
          <p:cNvSpPr/>
          <p:nvPr/>
        </p:nvSpPr>
        <p:spPr>
          <a:xfrm>
            <a:off x="5450542" y="1785102"/>
            <a:ext cx="5705137" cy="3412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90AC5-593E-FAF5-10DB-92D794E1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98498"/>
          </a:xfrm>
        </p:spPr>
        <p:txBody>
          <a:bodyPr>
            <a:noAutofit/>
          </a:bodyPr>
          <a:lstStyle/>
          <a:p>
            <a:r>
              <a:rPr lang="en-US" sz="3200" dirty="0"/>
              <a:t>9. Which channel helped to bring more gross sales in the fiscal year 2021 and the percentage of contribution?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974B-2603-F4CD-40E7-93F4F26B9C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final output contains these fields</a:t>
            </a:r>
            <a:r>
              <a:rPr lang="en-US" dirty="0"/>
              <a:t>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channel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err="1"/>
              <a:t>gross_sales_mln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Percentage</a:t>
            </a:r>
            <a:endParaRPr lang="en-IN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9B66D4-CCBD-313F-4F3C-FA01E69A6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0542" y="1785103"/>
            <a:ext cx="5705138" cy="3351674"/>
          </a:xfrm>
        </p:spPr>
        <p:txBody>
          <a:bodyPr/>
          <a:lstStyle/>
          <a:p>
            <a:r>
              <a:rPr lang="en-IN" u="sng" dirty="0">
                <a:solidFill>
                  <a:schemeClr val="bg1"/>
                </a:solidFill>
              </a:rPr>
              <a:t>Query Output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DA181-B7BE-DF6F-1F7D-C493D4C8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763" y="2589450"/>
            <a:ext cx="5427666" cy="152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24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623-DBC8-DA55-8079-D543E879F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279265"/>
          </a:xfrm>
        </p:spPr>
        <p:txBody>
          <a:bodyPr/>
          <a:lstStyle/>
          <a:p>
            <a:r>
              <a:rPr lang="en-IN" u="sng" dirty="0"/>
              <a:t>Insight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DFFAF-DC8C-93B2-F813-37B7338A7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6D1BB-62C5-C7B6-4596-BFAE9EAAF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079812"/>
            <a:ext cx="3200400" cy="42253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Retailer with gross sales of </a:t>
            </a:r>
            <a:r>
              <a:rPr lang="en-IN" dirty="0">
                <a:solidFill>
                  <a:srgbClr val="92D050"/>
                </a:solidFill>
              </a:rPr>
              <a:t>$1219.08M  </a:t>
            </a:r>
            <a:r>
              <a:rPr lang="en-IN" dirty="0"/>
              <a:t>has highest contribution(</a:t>
            </a:r>
            <a:r>
              <a:rPr lang="en-IN" dirty="0">
                <a:solidFill>
                  <a:srgbClr val="92D050"/>
                </a:solidFill>
              </a:rPr>
              <a:t>73.23%</a:t>
            </a:r>
            <a:r>
              <a:rPr lang="en-IN" dirty="0"/>
              <a:t>) followed by Direct with gross sales of </a:t>
            </a: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$257.53M </a:t>
            </a:r>
            <a:r>
              <a:rPr lang="en-IN" dirty="0"/>
              <a:t>which contributes to </a:t>
            </a: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15.47%</a:t>
            </a:r>
            <a:r>
              <a:rPr lang="en-IN" dirty="0"/>
              <a:t> in FY-21.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Distributor contributed least with </a:t>
            </a:r>
            <a:r>
              <a:rPr lang="en-IN" dirty="0">
                <a:solidFill>
                  <a:srgbClr val="FF0000"/>
                </a:solidFill>
              </a:rPr>
              <a:t>11.30%</a:t>
            </a:r>
            <a:r>
              <a:rPr lang="en-IN" dirty="0"/>
              <a:t> with the gross sales of </a:t>
            </a:r>
            <a:r>
              <a:rPr lang="en-IN" dirty="0">
                <a:solidFill>
                  <a:srgbClr val="FF0000"/>
                </a:solidFill>
              </a:rPr>
              <a:t>$188.03M</a:t>
            </a:r>
            <a:r>
              <a:rPr lang="en-IN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CE3A80-D021-6662-D9B4-47C10D88C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520" y="1694636"/>
            <a:ext cx="4490797" cy="333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8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331B-9235-008B-F7AB-17F2A7E5C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4" y="168534"/>
            <a:ext cx="3200400" cy="3269429"/>
          </a:xfrm>
        </p:spPr>
        <p:txBody>
          <a:bodyPr/>
          <a:lstStyle/>
          <a:p>
            <a:r>
              <a:rPr lang="en-IN" dirty="0"/>
              <a:t>Background/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516D5-880B-B7EA-A5E7-2AF26FEB1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u="sng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anrope"/>
              </a:rPr>
              <a:t>Company Overview:</a:t>
            </a:r>
          </a:p>
          <a:p>
            <a:pPr algn="l"/>
            <a:r>
              <a:rPr lang="en-US" b="0" i="0" dirty="0" err="1">
                <a:solidFill>
                  <a:schemeClr val="tx1"/>
                </a:solidFill>
                <a:effectLst/>
                <a:latin typeface="Manrope"/>
              </a:rPr>
              <a:t>Atliq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 Hardware is one of the leading computer hardware producers in India and well expanded in other countries too.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However, the management noticed that they do not get enough insights to make quick and smart data-informed decisions.</a:t>
            </a:r>
          </a:p>
          <a:p>
            <a:pPr algn="l"/>
            <a:r>
              <a:rPr lang="en-US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Manrope"/>
              </a:rPr>
              <a:t>Problem:</a:t>
            </a:r>
          </a:p>
          <a:p>
            <a:pPr algn="l"/>
            <a:r>
              <a:rPr lang="en-US" dirty="0"/>
              <a:t>There are 10 ad-hoc requests for which the company needs insights</a:t>
            </a:r>
            <a:endParaRPr lang="en-US" b="1" u="sng" dirty="0">
              <a:solidFill>
                <a:schemeClr val="tx1"/>
              </a:solidFill>
              <a:latin typeface="Manrope"/>
            </a:endParaRPr>
          </a:p>
          <a:p>
            <a:pPr algn="l"/>
            <a:r>
              <a:rPr lang="en-US" b="1" i="0" u="sng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anrope"/>
              </a:rPr>
              <a:t>Approach:</a:t>
            </a:r>
          </a:p>
          <a:p>
            <a:pPr algn="l"/>
            <a:r>
              <a:rPr lang="en-US" dirty="0"/>
              <a:t>Run a SQL query to answer these requests. Convert it into visualizations and present the Insights to the </a:t>
            </a:r>
            <a:r>
              <a:rPr lang="en-US" dirty="0" err="1"/>
              <a:t>toplevel</a:t>
            </a:r>
            <a:r>
              <a:rPr lang="en-US" dirty="0"/>
              <a:t> management.</a:t>
            </a:r>
            <a:endParaRPr lang="en-US" b="1" i="0" u="sng" dirty="0">
              <a:solidFill>
                <a:schemeClr val="tx1"/>
              </a:solidFill>
              <a:effectLst/>
              <a:latin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123646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E05120-BFEF-66F3-F60B-85DC47AC5913}"/>
              </a:ext>
            </a:extLst>
          </p:cNvPr>
          <p:cNvSpPr/>
          <p:nvPr/>
        </p:nvSpPr>
        <p:spPr>
          <a:xfrm>
            <a:off x="5862918" y="1785101"/>
            <a:ext cx="5292761" cy="34592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90AC5-593E-FAF5-10DB-92D794E1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98498"/>
          </a:xfrm>
        </p:spPr>
        <p:txBody>
          <a:bodyPr>
            <a:noAutofit/>
          </a:bodyPr>
          <a:lstStyle/>
          <a:p>
            <a:r>
              <a:rPr lang="en-US" sz="3200" dirty="0"/>
              <a:t>10. Get the Top 3 products in each division that have a high </a:t>
            </a:r>
            <a:r>
              <a:rPr lang="en-US" sz="3200" dirty="0" err="1"/>
              <a:t>total_sold_quantity</a:t>
            </a:r>
            <a:r>
              <a:rPr lang="en-US" sz="3200" dirty="0"/>
              <a:t> in the </a:t>
            </a:r>
            <a:r>
              <a:rPr lang="en-US" sz="3200" dirty="0" err="1"/>
              <a:t>fiscal_year</a:t>
            </a:r>
            <a:r>
              <a:rPr lang="en-US" sz="3200" dirty="0"/>
              <a:t> 2021?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974B-2603-F4CD-40E7-93F4F26B9C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final output contains these fields</a:t>
            </a:r>
            <a:r>
              <a:rPr lang="en-US" dirty="0"/>
              <a:t>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division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err="1"/>
              <a:t>product_code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product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err="1"/>
              <a:t>Total_sold_quantity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err="1"/>
              <a:t>Rank_order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9B66D4-CCBD-313F-4F3C-FA01E69A6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2918" y="1845733"/>
            <a:ext cx="5292761" cy="3291043"/>
          </a:xfrm>
        </p:spPr>
        <p:txBody>
          <a:bodyPr/>
          <a:lstStyle/>
          <a:p>
            <a:r>
              <a:rPr lang="en-IN" u="sng" dirty="0">
                <a:solidFill>
                  <a:schemeClr val="bg1"/>
                </a:solidFill>
              </a:rPr>
              <a:t>Query Output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DCE3E-5027-529F-CFE5-2F88DEFDB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38" y="2383415"/>
            <a:ext cx="4953939" cy="195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67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623-DBC8-DA55-8079-D543E879F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099970"/>
          </a:xfrm>
        </p:spPr>
        <p:txBody>
          <a:bodyPr/>
          <a:lstStyle/>
          <a:p>
            <a:r>
              <a:rPr lang="en-IN" u="sng" dirty="0"/>
              <a:t>Insight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15B82254-A653-DE82-8AB7-D88E9596A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6349" y="3657376"/>
            <a:ext cx="3402075" cy="26881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6D1BB-62C5-C7B6-4596-BFAE9EAAF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819835"/>
            <a:ext cx="3200400" cy="44853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top 3 selling products in N&amp;S division are pen drives which is around 7L in quantity.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top 3 selling products in P&amp;A division are mouses which is around 4L in quantity.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top 3 selling products in PC division are personal laptops which is around 1.7L in quantity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7F38245-6E8C-5BFC-AA0D-48512030B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496" y="594360"/>
            <a:ext cx="4041994" cy="28346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0C92D4B-1FDB-DA20-0818-198A0F079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124" y="582651"/>
            <a:ext cx="3553287" cy="284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63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D9FE-9D10-861A-B32C-79857117A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7432F-728C-65AD-42A2-4271BBFC7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28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AE3C-A6B3-3AFE-C503-11158071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4D9D56-E8A9-4566-C74A-BAC28FF4E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992787"/>
            <a:ext cx="6492875" cy="473590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3512E-AC62-85A7-DD41-F1E6DE661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Data consist of 4 fact tables:- monthly sales, pre-invoice deductions, gross price, manufacturing cost and 2 dimension tables:- customer and product table.</a:t>
            </a:r>
          </a:p>
          <a:p>
            <a:r>
              <a:rPr lang="en-IN" dirty="0"/>
              <a:t>Sales data is available for fiscal year 2020 and 2021.</a:t>
            </a:r>
          </a:p>
        </p:txBody>
      </p:sp>
    </p:spTree>
    <p:extLst>
      <p:ext uri="{BB962C8B-B14F-4D97-AF65-F5344CB8AC3E}">
        <p14:creationId xmlns:p14="http://schemas.microsoft.com/office/powerpoint/2010/main" val="196710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FA194CC-044F-0D2D-ED97-185C7E23A508}"/>
              </a:ext>
            </a:extLst>
          </p:cNvPr>
          <p:cNvSpPr/>
          <p:nvPr/>
        </p:nvSpPr>
        <p:spPr>
          <a:xfrm>
            <a:off x="1185010" y="1834754"/>
            <a:ext cx="4346736" cy="3927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BDE14-CE19-947B-46D0-517E2C36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1. Provide the list of markets in which customer "</a:t>
            </a:r>
            <a:r>
              <a:rPr lang="en-US" sz="3200" dirty="0" err="1"/>
              <a:t>Atliq</a:t>
            </a:r>
            <a:r>
              <a:rPr lang="en-US" sz="3200" dirty="0"/>
              <a:t> Exclusive" operates its business in the APAC region.</a:t>
            </a:r>
            <a:endParaRPr lang="en-IN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63587D-B76C-0C9D-711B-A1273E7592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15622" y="2448308"/>
            <a:ext cx="1930997" cy="281821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47855-4A59-D447-1CB8-3151AF8176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3840AB-5D9E-5A78-C527-D027B078D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4754"/>
            <a:ext cx="5396753" cy="44460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02A89C-AAC0-3CC6-D997-7F8199C49ED1}"/>
              </a:ext>
            </a:extLst>
          </p:cNvPr>
          <p:cNvSpPr txBox="1"/>
          <p:nvPr/>
        </p:nvSpPr>
        <p:spPr>
          <a:xfrm>
            <a:off x="1185010" y="1845735"/>
            <a:ext cx="1631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u="sng" dirty="0">
                <a:solidFill>
                  <a:schemeClr val="bg1"/>
                </a:solidFill>
              </a:rPr>
              <a:t>Query Output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4447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E05120-BFEF-66F3-F60B-85DC47AC5913}"/>
              </a:ext>
            </a:extLst>
          </p:cNvPr>
          <p:cNvSpPr/>
          <p:nvPr/>
        </p:nvSpPr>
        <p:spPr>
          <a:xfrm>
            <a:off x="5968055" y="2141570"/>
            <a:ext cx="4346736" cy="292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90AC5-593E-FAF5-10DB-92D794E1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2. </a:t>
            </a:r>
            <a:r>
              <a:rPr lang="en-US" sz="3200" dirty="0"/>
              <a:t>What is the percentage of unique product increase in 2021 vs. 2020?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974B-2603-F4CD-40E7-93F4F26B9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756674" cy="3654028"/>
          </a:xfrm>
        </p:spPr>
        <p:txBody>
          <a:bodyPr>
            <a:normAutofit/>
          </a:bodyPr>
          <a:lstStyle/>
          <a:p>
            <a:r>
              <a:rPr lang="en-US" sz="1800" dirty="0"/>
              <a:t>The final output contains these fields,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unique_products_2020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unique_products_2021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percentage_change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3D5C57E-0A7C-B955-BD87-8054C96E4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8055" y="2141570"/>
            <a:ext cx="4937760" cy="3628912"/>
          </a:xfrm>
        </p:spPr>
        <p:txBody>
          <a:bodyPr>
            <a:normAutofit/>
          </a:bodyPr>
          <a:lstStyle/>
          <a:p>
            <a:r>
              <a:rPr lang="en-IN" u="sng" dirty="0">
                <a:solidFill>
                  <a:schemeClr val="bg1"/>
                </a:solidFill>
              </a:rPr>
              <a:t>Query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487EEF-FE49-054F-3964-907A8EC8C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305" y="3147410"/>
            <a:ext cx="374023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9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623-DBC8-DA55-8079-D543E879F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251375"/>
          </a:xfrm>
        </p:spPr>
        <p:txBody>
          <a:bodyPr/>
          <a:lstStyle/>
          <a:p>
            <a:r>
              <a:rPr lang="en-IN" u="sng" dirty="0"/>
              <a:t>Insight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B3E222-2BE5-6B90-B556-6399AFF8C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6D1BB-62C5-C7B6-4596-BFAE9EAAF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280" y="2188569"/>
            <a:ext cx="3904129" cy="31227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 percentage change in new products </a:t>
            </a:r>
            <a:r>
              <a:rPr lang="en-IN" sz="1400" dirty="0">
                <a:solidFill>
                  <a:srgbClr val="00B050"/>
                </a:solidFill>
              </a:rPr>
              <a:t>increase</a:t>
            </a:r>
            <a:r>
              <a:rPr lang="en-IN" sz="1400" dirty="0"/>
              <a:t> by </a:t>
            </a:r>
            <a:r>
              <a:rPr lang="en-IN" sz="1400" dirty="0">
                <a:solidFill>
                  <a:srgbClr val="00B050"/>
                </a:solidFill>
              </a:rPr>
              <a:t>36.33%</a:t>
            </a:r>
            <a:r>
              <a:rPr lang="en-IN" sz="1400" dirty="0"/>
              <a:t> in FY21 in comparison with FY20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17D85E-0178-AE1B-CA0E-F64DD55E7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009845"/>
            <a:ext cx="6056117" cy="483831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776015-BCA0-38F6-2074-D73021E9AE71}"/>
              </a:ext>
            </a:extLst>
          </p:cNvPr>
          <p:cNvSpPr/>
          <p:nvPr/>
        </p:nvSpPr>
        <p:spPr>
          <a:xfrm>
            <a:off x="7076859" y="5416518"/>
            <a:ext cx="677146" cy="3348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6E1AF9-0885-C7F4-0844-54DB47DC577F}"/>
              </a:ext>
            </a:extLst>
          </p:cNvPr>
          <p:cNvSpPr/>
          <p:nvPr/>
        </p:nvSpPr>
        <p:spPr>
          <a:xfrm>
            <a:off x="7946902" y="5416518"/>
            <a:ext cx="677146" cy="3348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98324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E05120-BFEF-66F3-F60B-85DC47AC5913}"/>
              </a:ext>
            </a:extLst>
          </p:cNvPr>
          <p:cNvSpPr/>
          <p:nvPr/>
        </p:nvSpPr>
        <p:spPr>
          <a:xfrm>
            <a:off x="5558118" y="1845734"/>
            <a:ext cx="5536603" cy="3347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u="sn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90AC5-593E-FAF5-10DB-92D794E1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34906"/>
          </a:xfrm>
        </p:spPr>
        <p:txBody>
          <a:bodyPr>
            <a:normAutofit/>
          </a:bodyPr>
          <a:lstStyle/>
          <a:p>
            <a:r>
              <a:rPr lang="en-US" sz="3200" dirty="0"/>
              <a:t>3.Provide a report with all the unique product counts for each segment and sort them in descending order of product counts.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974B-2603-F4CD-40E7-93F4F26B9C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final output contains 2 fields,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segment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product_count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9B66D4-CCBD-313F-4F3C-FA01E69A6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8118" y="1845734"/>
            <a:ext cx="3627120" cy="2815912"/>
          </a:xfrm>
        </p:spPr>
        <p:txBody>
          <a:bodyPr/>
          <a:lstStyle/>
          <a:p>
            <a:r>
              <a:rPr lang="en-IN" u="sng" dirty="0">
                <a:solidFill>
                  <a:schemeClr val="bg1"/>
                </a:solidFill>
              </a:rPr>
              <a:t>Query Output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3AAE1D-93AE-98D8-34F3-1D653D248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397" y="2406915"/>
            <a:ext cx="3304095" cy="257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623-DBC8-DA55-8079-D543E879F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216512"/>
          </a:xfrm>
        </p:spPr>
        <p:txBody>
          <a:bodyPr/>
          <a:lstStyle/>
          <a:p>
            <a:r>
              <a:rPr lang="en-IN" u="sng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BEACD-A2DB-1A10-D50F-3741B042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6D1BB-62C5-C7B6-4596-BFAE9EAAF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963271"/>
            <a:ext cx="3200400" cy="43419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Atliq</a:t>
            </a:r>
            <a:r>
              <a:rPr lang="en-IN" sz="1400" dirty="0"/>
              <a:t> hardware has wide range of products under the segment- </a:t>
            </a:r>
            <a:r>
              <a:rPr lang="en-IN" sz="1400" b="1" dirty="0">
                <a:solidFill>
                  <a:srgbClr val="92D050"/>
                </a:solidFill>
              </a:rPr>
              <a:t>Notebook</a:t>
            </a:r>
            <a:r>
              <a:rPr lang="en-IN" sz="1400" dirty="0"/>
              <a:t> and </a:t>
            </a:r>
            <a:r>
              <a:rPr lang="en-IN" sz="1400" b="1" dirty="0">
                <a:solidFill>
                  <a:srgbClr val="92D050"/>
                </a:solidFill>
              </a:rPr>
              <a:t>Accessories</a:t>
            </a:r>
            <a:r>
              <a:rPr lang="en-IN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However, There are few segments like </a:t>
            </a:r>
            <a:r>
              <a:rPr lang="en-IN" sz="1400" b="1" dirty="0">
                <a:solidFill>
                  <a:srgbClr val="FF0000"/>
                </a:solidFill>
              </a:rPr>
              <a:t>Networking</a:t>
            </a:r>
            <a:r>
              <a:rPr lang="en-IN" sz="1400" dirty="0"/>
              <a:t>, </a:t>
            </a:r>
            <a:r>
              <a:rPr lang="en-IN" sz="1400" b="1" dirty="0">
                <a:solidFill>
                  <a:srgbClr val="FF0000"/>
                </a:solidFill>
              </a:rPr>
              <a:t>Storage</a:t>
            </a:r>
            <a:r>
              <a:rPr lang="en-IN" sz="1400" dirty="0"/>
              <a:t> and </a:t>
            </a:r>
            <a:r>
              <a:rPr lang="en-IN" sz="1400" b="1" dirty="0">
                <a:solidFill>
                  <a:srgbClr val="FF0000"/>
                </a:solidFill>
              </a:rPr>
              <a:t>Desktop</a:t>
            </a:r>
            <a:r>
              <a:rPr lang="en-IN" sz="1400" dirty="0"/>
              <a:t> which need focus in order to diversify</a:t>
            </a:r>
            <a:r>
              <a:rPr lang="en-IN" dirty="0"/>
              <a:t>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ADDE0A-37F0-ACB1-E43F-CD3EEC42D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534" y="1550895"/>
            <a:ext cx="4581298" cy="317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5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E05120-BFEF-66F3-F60B-85DC47AC5913}"/>
              </a:ext>
            </a:extLst>
          </p:cNvPr>
          <p:cNvSpPr/>
          <p:nvPr/>
        </p:nvSpPr>
        <p:spPr>
          <a:xfrm>
            <a:off x="6571128" y="1785102"/>
            <a:ext cx="4584551" cy="3351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90AC5-593E-FAF5-10DB-92D794E1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34906"/>
          </a:xfrm>
        </p:spPr>
        <p:txBody>
          <a:bodyPr>
            <a:normAutofit/>
          </a:bodyPr>
          <a:lstStyle/>
          <a:p>
            <a:r>
              <a:rPr lang="en-US" sz="3600" dirty="0"/>
              <a:t>4.</a:t>
            </a:r>
            <a:r>
              <a:rPr lang="en-US" sz="3200" dirty="0"/>
              <a:t> Follow-up: Which segment had the most increase in unique products in 2021 vs 2020?</a:t>
            </a:r>
            <a:endParaRPr lang="en-IN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974B-2603-F4CD-40E7-93F4F26B9C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final output contains these fields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segment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product_count_2020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product_count_2021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difference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9B66D4-CCBD-313F-4F3C-FA01E69A6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1128" y="1845735"/>
            <a:ext cx="4584551" cy="3291041"/>
          </a:xfrm>
        </p:spPr>
        <p:txBody>
          <a:bodyPr/>
          <a:lstStyle/>
          <a:p>
            <a:r>
              <a:rPr lang="en-IN" u="sng" dirty="0">
                <a:solidFill>
                  <a:schemeClr val="bg1"/>
                </a:solidFill>
              </a:rPr>
              <a:t>Query Output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1C688D-311F-706A-D9DA-E45984847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462" y="2718949"/>
            <a:ext cx="3939881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85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3200</TotalTime>
  <Words>901</Words>
  <Application>Microsoft Office PowerPoint</Application>
  <PresentationFormat>Widescreen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Manrope</vt:lpstr>
      <vt:lpstr>Retrospect</vt:lpstr>
      <vt:lpstr>Consumer Goods Ad-hoc Insights</vt:lpstr>
      <vt:lpstr>Background/ Context</vt:lpstr>
      <vt:lpstr>Data Model</vt:lpstr>
      <vt:lpstr>1. Provide the list of markets in which customer "Atliq Exclusive" operates its business in the APAC region.</vt:lpstr>
      <vt:lpstr>2. What is the percentage of unique product increase in 2021 vs. 2020?</vt:lpstr>
      <vt:lpstr>Insight</vt:lpstr>
      <vt:lpstr>3.Provide a report with all the unique product counts for each segment and sort them in descending order of product counts.</vt:lpstr>
      <vt:lpstr>Insight</vt:lpstr>
      <vt:lpstr>4. Follow-up: Which segment had the most increase in unique products in 2021 vs 2020?</vt:lpstr>
      <vt:lpstr>Insight</vt:lpstr>
      <vt:lpstr>5. Get the products that have the highest and lowest manufacturing costs. </vt:lpstr>
      <vt:lpstr>6. Generate a report which contains the top 5 customers who received an average high pre_invoice_discount_pct for the fiscal year 2021 and in the Indian market.</vt:lpstr>
      <vt:lpstr>Insight</vt:lpstr>
      <vt:lpstr>7. Get the complete report of the Gross sales amount for the customer “Atliq Exclusive” for each month. This analysis helps to get an idea of low and high-performing months and take strategic decisions.</vt:lpstr>
      <vt:lpstr>Insight</vt:lpstr>
      <vt:lpstr>8. In which quarter of 2020, got the maximum total_sold_quantity?</vt:lpstr>
      <vt:lpstr>Insight</vt:lpstr>
      <vt:lpstr>9. Which channel helped to bring more gross sales in the fiscal year 2021 and the percentage of contribution?</vt:lpstr>
      <vt:lpstr>Insight</vt:lpstr>
      <vt:lpstr>10. Get the Top 3 products in each division that have a high total_sold_quantity in the fiscal_year 2021?</vt:lpstr>
      <vt:lpstr>Insight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Surve</dc:creator>
  <cp:lastModifiedBy>Nikita Surve</cp:lastModifiedBy>
  <cp:revision>3</cp:revision>
  <dcterms:created xsi:type="dcterms:W3CDTF">2023-10-31T18:40:46Z</dcterms:created>
  <dcterms:modified xsi:type="dcterms:W3CDTF">2023-11-03T00:01:04Z</dcterms:modified>
</cp:coreProperties>
</file>