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Open Sauce" panose="020B0604020202020204" charset="0"/>
      <p:regular r:id="rId13"/>
    </p:embeddedFont>
    <p:embeddedFont>
      <p:font typeface="Open Sauce Bold" panose="020B0604020202020204" charset="0"/>
      <p:regular r:id="rId14"/>
    </p:embeddedFont>
    <p:embeddedFont>
      <p:font typeface="TT Ramillas" panose="020B0604020202020204" charset="0"/>
      <p:regular r:id="rId15"/>
    </p:embeddedFont>
    <p:embeddedFont>
      <p:font typeface="TT Ramilla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3503" autoAdjust="0"/>
  </p:normalViewPr>
  <p:slideViewPr>
    <p:cSldViewPr>
      <p:cViewPr varScale="1">
        <p:scale>
          <a:sx n="40" d="100"/>
          <a:sy n="40" d="100"/>
        </p:scale>
        <p:origin x="152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telecommunications market is reaching saturation, making customer retention a higher priority than customer acquisition for Cell2Cell. In this competitive landscape, predicting customer churn—identifying subscribers who are likely to leave the service—has become essential for developing proactive retention strategies and maintaining a stable customer base.</a:t>
            </a:r>
          </a:p>
          <a:p>
            <a:endParaRPr lang="en-US"/>
          </a:p>
          <a:p>
            <a:r>
              <a:rPr lang="en-US"/>
              <a:t>The primary marketing purpose of this analysis is to predict customer churn using Classification &amp; Regression Trees (Decision Trees) and Logistic Regression to help Cell2Cell proactively retain high-risk customers before they decide to leave. By identifying patterns and drivers of churn, Cell2Cell can implement targeted retention strategies that increase customer loyalty and reduce revenue loss.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https://docs.google.com/document/d/1dVs0KeqlnrYNvQEQ3dsCsoaCSk9aCmdf/edit#heading=h.5c4rngu56f10</a:t>
            </a:r>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88969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https://docs.google.com/document/d/1dVs0KeqlnrYNvQEQ3dsCsoaCSk9aCmdf/edit#heading=h.5c4rngu56f10 </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348256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Customer 15747 (Churn Probability: 77.29%)</a:t>
            </a:r>
          </a:p>
          <a:p>
            <a:r>
              <a:rPr lang="en-US" dirty="0"/>
              <a:t>Key Factors:</a:t>
            </a:r>
          </a:p>
          <a:p>
            <a:pPr marL="228600" indent="-228600">
              <a:buAutoNum type="arabicPeriod"/>
            </a:pPr>
            <a:r>
              <a:rPr lang="en-US" dirty="0"/>
              <a:t>High equipment age (391 days),  Likely dissatisfied with old device</a:t>
            </a:r>
          </a:p>
          <a:p>
            <a:pPr marL="228600" indent="-228600">
              <a:buAutoNum type="arabicPeriod"/>
            </a:pPr>
            <a:r>
              <a:rPr lang="en-US" dirty="0"/>
              <a:t>No recorded interactions with retention team or mail promotions</a:t>
            </a:r>
          </a:p>
          <a:p>
            <a:pPr marL="228600" indent="-228600">
              <a:buAutoNum type="arabicPeriod"/>
            </a:pPr>
            <a:r>
              <a:rPr lang="en-US" dirty="0"/>
              <a:t>No additional active subscriptions</a:t>
            </a:r>
          </a:p>
          <a:p>
            <a:pPr marL="0" indent="0">
              <a:buNone/>
            </a:pPr>
            <a:endParaRPr lang="en-US" dirty="0"/>
          </a:p>
          <a:p>
            <a:pPr marL="0" indent="0">
              <a:buNone/>
            </a:pPr>
            <a:r>
              <a:rPr lang="en-US" dirty="0"/>
              <a:t>Retention Offer: </a:t>
            </a:r>
          </a:p>
          <a:p>
            <a:pPr marL="228600" indent="-228600">
              <a:buAutoNum type="arabicPeriod"/>
            </a:pPr>
            <a:r>
              <a:rPr lang="en-US" dirty="0"/>
              <a:t>Device Upgrade Discount: Has been using the device for more than a year and has a refurbished handset. Although having a refurbished handset is a good indicator and reduces the probability of churning, this would be a good time to provide  good discounts so that the user can get a better device at a cheaper rate. Therefore,  offer a discounted or free upgrade to a newer handset to reduce dissatisfaction with an old device. </a:t>
            </a:r>
          </a:p>
          <a:p>
            <a:pPr marL="228600" indent="-228600">
              <a:buAutoNum type="arabicPeriod"/>
            </a:pPr>
            <a:r>
              <a:rPr lang="en-US" dirty="0"/>
              <a:t>Loyalty Plan Incentive: (Bonus minutes, lower monthly fees, bumper saver one time annual fees) - Make sure that you reward customers for being loyal. </a:t>
            </a:r>
          </a:p>
          <a:p>
            <a:pPr marL="228600" indent="-228600">
              <a:buAutoNum type="arabicPeriod"/>
            </a:pPr>
            <a:r>
              <a:rPr lang="en-US" dirty="0"/>
              <a:t>Personalized outreach (Reach out to the customer to understand what might be a concern). As long as the issue can be feasibly resolved, do it. There is nothing that makes the customer happier than when the company acknowledges their problems and gives a solution. This is a very effective way of improving the loyalty amongst customers who may have been at the risk of churning.</a:t>
            </a:r>
          </a:p>
          <a:p>
            <a:pPr marL="0" indent="0">
              <a:buNone/>
            </a:pPr>
            <a:endParaRPr lang="en-US" dirty="0"/>
          </a:p>
          <a:p>
            <a:pPr marL="0" indent="0">
              <a:buNone/>
            </a:pPr>
            <a:r>
              <a:rPr lang="en-US" dirty="0"/>
              <a:t>Customer 8695 (Churn Probability: 77.29%)</a:t>
            </a:r>
          </a:p>
          <a:p>
            <a:pPr marL="0" indent="0">
              <a:buNone/>
            </a:pPr>
            <a:r>
              <a:rPr lang="en-US" dirty="0"/>
              <a:t>Key Factors:</a:t>
            </a:r>
          </a:p>
          <a:p>
            <a:pPr marL="228600" indent="-228600">
              <a:buAutoNum type="arabicPeriod"/>
            </a:pPr>
            <a:r>
              <a:rPr lang="en-US" dirty="0"/>
              <a:t>High equipment age (716 days) → Major risk factor for churn</a:t>
            </a:r>
          </a:p>
          <a:p>
            <a:pPr marL="228600" indent="-228600">
              <a:buAutoNum type="arabicPeriod"/>
            </a:pPr>
            <a:r>
              <a:rPr lang="en-US" dirty="0"/>
              <a:t>No prior retention team interactions or mail promotions</a:t>
            </a:r>
          </a:p>
          <a:p>
            <a:pPr marL="228600" indent="-228600">
              <a:buAutoNum type="arabicPeriod"/>
            </a:pPr>
            <a:r>
              <a:rPr lang="en-US" dirty="0"/>
              <a:t>Has multiple dropped voice calls (24 calls) → Possible network issues</a:t>
            </a:r>
          </a:p>
          <a:p>
            <a:pPr marL="228600" indent="-228600">
              <a:buAutoNum type="arabicPeriod"/>
            </a:pPr>
            <a:r>
              <a:rPr lang="en-US" dirty="0"/>
              <a:t>Higher than average roaming usage (60.33 calls)</a:t>
            </a:r>
          </a:p>
          <a:p>
            <a:pPr marL="0" indent="0">
              <a:buNone/>
            </a:pPr>
            <a:endParaRPr lang="en-US" dirty="0"/>
          </a:p>
          <a:p>
            <a:pPr marL="0" indent="0">
              <a:buNone/>
            </a:pPr>
            <a:r>
              <a:rPr lang="en-US" dirty="0"/>
              <a:t>Retention Offer:  </a:t>
            </a:r>
          </a:p>
          <a:p>
            <a:pPr marL="228600" indent="-228600">
              <a:buAutoNum type="arabicPeriod"/>
            </a:pPr>
            <a:r>
              <a:rPr lang="en-US" dirty="0"/>
              <a:t>Device Replacement Incentive: Offer a free or deeply discounted phone upgrade to address dissatisfaction with an annual plan. Encouraging users to subscribe in annual plans helps reduce monthly churn rates.</a:t>
            </a:r>
          </a:p>
          <a:p>
            <a:pPr marL="228600" indent="-228600">
              <a:buAutoNum type="arabicPeriod"/>
            </a:pPr>
            <a:r>
              <a:rPr lang="en-US" dirty="0"/>
              <a:t>Network Quality Assurance: Provide a free month of premium network service to address dropped call concerns.</a:t>
            </a:r>
          </a:p>
          <a:p>
            <a:pPr marL="228600" indent="-228600">
              <a:buAutoNum type="arabicPeriod"/>
            </a:pPr>
            <a:r>
              <a:rPr lang="en-US" dirty="0"/>
              <a:t>Retention Outreach: Assign a customer service agent to personally call and discuss their needs.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Customer X29301 (Churn Probability: 17.07%)</a:t>
            </a:r>
          </a:p>
          <a:p>
            <a:r>
              <a:rPr lang="en-US" dirty="0"/>
              <a:t>Key Factors:</a:t>
            </a:r>
          </a:p>
          <a:p>
            <a:pPr marL="228600" indent="-228600">
              <a:buAutoNum type="arabicPeriod"/>
            </a:pPr>
            <a:r>
              <a:rPr lang="en-US" dirty="0"/>
              <a:t>Low churn risk (already at 17%)</a:t>
            </a:r>
          </a:p>
          <a:p>
            <a:pPr marL="228600" indent="-228600">
              <a:buAutoNum type="arabicPeriod"/>
            </a:pPr>
            <a:r>
              <a:rPr lang="en-US" dirty="0"/>
              <a:t>Engages with retention efforts (has at least 1 retention call)</a:t>
            </a:r>
          </a:p>
          <a:p>
            <a:pPr marL="228600" indent="-228600">
              <a:buAutoNum type="arabicPeriod"/>
            </a:pPr>
            <a:r>
              <a:rPr lang="en-US" dirty="0"/>
              <a:t>Has an active subscription but no recorded roaming usage</a:t>
            </a:r>
          </a:p>
          <a:p>
            <a:pPr marL="228600" indent="-228600">
              <a:buAutoNum type="arabicPeriod"/>
            </a:pPr>
            <a:r>
              <a:rPr lang="en-US" dirty="0"/>
              <a:t>Low credit rating - We don't want to give an offer that would be more of a short term gain and therefore, we don't want to invest too much on the user.</a:t>
            </a:r>
          </a:p>
          <a:p>
            <a:pPr marL="0" indent="0">
              <a:buNone/>
            </a:pPr>
            <a:endParaRPr lang="en-US" dirty="0"/>
          </a:p>
          <a:p>
            <a:pPr marL="0" indent="0">
              <a:buNone/>
            </a:pPr>
            <a:r>
              <a:rPr lang="en-US" dirty="0"/>
              <a:t>Retention Offer:</a:t>
            </a:r>
          </a:p>
          <a:p>
            <a:pPr marL="228600" indent="-228600">
              <a:buAutoNum type="arabicPeriod"/>
            </a:pPr>
            <a:r>
              <a:rPr lang="en-US" dirty="0"/>
              <a:t>Minimal Intervention: Given the low churn risk, a subtle engagement approach like an appreciation email or small loyalty reward is sufficient.</a:t>
            </a:r>
          </a:p>
          <a:p>
            <a:pPr marL="228600" indent="-228600">
              <a:buAutoNum type="arabicPeriod"/>
            </a:pPr>
            <a:r>
              <a:rPr lang="en-US" dirty="0"/>
              <a:t>Cross-Sell Opportunity: Offer a free trial for an add-on feature (e.g., data boost, international minutes) to increase engagement without unnecessary discounts.</a:t>
            </a:r>
          </a:p>
          <a:p>
            <a:pPr marL="0" indent="0">
              <a:buNone/>
            </a:pPr>
            <a:endParaRPr lang="en-US" dirty="0"/>
          </a:p>
          <a:p>
            <a:pPr marL="0" indent="0">
              <a:buNone/>
            </a:pPr>
            <a:r>
              <a:rPr lang="en-US" dirty="0"/>
              <a:t>Customer X34573 (Churn Probability: 17.07%)</a:t>
            </a:r>
          </a:p>
          <a:p>
            <a:pPr marL="0" indent="0">
              <a:buNone/>
            </a:pPr>
            <a:r>
              <a:rPr lang="en-US" dirty="0"/>
              <a:t>Key Factors:</a:t>
            </a:r>
          </a:p>
          <a:p>
            <a:pPr marL="228600" indent="-228600">
              <a:buAutoNum type="arabicPeriod"/>
            </a:pPr>
            <a:r>
              <a:rPr lang="en-US" dirty="0"/>
              <a:t>Low churn probability (17%)</a:t>
            </a:r>
          </a:p>
          <a:p>
            <a:pPr marL="228600" indent="-228600">
              <a:buAutoNum type="arabicPeriod"/>
            </a:pPr>
            <a:r>
              <a:rPr lang="en-US" dirty="0"/>
              <a:t>Responds to mail promotions (high engagement)</a:t>
            </a:r>
          </a:p>
          <a:p>
            <a:pPr marL="228600" indent="-228600">
              <a:buAutoNum type="arabicPeriod"/>
            </a:pPr>
            <a:r>
              <a:rPr lang="en-US" dirty="0"/>
              <a:t>Some dropped calls but not critical4. No additional active subscriptions</a:t>
            </a:r>
          </a:p>
          <a:p>
            <a:pPr marL="0" indent="0">
              <a:buNone/>
            </a:pPr>
            <a:endParaRPr lang="en-US" dirty="0"/>
          </a:p>
          <a:p>
            <a:pPr marL="0" indent="0">
              <a:buNone/>
            </a:pPr>
            <a:r>
              <a:rPr lang="en-US" dirty="0"/>
              <a:t>Retention Offer:</a:t>
            </a:r>
          </a:p>
          <a:p>
            <a:pPr marL="228600" indent="-228600">
              <a:buAutoNum type="arabicPeriod"/>
            </a:pPr>
            <a:r>
              <a:rPr lang="en-US" dirty="0"/>
              <a:t>Loyalty Perk: Send a thank-you message with a small account credit or free add-on (extra data or premium customer support) to reinforce positive brand sentiment. Acknowledge that there has been some dropped calls and say that you are working on improving the same.</a:t>
            </a:r>
          </a:p>
          <a:p>
            <a:pPr marL="228600" indent="-228600">
              <a:buAutoNum type="arabicPeriod"/>
            </a:pPr>
            <a:r>
              <a:rPr lang="en-US" dirty="0"/>
              <a:t>Upsell Opportunity: Suggest a premium service upgrade at a discount (e.g., unlimited plan, international roaming).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docs.google.com/document/d/1dVs0KeqlnrYNvQEQ3dsCsoaCSk9aCmdf/edit?usp=sharing&amp;ouid=117691976323157076311&amp;rtpof=true&amp;sd=tru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docs.google.com/document/d/1dVs0KeqlnrYNvQEQ3dsCsoaCSk9aCmdf/edit" TargetMode="External"/><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dVs0KeqlnrYNvQEQ3dsCsoaCSk9aCmdf/edit?usp=sharing&amp;ouid=117691976323157076311&amp;rtpof=true&amp;sd=tru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223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540172"/>
            <a:chOff x="0" y="0"/>
            <a:chExt cx="6186311" cy="182725"/>
          </a:xfrm>
        </p:grpSpPr>
        <p:sp>
          <p:nvSpPr>
            <p:cNvPr id="3" name="Freeform 3"/>
            <p:cNvSpPr/>
            <p:nvPr/>
          </p:nvSpPr>
          <p:spPr>
            <a:xfrm>
              <a:off x="0" y="0"/>
              <a:ext cx="6186311" cy="182725"/>
            </a:xfrm>
            <a:custGeom>
              <a:avLst/>
              <a:gdLst/>
              <a:ahLst/>
              <a:cxnLst/>
              <a:rect l="l" t="t" r="r" b="b"/>
              <a:pathLst>
                <a:path w="6186311" h="182725">
                  <a:moveTo>
                    <a:pt x="0" y="0"/>
                  </a:moveTo>
                  <a:lnTo>
                    <a:pt x="6186311" y="0"/>
                  </a:lnTo>
                  <a:lnTo>
                    <a:pt x="6186311" y="182725"/>
                  </a:lnTo>
                  <a:lnTo>
                    <a:pt x="0" y="182725"/>
                  </a:lnTo>
                  <a:close/>
                </a:path>
              </a:pathLst>
            </a:custGeom>
            <a:solidFill>
              <a:srgbClr val="EDEDED"/>
            </a:solidFill>
          </p:spPr>
          <p:txBody>
            <a:bodyPr/>
            <a:lstStyle/>
            <a:p>
              <a:endParaRPr lang="en-US"/>
            </a:p>
          </p:txBody>
        </p:sp>
      </p:grpSp>
      <p:grpSp>
        <p:nvGrpSpPr>
          <p:cNvPr id="4" name="Group 4"/>
          <p:cNvGrpSpPr/>
          <p:nvPr/>
        </p:nvGrpSpPr>
        <p:grpSpPr>
          <a:xfrm>
            <a:off x="0" y="9419435"/>
            <a:ext cx="18288000" cy="867565"/>
            <a:chOff x="0" y="0"/>
            <a:chExt cx="6186311" cy="293473"/>
          </a:xfrm>
        </p:grpSpPr>
        <p:sp>
          <p:nvSpPr>
            <p:cNvPr id="5" name="Freeform 5"/>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333333"/>
            </a:solidFill>
          </p:spPr>
          <p:txBody>
            <a:bodyPr/>
            <a:lstStyle/>
            <a:p>
              <a:endParaRPr lang="en-US"/>
            </a:p>
          </p:txBody>
        </p:sp>
      </p:grpSp>
      <p:sp>
        <p:nvSpPr>
          <p:cNvPr id="7" name="TextBox 7"/>
          <p:cNvSpPr txBox="1"/>
          <p:nvPr/>
        </p:nvSpPr>
        <p:spPr>
          <a:xfrm>
            <a:off x="2266054" y="3073167"/>
            <a:ext cx="13135859" cy="923939"/>
          </a:xfrm>
          <a:prstGeom prst="rect">
            <a:avLst/>
          </a:prstGeom>
        </p:spPr>
        <p:txBody>
          <a:bodyPr lIns="0" tIns="0" rIns="0" bIns="0" rtlCol="0" anchor="t">
            <a:spAutoFit/>
          </a:bodyPr>
          <a:lstStyle/>
          <a:p>
            <a:pPr algn="ctr">
              <a:lnSpc>
                <a:spcPts val="7200"/>
              </a:lnSpc>
            </a:pPr>
            <a:r>
              <a:rPr lang="en-US" sz="6000" b="1">
                <a:solidFill>
                  <a:srgbClr val="FFFFFF"/>
                </a:solidFill>
                <a:latin typeface="TT Ramillas Bold"/>
                <a:ea typeface="TT Ramillas Bold"/>
                <a:cs typeface="TT Ramillas Bold"/>
                <a:sym typeface="TT Ramillas Bold"/>
              </a:rPr>
              <a:t>CELL2CELL:</a:t>
            </a:r>
          </a:p>
        </p:txBody>
      </p:sp>
      <p:sp>
        <p:nvSpPr>
          <p:cNvPr id="8" name="TextBox 8"/>
          <p:cNvSpPr txBox="1"/>
          <p:nvPr/>
        </p:nvSpPr>
        <p:spPr>
          <a:xfrm>
            <a:off x="555759" y="9664291"/>
            <a:ext cx="3754453" cy="339752"/>
          </a:xfrm>
          <a:prstGeom prst="rect">
            <a:avLst/>
          </a:prstGeom>
        </p:spPr>
        <p:txBody>
          <a:bodyPr lIns="0" tIns="0" rIns="0" bIns="0" rtlCol="0" anchor="t">
            <a:spAutoFit/>
          </a:bodyPr>
          <a:lstStyle/>
          <a:p>
            <a:pPr algn="l">
              <a:lnSpc>
                <a:spcPts val="2799"/>
              </a:lnSpc>
              <a:spcBef>
                <a:spcPct val="0"/>
              </a:spcBef>
            </a:pPr>
            <a:r>
              <a:rPr lang="en-US" sz="1999" spc="251">
                <a:solidFill>
                  <a:srgbClr val="FFFFFF"/>
                </a:solidFill>
                <a:latin typeface="Open Sauce"/>
                <a:ea typeface="Open Sauce"/>
                <a:cs typeface="Open Sauce"/>
                <a:sym typeface="Open Sauce"/>
              </a:rPr>
              <a:t>18TH FEBRUARY, 2025</a:t>
            </a:r>
          </a:p>
        </p:txBody>
      </p:sp>
      <p:sp>
        <p:nvSpPr>
          <p:cNvPr id="9" name="TextBox 9"/>
          <p:cNvSpPr txBox="1"/>
          <p:nvPr/>
        </p:nvSpPr>
        <p:spPr>
          <a:xfrm>
            <a:off x="7205891" y="6095998"/>
            <a:ext cx="3876218" cy="2454464"/>
          </a:xfrm>
          <a:prstGeom prst="rect">
            <a:avLst/>
          </a:prstGeom>
        </p:spPr>
        <p:txBody>
          <a:bodyPr lIns="0" tIns="0" rIns="0" bIns="0" rtlCol="0" anchor="t">
            <a:spAutoFit/>
          </a:bodyPr>
          <a:lstStyle/>
          <a:p>
            <a:pPr algn="ctr">
              <a:lnSpc>
                <a:spcPts val="2799"/>
              </a:lnSpc>
            </a:pPr>
            <a:r>
              <a:rPr lang="en-US" sz="1999" spc="251">
                <a:solidFill>
                  <a:srgbClr val="FFFFFF"/>
                </a:solidFill>
                <a:latin typeface="Open Sauce"/>
                <a:ea typeface="Open Sauce"/>
                <a:cs typeface="Open Sauce"/>
                <a:sym typeface="Open Sauce"/>
              </a:rPr>
              <a:t>TEAM M: </a:t>
            </a:r>
          </a:p>
          <a:p>
            <a:pPr algn="ctr">
              <a:lnSpc>
                <a:spcPts val="2799"/>
              </a:lnSpc>
            </a:pPr>
            <a:endParaRPr lang="en-US" sz="1999" spc="251">
              <a:solidFill>
                <a:srgbClr val="FFFFFF"/>
              </a:solidFill>
              <a:latin typeface="Open Sauce"/>
              <a:ea typeface="Open Sauce"/>
              <a:cs typeface="Open Sauce"/>
              <a:sym typeface="Open Sauce"/>
            </a:endParaRPr>
          </a:p>
          <a:p>
            <a:pPr algn="ctr">
              <a:lnSpc>
                <a:spcPts val="2799"/>
              </a:lnSpc>
            </a:pPr>
            <a:r>
              <a:rPr lang="en-US" sz="1999" spc="251">
                <a:solidFill>
                  <a:srgbClr val="FFFFFF"/>
                </a:solidFill>
                <a:latin typeface="Open Sauce"/>
                <a:ea typeface="Open Sauce"/>
                <a:cs typeface="Open Sauce"/>
                <a:sym typeface="Open Sauce"/>
              </a:rPr>
              <a:t>ABHILASH ALEXANDER ASTHA HARLALKA</a:t>
            </a:r>
          </a:p>
          <a:p>
            <a:pPr algn="ctr">
              <a:lnSpc>
                <a:spcPts val="2799"/>
              </a:lnSpc>
            </a:pPr>
            <a:r>
              <a:rPr lang="en-US" sz="1999" spc="251">
                <a:solidFill>
                  <a:srgbClr val="FFFFFF"/>
                </a:solidFill>
                <a:latin typeface="Open Sauce"/>
                <a:ea typeface="Open Sauce"/>
                <a:cs typeface="Open Sauce"/>
                <a:sym typeface="Open Sauce"/>
              </a:rPr>
              <a:t>BHAVESH JAIN</a:t>
            </a:r>
          </a:p>
          <a:p>
            <a:pPr algn="ctr">
              <a:lnSpc>
                <a:spcPts val="2799"/>
              </a:lnSpc>
            </a:pPr>
            <a:r>
              <a:rPr lang="en-US" sz="1999" spc="251">
                <a:solidFill>
                  <a:srgbClr val="FFFFFF"/>
                </a:solidFill>
                <a:latin typeface="Open Sauce"/>
                <a:ea typeface="Open Sauce"/>
                <a:cs typeface="Open Sauce"/>
                <a:sym typeface="Open Sauce"/>
              </a:rPr>
              <a:t>KRISHNASAI ADDALA</a:t>
            </a:r>
          </a:p>
          <a:p>
            <a:pPr algn="ctr">
              <a:lnSpc>
                <a:spcPts val="2799"/>
              </a:lnSpc>
              <a:spcBef>
                <a:spcPct val="0"/>
              </a:spcBef>
            </a:pPr>
            <a:r>
              <a:rPr lang="en-US" sz="1999" spc="251">
                <a:solidFill>
                  <a:srgbClr val="FFFFFF"/>
                </a:solidFill>
                <a:latin typeface="Open Sauce"/>
                <a:ea typeface="Open Sauce"/>
                <a:cs typeface="Open Sauce"/>
                <a:sym typeface="Open Sauce"/>
              </a:rPr>
              <a:t>NIKITA SURYAWANSHI</a:t>
            </a:r>
          </a:p>
        </p:txBody>
      </p:sp>
      <p:sp>
        <p:nvSpPr>
          <p:cNvPr id="10" name="TextBox 10"/>
          <p:cNvSpPr txBox="1"/>
          <p:nvPr/>
        </p:nvSpPr>
        <p:spPr>
          <a:xfrm>
            <a:off x="2432986" y="4341186"/>
            <a:ext cx="13135859" cy="923939"/>
          </a:xfrm>
          <a:prstGeom prst="rect">
            <a:avLst/>
          </a:prstGeom>
        </p:spPr>
        <p:txBody>
          <a:bodyPr lIns="0" tIns="0" rIns="0" bIns="0" rtlCol="0" anchor="t">
            <a:spAutoFit/>
          </a:bodyPr>
          <a:lstStyle/>
          <a:p>
            <a:pPr algn="ctr">
              <a:lnSpc>
                <a:spcPts val="7200"/>
              </a:lnSpc>
            </a:pPr>
            <a:r>
              <a:rPr lang="en-US" sz="6000" b="1">
                <a:solidFill>
                  <a:srgbClr val="FFFFFF"/>
                </a:solidFill>
                <a:latin typeface="TT Ramillas Bold"/>
                <a:ea typeface="TT Ramillas Bold"/>
                <a:cs typeface="TT Ramillas Bold"/>
                <a:sym typeface="TT Ramillas Bold"/>
              </a:rPr>
              <a:t>PREDICTING CUSTOMER CHURN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B2239"/>
        </a:solidFill>
        <a:effectLst/>
      </p:bgPr>
    </p:bg>
    <p:spTree>
      <p:nvGrpSpPr>
        <p:cNvPr id="1" name=""/>
        <p:cNvGrpSpPr/>
        <p:nvPr/>
      </p:nvGrpSpPr>
      <p:grpSpPr>
        <a:xfrm>
          <a:off x="0" y="0"/>
          <a:ext cx="0" cy="0"/>
          <a:chOff x="0" y="0"/>
          <a:chExt cx="0" cy="0"/>
        </a:xfrm>
      </p:grpSpPr>
      <p:grpSp>
        <p:nvGrpSpPr>
          <p:cNvPr id="2" name="Group 2"/>
          <p:cNvGrpSpPr/>
          <p:nvPr/>
        </p:nvGrpSpPr>
        <p:grpSpPr>
          <a:xfrm>
            <a:off x="0" y="9419435"/>
            <a:ext cx="18288000" cy="867565"/>
            <a:chOff x="0" y="0"/>
            <a:chExt cx="6186311" cy="293473"/>
          </a:xfrm>
        </p:grpSpPr>
        <p:sp>
          <p:nvSpPr>
            <p:cNvPr id="3" name="Freeform 3"/>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333333"/>
            </a:solidFill>
          </p:spPr>
          <p:txBody>
            <a:bodyPr/>
            <a:lstStyle/>
            <a:p>
              <a:endParaRPr lang="en-US"/>
            </a:p>
          </p:txBody>
        </p:sp>
      </p:grpSp>
      <p:sp>
        <p:nvSpPr>
          <p:cNvPr id="4" name="TextBox 4"/>
          <p:cNvSpPr txBox="1"/>
          <p:nvPr/>
        </p:nvSpPr>
        <p:spPr>
          <a:xfrm>
            <a:off x="5562600" y="3086100"/>
            <a:ext cx="5982417" cy="2644955"/>
          </a:xfrm>
          <a:prstGeom prst="rect">
            <a:avLst/>
          </a:prstGeom>
        </p:spPr>
        <p:txBody>
          <a:bodyPr lIns="0" tIns="0" rIns="0" bIns="0" rtlCol="0" anchor="t">
            <a:spAutoFit/>
          </a:bodyPr>
          <a:lstStyle/>
          <a:p>
            <a:pPr algn="ctr">
              <a:lnSpc>
                <a:spcPts val="10499"/>
              </a:lnSpc>
              <a:spcBef>
                <a:spcPct val="0"/>
              </a:spcBef>
            </a:pPr>
            <a:r>
              <a:rPr lang="en-US" sz="7499" b="1" dirty="0">
                <a:solidFill>
                  <a:srgbClr val="FFFFFF"/>
                </a:solidFill>
                <a:latin typeface="TT Ramillas Bold"/>
                <a:ea typeface="TT Ramillas Bold"/>
                <a:cs typeface="TT Ramillas Bold"/>
                <a:sym typeface="TT Ramilla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56258" cy="10287000"/>
            <a:chOff x="0" y="0"/>
            <a:chExt cx="2589895" cy="3479800"/>
          </a:xfrm>
        </p:grpSpPr>
        <p:sp>
          <p:nvSpPr>
            <p:cNvPr id="3" name="Freeform 3"/>
            <p:cNvSpPr/>
            <p:nvPr/>
          </p:nvSpPr>
          <p:spPr>
            <a:xfrm>
              <a:off x="0" y="0"/>
              <a:ext cx="2589895" cy="3479800"/>
            </a:xfrm>
            <a:custGeom>
              <a:avLst/>
              <a:gdLst/>
              <a:ahLst/>
              <a:cxnLst/>
              <a:rect l="l" t="t" r="r" b="b"/>
              <a:pathLst>
                <a:path w="2589895" h="3479800">
                  <a:moveTo>
                    <a:pt x="0" y="0"/>
                  </a:moveTo>
                  <a:lnTo>
                    <a:pt x="2589895" y="0"/>
                  </a:lnTo>
                  <a:lnTo>
                    <a:pt x="2589895" y="3479800"/>
                  </a:lnTo>
                  <a:lnTo>
                    <a:pt x="0" y="3479800"/>
                  </a:lnTo>
                  <a:close/>
                </a:path>
              </a:pathLst>
            </a:custGeom>
            <a:solidFill>
              <a:srgbClr val="9B2239"/>
            </a:solidFill>
          </p:spPr>
          <p:txBody>
            <a:bodyPr/>
            <a:lstStyle/>
            <a:p>
              <a:endParaRPr lang="en-US"/>
            </a:p>
          </p:txBody>
        </p:sp>
      </p:grpSp>
      <p:grpSp>
        <p:nvGrpSpPr>
          <p:cNvPr id="4" name="Group 4"/>
          <p:cNvGrpSpPr/>
          <p:nvPr/>
        </p:nvGrpSpPr>
        <p:grpSpPr>
          <a:xfrm>
            <a:off x="0" y="9419435"/>
            <a:ext cx="18288000" cy="867565"/>
            <a:chOff x="0" y="0"/>
            <a:chExt cx="6186311" cy="293473"/>
          </a:xfrm>
        </p:grpSpPr>
        <p:sp>
          <p:nvSpPr>
            <p:cNvPr id="5" name="Freeform 5"/>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333333"/>
            </a:solidFill>
          </p:spPr>
          <p:txBody>
            <a:bodyPr/>
            <a:lstStyle/>
            <a:p>
              <a:endParaRPr lang="en-US"/>
            </a:p>
          </p:txBody>
        </p:sp>
      </p:grpSp>
      <p:grpSp>
        <p:nvGrpSpPr>
          <p:cNvPr id="6" name="Group 6"/>
          <p:cNvGrpSpPr/>
          <p:nvPr/>
        </p:nvGrpSpPr>
        <p:grpSpPr>
          <a:xfrm>
            <a:off x="9144000" y="1299293"/>
            <a:ext cx="7348793" cy="2831739"/>
            <a:chOff x="0" y="0"/>
            <a:chExt cx="9798391" cy="3775652"/>
          </a:xfrm>
        </p:grpSpPr>
        <p:sp>
          <p:nvSpPr>
            <p:cNvPr id="7" name="Freeform 7"/>
            <p:cNvSpPr/>
            <p:nvPr/>
          </p:nvSpPr>
          <p:spPr>
            <a:xfrm>
              <a:off x="0" y="1316972"/>
              <a:ext cx="753721" cy="721688"/>
            </a:xfrm>
            <a:custGeom>
              <a:avLst/>
              <a:gdLst/>
              <a:ahLst/>
              <a:cxnLst/>
              <a:rect l="l" t="t" r="r" b="b"/>
              <a:pathLst>
                <a:path w="753721" h="721688">
                  <a:moveTo>
                    <a:pt x="0" y="0"/>
                  </a:moveTo>
                  <a:lnTo>
                    <a:pt x="753721" y="0"/>
                  </a:lnTo>
                  <a:lnTo>
                    <a:pt x="753721" y="721688"/>
                  </a:lnTo>
                  <a:lnTo>
                    <a:pt x="0" y="7216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TextBox 8"/>
            <p:cNvSpPr txBox="1"/>
            <p:nvPr/>
          </p:nvSpPr>
          <p:spPr>
            <a:xfrm>
              <a:off x="1148276" y="-66675"/>
              <a:ext cx="8650115" cy="3842327"/>
            </a:xfrm>
            <a:prstGeom prst="rect">
              <a:avLst/>
            </a:prstGeom>
          </p:spPr>
          <p:txBody>
            <a:bodyPr lIns="0" tIns="0" rIns="0" bIns="0" rtlCol="0" anchor="t">
              <a:spAutoFit/>
            </a:bodyPr>
            <a:lstStyle/>
            <a:p>
              <a:pPr algn="l">
                <a:lnSpc>
                  <a:spcPts val="4059"/>
                </a:lnSpc>
              </a:pPr>
              <a:r>
                <a:rPr lang="en-US" sz="2899" b="1">
                  <a:solidFill>
                    <a:srgbClr val="000000"/>
                  </a:solidFill>
                  <a:latin typeface="Open Sauce Bold"/>
                  <a:ea typeface="Open Sauce Bold"/>
                  <a:cs typeface="Open Sauce Bold"/>
                  <a:sym typeface="Open Sauce Bold"/>
                </a:rPr>
                <a:t>Cell2Cell will use the results for:</a:t>
              </a:r>
            </a:p>
            <a:p>
              <a:pPr algn="l">
                <a:lnSpc>
                  <a:spcPts val="4059"/>
                </a:lnSpc>
              </a:pPr>
              <a:r>
                <a:rPr lang="en-US" sz="2899" b="1">
                  <a:solidFill>
                    <a:srgbClr val="000000"/>
                  </a:solidFill>
                  <a:latin typeface="Open Sauce Bold"/>
                  <a:ea typeface="Open Sauce Bold"/>
                  <a:cs typeface="Open Sauce Bold"/>
                  <a:sym typeface="Open Sauce Bold"/>
                </a:rPr>
                <a:t> </a:t>
              </a:r>
            </a:p>
            <a:p>
              <a:pPr algn="l">
                <a:lnSpc>
                  <a:spcPts val="5103"/>
                </a:lnSpc>
              </a:pPr>
              <a:r>
                <a:rPr lang="en-US" sz="2899" b="1">
                  <a:solidFill>
                    <a:srgbClr val="000000"/>
                  </a:solidFill>
                  <a:latin typeface="Open Sauce Bold"/>
                  <a:ea typeface="Open Sauce Bold"/>
                  <a:cs typeface="Open Sauce Bold"/>
                  <a:sym typeface="Open Sauce Bold"/>
                </a:rPr>
                <a:t>Proactive Customer Retention</a:t>
              </a:r>
            </a:p>
            <a:p>
              <a:pPr algn="l">
                <a:lnSpc>
                  <a:spcPts val="5103"/>
                </a:lnSpc>
              </a:pPr>
              <a:r>
                <a:rPr lang="en-US" sz="2899" b="1">
                  <a:solidFill>
                    <a:srgbClr val="000000"/>
                  </a:solidFill>
                  <a:latin typeface="Open Sauce Bold"/>
                  <a:ea typeface="Open Sauce Bold"/>
                  <a:cs typeface="Open Sauce Bold"/>
                  <a:sym typeface="Open Sauce Bold"/>
                </a:rPr>
                <a:t>Optimized Marketing Spend</a:t>
              </a:r>
            </a:p>
            <a:p>
              <a:pPr algn="l">
                <a:lnSpc>
                  <a:spcPts val="5103"/>
                </a:lnSpc>
              </a:pPr>
              <a:r>
                <a:rPr lang="en-US" sz="2899" b="1">
                  <a:solidFill>
                    <a:srgbClr val="000000"/>
                  </a:solidFill>
                  <a:latin typeface="Open Sauce Bold"/>
                  <a:ea typeface="Open Sauce Bold"/>
                  <a:cs typeface="Open Sauce Bold"/>
                  <a:sym typeface="Open Sauce Bold"/>
                </a:rPr>
                <a:t>Improved Customer Experience</a:t>
              </a:r>
            </a:p>
          </p:txBody>
        </p:sp>
        <p:sp>
          <p:nvSpPr>
            <p:cNvPr id="9" name="Freeform 9"/>
            <p:cNvSpPr/>
            <p:nvPr/>
          </p:nvSpPr>
          <p:spPr>
            <a:xfrm>
              <a:off x="855" y="2140260"/>
              <a:ext cx="753721" cy="721688"/>
            </a:xfrm>
            <a:custGeom>
              <a:avLst/>
              <a:gdLst/>
              <a:ahLst/>
              <a:cxnLst/>
              <a:rect l="l" t="t" r="r" b="b"/>
              <a:pathLst>
                <a:path w="753721" h="721688">
                  <a:moveTo>
                    <a:pt x="0" y="0"/>
                  </a:moveTo>
                  <a:lnTo>
                    <a:pt x="753721" y="0"/>
                  </a:lnTo>
                  <a:lnTo>
                    <a:pt x="753721" y="721687"/>
                  </a:lnTo>
                  <a:lnTo>
                    <a:pt x="0" y="7216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855" y="3053964"/>
              <a:ext cx="753721" cy="721688"/>
            </a:xfrm>
            <a:custGeom>
              <a:avLst/>
              <a:gdLst/>
              <a:ahLst/>
              <a:cxnLst/>
              <a:rect l="l" t="t" r="r" b="b"/>
              <a:pathLst>
                <a:path w="753721" h="721688">
                  <a:moveTo>
                    <a:pt x="0" y="0"/>
                  </a:moveTo>
                  <a:lnTo>
                    <a:pt x="753721" y="0"/>
                  </a:lnTo>
                  <a:lnTo>
                    <a:pt x="753721" y="721688"/>
                  </a:lnTo>
                  <a:lnTo>
                    <a:pt x="0" y="7216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11" name="Group 11"/>
          <p:cNvGrpSpPr/>
          <p:nvPr/>
        </p:nvGrpSpPr>
        <p:grpSpPr>
          <a:xfrm>
            <a:off x="7755425" y="6233035"/>
            <a:ext cx="696590" cy="696590"/>
            <a:chOff x="0" y="0"/>
            <a:chExt cx="812800" cy="812800"/>
          </a:xfrm>
        </p:grpSpPr>
        <p:sp>
          <p:nvSpPr>
            <p:cNvPr id="12" name="Freeform 1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9B2239"/>
            </a:solidFill>
          </p:spPr>
          <p:txBody>
            <a:bodyPr/>
            <a:lstStyle/>
            <a:p>
              <a:endParaRPr lang="en-US"/>
            </a:p>
          </p:txBody>
        </p:sp>
        <p:sp>
          <p:nvSpPr>
            <p:cNvPr id="13" name="TextBox 13"/>
            <p:cNvSpPr txBox="1"/>
            <p:nvPr/>
          </p:nvSpPr>
          <p:spPr>
            <a:xfrm>
              <a:off x="0" y="165100"/>
              <a:ext cx="711200" cy="444500"/>
            </a:xfrm>
            <a:prstGeom prst="rect">
              <a:avLst/>
            </a:prstGeom>
          </p:spPr>
          <p:txBody>
            <a:bodyPr lIns="50800" tIns="50800" rIns="50800" bIns="50800" rtlCol="0" anchor="ctr"/>
            <a:lstStyle/>
            <a:p>
              <a:pPr algn="ctr">
                <a:lnSpc>
                  <a:spcPts val="2799"/>
                </a:lnSpc>
              </a:pPr>
              <a:endParaRPr/>
            </a:p>
          </p:txBody>
        </p:sp>
      </p:grpSp>
      <p:sp>
        <p:nvSpPr>
          <p:cNvPr id="14" name="TextBox 14"/>
          <p:cNvSpPr txBox="1"/>
          <p:nvPr/>
        </p:nvSpPr>
        <p:spPr>
          <a:xfrm>
            <a:off x="872852" y="3242984"/>
            <a:ext cx="5910555" cy="5427278"/>
          </a:xfrm>
          <a:prstGeom prst="rect">
            <a:avLst/>
          </a:prstGeom>
        </p:spPr>
        <p:txBody>
          <a:bodyPr lIns="0" tIns="0" rIns="0" bIns="0" rtlCol="0" anchor="t">
            <a:spAutoFit/>
          </a:bodyPr>
          <a:lstStyle/>
          <a:p>
            <a:pPr algn="ctr">
              <a:lnSpc>
                <a:spcPts val="4059"/>
              </a:lnSpc>
            </a:pPr>
            <a:r>
              <a:rPr lang="en-US" sz="2899" b="1">
                <a:solidFill>
                  <a:srgbClr val="FFFFFF"/>
                </a:solidFill>
                <a:latin typeface="Open Sauce Bold"/>
                <a:ea typeface="Open Sauce Bold"/>
                <a:cs typeface="Open Sauce Bold"/>
                <a:sym typeface="Open Sauce Bold"/>
              </a:rPr>
              <a:t>The primary marketing purpose of this analysis is to predict customer churn, enabling Cell2Cell to proactively retain high-risk customers with targeted strategies that boost loyalty and reduce revenue loss.</a:t>
            </a:r>
          </a:p>
          <a:p>
            <a:pPr algn="ctr">
              <a:lnSpc>
                <a:spcPts val="3499"/>
              </a:lnSpc>
            </a:pPr>
            <a:endParaRPr lang="en-US" sz="2899" b="1">
              <a:solidFill>
                <a:srgbClr val="FFFFFF"/>
              </a:solidFill>
              <a:latin typeface="Open Sauce Bold"/>
              <a:ea typeface="Open Sauce Bold"/>
              <a:cs typeface="Open Sauce Bold"/>
              <a:sym typeface="Open Sauce Bold"/>
            </a:endParaRPr>
          </a:p>
          <a:p>
            <a:pPr algn="ctr">
              <a:lnSpc>
                <a:spcPts val="3499"/>
              </a:lnSpc>
            </a:pPr>
            <a:endParaRPr lang="en-US" sz="2899" b="1">
              <a:solidFill>
                <a:srgbClr val="FFFFFF"/>
              </a:solidFill>
              <a:latin typeface="Open Sauce Bold"/>
              <a:ea typeface="Open Sauce Bold"/>
              <a:cs typeface="Open Sauce Bold"/>
              <a:sym typeface="Open Sauce Bold"/>
            </a:endParaRPr>
          </a:p>
          <a:p>
            <a:pPr algn="ctr">
              <a:lnSpc>
                <a:spcPts val="3499"/>
              </a:lnSpc>
              <a:spcBef>
                <a:spcPct val="0"/>
              </a:spcBef>
            </a:pPr>
            <a:endParaRPr lang="en-US" sz="2899" b="1">
              <a:solidFill>
                <a:srgbClr val="FFFFFF"/>
              </a:solidFill>
              <a:latin typeface="Open Sauce Bold"/>
              <a:ea typeface="Open Sauce Bold"/>
              <a:cs typeface="Open Sauce Bold"/>
              <a:sym typeface="Open Sauce Bold"/>
            </a:endParaRPr>
          </a:p>
        </p:txBody>
      </p:sp>
      <p:sp>
        <p:nvSpPr>
          <p:cNvPr id="15" name="TextBox 15"/>
          <p:cNvSpPr txBox="1"/>
          <p:nvPr/>
        </p:nvSpPr>
        <p:spPr>
          <a:xfrm>
            <a:off x="48423" y="-276225"/>
            <a:ext cx="3920665" cy="2836711"/>
          </a:xfrm>
          <a:prstGeom prst="rect">
            <a:avLst/>
          </a:prstGeom>
        </p:spPr>
        <p:txBody>
          <a:bodyPr lIns="0" tIns="0" rIns="0" bIns="0" rtlCol="0" anchor="t">
            <a:spAutoFit/>
          </a:bodyPr>
          <a:lstStyle/>
          <a:p>
            <a:pPr algn="l">
              <a:lnSpc>
                <a:spcPts val="23195"/>
              </a:lnSpc>
            </a:pPr>
            <a:r>
              <a:rPr lang="en-US" sz="16568">
                <a:solidFill>
                  <a:srgbClr val="FFFFFF">
                    <a:alpha val="19608"/>
                  </a:srgbClr>
                </a:solidFill>
                <a:latin typeface="TT Ramillas"/>
                <a:ea typeface="TT Ramillas"/>
                <a:cs typeface="TT Ramillas"/>
                <a:sym typeface="TT Ramillas"/>
              </a:rPr>
              <a:t>02</a:t>
            </a:r>
          </a:p>
        </p:txBody>
      </p:sp>
      <p:sp>
        <p:nvSpPr>
          <p:cNvPr id="16" name="TextBox 16"/>
          <p:cNvSpPr txBox="1"/>
          <p:nvPr/>
        </p:nvSpPr>
        <p:spPr>
          <a:xfrm>
            <a:off x="9447480" y="38100"/>
            <a:ext cx="6292564" cy="904875"/>
          </a:xfrm>
          <a:prstGeom prst="rect">
            <a:avLst/>
          </a:prstGeom>
        </p:spPr>
        <p:txBody>
          <a:bodyPr lIns="0" tIns="0" rIns="0" bIns="0" rtlCol="0" anchor="t">
            <a:spAutoFit/>
          </a:bodyPr>
          <a:lstStyle/>
          <a:p>
            <a:pPr algn="ctr">
              <a:lnSpc>
                <a:spcPts val="7199"/>
              </a:lnSpc>
            </a:pPr>
            <a:r>
              <a:rPr lang="en-US" sz="5999" b="1">
                <a:solidFill>
                  <a:srgbClr val="333333"/>
                </a:solidFill>
                <a:latin typeface="TT Ramillas Bold"/>
                <a:ea typeface="TT Ramillas Bold"/>
                <a:cs typeface="TT Ramillas Bold"/>
                <a:sym typeface="TT Ramillas Bold"/>
              </a:rPr>
              <a:t>PURPOSE</a:t>
            </a:r>
          </a:p>
        </p:txBody>
      </p:sp>
      <p:sp>
        <p:nvSpPr>
          <p:cNvPr id="17" name="TextBox 17"/>
          <p:cNvSpPr txBox="1"/>
          <p:nvPr/>
        </p:nvSpPr>
        <p:spPr>
          <a:xfrm>
            <a:off x="8551181" y="4720642"/>
            <a:ext cx="9979894" cy="5136380"/>
          </a:xfrm>
          <a:prstGeom prst="rect">
            <a:avLst/>
          </a:prstGeom>
        </p:spPr>
        <p:txBody>
          <a:bodyPr lIns="0" tIns="0" rIns="0" bIns="0" rtlCol="0" anchor="t">
            <a:spAutoFit/>
          </a:bodyPr>
          <a:lstStyle/>
          <a:p>
            <a:pPr algn="l">
              <a:lnSpc>
                <a:spcPts val="4059"/>
              </a:lnSpc>
            </a:pPr>
            <a:r>
              <a:rPr lang="en-US" sz="2899" b="1">
                <a:solidFill>
                  <a:srgbClr val="000000"/>
                </a:solidFill>
                <a:latin typeface="Open Sauce Bold"/>
                <a:ea typeface="Open Sauce Bold"/>
                <a:cs typeface="Open Sauce Bold"/>
                <a:sym typeface="Open Sauce Bold"/>
              </a:rPr>
              <a:t>Expected Relationships between Churn and Predictive Variables: </a:t>
            </a:r>
          </a:p>
          <a:p>
            <a:pPr algn="l">
              <a:lnSpc>
                <a:spcPts val="4059"/>
              </a:lnSpc>
            </a:pPr>
            <a:endParaRPr lang="en-US" sz="2899" b="1">
              <a:solidFill>
                <a:srgbClr val="000000"/>
              </a:solidFill>
              <a:latin typeface="Open Sauce Bold"/>
              <a:ea typeface="Open Sauce Bold"/>
              <a:cs typeface="Open Sauce Bold"/>
              <a:sym typeface="Open Sauce Bold"/>
            </a:endParaRPr>
          </a:p>
          <a:p>
            <a:pPr algn="l">
              <a:lnSpc>
                <a:spcPts val="4059"/>
              </a:lnSpc>
            </a:pPr>
            <a:r>
              <a:rPr lang="en-US" sz="2899" b="1">
                <a:solidFill>
                  <a:srgbClr val="000000"/>
                </a:solidFill>
                <a:latin typeface="Open Sauce Bold"/>
                <a:ea typeface="Open Sauce Bold"/>
                <a:cs typeface="Open Sauce Bold"/>
                <a:sym typeface="Open Sauce Bold"/>
              </a:rPr>
              <a:t>Eqpdays (Equipment Days): Higher values → Higher churn</a:t>
            </a:r>
          </a:p>
          <a:p>
            <a:pPr algn="l">
              <a:lnSpc>
                <a:spcPts val="4059"/>
              </a:lnSpc>
            </a:pPr>
            <a:r>
              <a:rPr lang="en-US" sz="2899" b="1">
                <a:solidFill>
                  <a:srgbClr val="000000"/>
                </a:solidFill>
                <a:latin typeface="Open Sauce Bold"/>
                <a:ea typeface="Open Sauce Bold"/>
                <a:cs typeface="Open Sauce Bold"/>
                <a:sym typeface="Open Sauce Bold"/>
              </a:rPr>
              <a:t>Revenue (Mean Monthly Revenue): Lower values → Higher churn</a:t>
            </a:r>
          </a:p>
          <a:p>
            <a:pPr algn="l">
              <a:lnSpc>
                <a:spcPts val="4059"/>
              </a:lnSpc>
            </a:pPr>
            <a:r>
              <a:rPr lang="en-US" sz="2899" b="1">
                <a:solidFill>
                  <a:srgbClr val="000000"/>
                </a:solidFill>
                <a:latin typeface="Open Sauce Bold"/>
                <a:ea typeface="Open Sauce Bold"/>
                <a:cs typeface="Open Sauce Bold"/>
                <a:sym typeface="Open Sauce Bold"/>
              </a:rPr>
              <a:t>Retcall (Number of Retention Calls): Higher values → Higher churn</a:t>
            </a:r>
          </a:p>
          <a:p>
            <a:pPr algn="l">
              <a:lnSpc>
                <a:spcPts val="4059"/>
              </a:lnSpc>
              <a:spcBef>
                <a:spcPct val="0"/>
              </a:spcBef>
            </a:pPr>
            <a:endParaRPr lang="en-US" sz="2899" b="1">
              <a:solidFill>
                <a:srgbClr val="000000"/>
              </a:solidFill>
              <a:latin typeface="Open Sauce Bold"/>
              <a:ea typeface="Open Sauce Bold"/>
              <a:cs typeface="Open Sauce Bold"/>
              <a:sym typeface="Open Sauce Bold"/>
            </a:endParaRPr>
          </a:p>
        </p:txBody>
      </p:sp>
      <p:grpSp>
        <p:nvGrpSpPr>
          <p:cNvPr id="18" name="Group 18"/>
          <p:cNvGrpSpPr/>
          <p:nvPr/>
        </p:nvGrpSpPr>
        <p:grpSpPr>
          <a:xfrm>
            <a:off x="7755425" y="7225327"/>
            <a:ext cx="696590" cy="696590"/>
            <a:chOff x="0" y="0"/>
            <a:chExt cx="812800" cy="812800"/>
          </a:xfrm>
        </p:grpSpPr>
        <p:sp>
          <p:nvSpPr>
            <p:cNvPr id="19" name="Freeform 19"/>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9B2239"/>
            </a:solidFill>
          </p:spPr>
          <p:txBody>
            <a:bodyPr/>
            <a:lstStyle/>
            <a:p>
              <a:endParaRPr lang="en-US"/>
            </a:p>
          </p:txBody>
        </p:sp>
        <p:sp>
          <p:nvSpPr>
            <p:cNvPr id="20" name="TextBox 20"/>
            <p:cNvSpPr txBox="1"/>
            <p:nvPr/>
          </p:nvSpPr>
          <p:spPr>
            <a:xfrm>
              <a:off x="0" y="165100"/>
              <a:ext cx="711200" cy="444500"/>
            </a:xfrm>
            <a:prstGeom prst="rect">
              <a:avLst/>
            </a:prstGeom>
          </p:spPr>
          <p:txBody>
            <a:bodyPr lIns="50800" tIns="50800" rIns="50800" bIns="50800" rtlCol="0" anchor="ctr"/>
            <a:lstStyle/>
            <a:p>
              <a:pPr algn="ctr">
                <a:lnSpc>
                  <a:spcPts val="2799"/>
                </a:lnSpc>
              </a:pPr>
              <a:endParaRPr/>
            </a:p>
          </p:txBody>
        </p:sp>
      </p:grpSp>
      <p:grpSp>
        <p:nvGrpSpPr>
          <p:cNvPr id="21" name="Group 21"/>
          <p:cNvGrpSpPr/>
          <p:nvPr/>
        </p:nvGrpSpPr>
        <p:grpSpPr>
          <a:xfrm>
            <a:off x="7755425" y="8321967"/>
            <a:ext cx="696590" cy="696590"/>
            <a:chOff x="0" y="0"/>
            <a:chExt cx="812800" cy="812800"/>
          </a:xfrm>
        </p:grpSpPr>
        <p:sp>
          <p:nvSpPr>
            <p:cNvPr id="22" name="Freeform 2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9B2239"/>
            </a:solidFill>
          </p:spPr>
          <p:txBody>
            <a:bodyPr/>
            <a:lstStyle/>
            <a:p>
              <a:endParaRPr lang="en-US"/>
            </a:p>
          </p:txBody>
        </p:sp>
        <p:sp>
          <p:nvSpPr>
            <p:cNvPr id="23" name="TextBox 23"/>
            <p:cNvSpPr txBox="1"/>
            <p:nvPr/>
          </p:nvSpPr>
          <p:spPr>
            <a:xfrm>
              <a:off x="0" y="165100"/>
              <a:ext cx="711200" cy="444500"/>
            </a:xfrm>
            <a:prstGeom prst="rect">
              <a:avLst/>
            </a:prstGeom>
          </p:spPr>
          <p:txBody>
            <a:bodyPr lIns="50800" tIns="50800" rIns="50800" bIns="50800" rtlCol="0" anchor="ctr"/>
            <a:lstStyle/>
            <a:p>
              <a:pPr algn="ctr">
                <a:lnSpc>
                  <a:spcPts val="2799"/>
                </a:lnSpc>
              </a:pPr>
              <a:endParaRPr/>
            </a:p>
          </p:txBody>
        </p:sp>
      </p:grpSp>
      <p:sp>
        <p:nvSpPr>
          <p:cNvPr id="24" name="AutoShape 24"/>
          <p:cNvSpPr/>
          <p:nvPr/>
        </p:nvSpPr>
        <p:spPr>
          <a:xfrm>
            <a:off x="7656258" y="4368217"/>
            <a:ext cx="12390120" cy="0"/>
          </a:xfrm>
          <a:prstGeom prst="line">
            <a:avLst/>
          </a:prstGeom>
          <a:ln w="38100" cap="flat">
            <a:solidFill>
              <a:srgbClr val="000000"/>
            </a:solidFill>
            <a:prstDash val="solid"/>
            <a:headEnd type="none" w="sm" len="sm"/>
            <a:tailEnd type="none" w="sm" len="sm"/>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9419435"/>
            <a:ext cx="18288000" cy="867565"/>
            <a:chOff x="0" y="0"/>
            <a:chExt cx="6186311" cy="293473"/>
          </a:xfrm>
        </p:grpSpPr>
        <p:sp>
          <p:nvSpPr>
            <p:cNvPr id="3" name="Freeform 3"/>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9B2239"/>
            </a:solidFill>
          </p:spPr>
          <p:txBody>
            <a:bodyPr/>
            <a:lstStyle/>
            <a:p>
              <a:endParaRPr lang="en-US" dirty="0"/>
            </a:p>
          </p:txBody>
        </p:sp>
      </p:grpSp>
      <p:sp>
        <p:nvSpPr>
          <p:cNvPr id="4" name="Freeform 4"/>
          <p:cNvSpPr/>
          <p:nvPr/>
        </p:nvSpPr>
        <p:spPr>
          <a:xfrm rot="-10800000">
            <a:off x="16817329" y="4616665"/>
            <a:ext cx="883942" cy="883942"/>
          </a:xfrm>
          <a:custGeom>
            <a:avLst/>
            <a:gdLst/>
            <a:ahLst/>
            <a:cxnLst/>
            <a:rect l="l" t="t" r="r" b="b"/>
            <a:pathLst>
              <a:path w="883942" h="883942">
                <a:moveTo>
                  <a:pt x="0" y="0"/>
                </a:moveTo>
                <a:lnTo>
                  <a:pt x="883942" y="0"/>
                </a:lnTo>
                <a:lnTo>
                  <a:pt x="883942" y="883942"/>
                </a:lnTo>
                <a:lnTo>
                  <a:pt x="0" y="8839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8390958" y="1713110"/>
            <a:ext cx="9674275" cy="7378046"/>
          </a:xfrm>
          <a:custGeom>
            <a:avLst/>
            <a:gdLst/>
            <a:ahLst/>
            <a:cxnLst/>
            <a:rect l="l" t="t" r="r" b="b"/>
            <a:pathLst>
              <a:path w="9674275" h="7378046">
                <a:moveTo>
                  <a:pt x="0" y="0"/>
                </a:moveTo>
                <a:lnTo>
                  <a:pt x="9674274" y="0"/>
                </a:lnTo>
                <a:lnTo>
                  <a:pt x="9674274" y="7378047"/>
                </a:lnTo>
                <a:lnTo>
                  <a:pt x="0" y="7378047"/>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67473" y="-276225"/>
            <a:ext cx="3371633" cy="2438625"/>
          </a:xfrm>
          <a:prstGeom prst="rect">
            <a:avLst/>
          </a:prstGeom>
        </p:spPr>
        <p:txBody>
          <a:bodyPr lIns="0" tIns="0" rIns="0" bIns="0" rtlCol="0" anchor="t">
            <a:spAutoFit/>
          </a:bodyPr>
          <a:lstStyle/>
          <a:p>
            <a:pPr algn="l">
              <a:lnSpc>
                <a:spcPts val="19947"/>
              </a:lnSpc>
            </a:pPr>
            <a:r>
              <a:rPr lang="en-US" sz="14248">
                <a:solidFill>
                  <a:srgbClr val="333333">
                    <a:alpha val="19608"/>
                  </a:srgbClr>
                </a:solidFill>
                <a:latin typeface="TT Ramillas"/>
                <a:ea typeface="TT Ramillas"/>
                <a:cs typeface="TT Ramillas"/>
                <a:sym typeface="TT Ramillas"/>
              </a:rPr>
              <a:t>03</a:t>
            </a:r>
          </a:p>
        </p:txBody>
      </p:sp>
      <p:sp>
        <p:nvSpPr>
          <p:cNvPr id="7" name="TextBox 7"/>
          <p:cNvSpPr txBox="1"/>
          <p:nvPr/>
        </p:nvSpPr>
        <p:spPr>
          <a:xfrm>
            <a:off x="3267883" y="394418"/>
            <a:ext cx="14630185" cy="904875"/>
          </a:xfrm>
          <a:prstGeom prst="rect">
            <a:avLst/>
          </a:prstGeom>
        </p:spPr>
        <p:txBody>
          <a:bodyPr lIns="0" tIns="0" rIns="0" bIns="0" rtlCol="0" anchor="t">
            <a:spAutoFit/>
          </a:bodyPr>
          <a:lstStyle/>
          <a:p>
            <a:pPr algn="ctr">
              <a:lnSpc>
                <a:spcPts val="7199"/>
              </a:lnSpc>
            </a:pPr>
            <a:r>
              <a:rPr lang="en-US" sz="5999" b="1">
                <a:solidFill>
                  <a:srgbClr val="333333"/>
                </a:solidFill>
                <a:latin typeface="TT Ramillas Bold"/>
                <a:ea typeface="TT Ramillas Bold"/>
                <a:cs typeface="TT Ramillas Bold"/>
                <a:sym typeface="TT Ramillas Bold"/>
              </a:rPr>
              <a:t>MODEL SUMMARY OF DECISION TREE </a:t>
            </a:r>
          </a:p>
        </p:txBody>
      </p:sp>
      <p:sp>
        <p:nvSpPr>
          <p:cNvPr id="8" name="TextBox 8"/>
          <p:cNvSpPr txBox="1"/>
          <p:nvPr/>
        </p:nvSpPr>
        <p:spPr>
          <a:xfrm>
            <a:off x="371883" y="1873516"/>
            <a:ext cx="7877149" cy="7753986"/>
          </a:xfrm>
          <a:prstGeom prst="rect">
            <a:avLst/>
          </a:prstGeom>
        </p:spPr>
        <p:txBody>
          <a:bodyPr lIns="0" tIns="0" rIns="0" bIns="0" rtlCol="0" anchor="t">
            <a:spAutoFit/>
          </a:bodyPr>
          <a:lstStyle/>
          <a:p>
            <a:pPr algn="l">
              <a:lnSpc>
                <a:spcPts val="3639"/>
              </a:lnSpc>
            </a:pPr>
            <a:r>
              <a:rPr lang="en-US" sz="2599" b="1">
                <a:solidFill>
                  <a:srgbClr val="333333"/>
                </a:solidFill>
                <a:latin typeface="Open Sauce Bold"/>
                <a:ea typeface="Open Sauce Bold"/>
                <a:cs typeface="Open Sauce Bold"/>
                <a:sym typeface="Open Sauce Bold"/>
              </a:rPr>
              <a:t>Decision Tree model highlighted these 5 feature relationships that affect churn chances the most: </a:t>
            </a:r>
          </a:p>
          <a:p>
            <a:pPr algn="l">
              <a:lnSpc>
                <a:spcPts val="3639"/>
              </a:lnSpc>
            </a:pPr>
            <a:endParaRPr lang="en-US" sz="2599" b="1">
              <a:solidFill>
                <a:srgbClr val="333333"/>
              </a:solidFill>
              <a:latin typeface="Open Sauce Bold"/>
              <a:ea typeface="Open Sauce Bold"/>
              <a:cs typeface="Open Sauce Bold"/>
              <a:sym typeface="Open Sauce Bold"/>
            </a:endParaRPr>
          </a:p>
          <a:p>
            <a:pPr marL="561336" lvl="1" indent="-280668" algn="l">
              <a:lnSpc>
                <a:spcPts val="3639"/>
              </a:lnSpc>
              <a:buFont typeface="Arial"/>
              <a:buChar char="•"/>
            </a:pPr>
            <a:r>
              <a:rPr lang="en-US" sz="2599" b="1">
                <a:solidFill>
                  <a:srgbClr val="333333"/>
                </a:solidFill>
                <a:latin typeface="Open Sauce Bold"/>
                <a:ea typeface="Open Sauce Bold"/>
                <a:cs typeface="Open Sauce Bold"/>
                <a:sym typeface="Open Sauce Bold"/>
              </a:rPr>
              <a:t>Eqpdays (equipment days): </a:t>
            </a:r>
            <a:r>
              <a:rPr lang="en-US" sz="2599">
                <a:solidFill>
                  <a:srgbClr val="333333"/>
                </a:solidFill>
                <a:latin typeface="Open Sauce"/>
                <a:ea typeface="Open Sauce"/>
                <a:cs typeface="Open Sauce"/>
                <a:sym typeface="Open Sauce"/>
              </a:rPr>
              <a:t>Longer time with equipment slightly reduces churn risk.</a:t>
            </a:r>
          </a:p>
          <a:p>
            <a:pPr marL="561336" lvl="1" indent="-280668" algn="l">
              <a:lnSpc>
                <a:spcPts val="3639"/>
              </a:lnSpc>
              <a:spcBef>
                <a:spcPct val="0"/>
              </a:spcBef>
              <a:buFont typeface="Arial"/>
              <a:buChar char="•"/>
            </a:pPr>
            <a:r>
              <a:rPr lang="en-US" sz="2599" b="1">
                <a:solidFill>
                  <a:srgbClr val="333333"/>
                </a:solidFill>
                <a:latin typeface="Open Sauce Bold"/>
                <a:ea typeface="Open Sauce Bold"/>
                <a:cs typeface="Open Sauce Bold"/>
                <a:sym typeface="Open Sauce Bold"/>
              </a:rPr>
              <a:t>Months (length of customer relationship): </a:t>
            </a:r>
            <a:r>
              <a:rPr lang="en-US" sz="2599">
                <a:solidFill>
                  <a:srgbClr val="333333"/>
                </a:solidFill>
                <a:latin typeface="Open Sauce"/>
                <a:ea typeface="Open Sauce"/>
                <a:cs typeface="Open Sauce"/>
                <a:sym typeface="Open Sauce"/>
              </a:rPr>
              <a:t>Longer customer relationships (more months) are typically associated with lower churn.</a:t>
            </a:r>
            <a:r>
              <a:rPr lang="en-US" sz="2599" b="1">
                <a:solidFill>
                  <a:srgbClr val="333333"/>
                </a:solidFill>
                <a:latin typeface="Open Sauce Bold"/>
                <a:ea typeface="Open Sauce Bold"/>
                <a:cs typeface="Open Sauce Bold"/>
                <a:sym typeface="Open Sauce Bold"/>
              </a:rPr>
              <a:t> </a:t>
            </a:r>
          </a:p>
          <a:p>
            <a:pPr marL="561336" lvl="1" indent="-280668" algn="l">
              <a:lnSpc>
                <a:spcPts val="3639"/>
              </a:lnSpc>
              <a:spcBef>
                <a:spcPct val="0"/>
              </a:spcBef>
              <a:buFont typeface="Arial"/>
              <a:buChar char="•"/>
            </a:pPr>
            <a:r>
              <a:rPr lang="en-US" sz="2599" b="1">
                <a:solidFill>
                  <a:srgbClr val="333333"/>
                </a:solidFill>
                <a:latin typeface="Open Sauce Bold"/>
                <a:ea typeface="Open Sauce Bold"/>
                <a:cs typeface="Open Sauce Bold"/>
                <a:sym typeface="Open Sauce Bold"/>
              </a:rPr>
              <a:t>Setprc (set price): </a:t>
            </a:r>
            <a:r>
              <a:rPr lang="en-US" sz="2599">
                <a:solidFill>
                  <a:srgbClr val="333333"/>
                </a:solidFill>
                <a:latin typeface="Open Sauce"/>
                <a:ea typeface="Open Sauce"/>
                <a:cs typeface="Open Sauce"/>
                <a:sym typeface="Open Sauce"/>
              </a:rPr>
              <a:t>Higher-paying customers may expect more; if expectations are unmet, they are more likely to churn.</a:t>
            </a:r>
          </a:p>
          <a:p>
            <a:pPr marL="561336" lvl="1" indent="-280668" algn="l">
              <a:lnSpc>
                <a:spcPts val="3639"/>
              </a:lnSpc>
              <a:spcBef>
                <a:spcPct val="0"/>
              </a:spcBef>
              <a:buFont typeface="Arial"/>
              <a:buChar char="•"/>
            </a:pPr>
            <a:r>
              <a:rPr lang="en-US" sz="2599" b="1">
                <a:solidFill>
                  <a:srgbClr val="333333"/>
                </a:solidFill>
                <a:latin typeface="Open Sauce Bold"/>
                <a:ea typeface="Open Sauce Bold"/>
                <a:cs typeface="Open Sauce Bold"/>
                <a:sym typeface="Open Sauce Bold"/>
              </a:rPr>
              <a:t>Phones:</a:t>
            </a:r>
            <a:r>
              <a:rPr lang="en-US" sz="2599">
                <a:solidFill>
                  <a:srgbClr val="333333"/>
                </a:solidFill>
                <a:latin typeface="Open Sauce"/>
                <a:ea typeface="Open Sauce"/>
                <a:cs typeface="Open Sauce"/>
                <a:sym typeface="Open Sauce"/>
              </a:rPr>
              <a:t> More number of phones per customer decreases likelihood of churn.</a:t>
            </a:r>
          </a:p>
          <a:p>
            <a:pPr marL="561336" lvl="1" indent="-280668" algn="l">
              <a:lnSpc>
                <a:spcPts val="3639"/>
              </a:lnSpc>
              <a:spcBef>
                <a:spcPct val="0"/>
              </a:spcBef>
              <a:buFont typeface="Arial"/>
              <a:buChar char="•"/>
            </a:pPr>
            <a:r>
              <a:rPr lang="en-US" sz="2599" b="1">
                <a:solidFill>
                  <a:srgbClr val="333333"/>
                </a:solidFill>
                <a:latin typeface="Open Sauce Bold"/>
                <a:ea typeface="Open Sauce Bold"/>
                <a:cs typeface="Open Sauce Bold"/>
                <a:sym typeface="Open Sauce Bold"/>
              </a:rPr>
              <a:t>Models:</a:t>
            </a:r>
            <a:r>
              <a:rPr lang="en-US" sz="2599">
                <a:solidFill>
                  <a:srgbClr val="333333"/>
                </a:solidFill>
                <a:latin typeface="Open Sauce"/>
                <a:ea typeface="Open Sauce"/>
                <a:cs typeface="Open Sauce"/>
                <a:sym typeface="Open Sauce"/>
              </a:rPr>
              <a:t> Customers with more models are slightly less likely to churn.</a:t>
            </a:r>
          </a:p>
          <a:p>
            <a:pPr algn="l">
              <a:lnSpc>
                <a:spcPts val="3639"/>
              </a:lnSpc>
              <a:spcBef>
                <a:spcPct val="0"/>
              </a:spcBef>
            </a:pPr>
            <a:endParaRPr lang="en-US" sz="2599">
              <a:solidFill>
                <a:srgbClr val="333333"/>
              </a:solidFill>
              <a:latin typeface="Open Sauce"/>
              <a:ea typeface="Open Sauce"/>
              <a:cs typeface="Open Sauce"/>
              <a:sym typeface="Open Sauce"/>
            </a:endParaRPr>
          </a:p>
        </p:txBody>
      </p:sp>
      <p:sp>
        <p:nvSpPr>
          <p:cNvPr id="9" name="TextBox 9"/>
          <p:cNvSpPr txBox="1"/>
          <p:nvPr/>
        </p:nvSpPr>
        <p:spPr>
          <a:xfrm>
            <a:off x="1055361" y="9595434"/>
            <a:ext cx="16394439" cy="687368"/>
          </a:xfrm>
          <a:prstGeom prst="rect">
            <a:avLst/>
          </a:prstGeom>
        </p:spPr>
        <p:txBody>
          <a:bodyPr wrap="square" lIns="0" tIns="0" rIns="0" bIns="0" rtlCol="0" anchor="t">
            <a:spAutoFit/>
          </a:bodyPr>
          <a:lstStyle/>
          <a:p>
            <a:pPr algn="ctr">
              <a:lnSpc>
                <a:spcPts val="2799"/>
              </a:lnSpc>
              <a:spcBef>
                <a:spcPct val="0"/>
              </a:spcBef>
            </a:pPr>
            <a:r>
              <a:rPr lang="en-US" sz="1999" spc="251" dirty="0">
                <a:solidFill>
                  <a:srgbClr val="FFFFFF"/>
                </a:solidFill>
                <a:latin typeface="Open Sauce"/>
                <a:ea typeface="Open Sauce"/>
                <a:cs typeface="Open Sauce"/>
                <a:sym typeface="Open Sauce"/>
              </a:rPr>
              <a:t>For detailed insights, refer to the ‘Decision Tree’ Section in </a:t>
            </a:r>
            <a:r>
              <a:rPr lang="en-US" sz="1999" u="sng" spc="251" dirty="0">
                <a:solidFill>
                  <a:srgbClr val="FFFFFF"/>
                </a:solidFill>
                <a:latin typeface="Open Sauce"/>
                <a:ea typeface="Open Sauce"/>
                <a:cs typeface="Open Sauce"/>
                <a:sym typeface="Open Sauce"/>
                <a:hlinkClick r:id="rId6" tooltip="https://docs.google.com/document/d/1dVs0KeqlnrYNvQEQ3dsCsoaCSk9aCmdf/edit"/>
              </a:rPr>
              <a:t>Reference Doc </a:t>
            </a:r>
            <a:r>
              <a:rPr lang="en-US" sz="2000" dirty="0">
                <a:solidFill>
                  <a:schemeClr val="bg1"/>
                </a:solidFill>
                <a:latin typeface="Open Sauce"/>
                <a:ea typeface="Open Sauce"/>
                <a:cs typeface="Open Sauce"/>
                <a:sym typeface="Open Sauce"/>
                <a:hlinkClick r:id="rId7" tooltip="https://docs.google.com/document/d/1dVs0KeqlnrYNvQEQ3dsCsoaCSk9aCmdf/edit?usp=sharing&amp;ouid=117691976323157076311&amp;rtpof=true&amp;sd=true">
                  <a:extLst>
                    <a:ext uri="{A12FA001-AC4F-418D-AE19-62706E023703}">
                      <ahyp:hlinkClr xmlns:ahyp="http://schemas.microsoft.com/office/drawing/2018/hyperlinkcolor" val="tx"/>
                    </a:ext>
                  </a:extLst>
                </a:hlinkClick>
              </a:rPr>
              <a:t>(also available in speaker notes)</a:t>
            </a:r>
          </a:p>
          <a:p>
            <a:pPr algn="ctr">
              <a:lnSpc>
                <a:spcPts val="2799"/>
              </a:lnSpc>
              <a:spcBef>
                <a:spcPct val="0"/>
              </a:spcBef>
            </a:pPr>
            <a:endParaRPr lang="en-US" sz="1999" u="sng" spc="251" dirty="0">
              <a:solidFill>
                <a:srgbClr val="FFFFFF"/>
              </a:solidFill>
              <a:latin typeface="Open Sauce"/>
              <a:ea typeface="Open Sauce"/>
              <a:cs typeface="Open Sauce"/>
              <a:sym typeface="Open Sauce"/>
              <a:hlinkClick r:id="rId6" tooltip="https://docs.google.com/document/d/1dVs0KeqlnrYNvQEQ3dsCsoaCSk9aCmdf/edi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9419435"/>
            <a:ext cx="18288000" cy="867565"/>
            <a:chOff x="0" y="0"/>
            <a:chExt cx="6186311" cy="293473"/>
          </a:xfrm>
        </p:grpSpPr>
        <p:sp>
          <p:nvSpPr>
            <p:cNvPr id="3" name="Freeform 3"/>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9B2239"/>
            </a:solidFill>
          </p:spPr>
          <p:txBody>
            <a:bodyPr/>
            <a:lstStyle/>
            <a:p>
              <a:endParaRPr lang="en-US"/>
            </a:p>
          </p:txBody>
        </p:sp>
      </p:grpSp>
      <p:sp>
        <p:nvSpPr>
          <p:cNvPr id="4" name="Freeform 4"/>
          <p:cNvSpPr/>
          <p:nvPr/>
        </p:nvSpPr>
        <p:spPr>
          <a:xfrm>
            <a:off x="150040" y="2546425"/>
            <a:ext cx="8437682" cy="6674834"/>
          </a:xfrm>
          <a:custGeom>
            <a:avLst/>
            <a:gdLst/>
            <a:ahLst/>
            <a:cxnLst/>
            <a:rect l="l" t="t" r="r" b="b"/>
            <a:pathLst>
              <a:path w="8437682" h="6674834">
                <a:moveTo>
                  <a:pt x="0" y="0"/>
                </a:moveTo>
                <a:lnTo>
                  <a:pt x="8437682" y="0"/>
                </a:lnTo>
                <a:lnTo>
                  <a:pt x="8437682" y="6674834"/>
                </a:lnTo>
                <a:lnTo>
                  <a:pt x="0" y="6674834"/>
                </a:lnTo>
                <a:lnTo>
                  <a:pt x="0" y="0"/>
                </a:lnTo>
                <a:close/>
              </a:path>
            </a:pathLst>
          </a:custGeom>
          <a:blipFill>
            <a:blip r:embed="rId2"/>
            <a:stretch>
              <a:fillRect r="-92358"/>
            </a:stretch>
          </a:blipFill>
        </p:spPr>
        <p:txBody>
          <a:bodyPr/>
          <a:lstStyle/>
          <a:p>
            <a:endParaRPr lang="en-US"/>
          </a:p>
        </p:txBody>
      </p:sp>
      <p:sp>
        <p:nvSpPr>
          <p:cNvPr id="5" name="TextBox 5"/>
          <p:cNvSpPr txBox="1"/>
          <p:nvPr/>
        </p:nvSpPr>
        <p:spPr>
          <a:xfrm>
            <a:off x="0" y="-282423"/>
            <a:ext cx="3920665" cy="2828870"/>
          </a:xfrm>
          <a:prstGeom prst="rect">
            <a:avLst/>
          </a:prstGeom>
        </p:spPr>
        <p:txBody>
          <a:bodyPr lIns="0" tIns="0" rIns="0" bIns="0" rtlCol="0" anchor="t">
            <a:spAutoFit/>
          </a:bodyPr>
          <a:lstStyle/>
          <a:p>
            <a:pPr algn="l">
              <a:lnSpc>
                <a:spcPts val="23195"/>
              </a:lnSpc>
            </a:pPr>
            <a:r>
              <a:rPr lang="en-US" sz="16568">
                <a:solidFill>
                  <a:srgbClr val="333333">
                    <a:alpha val="19608"/>
                  </a:srgbClr>
                </a:solidFill>
                <a:latin typeface="TT Ramillas"/>
                <a:ea typeface="TT Ramillas"/>
                <a:cs typeface="TT Ramillas"/>
                <a:sym typeface="TT Ramillas"/>
              </a:rPr>
              <a:t>04</a:t>
            </a:r>
          </a:p>
        </p:txBody>
      </p:sp>
      <p:sp>
        <p:nvSpPr>
          <p:cNvPr id="6" name="TextBox 6"/>
          <p:cNvSpPr txBox="1"/>
          <p:nvPr/>
        </p:nvSpPr>
        <p:spPr>
          <a:xfrm>
            <a:off x="2831194" y="384289"/>
            <a:ext cx="13549446" cy="1809750"/>
          </a:xfrm>
          <a:prstGeom prst="rect">
            <a:avLst/>
          </a:prstGeom>
        </p:spPr>
        <p:txBody>
          <a:bodyPr lIns="0" tIns="0" rIns="0" bIns="0" rtlCol="0" anchor="t">
            <a:spAutoFit/>
          </a:bodyPr>
          <a:lstStyle/>
          <a:p>
            <a:pPr algn="ctr">
              <a:lnSpc>
                <a:spcPts val="7199"/>
              </a:lnSpc>
            </a:pPr>
            <a:r>
              <a:rPr lang="en-US" sz="5999" b="1">
                <a:solidFill>
                  <a:srgbClr val="9B2239"/>
                </a:solidFill>
                <a:latin typeface="TT Ramillas Bold"/>
                <a:ea typeface="TT Ramillas Bold"/>
                <a:cs typeface="TT Ramillas Bold"/>
                <a:sym typeface="TT Ramillas Bold"/>
              </a:rPr>
              <a:t>DECISION TREE- </a:t>
            </a:r>
          </a:p>
          <a:p>
            <a:pPr algn="ctr">
              <a:lnSpc>
                <a:spcPts val="7199"/>
              </a:lnSpc>
            </a:pPr>
            <a:r>
              <a:rPr lang="en-US" sz="5999" b="1">
                <a:solidFill>
                  <a:srgbClr val="9B2239"/>
                </a:solidFill>
                <a:latin typeface="TT Ramillas Bold"/>
                <a:ea typeface="TT Ramillas Bold"/>
                <a:cs typeface="TT Ramillas Bold"/>
                <a:sym typeface="TT Ramillas Bold"/>
              </a:rPr>
              <a:t>CONFUSION MATRIX</a:t>
            </a:r>
          </a:p>
        </p:txBody>
      </p:sp>
      <p:sp>
        <p:nvSpPr>
          <p:cNvPr id="7" name="TextBox 7"/>
          <p:cNvSpPr txBox="1"/>
          <p:nvPr/>
        </p:nvSpPr>
        <p:spPr>
          <a:xfrm>
            <a:off x="8801981" y="3631923"/>
            <a:ext cx="9486019" cy="4456430"/>
          </a:xfrm>
          <a:prstGeom prst="rect">
            <a:avLst/>
          </a:prstGeom>
        </p:spPr>
        <p:txBody>
          <a:bodyPr lIns="0" tIns="0" rIns="0" bIns="0" rtlCol="0" anchor="t">
            <a:spAutoFit/>
          </a:bodyPr>
          <a:lstStyle/>
          <a:p>
            <a:pPr algn="l">
              <a:lnSpc>
                <a:spcPts val="3639"/>
              </a:lnSpc>
              <a:spcBef>
                <a:spcPct val="0"/>
              </a:spcBef>
            </a:pPr>
            <a:endParaRPr/>
          </a:p>
          <a:p>
            <a:pPr marL="561336" lvl="1" indent="-280668" algn="l">
              <a:lnSpc>
                <a:spcPts val="3639"/>
              </a:lnSpc>
              <a:spcBef>
                <a:spcPct val="0"/>
              </a:spcBef>
              <a:buFont typeface="Arial"/>
              <a:buChar char="•"/>
            </a:pPr>
            <a:r>
              <a:rPr lang="en-US" sz="2599" b="1" spc="327">
                <a:solidFill>
                  <a:srgbClr val="000000"/>
                </a:solidFill>
                <a:latin typeface="Open Sauce Bold"/>
                <a:ea typeface="Open Sauce Bold"/>
                <a:cs typeface="Open Sauce Bold"/>
                <a:sym typeface="Open Sauce Bold"/>
              </a:rPr>
              <a:t>PRECISION: 58.88% (HIGHER IS BETTER)</a:t>
            </a:r>
          </a:p>
          <a:p>
            <a:pPr algn="l">
              <a:lnSpc>
                <a:spcPts val="3639"/>
              </a:lnSpc>
              <a:spcBef>
                <a:spcPct val="0"/>
              </a:spcBef>
            </a:pPr>
            <a:endParaRPr lang="en-US" sz="2599" b="1" spc="327">
              <a:solidFill>
                <a:srgbClr val="000000"/>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000000"/>
                </a:solidFill>
                <a:latin typeface="Open Sauce Bold"/>
                <a:ea typeface="Open Sauce Bold"/>
                <a:cs typeface="Open Sauce Bold"/>
                <a:sym typeface="Open Sauce Bold"/>
              </a:rPr>
              <a:t>RECALL: 65.59% (HIGHER IS BETTER)</a:t>
            </a:r>
          </a:p>
          <a:p>
            <a:pPr algn="l">
              <a:lnSpc>
                <a:spcPts val="3639"/>
              </a:lnSpc>
              <a:spcBef>
                <a:spcPct val="0"/>
              </a:spcBef>
            </a:pPr>
            <a:endParaRPr lang="en-US" sz="2599" b="1" spc="327">
              <a:solidFill>
                <a:srgbClr val="000000"/>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000000"/>
                </a:solidFill>
                <a:latin typeface="Open Sauce Bold"/>
                <a:ea typeface="Open Sauce Bold"/>
                <a:cs typeface="Open Sauce Bold"/>
                <a:sym typeface="Open Sauce Bold"/>
              </a:rPr>
              <a:t>LIFT IN TOP DECILE: 1.33 (HIGHER IS BETTER)</a:t>
            </a:r>
          </a:p>
          <a:p>
            <a:pPr algn="l">
              <a:lnSpc>
                <a:spcPts val="3639"/>
              </a:lnSpc>
              <a:spcBef>
                <a:spcPct val="0"/>
              </a:spcBef>
            </a:pPr>
            <a:endParaRPr lang="en-US" sz="2599" b="1" spc="327">
              <a:solidFill>
                <a:srgbClr val="000000"/>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000000"/>
                </a:solidFill>
                <a:latin typeface="Open Sauce Bold"/>
                <a:ea typeface="Open Sauce Bold"/>
                <a:cs typeface="Open Sauce Bold"/>
                <a:sym typeface="Open Sauce Bold"/>
              </a:rPr>
              <a:t>ACCURACY: 60.03% (HIGHER IS BETTER)</a:t>
            </a:r>
          </a:p>
          <a:p>
            <a:pPr algn="ctr">
              <a:lnSpc>
                <a:spcPts val="2799"/>
              </a:lnSpc>
              <a:spcBef>
                <a:spcPct val="0"/>
              </a:spcBef>
            </a:pPr>
            <a:endParaRPr lang="en-US" sz="2599" b="1" spc="327">
              <a:solidFill>
                <a:srgbClr val="000000"/>
              </a:solidFill>
              <a:latin typeface="Open Sauce Bold"/>
              <a:ea typeface="Open Sauce Bold"/>
              <a:cs typeface="Open Sauce Bold"/>
              <a:sym typeface="Open Sauce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B2239"/>
        </a:solidFill>
        <a:effectLst/>
      </p:bgPr>
    </p:bg>
    <p:spTree>
      <p:nvGrpSpPr>
        <p:cNvPr id="1" name=""/>
        <p:cNvGrpSpPr/>
        <p:nvPr/>
      </p:nvGrpSpPr>
      <p:grpSpPr>
        <a:xfrm>
          <a:off x="0" y="0"/>
          <a:ext cx="0" cy="0"/>
          <a:chOff x="0" y="0"/>
          <a:chExt cx="0" cy="0"/>
        </a:xfrm>
      </p:grpSpPr>
      <p:grpSp>
        <p:nvGrpSpPr>
          <p:cNvPr id="2" name="Group 2"/>
          <p:cNvGrpSpPr/>
          <p:nvPr/>
        </p:nvGrpSpPr>
        <p:grpSpPr>
          <a:xfrm>
            <a:off x="0" y="9419435"/>
            <a:ext cx="18288000" cy="867565"/>
            <a:chOff x="0" y="0"/>
            <a:chExt cx="6186311" cy="293473"/>
          </a:xfrm>
        </p:grpSpPr>
        <p:sp>
          <p:nvSpPr>
            <p:cNvPr id="3" name="Freeform 3"/>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333333"/>
            </a:solidFill>
          </p:spPr>
          <p:txBody>
            <a:bodyPr/>
            <a:lstStyle/>
            <a:p>
              <a:endParaRPr lang="en-US"/>
            </a:p>
          </p:txBody>
        </p:sp>
      </p:grpSp>
      <p:sp>
        <p:nvSpPr>
          <p:cNvPr id="5" name="TextBox 5"/>
          <p:cNvSpPr txBox="1"/>
          <p:nvPr/>
        </p:nvSpPr>
        <p:spPr>
          <a:xfrm>
            <a:off x="381204" y="2893861"/>
            <a:ext cx="17525592" cy="7860806"/>
          </a:xfrm>
          <a:prstGeom prst="rect">
            <a:avLst/>
          </a:prstGeom>
        </p:spPr>
        <p:txBody>
          <a:bodyPr wrap="square" lIns="0" tIns="0" rIns="0" bIns="0" rtlCol="0" anchor="t">
            <a:spAutoFit/>
          </a:bodyPr>
          <a:lstStyle/>
          <a:p>
            <a:pPr algn="l">
              <a:lnSpc>
                <a:spcPts val="3639"/>
              </a:lnSpc>
            </a:pPr>
            <a:r>
              <a:rPr lang="en-US" sz="2599" b="1" dirty="0">
                <a:solidFill>
                  <a:srgbClr val="FFFFFF"/>
                </a:solidFill>
                <a:latin typeface="Open Sauce Bold"/>
                <a:ea typeface="Open Sauce Bold"/>
                <a:cs typeface="Open Sauce Bold"/>
                <a:sym typeface="Open Sauce Bold"/>
              </a:rPr>
              <a:t>The decision Tree model highlighted these 3 of the statistically important feature relationships that affect churn chances the most: </a:t>
            </a:r>
          </a:p>
          <a:p>
            <a:pPr algn="l">
              <a:lnSpc>
                <a:spcPts val="3639"/>
              </a:lnSpc>
            </a:pPr>
            <a:endParaRPr lang="en-US" sz="2599" b="1" dirty="0">
              <a:solidFill>
                <a:srgbClr val="FFFFFF"/>
              </a:solidFill>
              <a:latin typeface="Open Sauce Bold"/>
              <a:ea typeface="Open Sauce Bold"/>
              <a:cs typeface="Open Sauce Bold"/>
              <a:sym typeface="Open Sauce Bold"/>
            </a:endParaRPr>
          </a:p>
          <a:p>
            <a:pPr marL="561336" lvl="1" indent="-280668" algn="l">
              <a:lnSpc>
                <a:spcPts val="3639"/>
              </a:lnSpc>
              <a:buFont typeface="Arial"/>
              <a:buChar char="•"/>
            </a:pPr>
            <a:r>
              <a:rPr lang="en-US" sz="2599" b="1" dirty="0" err="1">
                <a:solidFill>
                  <a:srgbClr val="FFFFFF"/>
                </a:solidFill>
                <a:latin typeface="Open Sauce Bold"/>
                <a:ea typeface="Open Sauce Bold"/>
                <a:cs typeface="Open Sauce Bold"/>
                <a:sym typeface="Open Sauce Bold"/>
              </a:rPr>
              <a:t>Eqpdays</a:t>
            </a:r>
            <a:r>
              <a:rPr lang="en-US" sz="2599" b="1" dirty="0">
                <a:solidFill>
                  <a:srgbClr val="FFFFFF"/>
                </a:solidFill>
                <a:latin typeface="Open Sauce Bold"/>
                <a:ea typeface="Open Sauce Bold"/>
                <a:cs typeface="Open Sauce Bold"/>
                <a:sym typeface="Open Sauce Bold"/>
              </a:rPr>
              <a:t> (equipment days): </a:t>
            </a:r>
          </a:p>
          <a:p>
            <a:pPr algn="l">
              <a:lnSpc>
                <a:spcPts val="3639"/>
              </a:lnSpc>
            </a:pPr>
            <a:r>
              <a:rPr lang="en-US" sz="2599" dirty="0">
                <a:solidFill>
                  <a:srgbClr val="FFFFFF"/>
                </a:solidFill>
                <a:latin typeface="Open Sauce"/>
                <a:ea typeface="Open Sauce"/>
                <a:cs typeface="Open Sauce"/>
                <a:sym typeface="Open Sauce"/>
              </a:rPr>
              <a:t>For every additional month of the current equipment's number of days, the odds of churning versus not churning </a:t>
            </a:r>
            <a:r>
              <a:rPr lang="en-US" sz="2599" b="1" dirty="0">
                <a:solidFill>
                  <a:srgbClr val="FFFFFF"/>
                </a:solidFill>
                <a:latin typeface="Open Sauce Bold"/>
                <a:ea typeface="Open Sauce Bold"/>
                <a:cs typeface="Open Sauce Bold"/>
                <a:sym typeface="Open Sauce Bold"/>
              </a:rPr>
              <a:t>increase by 7.69%.</a:t>
            </a:r>
          </a:p>
          <a:p>
            <a:pPr algn="l">
              <a:lnSpc>
                <a:spcPts val="3639"/>
              </a:lnSpc>
            </a:pPr>
            <a:endParaRPr lang="en-US" sz="2599" b="1" dirty="0">
              <a:solidFill>
                <a:srgbClr val="FFFFFF"/>
              </a:solidFill>
              <a:latin typeface="Open Sauce Bold"/>
              <a:ea typeface="Open Sauce Bold"/>
              <a:cs typeface="Open Sauce Bold"/>
              <a:sym typeface="Open Sauce Bold"/>
            </a:endParaRPr>
          </a:p>
          <a:p>
            <a:pPr marL="561336" lvl="1" indent="-280668" algn="l">
              <a:lnSpc>
                <a:spcPts val="3639"/>
              </a:lnSpc>
              <a:buFont typeface="Arial"/>
              <a:buChar char="•"/>
            </a:pPr>
            <a:r>
              <a:rPr lang="en-US" sz="2599" b="1" dirty="0">
                <a:solidFill>
                  <a:srgbClr val="FFFFFF"/>
                </a:solidFill>
                <a:latin typeface="Open Sauce Bold"/>
                <a:ea typeface="Open Sauce Bold"/>
                <a:cs typeface="Open Sauce Bold"/>
                <a:sym typeface="Open Sauce Bold"/>
              </a:rPr>
              <a:t>Refurb (Customers with refurbished handsets): </a:t>
            </a:r>
          </a:p>
          <a:p>
            <a:pPr algn="l">
              <a:lnSpc>
                <a:spcPts val="3639"/>
              </a:lnSpc>
            </a:pPr>
            <a:r>
              <a:rPr lang="en-US" sz="2599" dirty="0">
                <a:solidFill>
                  <a:srgbClr val="FFFFFF"/>
                </a:solidFill>
                <a:latin typeface="Open Sauce"/>
                <a:ea typeface="Open Sauce"/>
                <a:cs typeface="Open Sauce"/>
                <a:sym typeface="Open Sauce"/>
              </a:rPr>
              <a:t>For customers with </a:t>
            </a:r>
            <a:r>
              <a:rPr lang="en-US" sz="2599" b="1" dirty="0">
                <a:solidFill>
                  <a:srgbClr val="FFFFFF"/>
                </a:solidFill>
                <a:latin typeface="Open Sauce Bold"/>
                <a:ea typeface="Open Sauce Bold"/>
                <a:cs typeface="Open Sauce Bold"/>
                <a:sym typeface="Open Sauce Bold"/>
              </a:rPr>
              <a:t>refurbished handsets,</a:t>
            </a:r>
            <a:r>
              <a:rPr lang="en-US" sz="2599" dirty="0">
                <a:solidFill>
                  <a:srgbClr val="FFFFFF"/>
                </a:solidFill>
                <a:latin typeface="Open Sauce"/>
                <a:ea typeface="Open Sauce"/>
                <a:cs typeface="Open Sauce"/>
                <a:sym typeface="Open Sauce"/>
              </a:rPr>
              <a:t> the odds of churning versus not churning </a:t>
            </a:r>
            <a:r>
              <a:rPr lang="en-US" sz="2599" b="1" dirty="0">
                <a:solidFill>
                  <a:srgbClr val="FFFFFF"/>
                </a:solidFill>
                <a:latin typeface="Open Sauce Bold"/>
                <a:ea typeface="Open Sauce Bold"/>
                <a:cs typeface="Open Sauce Bold"/>
                <a:sym typeface="Open Sauce Bold"/>
              </a:rPr>
              <a:t>increase by 29.5%.</a:t>
            </a:r>
          </a:p>
          <a:p>
            <a:pPr algn="l">
              <a:lnSpc>
                <a:spcPts val="3639"/>
              </a:lnSpc>
              <a:spcBef>
                <a:spcPct val="0"/>
              </a:spcBef>
            </a:pPr>
            <a:endParaRPr lang="en-US" sz="2599" b="1" dirty="0">
              <a:solidFill>
                <a:srgbClr val="FFFFFF"/>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dirty="0">
                <a:solidFill>
                  <a:srgbClr val="FFFFFF"/>
                </a:solidFill>
                <a:latin typeface="Open Sauce Bold"/>
                <a:ea typeface="Open Sauce Bold"/>
                <a:cs typeface="Open Sauce Bold"/>
                <a:sym typeface="Open Sauce Bold"/>
              </a:rPr>
              <a:t>Roam (Mean Roaming calls):</a:t>
            </a:r>
            <a:r>
              <a:rPr lang="en-US" sz="2599" dirty="0">
                <a:solidFill>
                  <a:srgbClr val="FFFFFF"/>
                </a:solidFill>
                <a:latin typeface="Open Sauce"/>
                <a:ea typeface="Open Sauce"/>
                <a:cs typeface="Open Sauce"/>
                <a:sym typeface="Open Sauce"/>
              </a:rPr>
              <a:t> </a:t>
            </a:r>
          </a:p>
          <a:p>
            <a:pPr algn="l">
              <a:lnSpc>
                <a:spcPts val="3779"/>
              </a:lnSpc>
              <a:spcBef>
                <a:spcPct val="0"/>
              </a:spcBef>
            </a:pPr>
            <a:r>
              <a:rPr lang="en-US" sz="2699" dirty="0">
                <a:solidFill>
                  <a:srgbClr val="FFFFFF"/>
                </a:solidFill>
                <a:latin typeface="Open Sauce"/>
                <a:ea typeface="Open Sauce"/>
                <a:cs typeface="Open Sauce"/>
                <a:sym typeface="Open Sauce"/>
              </a:rPr>
              <a:t>For every </a:t>
            </a:r>
            <a:r>
              <a:rPr lang="en-US" sz="2699" b="1" dirty="0">
                <a:solidFill>
                  <a:srgbClr val="FFFFFF"/>
                </a:solidFill>
                <a:latin typeface="Open Sauce Bold"/>
                <a:ea typeface="Open Sauce Bold"/>
                <a:cs typeface="Open Sauce Bold"/>
                <a:sym typeface="Open Sauce Bold"/>
              </a:rPr>
              <a:t>additional 10 calls</a:t>
            </a:r>
            <a:r>
              <a:rPr lang="en-US" sz="2699" dirty="0">
                <a:solidFill>
                  <a:srgbClr val="FFFFFF"/>
                </a:solidFill>
                <a:latin typeface="Open Sauce"/>
                <a:ea typeface="Open Sauce"/>
                <a:cs typeface="Open Sauce"/>
                <a:sym typeface="Open Sauce"/>
              </a:rPr>
              <a:t> of the mean number of roaming calls, the odds of churning versus not churning </a:t>
            </a:r>
            <a:r>
              <a:rPr lang="en-US" sz="2699" b="1" dirty="0">
                <a:solidFill>
                  <a:srgbClr val="FFFFFF"/>
                </a:solidFill>
                <a:latin typeface="Open Sauce Bold"/>
                <a:ea typeface="Open Sauce Bold"/>
                <a:cs typeface="Open Sauce Bold"/>
                <a:sym typeface="Open Sauce Bold"/>
              </a:rPr>
              <a:t>increase by 11.1%.</a:t>
            </a:r>
          </a:p>
          <a:p>
            <a:pPr algn="l">
              <a:lnSpc>
                <a:spcPts val="3639"/>
              </a:lnSpc>
              <a:spcBef>
                <a:spcPct val="0"/>
              </a:spcBef>
            </a:pPr>
            <a:endParaRPr lang="en-US" sz="2699" b="1" dirty="0">
              <a:solidFill>
                <a:srgbClr val="FFFFFF"/>
              </a:solidFill>
              <a:latin typeface="Open Sauce Bold"/>
              <a:ea typeface="Open Sauce Bold"/>
              <a:cs typeface="Open Sauce Bold"/>
              <a:sym typeface="Open Sauce Bold"/>
            </a:endParaRPr>
          </a:p>
          <a:p>
            <a:pPr algn="l">
              <a:lnSpc>
                <a:spcPts val="3639"/>
              </a:lnSpc>
              <a:spcBef>
                <a:spcPct val="0"/>
              </a:spcBef>
            </a:pPr>
            <a:r>
              <a:rPr lang="en-US" sz="2599" dirty="0">
                <a:solidFill>
                  <a:srgbClr val="FFFFFF"/>
                </a:solidFill>
                <a:latin typeface="Open Sauce"/>
                <a:ea typeface="Open Sauce"/>
                <a:cs typeface="Open Sauce"/>
                <a:sym typeface="Open Sauce"/>
              </a:rPr>
              <a:t>For detailed insights, refer to the ‘Logistic Regression’ Section in </a:t>
            </a:r>
            <a:r>
              <a:rPr lang="en-US" sz="2599" u="sng" dirty="0">
                <a:solidFill>
                  <a:srgbClr val="800080"/>
                </a:solidFill>
                <a:latin typeface="Open Sauce"/>
                <a:ea typeface="Open Sauce"/>
                <a:cs typeface="Open Sauce"/>
                <a:sym typeface="Open Sauce"/>
                <a:hlinkClick r:id="rId3" tooltip="https://docs.google.com/document/d/1dVs0KeqlnrYNvQEQ3dsCsoaCSk9aCmdf/edit?usp=sharing&amp;ouid=117691976323157076311&amp;rtpof=true&amp;sd=true">
                  <a:extLst>
                    <a:ext uri="{A12FA001-AC4F-418D-AE19-62706E023703}">
                      <ahyp:hlinkClr xmlns:ahyp="http://schemas.microsoft.com/office/drawing/2018/hyperlinkcolor" val="tx"/>
                    </a:ext>
                  </a:extLst>
                </a:hlinkClick>
              </a:rPr>
              <a:t>Reference Doc </a:t>
            </a:r>
            <a:r>
              <a:rPr lang="en-US" sz="2599" dirty="0">
                <a:solidFill>
                  <a:schemeClr val="bg1"/>
                </a:solidFill>
                <a:latin typeface="Open Sauce"/>
                <a:ea typeface="Open Sauce"/>
                <a:cs typeface="Open Sauce"/>
                <a:sym typeface="Open Sauce"/>
                <a:hlinkClick r:id="rId3" tooltip="https://docs.google.com/document/d/1dVs0KeqlnrYNvQEQ3dsCsoaCSk9aCmdf/edit?usp=sharing&amp;ouid=117691976323157076311&amp;rtpof=true&amp;sd=true">
                  <a:extLst>
                    <a:ext uri="{A12FA001-AC4F-418D-AE19-62706E023703}">
                      <ahyp:hlinkClr xmlns:ahyp="http://schemas.microsoft.com/office/drawing/2018/hyperlinkcolor" val="tx"/>
                    </a:ext>
                  </a:extLst>
                </a:hlinkClick>
              </a:rPr>
              <a:t>(also available in speaker notes)</a:t>
            </a:r>
          </a:p>
          <a:p>
            <a:pPr algn="l">
              <a:lnSpc>
                <a:spcPts val="3639"/>
              </a:lnSpc>
              <a:spcBef>
                <a:spcPct val="0"/>
              </a:spcBef>
            </a:pPr>
            <a:endParaRPr lang="en-US" sz="2599" u="sng" dirty="0">
              <a:solidFill>
                <a:srgbClr val="800080"/>
              </a:solidFill>
              <a:latin typeface="Open Sauce"/>
              <a:ea typeface="Open Sauce"/>
              <a:cs typeface="Open Sauce"/>
              <a:sym typeface="Open Sauce"/>
              <a:hlinkClick r:id="rId3" tooltip="https://docs.google.com/document/d/1dVs0KeqlnrYNvQEQ3dsCsoaCSk9aCmdf/edit?usp=sharing&amp;ouid=117691976323157076311&amp;rtpof=true&amp;sd=true">
                <a:extLst>
                  <a:ext uri="{A12FA001-AC4F-418D-AE19-62706E023703}">
                    <ahyp:hlinkClr xmlns:ahyp="http://schemas.microsoft.com/office/drawing/2018/hyperlinkcolor" val="tx"/>
                  </a:ext>
                </a:extLst>
              </a:hlinkClick>
            </a:endParaRPr>
          </a:p>
        </p:txBody>
      </p:sp>
      <p:sp>
        <p:nvSpPr>
          <p:cNvPr id="6" name="TextBox 6"/>
          <p:cNvSpPr txBox="1"/>
          <p:nvPr/>
        </p:nvSpPr>
        <p:spPr>
          <a:xfrm>
            <a:off x="14338760" y="-257175"/>
            <a:ext cx="3920665" cy="2836697"/>
          </a:xfrm>
          <a:prstGeom prst="rect">
            <a:avLst/>
          </a:prstGeom>
        </p:spPr>
        <p:txBody>
          <a:bodyPr lIns="0" tIns="0" rIns="0" bIns="0" rtlCol="0" anchor="t">
            <a:spAutoFit/>
          </a:bodyPr>
          <a:lstStyle/>
          <a:p>
            <a:pPr algn="r">
              <a:lnSpc>
                <a:spcPts val="23195"/>
              </a:lnSpc>
            </a:pPr>
            <a:r>
              <a:rPr lang="en-US" sz="16568">
                <a:solidFill>
                  <a:srgbClr val="EDEDED">
                    <a:alpha val="19608"/>
                  </a:srgbClr>
                </a:solidFill>
                <a:latin typeface="TT Ramillas"/>
                <a:ea typeface="TT Ramillas"/>
                <a:cs typeface="TT Ramillas"/>
                <a:sym typeface="TT Ramillas"/>
              </a:rPr>
              <a:t>05</a:t>
            </a:r>
          </a:p>
        </p:txBody>
      </p:sp>
      <p:sp>
        <p:nvSpPr>
          <p:cNvPr id="7" name="TextBox 7"/>
          <p:cNvSpPr txBox="1"/>
          <p:nvPr/>
        </p:nvSpPr>
        <p:spPr>
          <a:xfrm>
            <a:off x="266499" y="413468"/>
            <a:ext cx="16902553" cy="1809750"/>
          </a:xfrm>
          <a:prstGeom prst="rect">
            <a:avLst/>
          </a:prstGeom>
        </p:spPr>
        <p:txBody>
          <a:bodyPr lIns="0" tIns="0" rIns="0" bIns="0" rtlCol="0" anchor="t">
            <a:spAutoFit/>
          </a:bodyPr>
          <a:lstStyle/>
          <a:p>
            <a:pPr algn="ctr">
              <a:lnSpc>
                <a:spcPts val="7199"/>
              </a:lnSpc>
            </a:pPr>
            <a:r>
              <a:rPr lang="en-US" sz="5999" b="1">
                <a:solidFill>
                  <a:srgbClr val="FFFFFF"/>
                </a:solidFill>
                <a:latin typeface="TT Ramillas Bold"/>
                <a:ea typeface="TT Ramillas Bold"/>
                <a:cs typeface="TT Ramillas Bold"/>
                <a:sym typeface="TT Ramillas Bold"/>
              </a:rPr>
              <a:t>MODEL SUMMARY OF LOGISTIC REGRESSION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B2239"/>
        </a:solidFill>
        <a:effectLst/>
      </p:bgPr>
    </p:bg>
    <p:spTree>
      <p:nvGrpSpPr>
        <p:cNvPr id="1" name=""/>
        <p:cNvGrpSpPr/>
        <p:nvPr/>
      </p:nvGrpSpPr>
      <p:grpSpPr>
        <a:xfrm>
          <a:off x="0" y="0"/>
          <a:ext cx="0" cy="0"/>
          <a:chOff x="0" y="0"/>
          <a:chExt cx="0" cy="0"/>
        </a:xfrm>
      </p:grpSpPr>
      <p:grpSp>
        <p:nvGrpSpPr>
          <p:cNvPr id="2" name="Group 2"/>
          <p:cNvGrpSpPr/>
          <p:nvPr/>
        </p:nvGrpSpPr>
        <p:grpSpPr>
          <a:xfrm>
            <a:off x="0" y="9419435"/>
            <a:ext cx="18288000" cy="867565"/>
            <a:chOff x="0" y="0"/>
            <a:chExt cx="6186311" cy="293473"/>
          </a:xfrm>
        </p:grpSpPr>
        <p:sp>
          <p:nvSpPr>
            <p:cNvPr id="3" name="Freeform 3"/>
            <p:cNvSpPr/>
            <p:nvPr/>
          </p:nvSpPr>
          <p:spPr>
            <a:xfrm>
              <a:off x="0" y="0"/>
              <a:ext cx="6186311" cy="293473"/>
            </a:xfrm>
            <a:custGeom>
              <a:avLst/>
              <a:gdLst/>
              <a:ahLst/>
              <a:cxnLst/>
              <a:rect l="l" t="t" r="r" b="b"/>
              <a:pathLst>
                <a:path w="6186311" h="293473">
                  <a:moveTo>
                    <a:pt x="0" y="0"/>
                  </a:moveTo>
                  <a:lnTo>
                    <a:pt x="6186311" y="0"/>
                  </a:lnTo>
                  <a:lnTo>
                    <a:pt x="6186311" y="293473"/>
                  </a:lnTo>
                  <a:lnTo>
                    <a:pt x="0" y="293473"/>
                  </a:lnTo>
                  <a:close/>
                </a:path>
              </a:pathLst>
            </a:custGeom>
            <a:solidFill>
              <a:srgbClr val="333333"/>
            </a:solidFill>
          </p:spPr>
          <p:txBody>
            <a:bodyPr/>
            <a:lstStyle/>
            <a:p>
              <a:endParaRPr lang="en-US"/>
            </a:p>
          </p:txBody>
        </p:sp>
      </p:grpSp>
      <p:sp>
        <p:nvSpPr>
          <p:cNvPr id="5" name="Freeform 5"/>
          <p:cNvSpPr/>
          <p:nvPr/>
        </p:nvSpPr>
        <p:spPr>
          <a:xfrm>
            <a:off x="571026" y="2579522"/>
            <a:ext cx="7753738" cy="6678778"/>
          </a:xfrm>
          <a:custGeom>
            <a:avLst/>
            <a:gdLst/>
            <a:ahLst/>
            <a:cxnLst/>
            <a:rect l="l" t="t" r="r" b="b"/>
            <a:pathLst>
              <a:path w="7753738" h="6678778">
                <a:moveTo>
                  <a:pt x="0" y="0"/>
                </a:moveTo>
                <a:lnTo>
                  <a:pt x="7753739" y="0"/>
                </a:lnTo>
                <a:lnTo>
                  <a:pt x="7753739" y="6678778"/>
                </a:lnTo>
                <a:lnTo>
                  <a:pt x="0" y="6678778"/>
                </a:lnTo>
                <a:lnTo>
                  <a:pt x="0" y="0"/>
                </a:lnTo>
                <a:close/>
              </a:path>
            </a:pathLst>
          </a:custGeom>
          <a:blipFill>
            <a:blip r:embed="rId2"/>
            <a:stretch>
              <a:fillRect l="-109449"/>
            </a:stretch>
          </a:blipFill>
        </p:spPr>
        <p:txBody>
          <a:bodyPr/>
          <a:lstStyle/>
          <a:p>
            <a:endParaRPr lang="en-US"/>
          </a:p>
        </p:txBody>
      </p:sp>
      <p:sp>
        <p:nvSpPr>
          <p:cNvPr id="6" name="TextBox 6"/>
          <p:cNvSpPr txBox="1"/>
          <p:nvPr/>
        </p:nvSpPr>
        <p:spPr>
          <a:xfrm>
            <a:off x="14338760" y="-257175"/>
            <a:ext cx="3920665" cy="2836697"/>
          </a:xfrm>
          <a:prstGeom prst="rect">
            <a:avLst/>
          </a:prstGeom>
        </p:spPr>
        <p:txBody>
          <a:bodyPr lIns="0" tIns="0" rIns="0" bIns="0" rtlCol="0" anchor="t">
            <a:spAutoFit/>
          </a:bodyPr>
          <a:lstStyle/>
          <a:p>
            <a:pPr algn="r">
              <a:lnSpc>
                <a:spcPts val="23195"/>
              </a:lnSpc>
            </a:pPr>
            <a:r>
              <a:rPr lang="en-US" sz="16568">
                <a:solidFill>
                  <a:srgbClr val="EDEDED">
                    <a:alpha val="19608"/>
                  </a:srgbClr>
                </a:solidFill>
                <a:latin typeface="TT Ramillas"/>
                <a:ea typeface="TT Ramillas"/>
                <a:cs typeface="TT Ramillas"/>
                <a:sym typeface="TT Ramillas"/>
              </a:rPr>
              <a:t>06</a:t>
            </a:r>
          </a:p>
        </p:txBody>
      </p:sp>
      <p:sp>
        <p:nvSpPr>
          <p:cNvPr id="7" name="TextBox 7"/>
          <p:cNvSpPr txBox="1"/>
          <p:nvPr/>
        </p:nvSpPr>
        <p:spPr>
          <a:xfrm>
            <a:off x="1867593" y="413468"/>
            <a:ext cx="13549446" cy="1809750"/>
          </a:xfrm>
          <a:prstGeom prst="rect">
            <a:avLst/>
          </a:prstGeom>
        </p:spPr>
        <p:txBody>
          <a:bodyPr lIns="0" tIns="0" rIns="0" bIns="0" rtlCol="0" anchor="t">
            <a:spAutoFit/>
          </a:bodyPr>
          <a:lstStyle/>
          <a:p>
            <a:pPr algn="ctr">
              <a:lnSpc>
                <a:spcPts val="7199"/>
              </a:lnSpc>
            </a:pPr>
            <a:r>
              <a:rPr lang="en-US" sz="5999" b="1">
                <a:solidFill>
                  <a:srgbClr val="FFFFFF"/>
                </a:solidFill>
                <a:latin typeface="TT Ramillas Bold"/>
                <a:ea typeface="TT Ramillas Bold"/>
                <a:cs typeface="TT Ramillas Bold"/>
                <a:sym typeface="TT Ramillas Bold"/>
              </a:rPr>
              <a:t>LOGISTIC REGRESSION- CONFUSION MATRIX</a:t>
            </a:r>
          </a:p>
        </p:txBody>
      </p:sp>
      <p:sp>
        <p:nvSpPr>
          <p:cNvPr id="8" name="TextBox 8"/>
          <p:cNvSpPr txBox="1"/>
          <p:nvPr/>
        </p:nvSpPr>
        <p:spPr>
          <a:xfrm>
            <a:off x="9684035" y="4204732"/>
            <a:ext cx="6615058" cy="3541868"/>
          </a:xfrm>
          <a:prstGeom prst="rect">
            <a:avLst/>
          </a:prstGeom>
        </p:spPr>
        <p:txBody>
          <a:bodyPr lIns="0" tIns="0" rIns="0" bIns="0" rtlCol="0" anchor="t">
            <a:spAutoFit/>
          </a:bodyPr>
          <a:lstStyle/>
          <a:p>
            <a:pPr marL="561336" lvl="1" indent="-280668" algn="l">
              <a:lnSpc>
                <a:spcPts val="3639"/>
              </a:lnSpc>
              <a:buFont typeface="Arial"/>
              <a:buChar char="•"/>
            </a:pPr>
            <a:r>
              <a:rPr lang="en-US" sz="2599" b="1" spc="327">
                <a:solidFill>
                  <a:srgbClr val="FFFFFF"/>
                </a:solidFill>
                <a:latin typeface="Open Sauce Bold"/>
                <a:ea typeface="Open Sauce Bold"/>
                <a:cs typeface="Open Sauce Bold"/>
                <a:sym typeface="Open Sauce Bold"/>
              </a:rPr>
              <a:t>ACCURACY: 57.6%</a:t>
            </a:r>
          </a:p>
          <a:p>
            <a:pPr algn="l">
              <a:lnSpc>
                <a:spcPts val="3639"/>
              </a:lnSpc>
              <a:spcBef>
                <a:spcPct val="0"/>
              </a:spcBef>
            </a:pPr>
            <a:endParaRPr lang="en-US" sz="2599" b="1" spc="327">
              <a:solidFill>
                <a:srgbClr val="FFFFFF"/>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FFFFFF"/>
                </a:solidFill>
                <a:latin typeface="Open Sauce Bold"/>
                <a:ea typeface="Open Sauce Bold"/>
                <a:cs typeface="Open Sauce Bold"/>
                <a:sym typeface="Open Sauce Bold"/>
              </a:rPr>
              <a:t>PRECISION: 57.52%</a:t>
            </a:r>
          </a:p>
          <a:p>
            <a:pPr algn="l">
              <a:lnSpc>
                <a:spcPts val="3639"/>
              </a:lnSpc>
              <a:spcBef>
                <a:spcPct val="0"/>
              </a:spcBef>
            </a:pPr>
            <a:endParaRPr lang="en-US" sz="2599" b="1" spc="327">
              <a:solidFill>
                <a:srgbClr val="FFFFFF"/>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FFFFFF"/>
                </a:solidFill>
                <a:latin typeface="Open Sauce Bold"/>
                <a:ea typeface="Open Sauce Bold"/>
                <a:cs typeface="Open Sauce Bold"/>
                <a:sym typeface="Open Sauce Bold"/>
              </a:rPr>
              <a:t>RECALL: 57.06%</a:t>
            </a:r>
          </a:p>
          <a:p>
            <a:pPr algn="l">
              <a:lnSpc>
                <a:spcPts val="3639"/>
              </a:lnSpc>
              <a:spcBef>
                <a:spcPct val="0"/>
              </a:spcBef>
            </a:pPr>
            <a:endParaRPr lang="en-US" sz="2599" b="1" spc="327">
              <a:solidFill>
                <a:srgbClr val="FFFFFF"/>
              </a:solidFill>
              <a:latin typeface="Open Sauce Bold"/>
              <a:ea typeface="Open Sauce Bold"/>
              <a:cs typeface="Open Sauce Bold"/>
              <a:sym typeface="Open Sauce Bold"/>
            </a:endParaRPr>
          </a:p>
          <a:p>
            <a:pPr marL="561336" lvl="1" indent="-280668" algn="l">
              <a:lnSpc>
                <a:spcPts val="3639"/>
              </a:lnSpc>
              <a:spcBef>
                <a:spcPct val="0"/>
              </a:spcBef>
              <a:buFont typeface="Arial"/>
              <a:buChar char="•"/>
            </a:pPr>
            <a:r>
              <a:rPr lang="en-US" sz="2599" b="1" spc="327">
                <a:solidFill>
                  <a:srgbClr val="FFFFFF"/>
                </a:solidFill>
                <a:latin typeface="Open Sauce Bold"/>
                <a:ea typeface="Open Sauce Bold"/>
                <a:cs typeface="Open Sauce Bold"/>
                <a:sym typeface="Open Sauce Bold"/>
              </a:rPr>
              <a:t>LIFT IN TOP DECILE: 1.30</a:t>
            </a:r>
          </a:p>
          <a:p>
            <a:pPr algn="ctr">
              <a:lnSpc>
                <a:spcPts val="2799"/>
              </a:lnSpc>
              <a:spcBef>
                <a:spcPct val="0"/>
              </a:spcBef>
            </a:pPr>
            <a:endParaRPr lang="en-US" sz="2599" b="1" spc="327">
              <a:solidFill>
                <a:srgbClr val="FFFFFF"/>
              </a:solidFill>
              <a:latin typeface="Open Sauce Bold"/>
              <a:ea typeface="Open Sauce Bold"/>
              <a:cs typeface="Open Sauce Bold"/>
              <a:sym typeface="Open Sauce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8288000" cy="5414775"/>
            <a:chOff x="0" y="0"/>
            <a:chExt cx="6186311" cy="1831665"/>
          </a:xfrm>
        </p:grpSpPr>
        <p:sp>
          <p:nvSpPr>
            <p:cNvPr id="3" name="Freeform 3"/>
            <p:cNvSpPr/>
            <p:nvPr/>
          </p:nvSpPr>
          <p:spPr>
            <a:xfrm>
              <a:off x="0" y="0"/>
              <a:ext cx="6186311" cy="1831665"/>
            </a:xfrm>
            <a:custGeom>
              <a:avLst/>
              <a:gdLst/>
              <a:ahLst/>
              <a:cxnLst/>
              <a:rect l="l" t="t" r="r" b="b"/>
              <a:pathLst>
                <a:path w="6186311" h="1831665">
                  <a:moveTo>
                    <a:pt x="0" y="0"/>
                  </a:moveTo>
                  <a:lnTo>
                    <a:pt x="6186311" y="0"/>
                  </a:lnTo>
                  <a:lnTo>
                    <a:pt x="6186311" y="1831665"/>
                  </a:lnTo>
                  <a:lnTo>
                    <a:pt x="0" y="1831665"/>
                  </a:lnTo>
                  <a:close/>
                </a:path>
              </a:pathLst>
            </a:custGeom>
            <a:solidFill>
              <a:srgbClr val="9B2239"/>
            </a:solidFill>
          </p:spPr>
          <p:txBody>
            <a:bodyPr/>
            <a:lstStyle/>
            <a:p>
              <a:endParaRPr lang="en-US"/>
            </a:p>
          </p:txBody>
        </p:sp>
      </p:grpSp>
      <p:sp>
        <p:nvSpPr>
          <p:cNvPr id="4" name="TextBox 4"/>
          <p:cNvSpPr txBox="1"/>
          <p:nvPr/>
        </p:nvSpPr>
        <p:spPr>
          <a:xfrm>
            <a:off x="0" y="475025"/>
            <a:ext cx="3920665" cy="2828870"/>
          </a:xfrm>
          <a:prstGeom prst="rect">
            <a:avLst/>
          </a:prstGeom>
        </p:spPr>
        <p:txBody>
          <a:bodyPr lIns="0" tIns="0" rIns="0" bIns="0" rtlCol="0" anchor="t">
            <a:spAutoFit/>
          </a:bodyPr>
          <a:lstStyle/>
          <a:p>
            <a:pPr algn="l">
              <a:lnSpc>
                <a:spcPts val="23195"/>
              </a:lnSpc>
            </a:pPr>
            <a:r>
              <a:rPr lang="en-US" sz="16568">
                <a:solidFill>
                  <a:srgbClr val="333333">
                    <a:alpha val="19608"/>
                  </a:srgbClr>
                </a:solidFill>
                <a:latin typeface="TT Ramillas"/>
                <a:ea typeface="TT Ramillas"/>
                <a:cs typeface="TT Ramillas"/>
                <a:sym typeface="TT Ramillas"/>
              </a:rPr>
              <a:t>07</a:t>
            </a:r>
          </a:p>
        </p:txBody>
      </p:sp>
      <p:sp>
        <p:nvSpPr>
          <p:cNvPr id="5" name="TextBox 5"/>
          <p:cNvSpPr txBox="1"/>
          <p:nvPr/>
        </p:nvSpPr>
        <p:spPr>
          <a:xfrm>
            <a:off x="514350" y="3232578"/>
            <a:ext cx="17259300" cy="3400519"/>
          </a:xfrm>
          <a:prstGeom prst="rect">
            <a:avLst/>
          </a:prstGeom>
        </p:spPr>
        <p:txBody>
          <a:bodyPr lIns="0" tIns="0" rIns="0" bIns="0" rtlCol="0" anchor="t">
            <a:spAutoFit/>
          </a:bodyPr>
          <a:lstStyle/>
          <a:p>
            <a:pPr algn="l">
              <a:lnSpc>
                <a:spcPts val="3839"/>
              </a:lnSpc>
            </a:pPr>
            <a:r>
              <a:rPr lang="en-US" sz="3199" b="1">
                <a:solidFill>
                  <a:srgbClr val="FFFFFF"/>
                </a:solidFill>
                <a:latin typeface="TT Ramillas Bold"/>
                <a:ea typeface="TT Ramillas Bold"/>
                <a:cs typeface="TT Ramillas Bold"/>
                <a:sym typeface="TT Ramillas Bold"/>
              </a:rPr>
              <a:t>WHY </a:t>
            </a:r>
            <a:r>
              <a:rPr lang="en-US" sz="3199" b="1" u="sng">
                <a:solidFill>
                  <a:srgbClr val="FFFFFF"/>
                </a:solidFill>
                <a:latin typeface="TT Ramillas Bold"/>
                <a:ea typeface="TT Ramillas Bold"/>
                <a:cs typeface="TT Ramillas Bold"/>
                <a:sym typeface="TT Ramillas Bold"/>
              </a:rPr>
              <a:t>DECISION TREE</a:t>
            </a:r>
            <a:r>
              <a:rPr lang="en-US" sz="3199" b="1">
                <a:solidFill>
                  <a:srgbClr val="FFFFFF"/>
                </a:solidFill>
                <a:latin typeface="TT Ramillas Bold"/>
                <a:ea typeface="TT Ramillas Bold"/>
                <a:cs typeface="TT Ramillas Bold"/>
                <a:sym typeface="TT Ramillas Bold"/>
              </a:rPr>
              <a:t> IS BETTER?</a:t>
            </a:r>
          </a:p>
          <a:p>
            <a:pPr algn="l">
              <a:lnSpc>
                <a:spcPts val="3839"/>
              </a:lnSpc>
            </a:pPr>
            <a:endParaRPr lang="en-US" sz="3199" b="1">
              <a:solidFill>
                <a:srgbClr val="FFFFFF"/>
              </a:solidFill>
              <a:latin typeface="TT Ramillas Bold"/>
              <a:ea typeface="TT Ramillas Bold"/>
              <a:cs typeface="TT Ramillas Bold"/>
              <a:sym typeface="TT Ramillas Bold"/>
            </a:endParaRPr>
          </a:p>
          <a:p>
            <a:pPr marL="690874" lvl="1" indent="-345437" algn="l">
              <a:lnSpc>
                <a:spcPts val="3839"/>
              </a:lnSpc>
              <a:buFont typeface="Arial"/>
              <a:buChar char="•"/>
            </a:pPr>
            <a:r>
              <a:rPr lang="en-US" sz="3199" b="1">
                <a:solidFill>
                  <a:srgbClr val="FFFFFF"/>
                </a:solidFill>
                <a:latin typeface="TT Ramillas Bold"/>
                <a:ea typeface="TT Ramillas Bold"/>
                <a:cs typeface="TT Ramillas Bold"/>
                <a:sym typeface="TT Ramillas Bold"/>
              </a:rPr>
              <a:t>Higher Recall (65.59%) → Better at identifying churners.</a:t>
            </a:r>
          </a:p>
          <a:p>
            <a:pPr marL="690874" lvl="1" indent="-345437" algn="l">
              <a:lnSpc>
                <a:spcPts val="3839"/>
              </a:lnSpc>
              <a:spcBef>
                <a:spcPct val="0"/>
              </a:spcBef>
              <a:buFont typeface="Arial"/>
              <a:buChar char="•"/>
            </a:pPr>
            <a:r>
              <a:rPr lang="en-US" sz="3199" b="1">
                <a:solidFill>
                  <a:srgbClr val="FFFFFF"/>
                </a:solidFill>
                <a:latin typeface="TT Ramillas Bold"/>
                <a:ea typeface="TT Ramillas Bold"/>
                <a:cs typeface="TT Ramillas Bold"/>
                <a:sym typeface="TT Ramillas Bold"/>
              </a:rPr>
              <a:t>Higher Lift in Top Decile (1.33) → More effective in targeting top churn-risk customers.</a:t>
            </a:r>
          </a:p>
          <a:p>
            <a:pPr marL="690874" lvl="1" indent="-345437" algn="l">
              <a:lnSpc>
                <a:spcPts val="3839"/>
              </a:lnSpc>
              <a:spcBef>
                <a:spcPct val="0"/>
              </a:spcBef>
              <a:buFont typeface="Arial"/>
              <a:buChar char="•"/>
            </a:pPr>
            <a:r>
              <a:rPr lang="en-US" sz="3199" b="1">
                <a:solidFill>
                  <a:srgbClr val="FFFFFF"/>
                </a:solidFill>
                <a:latin typeface="TT Ramillas Bold"/>
                <a:ea typeface="TT Ramillas Bold"/>
                <a:cs typeface="TT Ramillas Bold"/>
                <a:sym typeface="TT Ramillas Bold"/>
              </a:rPr>
              <a:t>Better Overall Accuracy (60.03%) → Outperforms logistic regression in classification.</a:t>
            </a:r>
          </a:p>
          <a:p>
            <a:pPr marL="690874" lvl="1" indent="-345437" algn="l">
              <a:lnSpc>
                <a:spcPts val="3839"/>
              </a:lnSpc>
              <a:spcBef>
                <a:spcPct val="0"/>
              </a:spcBef>
              <a:buFont typeface="Arial"/>
              <a:buChar char="•"/>
            </a:pPr>
            <a:r>
              <a:rPr lang="en-US" sz="3199" b="1">
                <a:solidFill>
                  <a:srgbClr val="FFFFFF"/>
                </a:solidFill>
                <a:latin typeface="TT Ramillas Bold"/>
                <a:ea typeface="TT Ramillas Bold"/>
                <a:cs typeface="TT Ramillas Bold"/>
                <a:sym typeface="TT Ramillas Bold"/>
              </a:rPr>
              <a:t>Recall Prioritization → Missing a churner is costlier than targeting a non-churner.</a:t>
            </a:r>
          </a:p>
          <a:p>
            <a:pPr algn="l">
              <a:lnSpc>
                <a:spcPts val="3839"/>
              </a:lnSpc>
              <a:spcBef>
                <a:spcPct val="0"/>
              </a:spcBef>
            </a:pPr>
            <a:endParaRPr lang="en-US" sz="3199" b="1">
              <a:solidFill>
                <a:srgbClr val="FFFFFF"/>
              </a:solidFill>
              <a:latin typeface="TT Ramillas Bold"/>
              <a:ea typeface="TT Ramillas Bold"/>
              <a:cs typeface="TT Ramillas Bold"/>
              <a:sym typeface="TT Ramillas Bold"/>
            </a:endParaRPr>
          </a:p>
        </p:txBody>
      </p:sp>
      <p:grpSp>
        <p:nvGrpSpPr>
          <p:cNvPr id="6" name="Group 6"/>
          <p:cNvGrpSpPr/>
          <p:nvPr/>
        </p:nvGrpSpPr>
        <p:grpSpPr>
          <a:xfrm>
            <a:off x="15027226" y="5389"/>
            <a:ext cx="2746424" cy="2617685"/>
            <a:chOff x="0" y="0"/>
            <a:chExt cx="812800" cy="774700"/>
          </a:xfrm>
        </p:grpSpPr>
        <p:sp>
          <p:nvSpPr>
            <p:cNvPr id="7" name="Freeform 7"/>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E1C340"/>
            </a:solidFill>
          </p:spPr>
          <p:txBody>
            <a:bodyPr/>
            <a:lstStyle/>
            <a:p>
              <a:endParaRPr lang="en-US"/>
            </a:p>
          </p:txBody>
        </p:sp>
        <p:sp>
          <p:nvSpPr>
            <p:cNvPr id="8" name="TextBox 8"/>
            <p:cNvSpPr txBox="1"/>
            <p:nvPr/>
          </p:nvSpPr>
          <p:spPr>
            <a:xfrm>
              <a:off x="228600" y="200025"/>
              <a:ext cx="355600" cy="409575"/>
            </a:xfrm>
            <a:prstGeom prst="rect">
              <a:avLst/>
            </a:prstGeom>
          </p:spPr>
          <p:txBody>
            <a:bodyPr lIns="50800" tIns="50800" rIns="50800" bIns="50800" rtlCol="0" anchor="ctr"/>
            <a:lstStyle/>
            <a:p>
              <a:pPr algn="ctr">
                <a:lnSpc>
                  <a:spcPts val="4969"/>
                </a:lnSpc>
              </a:pPr>
              <a:endParaRPr/>
            </a:p>
          </p:txBody>
        </p:sp>
      </p:grpSp>
      <p:sp>
        <p:nvSpPr>
          <p:cNvPr id="9" name="TextBox 9"/>
          <p:cNvSpPr txBox="1"/>
          <p:nvPr/>
        </p:nvSpPr>
        <p:spPr>
          <a:xfrm>
            <a:off x="3615296" y="1304706"/>
            <a:ext cx="12505766" cy="819150"/>
          </a:xfrm>
          <a:prstGeom prst="rect">
            <a:avLst/>
          </a:prstGeom>
        </p:spPr>
        <p:txBody>
          <a:bodyPr lIns="0" tIns="0" rIns="0" bIns="0" rtlCol="0" anchor="t">
            <a:spAutoFit/>
          </a:bodyPr>
          <a:lstStyle/>
          <a:p>
            <a:pPr algn="ctr">
              <a:lnSpc>
                <a:spcPts val="6405"/>
              </a:lnSpc>
            </a:pPr>
            <a:r>
              <a:rPr lang="en-US" sz="5337" b="1">
                <a:solidFill>
                  <a:srgbClr val="FFFFFF"/>
                </a:solidFill>
                <a:latin typeface="TT Ramillas Bold"/>
                <a:ea typeface="TT Ramillas Bold"/>
                <a:cs typeface="TT Ramillas Bold"/>
                <a:sym typeface="TT Ramillas Bold"/>
              </a:rPr>
              <a:t>RESOLVING THE CONFUSION</a:t>
            </a:r>
          </a:p>
        </p:txBody>
      </p:sp>
      <p:sp>
        <p:nvSpPr>
          <p:cNvPr id="10" name="TextBox 10"/>
          <p:cNvSpPr txBox="1"/>
          <p:nvPr/>
        </p:nvSpPr>
        <p:spPr>
          <a:xfrm>
            <a:off x="365293" y="6633098"/>
            <a:ext cx="17922707" cy="3400519"/>
          </a:xfrm>
          <a:prstGeom prst="rect">
            <a:avLst/>
          </a:prstGeom>
        </p:spPr>
        <p:txBody>
          <a:bodyPr lIns="0" tIns="0" rIns="0" bIns="0" rtlCol="0" anchor="t">
            <a:spAutoFit/>
          </a:bodyPr>
          <a:lstStyle/>
          <a:p>
            <a:pPr algn="l">
              <a:lnSpc>
                <a:spcPts val="3839"/>
              </a:lnSpc>
            </a:pPr>
            <a:r>
              <a:rPr lang="en-US" sz="3199" b="1">
                <a:solidFill>
                  <a:srgbClr val="000000"/>
                </a:solidFill>
                <a:latin typeface="TT Ramillas Bold"/>
                <a:ea typeface="TT Ramillas Bold"/>
                <a:cs typeface="TT Ramillas Bold"/>
                <a:sym typeface="TT Ramillas Bold"/>
              </a:rPr>
              <a:t>NEXT STEPS: </a:t>
            </a:r>
          </a:p>
          <a:p>
            <a:pPr algn="l">
              <a:lnSpc>
                <a:spcPts val="3839"/>
              </a:lnSpc>
            </a:pPr>
            <a:endParaRPr lang="en-US" sz="3199" b="1">
              <a:solidFill>
                <a:srgbClr val="000000"/>
              </a:solidFill>
              <a:latin typeface="TT Ramillas Bold"/>
              <a:ea typeface="TT Ramillas Bold"/>
              <a:cs typeface="TT Ramillas Bold"/>
              <a:sym typeface="TT Ramillas Bold"/>
            </a:endParaRPr>
          </a:p>
          <a:p>
            <a:pPr marL="690876" lvl="1" indent="-345438" algn="l">
              <a:lnSpc>
                <a:spcPts val="3839"/>
              </a:lnSpc>
              <a:buFont typeface="Arial"/>
              <a:buChar char="•"/>
            </a:pPr>
            <a:r>
              <a:rPr lang="en-US" sz="3199" b="1">
                <a:solidFill>
                  <a:srgbClr val="000000"/>
                </a:solidFill>
                <a:latin typeface="TT Ramillas Bold"/>
                <a:ea typeface="TT Ramillas Bold"/>
                <a:cs typeface="TT Ramillas Bold"/>
                <a:sym typeface="TT Ramillas Bold"/>
              </a:rPr>
              <a:t>Prioritize recall over precision - The cost of missing a churner is higher than the cost of targeting a non-churner.</a:t>
            </a:r>
          </a:p>
          <a:p>
            <a:pPr marL="690876" lvl="1" indent="-345438" algn="l">
              <a:lnSpc>
                <a:spcPts val="3839"/>
              </a:lnSpc>
              <a:buFont typeface="Arial"/>
              <a:buChar char="•"/>
            </a:pPr>
            <a:r>
              <a:rPr lang="en-US" sz="3199" b="1">
                <a:solidFill>
                  <a:srgbClr val="000000"/>
                </a:solidFill>
                <a:latin typeface="TT Ramillas Bold"/>
                <a:ea typeface="TT Ramillas Bold"/>
                <a:cs typeface="TT Ramillas Bold"/>
                <a:sym typeface="TT Ramillas Bold"/>
              </a:rPr>
              <a:t>Focus on key churn features (Eqpdays, Retcall, Refurb, Dropvce)</a:t>
            </a:r>
          </a:p>
          <a:p>
            <a:pPr marL="690876" lvl="1" indent="-345438" algn="l">
              <a:lnSpc>
                <a:spcPts val="3839"/>
              </a:lnSpc>
              <a:buFont typeface="Arial"/>
              <a:buChar char="•"/>
            </a:pPr>
            <a:r>
              <a:rPr lang="en-US" sz="3199" b="1">
                <a:solidFill>
                  <a:srgbClr val="000000"/>
                </a:solidFill>
                <a:latin typeface="TT Ramillas Bold"/>
                <a:ea typeface="TT Ramillas Bold"/>
                <a:cs typeface="TT Ramillas Bold"/>
                <a:sym typeface="TT Ramillas Bold"/>
              </a:rPr>
              <a:t>Implement proactive retention strategies for high-risk customers based on the above identified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0" y="7714734"/>
            <a:ext cx="18288000" cy="2572266"/>
            <a:chOff x="0" y="0"/>
            <a:chExt cx="6186311" cy="870125"/>
          </a:xfrm>
        </p:grpSpPr>
        <p:sp>
          <p:nvSpPr>
            <p:cNvPr id="3" name="Freeform 3"/>
            <p:cNvSpPr/>
            <p:nvPr/>
          </p:nvSpPr>
          <p:spPr>
            <a:xfrm>
              <a:off x="0" y="0"/>
              <a:ext cx="6186311" cy="870125"/>
            </a:xfrm>
            <a:custGeom>
              <a:avLst/>
              <a:gdLst/>
              <a:ahLst/>
              <a:cxnLst/>
              <a:rect l="l" t="t" r="r" b="b"/>
              <a:pathLst>
                <a:path w="6186311" h="870125">
                  <a:moveTo>
                    <a:pt x="0" y="0"/>
                  </a:moveTo>
                  <a:lnTo>
                    <a:pt x="6186311" y="0"/>
                  </a:lnTo>
                  <a:lnTo>
                    <a:pt x="6186311" y="870125"/>
                  </a:lnTo>
                  <a:lnTo>
                    <a:pt x="0" y="870125"/>
                  </a:lnTo>
                  <a:close/>
                </a:path>
              </a:pathLst>
            </a:custGeom>
            <a:solidFill>
              <a:srgbClr val="9B2239"/>
            </a:solidFill>
          </p:spPr>
          <p:txBody>
            <a:bodyPr/>
            <a:lstStyle/>
            <a:p>
              <a:endParaRPr lang="en-US"/>
            </a:p>
          </p:txBody>
        </p:sp>
      </p:grpSp>
      <p:sp>
        <p:nvSpPr>
          <p:cNvPr id="4" name="Freeform 4"/>
          <p:cNvSpPr/>
          <p:nvPr/>
        </p:nvSpPr>
        <p:spPr>
          <a:xfrm>
            <a:off x="9131141" y="1991405"/>
            <a:ext cx="49342" cy="7894741"/>
          </a:xfrm>
          <a:custGeom>
            <a:avLst/>
            <a:gdLst/>
            <a:ahLst/>
            <a:cxnLst/>
            <a:rect l="l" t="t" r="r" b="b"/>
            <a:pathLst>
              <a:path w="49342" h="7894741">
                <a:moveTo>
                  <a:pt x="0" y="0"/>
                </a:moveTo>
                <a:lnTo>
                  <a:pt x="49342" y="0"/>
                </a:lnTo>
                <a:lnTo>
                  <a:pt x="49342" y="7894741"/>
                </a:lnTo>
                <a:lnTo>
                  <a:pt x="0" y="78947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4367335" y="-314325"/>
            <a:ext cx="3920665" cy="2836711"/>
          </a:xfrm>
          <a:prstGeom prst="rect">
            <a:avLst/>
          </a:prstGeom>
        </p:spPr>
        <p:txBody>
          <a:bodyPr lIns="0" tIns="0" rIns="0" bIns="0" rtlCol="0" anchor="t">
            <a:spAutoFit/>
          </a:bodyPr>
          <a:lstStyle/>
          <a:p>
            <a:pPr algn="r">
              <a:lnSpc>
                <a:spcPts val="23195"/>
              </a:lnSpc>
            </a:pPr>
            <a:r>
              <a:rPr lang="en-US" sz="16568">
                <a:solidFill>
                  <a:srgbClr val="333333">
                    <a:alpha val="19608"/>
                  </a:srgbClr>
                </a:solidFill>
                <a:latin typeface="TT Ramillas"/>
                <a:ea typeface="TT Ramillas"/>
                <a:cs typeface="TT Ramillas"/>
                <a:sym typeface="TT Ramillas"/>
              </a:rPr>
              <a:t>08</a:t>
            </a:r>
          </a:p>
        </p:txBody>
      </p:sp>
      <p:sp>
        <p:nvSpPr>
          <p:cNvPr id="6" name="TextBox 6"/>
          <p:cNvSpPr txBox="1"/>
          <p:nvPr/>
        </p:nvSpPr>
        <p:spPr>
          <a:xfrm>
            <a:off x="1943102" y="356318"/>
            <a:ext cx="13549446" cy="904875"/>
          </a:xfrm>
          <a:prstGeom prst="rect">
            <a:avLst/>
          </a:prstGeom>
        </p:spPr>
        <p:txBody>
          <a:bodyPr lIns="0" tIns="0" rIns="0" bIns="0" rtlCol="0" anchor="t">
            <a:spAutoFit/>
          </a:bodyPr>
          <a:lstStyle/>
          <a:p>
            <a:pPr algn="ctr">
              <a:lnSpc>
                <a:spcPts val="7199"/>
              </a:lnSpc>
            </a:pPr>
            <a:r>
              <a:rPr lang="en-US" sz="5999" b="1">
                <a:solidFill>
                  <a:srgbClr val="000000"/>
                </a:solidFill>
                <a:latin typeface="TT Ramillas Bold"/>
                <a:ea typeface="TT Ramillas Bold"/>
                <a:cs typeface="TT Ramillas Bold"/>
                <a:sym typeface="TT Ramillas Bold"/>
              </a:rPr>
              <a:t>THE RETENTION PLAN</a:t>
            </a:r>
          </a:p>
        </p:txBody>
      </p:sp>
      <p:sp>
        <p:nvSpPr>
          <p:cNvPr id="7" name="TextBox 7"/>
          <p:cNvSpPr txBox="1"/>
          <p:nvPr/>
        </p:nvSpPr>
        <p:spPr>
          <a:xfrm>
            <a:off x="2294397" y="1544689"/>
            <a:ext cx="4398345" cy="1057289"/>
          </a:xfrm>
          <a:prstGeom prst="rect">
            <a:avLst/>
          </a:prstGeom>
        </p:spPr>
        <p:txBody>
          <a:bodyPr lIns="0" tIns="0" rIns="0" bIns="0" rtlCol="0" anchor="t">
            <a:spAutoFit/>
          </a:bodyPr>
          <a:lstStyle/>
          <a:p>
            <a:pPr algn="ctr">
              <a:lnSpc>
                <a:spcPts val="5040"/>
              </a:lnSpc>
            </a:pPr>
            <a:r>
              <a:rPr lang="en-US" sz="4200" b="1">
                <a:solidFill>
                  <a:srgbClr val="000000"/>
                </a:solidFill>
                <a:latin typeface="TT Ramillas Bold"/>
                <a:ea typeface="TT Ramillas Bold"/>
                <a:cs typeface="TT Ramillas Bold"/>
                <a:sym typeface="TT Ramillas Bold"/>
              </a:rPr>
              <a:t>User 15747</a:t>
            </a:r>
          </a:p>
          <a:p>
            <a:pPr algn="ctr">
              <a:lnSpc>
                <a:spcPts val="3360"/>
              </a:lnSpc>
              <a:spcBef>
                <a:spcPct val="0"/>
              </a:spcBef>
            </a:pPr>
            <a:r>
              <a:rPr lang="en-US" sz="2800" b="1" u="sng">
                <a:solidFill>
                  <a:srgbClr val="000000"/>
                </a:solidFill>
                <a:latin typeface="TT Ramillas Bold"/>
                <a:ea typeface="TT Ramillas Bold"/>
                <a:cs typeface="TT Ramillas Bold"/>
                <a:sym typeface="TT Ramillas Bold"/>
              </a:rPr>
              <a:t>Churn Probability: 77.29% </a:t>
            </a:r>
          </a:p>
        </p:txBody>
      </p:sp>
      <p:sp>
        <p:nvSpPr>
          <p:cNvPr id="8" name="TextBox 8"/>
          <p:cNvSpPr txBox="1"/>
          <p:nvPr/>
        </p:nvSpPr>
        <p:spPr>
          <a:xfrm>
            <a:off x="11615966" y="1446020"/>
            <a:ext cx="4555155" cy="1076366"/>
          </a:xfrm>
          <a:prstGeom prst="rect">
            <a:avLst/>
          </a:prstGeom>
        </p:spPr>
        <p:txBody>
          <a:bodyPr lIns="0" tIns="0" rIns="0" bIns="0" rtlCol="0" anchor="t">
            <a:spAutoFit/>
          </a:bodyPr>
          <a:lstStyle/>
          <a:p>
            <a:pPr algn="ctr">
              <a:lnSpc>
                <a:spcPts val="5040"/>
              </a:lnSpc>
            </a:pPr>
            <a:r>
              <a:rPr lang="en-US" sz="4200" b="1">
                <a:solidFill>
                  <a:srgbClr val="000000"/>
                </a:solidFill>
                <a:latin typeface="TT Ramillas Bold"/>
                <a:ea typeface="TT Ramillas Bold"/>
                <a:cs typeface="TT Ramillas Bold"/>
                <a:sym typeface="TT Ramillas Bold"/>
              </a:rPr>
              <a:t>User 8695</a:t>
            </a:r>
          </a:p>
          <a:p>
            <a:pPr algn="ctr">
              <a:lnSpc>
                <a:spcPts val="3480"/>
              </a:lnSpc>
              <a:spcBef>
                <a:spcPct val="0"/>
              </a:spcBef>
            </a:pPr>
            <a:r>
              <a:rPr lang="en-US" sz="2900" b="1" u="sng">
                <a:solidFill>
                  <a:srgbClr val="000000"/>
                </a:solidFill>
                <a:latin typeface="TT Ramillas Bold"/>
                <a:ea typeface="TT Ramillas Bold"/>
                <a:cs typeface="TT Ramillas Bold"/>
                <a:sym typeface="TT Ramillas Bold"/>
              </a:rPr>
              <a:t>Churn Probability: 77.29% </a:t>
            </a:r>
          </a:p>
        </p:txBody>
      </p:sp>
      <p:sp>
        <p:nvSpPr>
          <p:cNvPr id="9" name="TextBox 9"/>
          <p:cNvSpPr txBox="1"/>
          <p:nvPr/>
        </p:nvSpPr>
        <p:spPr>
          <a:xfrm>
            <a:off x="199054" y="2711950"/>
            <a:ext cx="8944946" cy="7000672"/>
          </a:xfrm>
          <a:prstGeom prst="rect">
            <a:avLst/>
          </a:prstGeom>
        </p:spPr>
        <p:txBody>
          <a:bodyPr lIns="0" tIns="0" rIns="0" bIns="0" rtlCol="0" anchor="t">
            <a:spAutoFit/>
          </a:bodyPr>
          <a:lstStyle/>
          <a:p>
            <a:pPr algn="l">
              <a:lnSpc>
                <a:spcPts val="3720"/>
              </a:lnSpc>
            </a:pPr>
            <a:r>
              <a:rPr lang="en-US" sz="3100" b="1" dirty="0">
                <a:solidFill>
                  <a:srgbClr val="000000"/>
                </a:solidFill>
                <a:latin typeface="TT Ramillas Bold"/>
                <a:ea typeface="TT Ramillas Bold"/>
                <a:cs typeface="TT Ramillas Bold"/>
                <a:sym typeface="TT Ramillas Bold"/>
              </a:rPr>
              <a:t>Offer: </a:t>
            </a:r>
          </a:p>
          <a:p>
            <a:pPr algn="l">
              <a:lnSpc>
                <a:spcPts val="3720"/>
              </a:lnSpc>
            </a:pPr>
            <a:endParaRPr lang="en-US" sz="3100" b="1" dirty="0">
              <a:solidFill>
                <a:srgbClr val="000000"/>
              </a:solidFill>
              <a:latin typeface="TT Ramillas Bold"/>
              <a:ea typeface="TT Ramillas Bold"/>
              <a:cs typeface="TT Ramillas Bold"/>
              <a:sym typeface="TT Ramillas Bold"/>
            </a:endParaRP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Device Upgrade Discount</a:t>
            </a:r>
            <a:r>
              <a:rPr lang="en-US" sz="3100" dirty="0">
                <a:solidFill>
                  <a:srgbClr val="000000"/>
                </a:solidFill>
                <a:latin typeface="TT Ramillas"/>
                <a:ea typeface="TT Ramillas"/>
                <a:cs typeface="TT Ramillas"/>
                <a:sym typeface="TT Ramillas"/>
              </a:rPr>
              <a:t> with additional warranty</a:t>
            </a: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Loyalty Plan Incentive</a:t>
            </a:r>
            <a:r>
              <a:rPr lang="en-US" sz="3100" dirty="0">
                <a:solidFill>
                  <a:srgbClr val="000000"/>
                </a:solidFill>
                <a:latin typeface="TT Ramillas"/>
                <a:ea typeface="TT Ramillas"/>
                <a:cs typeface="TT Ramillas"/>
                <a:sym typeface="TT Ramillas"/>
              </a:rPr>
              <a:t> (Bonus minutes, lower monthly fees, bumper saver one time annual fees)</a:t>
            </a: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Personalized outreach</a:t>
            </a:r>
            <a:r>
              <a:rPr lang="en-US" sz="3100" dirty="0">
                <a:solidFill>
                  <a:srgbClr val="000000"/>
                </a:solidFill>
                <a:latin typeface="TT Ramillas"/>
                <a:ea typeface="TT Ramillas"/>
                <a:cs typeface="TT Ramillas"/>
                <a:sym typeface="TT Ramillas"/>
              </a:rPr>
              <a:t> (Reach out to the customer to understand what might be a concern)</a:t>
            </a:r>
          </a:p>
          <a:p>
            <a:pPr algn="l">
              <a:lnSpc>
                <a:spcPts val="3720"/>
              </a:lnSpc>
            </a:pPr>
            <a:endParaRPr lang="en-US" sz="3100" dirty="0">
              <a:solidFill>
                <a:srgbClr val="000000"/>
              </a:solidFill>
              <a:latin typeface="TT Ramillas"/>
              <a:ea typeface="TT Ramillas"/>
              <a:cs typeface="TT Ramillas"/>
              <a:sym typeface="TT Ramillas"/>
            </a:endParaRPr>
          </a:p>
          <a:p>
            <a:pPr algn="ctr">
              <a:lnSpc>
                <a:spcPts val="3720"/>
              </a:lnSpc>
            </a:pPr>
            <a:r>
              <a:rPr lang="en-US" sz="3100" b="1" dirty="0">
                <a:solidFill>
                  <a:srgbClr val="FFFFFF"/>
                </a:solidFill>
                <a:latin typeface="TT Ramillas Bold"/>
                <a:ea typeface="TT Ramillas Bold"/>
                <a:cs typeface="TT Ramillas Bold"/>
                <a:sym typeface="TT Ramillas Bold"/>
              </a:rPr>
              <a:t>Impact: </a:t>
            </a:r>
          </a:p>
          <a:p>
            <a:pPr algn="ctr">
              <a:lnSpc>
                <a:spcPts val="3720"/>
              </a:lnSpc>
              <a:spcBef>
                <a:spcPct val="0"/>
              </a:spcBef>
            </a:pPr>
            <a:r>
              <a:rPr lang="en-US" sz="3100" b="1" dirty="0">
                <a:solidFill>
                  <a:srgbClr val="FFFFFF"/>
                </a:solidFill>
                <a:latin typeface="TT Ramillas Bold"/>
                <a:ea typeface="TT Ramillas Bold"/>
                <a:cs typeface="TT Ramillas Bold"/>
                <a:sym typeface="TT Ramillas Bold"/>
              </a:rPr>
              <a:t>Churn probability expected to decrease significantly (by at least 30%) due to increased engagement and reduced dissatisfaction.</a:t>
            </a:r>
          </a:p>
        </p:txBody>
      </p:sp>
      <p:sp>
        <p:nvSpPr>
          <p:cNvPr id="10" name="TextBox 10"/>
          <p:cNvSpPr txBox="1"/>
          <p:nvPr/>
        </p:nvSpPr>
        <p:spPr>
          <a:xfrm>
            <a:off x="9296400" y="2552700"/>
            <a:ext cx="8944946" cy="7467383"/>
          </a:xfrm>
          <a:prstGeom prst="rect">
            <a:avLst/>
          </a:prstGeom>
        </p:spPr>
        <p:txBody>
          <a:bodyPr lIns="0" tIns="0" rIns="0" bIns="0" rtlCol="0" anchor="t">
            <a:spAutoFit/>
          </a:bodyPr>
          <a:lstStyle/>
          <a:p>
            <a:pPr algn="l">
              <a:lnSpc>
                <a:spcPts val="3720"/>
              </a:lnSpc>
            </a:pPr>
            <a:r>
              <a:rPr lang="en-US" sz="3100" b="1" dirty="0">
                <a:solidFill>
                  <a:srgbClr val="000000"/>
                </a:solidFill>
                <a:latin typeface="TT Ramillas Bold"/>
                <a:ea typeface="TT Ramillas Bold"/>
                <a:cs typeface="TT Ramillas Bold"/>
                <a:sym typeface="TT Ramillas Bold"/>
              </a:rPr>
              <a:t>Offer: </a:t>
            </a:r>
          </a:p>
          <a:p>
            <a:pPr algn="l">
              <a:lnSpc>
                <a:spcPts val="3720"/>
              </a:lnSpc>
            </a:pPr>
            <a:endParaRPr lang="en-US" sz="3100" b="1" dirty="0">
              <a:solidFill>
                <a:srgbClr val="000000"/>
              </a:solidFill>
              <a:latin typeface="TT Ramillas Bold"/>
              <a:ea typeface="TT Ramillas Bold"/>
              <a:cs typeface="TT Ramillas Bold"/>
              <a:sym typeface="TT Ramillas Bold"/>
            </a:endParaRP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Device Replacement Incentive bundled with an annual cellular plan</a:t>
            </a: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A month of free premium network service</a:t>
            </a:r>
            <a:r>
              <a:rPr lang="en-US" sz="3100" dirty="0">
                <a:solidFill>
                  <a:srgbClr val="000000"/>
                </a:solidFill>
                <a:latin typeface="TT Ramillas"/>
                <a:ea typeface="TT Ramillas"/>
                <a:cs typeface="TT Ramillas"/>
                <a:sym typeface="TT Ramillas"/>
              </a:rPr>
              <a:t> on subscribing to a 4 month plan to address dropped call concerns</a:t>
            </a:r>
          </a:p>
          <a:p>
            <a:pPr marL="669298" lvl="1" indent="-334649" algn="l">
              <a:lnSpc>
                <a:spcPts val="3720"/>
              </a:lnSpc>
              <a:buFont typeface="Arial"/>
              <a:buChar char="•"/>
            </a:pPr>
            <a:r>
              <a:rPr lang="en-US" sz="3100" b="1" dirty="0">
                <a:solidFill>
                  <a:srgbClr val="000000"/>
                </a:solidFill>
                <a:latin typeface="TT Ramillas Bold"/>
                <a:ea typeface="TT Ramillas Bold"/>
                <a:cs typeface="TT Ramillas Bold"/>
                <a:sym typeface="TT Ramillas Bold"/>
              </a:rPr>
              <a:t>Personalized outreach</a:t>
            </a:r>
            <a:r>
              <a:rPr lang="en-US" sz="3100" dirty="0">
                <a:solidFill>
                  <a:srgbClr val="000000"/>
                </a:solidFill>
                <a:latin typeface="TT Ramillas"/>
                <a:ea typeface="TT Ramillas"/>
                <a:cs typeface="TT Ramillas"/>
                <a:sym typeface="TT Ramillas"/>
              </a:rPr>
              <a:t> (Reach out to the customer to understand what might be a concern)</a:t>
            </a:r>
          </a:p>
          <a:p>
            <a:pPr algn="l">
              <a:lnSpc>
                <a:spcPts val="3720"/>
              </a:lnSpc>
            </a:pPr>
            <a:endParaRPr lang="en-US" sz="3100" dirty="0">
              <a:solidFill>
                <a:srgbClr val="000000"/>
              </a:solidFill>
              <a:latin typeface="TT Ramillas"/>
              <a:ea typeface="TT Ramillas"/>
              <a:cs typeface="TT Ramillas"/>
              <a:sym typeface="TT Ramillas"/>
            </a:endParaRPr>
          </a:p>
          <a:p>
            <a:pPr algn="ctr">
              <a:lnSpc>
                <a:spcPts val="3720"/>
              </a:lnSpc>
            </a:pPr>
            <a:r>
              <a:rPr lang="en-US" sz="3100" b="1" dirty="0">
                <a:solidFill>
                  <a:srgbClr val="FFFFFF"/>
                </a:solidFill>
                <a:latin typeface="TT Ramillas Bold"/>
                <a:ea typeface="TT Ramillas Bold"/>
                <a:cs typeface="TT Ramillas Bold"/>
                <a:sym typeface="TT Ramillas Bold"/>
              </a:rPr>
              <a:t>Impact: </a:t>
            </a:r>
          </a:p>
          <a:p>
            <a:pPr algn="ctr">
              <a:lnSpc>
                <a:spcPts val="3720"/>
              </a:lnSpc>
              <a:spcBef>
                <a:spcPct val="0"/>
              </a:spcBef>
            </a:pPr>
            <a:r>
              <a:rPr lang="en-US" sz="3100" b="1" dirty="0">
                <a:solidFill>
                  <a:srgbClr val="FFFFFF"/>
                </a:solidFill>
                <a:latin typeface="TT Ramillas Bold"/>
                <a:ea typeface="TT Ramillas Bold"/>
                <a:cs typeface="TT Ramillas Bold"/>
                <a:sym typeface="TT Ramillas Bold"/>
              </a:rPr>
              <a:t>Churn probability expected to decrease significantly (by about 40%) on addressing network concerns and offering an opportunity to get a better device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B2239"/>
        </a:solidFill>
        <a:effectLst/>
      </p:bgPr>
    </p:bg>
    <p:spTree>
      <p:nvGrpSpPr>
        <p:cNvPr id="1" name=""/>
        <p:cNvGrpSpPr/>
        <p:nvPr/>
      </p:nvGrpSpPr>
      <p:grpSpPr>
        <a:xfrm>
          <a:off x="0" y="0"/>
          <a:ext cx="0" cy="0"/>
          <a:chOff x="0" y="0"/>
          <a:chExt cx="0" cy="0"/>
        </a:xfrm>
      </p:grpSpPr>
      <p:grpSp>
        <p:nvGrpSpPr>
          <p:cNvPr id="2" name="Group 2"/>
          <p:cNvGrpSpPr/>
          <p:nvPr/>
        </p:nvGrpSpPr>
        <p:grpSpPr>
          <a:xfrm>
            <a:off x="0" y="7075471"/>
            <a:ext cx="18288000" cy="3211529"/>
            <a:chOff x="0" y="0"/>
            <a:chExt cx="6186311" cy="1086369"/>
          </a:xfrm>
        </p:grpSpPr>
        <p:sp>
          <p:nvSpPr>
            <p:cNvPr id="3" name="Freeform 3"/>
            <p:cNvSpPr/>
            <p:nvPr/>
          </p:nvSpPr>
          <p:spPr>
            <a:xfrm>
              <a:off x="0" y="0"/>
              <a:ext cx="6186311" cy="1086369"/>
            </a:xfrm>
            <a:custGeom>
              <a:avLst/>
              <a:gdLst/>
              <a:ahLst/>
              <a:cxnLst/>
              <a:rect l="l" t="t" r="r" b="b"/>
              <a:pathLst>
                <a:path w="6186311" h="1086369">
                  <a:moveTo>
                    <a:pt x="0" y="0"/>
                  </a:moveTo>
                  <a:lnTo>
                    <a:pt x="6186311" y="0"/>
                  </a:lnTo>
                  <a:lnTo>
                    <a:pt x="6186311" y="1086369"/>
                  </a:lnTo>
                  <a:lnTo>
                    <a:pt x="0" y="1086369"/>
                  </a:lnTo>
                  <a:close/>
                </a:path>
              </a:pathLst>
            </a:custGeom>
            <a:solidFill>
              <a:srgbClr val="EDEDED"/>
            </a:solidFill>
          </p:spPr>
          <p:txBody>
            <a:bodyPr/>
            <a:lstStyle/>
            <a:p>
              <a:endParaRPr lang="en-US"/>
            </a:p>
          </p:txBody>
        </p:sp>
      </p:grpSp>
      <p:sp>
        <p:nvSpPr>
          <p:cNvPr id="4" name="TextBox 4"/>
          <p:cNvSpPr txBox="1"/>
          <p:nvPr/>
        </p:nvSpPr>
        <p:spPr>
          <a:xfrm>
            <a:off x="0" y="-579069"/>
            <a:ext cx="3920665" cy="2836697"/>
          </a:xfrm>
          <a:prstGeom prst="rect">
            <a:avLst/>
          </a:prstGeom>
        </p:spPr>
        <p:txBody>
          <a:bodyPr lIns="0" tIns="0" rIns="0" bIns="0" rtlCol="0" anchor="t">
            <a:spAutoFit/>
          </a:bodyPr>
          <a:lstStyle/>
          <a:p>
            <a:pPr algn="l">
              <a:lnSpc>
                <a:spcPts val="23195"/>
              </a:lnSpc>
            </a:pPr>
            <a:r>
              <a:rPr lang="en-US" sz="16568">
                <a:solidFill>
                  <a:srgbClr val="FFFFFF">
                    <a:alpha val="19608"/>
                  </a:srgbClr>
                </a:solidFill>
                <a:latin typeface="TT Ramillas"/>
                <a:ea typeface="TT Ramillas"/>
                <a:cs typeface="TT Ramillas"/>
                <a:sym typeface="TT Ramillas"/>
              </a:rPr>
              <a:t>09</a:t>
            </a:r>
          </a:p>
        </p:txBody>
      </p:sp>
      <p:sp>
        <p:nvSpPr>
          <p:cNvPr id="5" name="Freeform 5"/>
          <p:cNvSpPr/>
          <p:nvPr/>
        </p:nvSpPr>
        <p:spPr>
          <a:xfrm>
            <a:off x="9131141" y="1991405"/>
            <a:ext cx="47756" cy="7640901"/>
          </a:xfrm>
          <a:custGeom>
            <a:avLst/>
            <a:gdLst/>
            <a:ahLst/>
            <a:cxnLst/>
            <a:rect l="l" t="t" r="r" b="b"/>
            <a:pathLst>
              <a:path w="47756" h="7640901">
                <a:moveTo>
                  <a:pt x="0" y="0"/>
                </a:moveTo>
                <a:lnTo>
                  <a:pt x="47756" y="0"/>
                </a:lnTo>
                <a:lnTo>
                  <a:pt x="47756" y="7640902"/>
                </a:lnTo>
                <a:lnTo>
                  <a:pt x="0" y="76409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1999230" y="123825"/>
            <a:ext cx="13549446" cy="904875"/>
          </a:xfrm>
          <a:prstGeom prst="rect">
            <a:avLst/>
          </a:prstGeom>
        </p:spPr>
        <p:txBody>
          <a:bodyPr lIns="0" tIns="0" rIns="0" bIns="0" rtlCol="0" anchor="t">
            <a:spAutoFit/>
          </a:bodyPr>
          <a:lstStyle/>
          <a:p>
            <a:pPr algn="ctr">
              <a:lnSpc>
                <a:spcPts val="7199"/>
              </a:lnSpc>
            </a:pPr>
            <a:r>
              <a:rPr lang="en-US" sz="5999" b="1">
                <a:solidFill>
                  <a:srgbClr val="FFFFFF"/>
                </a:solidFill>
                <a:latin typeface="TT Ramillas Bold"/>
                <a:ea typeface="TT Ramillas Bold"/>
                <a:cs typeface="TT Ramillas Bold"/>
                <a:sym typeface="TT Ramillas Bold"/>
              </a:rPr>
              <a:t>THE RETENTION PLAN</a:t>
            </a:r>
          </a:p>
        </p:txBody>
      </p:sp>
      <p:sp>
        <p:nvSpPr>
          <p:cNvPr id="7" name="TextBox 7"/>
          <p:cNvSpPr txBox="1"/>
          <p:nvPr/>
        </p:nvSpPr>
        <p:spPr>
          <a:xfrm>
            <a:off x="12027410" y="1063051"/>
            <a:ext cx="4523157" cy="1076366"/>
          </a:xfrm>
          <a:prstGeom prst="rect">
            <a:avLst/>
          </a:prstGeom>
        </p:spPr>
        <p:txBody>
          <a:bodyPr lIns="0" tIns="0" rIns="0" bIns="0" rtlCol="0" anchor="t">
            <a:spAutoFit/>
          </a:bodyPr>
          <a:lstStyle/>
          <a:p>
            <a:pPr algn="ctr">
              <a:lnSpc>
                <a:spcPts val="5040"/>
              </a:lnSpc>
            </a:pPr>
            <a:r>
              <a:rPr lang="en-US" sz="4200" b="1">
                <a:solidFill>
                  <a:srgbClr val="FFFFFF"/>
                </a:solidFill>
                <a:latin typeface="TT Ramillas Bold"/>
                <a:ea typeface="TT Ramillas Bold"/>
                <a:cs typeface="TT Ramillas Bold"/>
                <a:sym typeface="TT Ramillas Bold"/>
              </a:rPr>
              <a:t>User 34573</a:t>
            </a:r>
          </a:p>
          <a:p>
            <a:pPr algn="ctr">
              <a:lnSpc>
                <a:spcPts val="3480"/>
              </a:lnSpc>
              <a:spcBef>
                <a:spcPct val="0"/>
              </a:spcBef>
            </a:pPr>
            <a:r>
              <a:rPr lang="en-US" sz="2900" b="1" u="sng">
                <a:solidFill>
                  <a:srgbClr val="FFFFFF"/>
                </a:solidFill>
                <a:latin typeface="TT Ramillas Bold"/>
                <a:ea typeface="TT Ramillas Bold"/>
                <a:cs typeface="TT Ramillas Bold"/>
                <a:sym typeface="TT Ramillas Bold"/>
              </a:rPr>
              <a:t>Churn Probability: 17.07% </a:t>
            </a:r>
          </a:p>
        </p:txBody>
      </p:sp>
      <p:sp>
        <p:nvSpPr>
          <p:cNvPr id="8" name="TextBox 8"/>
          <p:cNvSpPr txBox="1"/>
          <p:nvPr/>
        </p:nvSpPr>
        <p:spPr>
          <a:xfrm>
            <a:off x="1760009" y="1063051"/>
            <a:ext cx="4523157" cy="1076366"/>
          </a:xfrm>
          <a:prstGeom prst="rect">
            <a:avLst/>
          </a:prstGeom>
        </p:spPr>
        <p:txBody>
          <a:bodyPr lIns="0" tIns="0" rIns="0" bIns="0" rtlCol="0" anchor="t">
            <a:spAutoFit/>
          </a:bodyPr>
          <a:lstStyle/>
          <a:p>
            <a:pPr algn="ctr">
              <a:lnSpc>
                <a:spcPts val="5040"/>
              </a:lnSpc>
            </a:pPr>
            <a:r>
              <a:rPr lang="en-US" sz="4200" b="1">
                <a:solidFill>
                  <a:srgbClr val="FFFFFF"/>
                </a:solidFill>
                <a:latin typeface="TT Ramillas Bold"/>
                <a:ea typeface="TT Ramillas Bold"/>
                <a:cs typeface="TT Ramillas Bold"/>
                <a:sym typeface="TT Ramillas Bold"/>
              </a:rPr>
              <a:t>User 29301</a:t>
            </a:r>
          </a:p>
          <a:p>
            <a:pPr algn="ctr">
              <a:lnSpc>
                <a:spcPts val="3480"/>
              </a:lnSpc>
              <a:spcBef>
                <a:spcPct val="0"/>
              </a:spcBef>
            </a:pPr>
            <a:r>
              <a:rPr lang="en-US" sz="2900" b="1" u="sng">
                <a:solidFill>
                  <a:srgbClr val="FFFFFF"/>
                </a:solidFill>
                <a:latin typeface="TT Ramillas Bold"/>
                <a:ea typeface="TT Ramillas Bold"/>
                <a:cs typeface="TT Ramillas Bold"/>
                <a:sym typeface="TT Ramillas Bold"/>
              </a:rPr>
              <a:t>Churn Probability: 17.07% </a:t>
            </a:r>
          </a:p>
        </p:txBody>
      </p:sp>
      <p:sp>
        <p:nvSpPr>
          <p:cNvPr id="9" name="TextBox 9"/>
          <p:cNvSpPr txBox="1"/>
          <p:nvPr/>
        </p:nvSpPr>
        <p:spPr>
          <a:xfrm>
            <a:off x="0" y="2139416"/>
            <a:ext cx="8944946" cy="7000672"/>
          </a:xfrm>
          <a:prstGeom prst="rect">
            <a:avLst/>
          </a:prstGeom>
        </p:spPr>
        <p:txBody>
          <a:bodyPr lIns="0" tIns="0" rIns="0" bIns="0" rtlCol="0" anchor="t">
            <a:spAutoFit/>
          </a:bodyPr>
          <a:lstStyle/>
          <a:p>
            <a:pPr algn="l">
              <a:lnSpc>
                <a:spcPts val="3720"/>
              </a:lnSpc>
            </a:pPr>
            <a:r>
              <a:rPr lang="en-US" sz="3100" b="1">
                <a:solidFill>
                  <a:srgbClr val="FFFFFF"/>
                </a:solidFill>
                <a:latin typeface="TT Ramillas Bold"/>
                <a:ea typeface="TT Ramillas Bold"/>
                <a:cs typeface="TT Ramillas Bold"/>
                <a:sym typeface="TT Ramillas Bold"/>
              </a:rPr>
              <a:t>Offer: </a:t>
            </a:r>
          </a:p>
          <a:p>
            <a:pPr algn="l">
              <a:lnSpc>
                <a:spcPts val="3720"/>
              </a:lnSpc>
            </a:pPr>
            <a:endParaRPr lang="en-US" sz="3100" b="1">
              <a:solidFill>
                <a:srgbClr val="FFFFFF"/>
              </a:solidFill>
              <a:latin typeface="TT Ramillas Bold"/>
              <a:ea typeface="TT Ramillas Bold"/>
              <a:cs typeface="TT Ramillas Bold"/>
              <a:sym typeface="TT Ramillas Bold"/>
            </a:endParaRPr>
          </a:p>
          <a:p>
            <a:pPr marL="669298" lvl="1" indent="-334649" algn="l">
              <a:lnSpc>
                <a:spcPts val="3720"/>
              </a:lnSpc>
              <a:buFont typeface="Arial"/>
              <a:buChar char="•"/>
            </a:pPr>
            <a:r>
              <a:rPr lang="en-US" sz="3100" b="1">
                <a:solidFill>
                  <a:srgbClr val="FFFFFF"/>
                </a:solidFill>
                <a:latin typeface="TT Ramillas Bold"/>
                <a:ea typeface="TT Ramillas Bold"/>
                <a:cs typeface="TT Ramillas Bold"/>
                <a:sym typeface="TT Ramillas Bold"/>
              </a:rPr>
              <a:t>Minimal Intervention: </a:t>
            </a:r>
            <a:r>
              <a:rPr lang="en-US" sz="3100">
                <a:solidFill>
                  <a:srgbClr val="FFFFFF"/>
                </a:solidFill>
                <a:latin typeface="TT Ramillas"/>
                <a:ea typeface="TT Ramillas"/>
                <a:cs typeface="TT Ramillas"/>
                <a:sym typeface="TT Ramillas"/>
              </a:rPr>
              <a:t>Given that there is a low risk of churn, a simple appreciation email or small loyalty reward suffices </a:t>
            </a:r>
          </a:p>
          <a:p>
            <a:pPr marL="669298" lvl="1" indent="-334649" algn="l">
              <a:lnSpc>
                <a:spcPts val="3720"/>
              </a:lnSpc>
              <a:buFont typeface="Arial"/>
              <a:buChar char="•"/>
            </a:pPr>
            <a:r>
              <a:rPr lang="en-US" sz="3100" b="1">
                <a:solidFill>
                  <a:srgbClr val="FFFFFF"/>
                </a:solidFill>
                <a:latin typeface="TT Ramillas Bold"/>
                <a:ea typeface="TT Ramillas Bold"/>
                <a:cs typeface="TT Ramillas Bold"/>
                <a:sym typeface="TT Ramillas Bold"/>
              </a:rPr>
              <a:t>Cross-Sell Opportunity: </a:t>
            </a:r>
            <a:r>
              <a:rPr lang="en-US" sz="3100">
                <a:solidFill>
                  <a:srgbClr val="FFFFFF"/>
                </a:solidFill>
                <a:latin typeface="TT Ramillas"/>
                <a:ea typeface="TT Ramillas"/>
                <a:cs typeface="TT Ramillas"/>
                <a:sym typeface="TT Ramillas"/>
              </a:rPr>
              <a:t>Offer a free trial for an add-on feature </a:t>
            </a:r>
          </a:p>
          <a:p>
            <a:pPr algn="l">
              <a:lnSpc>
                <a:spcPts val="3720"/>
              </a:lnSpc>
            </a:pPr>
            <a:endParaRPr lang="en-US" sz="3100">
              <a:solidFill>
                <a:srgbClr val="FFFFFF"/>
              </a:solidFill>
              <a:latin typeface="TT Ramillas"/>
              <a:ea typeface="TT Ramillas"/>
              <a:cs typeface="TT Ramillas"/>
              <a:sym typeface="TT Ramillas"/>
            </a:endParaRPr>
          </a:p>
          <a:p>
            <a:pPr algn="l">
              <a:lnSpc>
                <a:spcPts val="3720"/>
              </a:lnSpc>
            </a:pPr>
            <a:endParaRPr lang="en-US" sz="3100">
              <a:solidFill>
                <a:srgbClr val="FFFFFF"/>
              </a:solidFill>
              <a:latin typeface="TT Ramillas"/>
              <a:ea typeface="TT Ramillas"/>
              <a:cs typeface="TT Ramillas"/>
              <a:sym typeface="TT Ramillas"/>
            </a:endParaRPr>
          </a:p>
          <a:p>
            <a:pPr algn="l">
              <a:lnSpc>
                <a:spcPts val="3720"/>
              </a:lnSpc>
            </a:pPr>
            <a:endParaRPr lang="en-US" sz="3100">
              <a:solidFill>
                <a:srgbClr val="FFFFFF"/>
              </a:solidFill>
              <a:latin typeface="TT Ramillas"/>
              <a:ea typeface="TT Ramillas"/>
              <a:cs typeface="TT Ramillas"/>
              <a:sym typeface="TT Ramillas"/>
            </a:endParaRPr>
          </a:p>
          <a:p>
            <a:pPr algn="l">
              <a:lnSpc>
                <a:spcPts val="3720"/>
              </a:lnSpc>
            </a:pPr>
            <a:endParaRPr lang="en-US" sz="3100">
              <a:solidFill>
                <a:srgbClr val="FFFFFF"/>
              </a:solidFill>
              <a:latin typeface="TT Ramillas"/>
              <a:ea typeface="TT Ramillas"/>
              <a:cs typeface="TT Ramillas"/>
              <a:sym typeface="TT Ramillas"/>
            </a:endParaRPr>
          </a:p>
          <a:p>
            <a:pPr algn="ctr">
              <a:lnSpc>
                <a:spcPts val="3720"/>
              </a:lnSpc>
            </a:pPr>
            <a:r>
              <a:rPr lang="en-US" sz="3100" b="1">
                <a:solidFill>
                  <a:srgbClr val="000000"/>
                </a:solidFill>
                <a:latin typeface="TT Ramillas Bold"/>
                <a:ea typeface="TT Ramillas Bold"/>
                <a:cs typeface="TT Ramillas Bold"/>
                <a:sym typeface="TT Ramillas Bold"/>
              </a:rPr>
              <a:t>Impact: </a:t>
            </a:r>
          </a:p>
          <a:p>
            <a:pPr algn="ctr">
              <a:lnSpc>
                <a:spcPts val="3720"/>
              </a:lnSpc>
              <a:spcBef>
                <a:spcPct val="0"/>
              </a:spcBef>
            </a:pPr>
            <a:r>
              <a:rPr lang="en-US" sz="3100" b="1">
                <a:solidFill>
                  <a:srgbClr val="000000"/>
                </a:solidFill>
                <a:latin typeface="TT Ramillas Bold"/>
                <a:ea typeface="TT Ramillas Bold"/>
                <a:cs typeface="TT Ramillas Bold"/>
                <a:sym typeface="TT Ramillas Bold"/>
              </a:rPr>
              <a:t>Churn probability is expected to remain stable with probably a small decrease (~5%) on reinforcing the appreciation for the customer</a:t>
            </a:r>
          </a:p>
        </p:txBody>
      </p:sp>
      <p:sp>
        <p:nvSpPr>
          <p:cNvPr id="10" name="TextBox 10"/>
          <p:cNvSpPr txBox="1"/>
          <p:nvPr/>
        </p:nvSpPr>
        <p:spPr>
          <a:xfrm>
            <a:off x="9343054" y="2257628"/>
            <a:ext cx="8944946" cy="7000672"/>
          </a:xfrm>
          <a:prstGeom prst="rect">
            <a:avLst/>
          </a:prstGeom>
        </p:spPr>
        <p:txBody>
          <a:bodyPr lIns="0" tIns="0" rIns="0" bIns="0" rtlCol="0" anchor="t">
            <a:spAutoFit/>
          </a:bodyPr>
          <a:lstStyle/>
          <a:p>
            <a:pPr algn="l">
              <a:lnSpc>
                <a:spcPts val="3720"/>
              </a:lnSpc>
            </a:pPr>
            <a:r>
              <a:rPr lang="en-US" sz="3100" b="1">
                <a:solidFill>
                  <a:srgbClr val="FFFFFF"/>
                </a:solidFill>
                <a:latin typeface="TT Ramillas Bold"/>
                <a:ea typeface="TT Ramillas Bold"/>
                <a:cs typeface="TT Ramillas Bold"/>
                <a:sym typeface="TT Ramillas Bold"/>
              </a:rPr>
              <a:t>Offer: </a:t>
            </a:r>
          </a:p>
          <a:p>
            <a:pPr algn="l">
              <a:lnSpc>
                <a:spcPts val="3720"/>
              </a:lnSpc>
            </a:pPr>
            <a:endParaRPr lang="en-US" sz="3100" b="1">
              <a:solidFill>
                <a:srgbClr val="FFFFFF"/>
              </a:solidFill>
              <a:latin typeface="TT Ramillas Bold"/>
              <a:ea typeface="TT Ramillas Bold"/>
              <a:cs typeface="TT Ramillas Bold"/>
              <a:sym typeface="TT Ramillas Bold"/>
            </a:endParaRPr>
          </a:p>
          <a:p>
            <a:pPr marL="669298" lvl="1" indent="-334649" algn="l">
              <a:lnSpc>
                <a:spcPts val="3720"/>
              </a:lnSpc>
              <a:buFont typeface="Arial"/>
              <a:buChar char="•"/>
            </a:pPr>
            <a:r>
              <a:rPr lang="en-US" sz="3100" b="1">
                <a:solidFill>
                  <a:srgbClr val="FFFFFF"/>
                </a:solidFill>
                <a:latin typeface="TT Ramillas Bold"/>
                <a:ea typeface="TT Ramillas Bold"/>
                <a:cs typeface="TT Ramillas Bold"/>
                <a:sym typeface="TT Ramillas Bold"/>
              </a:rPr>
              <a:t>Loyalty Perk: </a:t>
            </a:r>
            <a:r>
              <a:rPr lang="en-US" sz="3100">
                <a:solidFill>
                  <a:srgbClr val="FFFFFF"/>
                </a:solidFill>
                <a:latin typeface="TT Ramillas"/>
                <a:ea typeface="TT Ramillas"/>
                <a:cs typeface="TT Ramillas"/>
                <a:sym typeface="TT Ramillas"/>
              </a:rPr>
              <a:t>Given the low risk of churn, send a thank you mail with a small account credit or free add-on to reinforce positive brand sentiment. Acknowledge that there has been some dropped calls and say that you are working on improving the same</a:t>
            </a:r>
          </a:p>
          <a:p>
            <a:pPr marL="669298" lvl="1" indent="-334649" algn="l">
              <a:lnSpc>
                <a:spcPts val="3720"/>
              </a:lnSpc>
              <a:buFont typeface="Arial"/>
              <a:buChar char="•"/>
            </a:pPr>
            <a:r>
              <a:rPr lang="en-US" sz="3100" b="1">
                <a:solidFill>
                  <a:srgbClr val="FFFFFF"/>
                </a:solidFill>
                <a:latin typeface="TT Ramillas Bold"/>
                <a:ea typeface="TT Ramillas Bold"/>
                <a:cs typeface="TT Ramillas Bold"/>
                <a:sym typeface="TT Ramillas Bold"/>
              </a:rPr>
              <a:t>Upsell Opportunity: </a:t>
            </a:r>
            <a:r>
              <a:rPr lang="en-US" sz="3100">
                <a:solidFill>
                  <a:srgbClr val="FFFFFF"/>
                </a:solidFill>
                <a:latin typeface="TT Ramillas"/>
                <a:ea typeface="TT Ramillas"/>
                <a:cs typeface="TT Ramillas"/>
                <a:sym typeface="TT Ramillas"/>
              </a:rPr>
              <a:t>Offer a premium service upgrade at a discount </a:t>
            </a:r>
          </a:p>
          <a:p>
            <a:pPr marL="669298" lvl="1" indent="-334649" algn="l">
              <a:lnSpc>
                <a:spcPts val="3720"/>
              </a:lnSpc>
              <a:buFont typeface="Arial"/>
              <a:buChar char="•"/>
            </a:pPr>
            <a:endParaRPr lang="en-US" sz="3100">
              <a:solidFill>
                <a:srgbClr val="FFFFFF"/>
              </a:solidFill>
              <a:latin typeface="TT Ramillas"/>
              <a:ea typeface="TT Ramillas"/>
              <a:cs typeface="TT Ramillas"/>
              <a:sym typeface="TT Ramillas"/>
            </a:endParaRPr>
          </a:p>
          <a:p>
            <a:pPr algn="ctr">
              <a:lnSpc>
                <a:spcPts val="3720"/>
              </a:lnSpc>
            </a:pPr>
            <a:r>
              <a:rPr lang="en-US" sz="3100" b="1">
                <a:solidFill>
                  <a:srgbClr val="000000"/>
                </a:solidFill>
                <a:latin typeface="TT Ramillas Bold"/>
                <a:ea typeface="TT Ramillas Bold"/>
                <a:cs typeface="TT Ramillas Bold"/>
                <a:sym typeface="TT Ramillas Bold"/>
              </a:rPr>
              <a:t>Impact: </a:t>
            </a:r>
          </a:p>
          <a:p>
            <a:pPr algn="ctr">
              <a:lnSpc>
                <a:spcPts val="3720"/>
              </a:lnSpc>
              <a:spcBef>
                <a:spcPct val="0"/>
              </a:spcBef>
            </a:pPr>
            <a:r>
              <a:rPr lang="en-US" sz="3100" b="1">
                <a:solidFill>
                  <a:srgbClr val="000000"/>
                </a:solidFill>
                <a:latin typeface="TT Ramillas Bold"/>
                <a:ea typeface="TT Ramillas Bold"/>
                <a:cs typeface="TT Ramillas Bold"/>
                <a:sym typeface="TT Ramillas Bold"/>
              </a:rPr>
              <a:t>Churn probability is expected to remain stable with probably a small decrease (~5%) on reinforcing the appreciation for the customer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1616</Words>
  <Application>Microsoft Office PowerPoint</Application>
  <PresentationFormat>Custom</PresentationFormat>
  <Paragraphs>181</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Open Sauce Bold</vt:lpstr>
      <vt:lpstr>Open Sauce</vt:lpstr>
      <vt:lpstr>Arial</vt:lpstr>
      <vt:lpstr>TT Ramillas Bold</vt:lpstr>
      <vt:lpstr>TT Ramillas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 -Cell2Cell</dc:title>
  <cp:lastModifiedBy>Nikita Suryawanshi</cp:lastModifiedBy>
  <cp:revision>6</cp:revision>
  <dcterms:created xsi:type="dcterms:W3CDTF">2006-08-16T00:00:00Z</dcterms:created>
  <dcterms:modified xsi:type="dcterms:W3CDTF">2025-02-18T18:47:03Z</dcterms:modified>
  <dc:identifier>DAGfczZGG0I</dc:identifier>
</cp:coreProperties>
</file>