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oppins" charset="1" panose="00000500000000000000"/>
      <p:regular r:id="rId17"/>
    </p:embeddedFont>
    <p:embeddedFont>
      <p:font typeface="Poppins Bold" charset="1" panose="00000800000000000000"/>
      <p:regular r:id="rId18"/>
    </p:embeddedFont>
    <p:embeddedFont>
      <p:font typeface="Muli Bold" charset="1" panose="00000800000000000000"/>
      <p:regular r:id="rId19"/>
    </p:embeddedFont>
    <p:embeddedFont>
      <p:font typeface="Muli" charset="1" panose="00000500000000000000"/>
      <p:regular r:id="rId20"/>
    </p:embeddedFont>
    <p:embeddedFont>
      <p:font typeface="Inter Bold" charset="1" panose="020B0802030000000004"/>
      <p:regular r:id="rId21"/>
    </p:embeddedFont>
    <p:embeddedFont>
      <p:font typeface="Inter" charset="1" panose="020B05020300000000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8.png" Type="http://schemas.openxmlformats.org/officeDocument/2006/relationships/image"/><Relationship Id="rId3" Target="../media/image59.svg" Type="http://schemas.openxmlformats.org/officeDocument/2006/relationships/image"/><Relationship Id="rId4" Target="../media/image60.png" Type="http://schemas.openxmlformats.org/officeDocument/2006/relationships/image"/><Relationship Id="rId5" Target="../media/image61.svg" Type="http://schemas.openxmlformats.org/officeDocument/2006/relationships/image"/><Relationship Id="rId6" Target="../media/image62.png" Type="http://schemas.openxmlformats.org/officeDocument/2006/relationships/image"/><Relationship Id="rId7" Target="../media/image63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4.png" Type="http://schemas.openxmlformats.org/officeDocument/2006/relationships/image"/><Relationship Id="rId3" Target="../media/image65.svg" Type="http://schemas.openxmlformats.org/officeDocument/2006/relationships/image"/><Relationship Id="rId4" Target="../media/image66.png" Type="http://schemas.openxmlformats.org/officeDocument/2006/relationships/image"/><Relationship Id="rId5" Target="../media/image67.svg" Type="http://schemas.openxmlformats.org/officeDocument/2006/relationships/image"/><Relationship Id="rId6" Target="../media/image68.png" Type="http://schemas.openxmlformats.org/officeDocument/2006/relationships/image"/><Relationship Id="rId7" Target="../media/image6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Relationship Id="rId8" Target="../media/image36.png" Type="http://schemas.openxmlformats.org/officeDocument/2006/relationships/image"/><Relationship Id="rId9" Target="../media/image3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47.svg" Type="http://schemas.openxmlformats.org/officeDocument/2006/relationships/image"/><Relationship Id="rId4" Target="../media/image48.png" Type="http://schemas.openxmlformats.org/officeDocument/2006/relationships/image"/><Relationship Id="rId5" Target="../media/image4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52.png" Type="http://schemas.openxmlformats.org/officeDocument/2006/relationships/image"/><Relationship Id="rId5" Target="../media/image53.svg" Type="http://schemas.openxmlformats.org/officeDocument/2006/relationships/image"/><Relationship Id="rId6" Target="../media/image54.png" Type="http://schemas.openxmlformats.org/officeDocument/2006/relationships/image"/><Relationship Id="rId7" Target="../media/image55.svg" Type="http://schemas.openxmlformats.org/officeDocument/2006/relationships/image"/><Relationship Id="rId8" Target="../media/image56.png" Type="http://schemas.openxmlformats.org/officeDocument/2006/relationships/image"/><Relationship Id="rId9" Target="../media/image5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1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490747">
            <a:off x="538982" y="1446582"/>
            <a:ext cx="7393836" cy="7393836"/>
          </a:xfrm>
          <a:custGeom>
            <a:avLst/>
            <a:gdLst/>
            <a:ahLst/>
            <a:cxnLst/>
            <a:rect r="r" b="b" t="t" l="l"/>
            <a:pathLst>
              <a:path h="7393836" w="7393836">
                <a:moveTo>
                  <a:pt x="0" y="0"/>
                </a:moveTo>
                <a:lnTo>
                  <a:pt x="7393836" y="0"/>
                </a:lnTo>
                <a:lnTo>
                  <a:pt x="7393836" y="7393836"/>
                </a:lnTo>
                <a:lnTo>
                  <a:pt x="0" y="7393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731265"/>
            <a:ext cx="6641027" cy="6459908"/>
          </a:xfrm>
          <a:custGeom>
            <a:avLst/>
            <a:gdLst/>
            <a:ahLst/>
            <a:cxnLst/>
            <a:rect r="r" b="b" t="t" l="l"/>
            <a:pathLst>
              <a:path h="6459908" w="6641027">
                <a:moveTo>
                  <a:pt x="0" y="0"/>
                </a:moveTo>
                <a:lnTo>
                  <a:pt x="6641027" y="0"/>
                </a:lnTo>
                <a:lnTo>
                  <a:pt x="6641027" y="6459908"/>
                </a:lnTo>
                <a:lnTo>
                  <a:pt x="0" y="64599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47195" y="4735426"/>
            <a:ext cx="1112165" cy="1112165"/>
          </a:xfrm>
          <a:custGeom>
            <a:avLst/>
            <a:gdLst/>
            <a:ahLst/>
            <a:cxnLst/>
            <a:rect r="r" b="b" t="t" l="l"/>
            <a:pathLst>
              <a:path h="1112165" w="1112165">
                <a:moveTo>
                  <a:pt x="0" y="0"/>
                </a:moveTo>
                <a:lnTo>
                  <a:pt x="1112165" y="0"/>
                </a:lnTo>
                <a:lnTo>
                  <a:pt x="1112165" y="1112165"/>
                </a:lnTo>
                <a:lnTo>
                  <a:pt x="0" y="11121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028700" y="8828315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028700" y="1235075"/>
            <a:ext cx="81153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true" flipV="false" rot="8672357">
            <a:off x="762246" y="1773494"/>
            <a:ext cx="1194438" cy="588261"/>
          </a:xfrm>
          <a:custGeom>
            <a:avLst/>
            <a:gdLst/>
            <a:ahLst/>
            <a:cxnLst/>
            <a:rect r="r" b="b" t="t" l="l"/>
            <a:pathLst>
              <a:path h="588261" w="1194438">
                <a:moveTo>
                  <a:pt x="1194438" y="0"/>
                </a:moveTo>
                <a:lnTo>
                  <a:pt x="0" y="0"/>
                </a:lnTo>
                <a:lnTo>
                  <a:pt x="0" y="588261"/>
                </a:lnTo>
                <a:lnTo>
                  <a:pt x="1194438" y="588261"/>
                </a:lnTo>
                <a:lnTo>
                  <a:pt x="119443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9129924">
            <a:off x="7274675" y="7508930"/>
            <a:ext cx="1199210" cy="590611"/>
          </a:xfrm>
          <a:custGeom>
            <a:avLst/>
            <a:gdLst/>
            <a:ahLst/>
            <a:cxnLst/>
            <a:rect r="r" b="b" t="t" l="l"/>
            <a:pathLst>
              <a:path h="590611" w="1199210">
                <a:moveTo>
                  <a:pt x="1199210" y="0"/>
                </a:moveTo>
                <a:lnTo>
                  <a:pt x="0" y="0"/>
                </a:lnTo>
                <a:lnTo>
                  <a:pt x="0" y="590611"/>
                </a:lnTo>
                <a:lnTo>
                  <a:pt x="1199210" y="590611"/>
                </a:lnTo>
                <a:lnTo>
                  <a:pt x="119921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990640" y="5847591"/>
            <a:ext cx="1939887" cy="2722649"/>
          </a:xfrm>
          <a:custGeom>
            <a:avLst/>
            <a:gdLst/>
            <a:ahLst/>
            <a:cxnLst/>
            <a:rect r="r" b="b" t="t" l="l"/>
            <a:pathLst>
              <a:path h="2722649" w="1939887">
                <a:moveTo>
                  <a:pt x="0" y="0"/>
                </a:moveTo>
                <a:lnTo>
                  <a:pt x="1939888" y="0"/>
                </a:lnTo>
                <a:lnTo>
                  <a:pt x="1939888" y="2722649"/>
                </a:lnTo>
                <a:lnTo>
                  <a:pt x="0" y="272264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289454" y="716534"/>
            <a:ext cx="9443783" cy="1606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21"/>
              </a:lnSpc>
            </a:pPr>
            <a:r>
              <a:rPr lang="en-US" sz="11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CELL2CELL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95842" y="4404345"/>
            <a:ext cx="6631007" cy="366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TEAM MEMBERS: </a:t>
            </a:r>
          </a:p>
          <a:p>
            <a:pPr algn="ctr">
              <a:lnSpc>
                <a:spcPts val="4199"/>
              </a:lnSpc>
            </a:pP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ABHILASH ALEXANDER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ASTHA HARLALKA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BHAVESH JAIN</a:t>
            </a:r>
          </a:p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KRISHNASAI ADDALA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NIKITA SURYAWANSHI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932545"/>
            <a:ext cx="3895126" cy="358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CELL2CELL PART II - TEAM 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990640" y="8932545"/>
            <a:ext cx="1268660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b="true" sz="1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PAGE 01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321257" y="2213786"/>
            <a:ext cx="11380177" cy="927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8"/>
              </a:lnSpc>
            </a:pPr>
            <a:r>
              <a:rPr lang="en-US" sz="6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RETENTION STRATEGIES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1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8828315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5404" y="3683027"/>
            <a:ext cx="5470984" cy="4128106"/>
          </a:xfrm>
          <a:custGeom>
            <a:avLst/>
            <a:gdLst/>
            <a:ahLst/>
            <a:cxnLst/>
            <a:rect r="r" b="b" t="t" l="l"/>
            <a:pathLst>
              <a:path h="4128106" w="5470984">
                <a:moveTo>
                  <a:pt x="0" y="0"/>
                </a:moveTo>
                <a:lnTo>
                  <a:pt x="5470983" y="0"/>
                </a:lnTo>
                <a:lnTo>
                  <a:pt x="5470983" y="4128106"/>
                </a:lnTo>
                <a:lnTo>
                  <a:pt x="0" y="41281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028700" y="2268855"/>
            <a:ext cx="645215" cy="645215"/>
          </a:xfrm>
          <a:custGeom>
            <a:avLst/>
            <a:gdLst/>
            <a:ahLst/>
            <a:cxnLst/>
            <a:rect r="r" b="b" t="t" l="l"/>
            <a:pathLst>
              <a:path h="645215" w="645215">
                <a:moveTo>
                  <a:pt x="0" y="0"/>
                </a:moveTo>
                <a:lnTo>
                  <a:pt x="645215" y="0"/>
                </a:lnTo>
                <a:lnTo>
                  <a:pt x="645215" y="645215"/>
                </a:lnTo>
                <a:lnTo>
                  <a:pt x="0" y="645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60907" y="8115933"/>
            <a:ext cx="826016" cy="406813"/>
          </a:xfrm>
          <a:custGeom>
            <a:avLst/>
            <a:gdLst/>
            <a:ahLst/>
            <a:cxnLst/>
            <a:rect r="r" b="b" t="t" l="l"/>
            <a:pathLst>
              <a:path h="406813" w="826016">
                <a:moveTo>
                  <a:pt x="0" y="0"/>
                </a:moveTo>
                <a:lnTo>
                  <a:pt x="826016" y="0"/>
                </a:lnTo>
                <a:lnTo>
                  <a:pt x="826016" y="406813"/>
                </a:lnTo>
                <a:lnTo>
                  <a:pt x="0" y="4068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2653656" y="2856837"/>
            <a:ext cx="645215" cy="645215"/>
          </a:xfrm>
          <a:custGeom>
            <a:avLst/>
            <a:gdLst/>
            <a:ahLst/>
            <a:cxnLst/>
            <a:rect r="r" b="b" t="t" l="l"/>
            <a:pathLst>
              <a:path h="645215" w="645215">
                <a:moveTo>
                  <a:pt x="0" y="0"/>
                </a:moveTo>
                <a:lnTo>
                  <a:pt x="645215" y="0"/>
                </a:lnTo>
                <a:lnTo>
                  <a:pt x="645215" y="645215"/>
                </a:lnTo>
                <a:lnTo>
                  <a:pt x="0" y="645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10818" y="8176137"/>
            <a:ext cx="826016" cy="406813"/>
          </a:xfrm>
          <a:custGeom>
            <a:avLst/>
            <a:gdLst/>
            <a:ahLst/>
            <a:cxnLst/>
            <a:rect r="r" b="b" t="t" l="l"/>
            <a:pathLst>
              <a:path h="406813" w="826016">
                <a:moveTo>
                  <a:pt x="0" y="0"/>
                </a:moveTo>
                <a:lnTo>
                  <a:pt x="826016" y="0"/>
                </a:lnTo>
                <a:lnTo>
                  <a:pt x="826016" y="406813"/>
                </a:lnTo>
                <a:lnTo>
                  <a:pt x="0" y="4068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866176" y="261937"/>
            <a:ext cx="81153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6310770" y="1732597"/>
            <a:ext cx="3379547" cy="714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DISCOUNTED PHONES FOR LONG-TERM USERS</a:t>
            </a:r>
          </a:p>
          <a:p>
            <a:pPr algn="ctr">
              <a:lnSpc>
                <a:spcPts val="2799"/>
              </a:lnSpc>
            </a:pPr>
          </a:p>
          <a:p>
            <a:pPr algn="ctr">
              <a:lnSpc>
                <a:spcPts val="2939"/>
              </a:lnSpc>
            </a:pPr>
            <a:r>
              <a:rPr lang="en-US" sz="209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T-Mobile’s JUMP! Program</a:t>
            </a:r>
          </a:p>
          <a:p>
            <a:pPr algn="l">
              <a:lnSpc>
                <a:spcPts val="2939"/>
              </a:lnSpc>
            </a:pP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✔ Allowed long-term customers to upgrade their phones early.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✔ Encouraged contract renewals by providing flexibility.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✔ Increased customer satisfaction &amp; retention.</a:t>
            </a:r>
          </a:p>
          <a:p>
            <a:pPr algn="l">
              <a:lnSpc>
                <a:spcPts val="2799"/>
              </a:lnSpc>
            </a:pPr>
          </a:p>
          <a:p>
            <a:pPr algn="l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Our Strategy: </a:t>
            </a:r>
            <a:r>
              <a:rPr lang="en-US" sz="1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Offer discounted phones for users with EQP days &gt; 700 to incentivize renewals.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9949562" y="1789747"/>
            <a:ext cx="43483" cy="6957323"/>
          </a:xfrm>
          <a:custGeom>
            <a:avLst/>
            <a:gdLst/>
            <a:ahLst/>
            <a:cxnLst/>
            <a:rect r="r" b="b" t="t" l="l"/>
            <a:pathLst>
              <a:path h="6957323" w="43483">
                <a:moveTo>
                  <a:pt x="0" y="0"/>
                </a:moveTo>
                <a:lnTo>
                  <a:pt x="43484" y="0"/>
                </a:lnTo>
                <a:lnTo>
                  <a:pt x="43484" y="6957323"/>
                </a:lnTo>
                <a:lnTo>
                  <a:pt x="0" y="695732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0" y="543878"/>
            <a:ext cx="18562273" cy="872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22"/>
              </a:lnSpc>
            </a:pPr>
            <a:r>
              <a:rPr lang="en-US" sz="6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THIS WORKS!! - THE T-MOBILE CASE STUDY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990640" y="8932545"/>
            <a:ext cx="1268660" cy="358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b="true" sz="1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PAGE 10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932545"/>
            <a:ext cx="3895126" cy="358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CELL2CELL PART II - TEAM 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52292" y="1732597"/>
            <a:ext cx="3379547" cy="716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AFFORDABLE OVERAGE PLANS</a:t>
            </a:r>
          </a:p>
          <a:p>
            <a:pPr algn="ctr">
              <a:lnSpc>
                <a:spcPts val="2939"/>
              </a:lnSpc>
            </a:pPr>
          </a:p>
          <a:p>
            <a:pPr algn="ctr">
              <a:lnSpc>
                <a:spcPts val="2939"/>
              </a:lnSpc>
            </a:pPr>
            <a:r>
              <a:rPr lang="en-US" sz="209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T-Mobile’s Data Stash</a:t>
            </a:r>
          </a:p>
          <a:p>
            <a:pPr algn="ctr">
              <a:lnSpc>
                <a:spcPts val="2939"/>
              </a:lnSpc>
            </a:pPr>
          </a:p>
          <a:p>
            <a:pPr algn="l">
              <a:lnSpc>
                <a:spcPts val="2939"/>
              </a:lnSpc>
            </a:pP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✔ Allowed customers to roll over unused data.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✔ Reduced dissatisfaction from overage fees.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✔ Improved customer loyalty &amp; retention.</a:t>
            </a:r>
          </a:p>
          <a:p>
            <a:pPr algn="l">
              <a:lnSpc>
                <a:spcPts val="2799"/>
              </a:lnSpc>
            </a:pPr>
          </a:p>
          <a:p>
            <a:pPr algn="l">
              <a:lnSpc>
                <a:spcPts val="2799"/>
              </a:lnSpc>
            </a:pPr>
          </a:p>
          <a:p>
            <a:pPr algn="l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Our Strategy: </a:t>
            </a:r>
            <a:r>
              <a:rPr lang="en-US" sz="1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Provide lower-cost overage plans to reduce unexpected charges and retain customers.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4346213" y="1732597"/>
            <a:ext cx="3379547" cy="716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OPTIMIZED SUBSCRIPTION PLANS</a:t>
            </a:r>
          </a:p>
          <a:p>
            <a:pPr algn="ctr">
              <a:lnSpc>
                <a:spcPts val="2939"/>
              </a:lnSpc>
            </a:pPr>
          </a:p>
          <a:p>
            <a:pPr algn="ctr">
              <a:lnSpc>
                <a:spcPts val="2939"/>
              </a:lnSpc>
            </a:pPr>
            <a:r>
              <a:rPr lang="en-US" sz="209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T-Mobile’s Netflix On us</a:t>
            </a:r>
          </a:p>
          <a:p>
            <a:pPr algn="l">
              <a:lnSpc>
                <a:spcPts val="2939"/>
              </a:lnSpc>
            </a:pPr>
            <a:r>
              <a:rPr lang="en-US" sz="209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</a:p>
          <a:p>
            <a:pPr algn="l">
              <a:lnSpc>
                <a:spcPts val="2939"/>
              </a:lnSpc>
            </a:pP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✔ Helped customers reduce unnecessary subscriptions.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✔ Added extra value to their mobile plans.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✔ Increased customer stickiness &amp; brand loyalty.</a:t>
            </a:r>
          </a:p>
          <a:p>
            <a:pPr algn="l">
              <a:lnSpc>
                <a:spcPts val="2799"/>
              </a:lnSpc>
            </a:pPr>
          </a:p>
          <a:p>
            <a:pPr algn="l">
              <a:lnSpc>
                <a:spcPts val="2799"/>
              </a:lnSpc>
            </a:pPr>
            <a:r>
              <a:rPr lang="en-US" sz="199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Our Strategy: </a:t>
            </a:r>
            <a:r>
              <a:rPr lang="en-US" sz="1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Offer reduced subscription options for customers with many inactive subscriptions.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3967284" y="1789747"/>
            <a:ext cx="43483" cy="6957323"/>
          </a:xfrm>
          <a:custGeom>
            <a:avLst/>
            <a:gdLst/>
            <a:ahLst/>
            <a:cxnLst/>
            <a:rect r="r" b="b" t="t" l="l"/>
            <a:pathLst>
              <a:path h="6957323" w="43483">
                <a:moveTo>
                  <a:pt x="0" y="0"/>
                </a:moveTo>
                <a:lnTo>
                  <a:pt x="43484" y="0"/>
                </a:lnTo>
                <a:lnTo>
                  <a:pt x="43484" y="6957323"/>
                </a:lnTo>
                <a:lnTo>
                  <a:pt x="0" y="695732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1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8828315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116374"/>
            <a:ext cx="6389712" cy="6054252"/>
          </a:xfrm>
          <a:custGeom>
            <a:avLst/>
            <a:gdLst/>
            <a:ahLst/>
            <a:cxnLst/>
            <a:rect r="r" b="b" t="t" l="l"/>
            <a:pathLst>
              <a:path h="6054252" w="6389712">
                <a:moveTo>
                  <a:pt x="0" y="0"/>
                </a:moveTo>
                <a:lnTo>
                  <a:pt x="6389712" y="0"/>
                </a:lnTo>
                <a:lnTo>
                  <a:pt x="6389712" y="6054252"/>
                </a:lnTo>
                <a:lnTo>
                  <a:pt x="0" y="6054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66150" y="4296875"/>
            <a:ext cx="1094990" cy="1094990"/>
          </a:xfrm>
          <a:custGeom>
            <a:avLst/>
            <a:gdLst/>
            <a:ahLst/>
            <a:cxnLst/>
            <a:rect r="r" b="b" t="t" l="l"/>
            <a:pathLst>
              <a:path h="1094990" w="1094990">
                <a:moveTo>
                  <a:pt x="0" y="0"/>
                </a:moveTo>
                <a:lnTo>
                  <a:pt x="1094990" y="0"/>
                </a:lnTo>
                <a:lnTo>
                  <a:pt x="1094990" y="1094990"/>
                </a:lnTo>
                <a:lnTo>
                  <a:pt x="0" y="10949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08878" y="2970801"/>
            <a:ext cx="7591694" cy="1803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Thank you!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990640" y="8932545"/>
            <a:ext cx="1268660" cy="358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b="true" sz="1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PAGE 11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032701" y="1882439"/>
            <a:ext cx="771421" cy="771421"/>
          </a:xfrm>
          <a:custGeom>
            <a:avLst/>
            <a:gdLst/>
            <a:ahLst/>
            <a:cxnLst/>
            <a:rect r="r" b="b" t="t" l="l"/>
            <a:pathLst>
              <a:path h="771421" w="771421">
                <a:moveTo>
                  <a:pt x="0" y="0"/>
                </a:moveTo>
                <a:lnTo>
                  <a:pt x="771421" y="0"/>
                </a:lnTo>
                <a:lnTo>
                  <a:pt x="771421" y="771421"/>
                </a:lnTo>
                <a:lnTo>
                  <a:pt x="0" y="7714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882439"/>
            <a:ext cx="771421" cy="771421"/>
          </a:xfrm>
          <a:custGeom>
            <a:avLst/>
            <a:gdLst/>
            <a:ahLst/>
            <a:cxnLst/>
            <a:rect r="r" b="b" t="t" l="l"/>
            <a:pathLst>
              <a:path h="771421" w="771421">
                <a:moveTo>
                  <a:pt x="0" y="0"/>
                </a:moveTo>
                <a:lnTo>
                  <a:pt x="771421" y="0"/>
                </a:lnTo>
                <a:lnTo>
                  <a:pt x="771421" y="771421"/>
                </a:lnTo>
                <a:lnTo>
                  <a:pt x="0" y="7714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1028700" y="1235075"/>
            <a:ext cx="81153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028700" y="8932545"/>
            <a:ext cx="3895126" cy="358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CELL2CELL PART II - TEAM 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1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3553" y="3320614"/>
            <a:ext cx="1225356" cy="1225356"/>
          </a:xfrm>
          <a:custGeom>
            <a:avLst/>
            <a:gdLst/>
            <a:ahLst/>
            <a:cxnLst/>
            <a:rect r="r" b="b" t="t" l="l"/>
            <a:pathLst>
              <a:path h="1225356" w="1225356">
                <a:moveTo>
                  <a:pt x="0" y="0"/>
                </a:moveTo>
                <a:lnTo>
                  <a:pt x="1225356" y="0"/>
                </a:lnTo>
                <a:lnTo>
                  <a:pt x="1225356" y="1225355"/>
                </a:lnTo>
                <a:lnTo>
                  <a:pt x="0" y="1225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3553" y="5357428"/>
            <a:ext cx="1225337" cy="1225337"/>
          </a:xfrm>
          <a:custGeom>
            <a:avLst/>
            <a:gdLst/>
            <a:ahLst/>
            <a:cxnLst/>
            <a:rect r="r" b="b" t="t" l="l"/>
            <a:pathLst>
              <a:path h="1225337" w="1225337">
                <a:moveTo>
                  <a:pt x="0" y="0"/>
                </a:moveTo>
                <a:lnTo>
                  <a:pt x="1225337" y="0"/>
                </a:lnTo>
                <a:lnTo>
                  <a:pt x="1225337" y="1225337"/>
                </a:lnTo>
                <a:lnTo>
                  <a:pt x="0" y="12253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172886"/>
            <a:ext cx="1210209" cy="1210209"/>
          </a:xfrm>
          <a:custGeom>
            <a:avLst/>
            <a:gdLst/>
            <a:ahLst/>
            <a:cxnLst/>
            <a:rect r="r" b="b" t="t" l="l"/>
            <a:pathLst>
              <a:path h="1210209" w="1210209">
                <a:moveTo>
                  <a:pt x="0" y="0"/>
                </a:moveTo>
                <a:lnTo>
                  <a:pt x="1210209" y="0"/>
                </a:lnTo>
                <a:lnTo>
                  <a:pt x="1210209" y="1210208"/>
                </a:lnTo>
                <a:lnTo>
                  <a:pt x="0" y="12102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922247" y="3335760"/>
            <a:ext cx="1210209" cy="1210209"/>
          </a:xfrm>
          <a:custGeom>
            <a:avLst/>
            <a:gdLst/>
            <a:ahLst/>
            <a:cxnLst/>
            <a:rect r="r" b="b" t="t" l="l"/>
            <a:pathLst>
              <a:path h="1210209" w="1210209">
                <a:moveTo>
                  <a:pt x="0" y="0"/>
                </a:moveTo>
                <a:lnTo>
                  <a:pt x="1210209" y="0"/>
                </a:lnTo>
                <a:lnTo>
                  <a:pt x="1210209" y="1210209"/>
                </a:lnTo>
                <a:lnTo>
                  <a:pt x="0" y="12102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922247" y="5372556"/>
            <a:ext cx="1225337" cy="1225337"/>
          </a:xfrm>
          <a:custGeom>
            <a:avLst/>
            <a:gdLst/>
            <a:ahLst/>
            <a:cxnLst/>
            <a:rect r="r" b="b" t="t" l="l"/>
            <a:pathLst>
              <a:path h="1225337" w="1225337">
                <a:moveTo>
                  <a:pt x="0" y="0"/>
                </a:moveTo>
                <a:lnTo>
                  <a:pt x="1225337" y="0"/>
                </a:lnTo>
                <a:lnTo>
                  <a:pt x="1225337" y="1225337"/>
                </a:lnTo>
                <a:lnTo>
                  <a:pt x="0" y="12253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771075" y="7014149"/>
            <a:ext cx="1527682" cy="1527682"/>
          </a:xfrm>
          <a:custGeom>
            <a:avLst/>
            <a:gdLst/>
            <a:ahLst/>
            <a:cxnLst/>
            <a:rect r="r" b="b" t="t" l="l"/>
            <a:pathLst>
              <a:path h="1527682" w="1527682">
                <a:moveTo>
                  <a:pt x="0" y="0"/>
                </a:moveTo>
                <a:lnTo>
                  <a:pt x="1527682" y="0"/>
                </a:lnTo>
                <a:lnTo>
                  <a:pt x="1527682" y="1527682"/>
                </a:lnTo>
                <a:lnTo>
                  <a:pt x="0" y="152768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238909" y="3320614"/>
            <a:ext cx="6111716" cy="1210209"/>
            <a:chOff x="0" y="0"/>
            <a:chExt cx="1609670" cy="31873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09670" cy="318738"/>
            </a:xfrm>
            <a:custGeom>
              <a:avLst/>
              <a:gdLst/>
              <a:ahLst/>
              <a:cxnLst/>
              <a:rect r="r" b="b" t="t" l="l"/>
              <a:pathLst>
                <a:path h="318738" w="1609670">
                  <a:moveTo>
                    <a:pt x="0" y="0"/>
                  </a:moveTo>
                  <a:lnTo>
                    <a:pt x="1406470" y="0"/>
                  </a:lnTo>
                  <a:lnTo>
                    <a:pt x="1609670" y="159369"/>
                  </a:lnTo>
                  <a:lnTo>
                    <a:pt x="1406470" y="318738"/>
                  </a:lnTo>
                  <a:lnTo>
                    <a:pt x="0" y="318738"/>
                  </a:lnTo>
                  <a:lnTo>
                    <a:pt x="203200" y="159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031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77800" y="-66675"/>
              <a:ext cx="1355670" cy="3854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PROBLEM OVERVIEW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260686" y="5372556"/>
            <a:ext cx="6111716" cy="1210209"/>
            <a:chOff x="0" y="0"/>
            <a:chExt cx="1609670" cy="31873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09670" cy="318738"/>
            </a:xfrm>
            <a:custGeom>
              <a:avLst/>
              <a:gdLst/>
              <a:ahLst/>
              <a:cxnLst/>
              <a:rect r="r" b="b" t="t" l="l"/>
              <a:pathLst>
                <a:path h="318738" w="1609670">
                  <a:moveTo>
                    <a:pt x="0" y="0"/>
                  </a:moveTo>
                  <a:lnTo>
                    <a:pt x="1406470" y="0"/>
                  </a:lnTo>
                  <a:lnTo>
                    <a:pt x="1609670" y="159369"/>
                  </a:lnTo>
                  <a:lnTo>
                    <a:pt x="1406470" y="318738"/>
                  </a:lnTo>
                  <a:lnTo>
                    <a:pt x="0" y="318738"/>
                  </a:lnTo>
                  <a:lnTo>
                    <a:pt x="203200" y="159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031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77800" y="-66675"/>
              <a:ext cx="1355670" cy="3854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PREDICTIVE MODEL - LOGISTIC REGRESSION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238890" y="7153289"/>
            <a:ext cx="6111716" cy="1210209"/>
            <a:chOff x="0" y="0"/>
            <a:chExt cx="1609670" cy="31873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09670" cy="318738"/>
            </a:xfrm>
            <a:custGeom>
              <a:avLst/>
              <a:gdLst/>
              <a:ahLst/>
              <a:cxnLst/>
              <a:rect r="r" b="b" t="t" l="l"/>
              <a:pathLst>
                <a:path h="318738" w="1609670">
                  <a:moveTo>
                    <a:pt x="0" y="0"/>
                  </a:moveTo>
                  <a:lnTo>
                    <a:pt x="1406470" y="0"/>
                  </a:lnTo>
                  <a:lnTo>
                    <a:pt x="1609670" y="159369"/>
                  </a:lnTo>
                  <a:lnTo>
                    <a:pt x="1406470" y="318738"/>
                  </a:lnTo>
                  <a:lnTo>
                    <a:pt x="0" y="318738"/>
                  </a:lnTo>
                  <a:lnTo>
                    <a:pt x="203200" y="159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031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77800" y="-66675"/>
              <a:ext cx="1355670" cy="3854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STRATEGIES TO IMPROVE RETENTION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147584" y="3313040"/>
            <a:ext cx="6111716" cy="1210209"/>
            <a:chOff x="0" y="0"/>
            <a:chExt cx="1609670" cy="31873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09670" cy="318738"/>
            </a:xfrm>
            <a:custGeom>
              <a:avLst/>
              <a:gdLst/>
              <a:ahLst/>
              <a:cxnLst/>
              <a:rect r="r" b="b" t="t" l="l"/>
              <a:pathLst>
                <a:path h="318738" w="1609670">
                  <a:moveTo>
                    <a:pt x="0" y="0"/>
                  </a:moveTo>
                  <a:lnTo>
                    <a:pt x="1406470" y="0"/>
                  </a:lnTo>
                  <a:lnTo>
                    <a:pt x="1609670" y="159369"/>
                  </a:lnTo>
                  <a:lnTo>
                    <a:pt x="1406470" y="318738"/>
                  </a:lnTo>
                  <a:lnTo>
                    <a:pt x="0" y="318738"/>
                  </a:lnTo>
                  <a:lnTo>
                    <a:pt x="203200" y="159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0317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77800" y="-66675"/>
              <a:ext cx="1355670" cy="3854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EXPECTED OUTCOMES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1166634" y="5357428"/>
            <a:ext cx="6111716" cy="1210209"/>
            <a:chOff x="0" y="0"/>
            <a:chExt cx="1609670" cy="31873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609670" cy="318738"/>
            </a:xfrm>
            <a:custGeom>
              <a:avLst/>
              <a:gdLst/>
              <a:ahLst/>
              <a:cxnLst/>
              <a:rect r="r" b="b" t="t" l="l"/>
              <a:pathLst>
                <a:path h="318738" w="1609670">
                  <a:moveTo>
                    <a:pt x="0" y="0"/>
                  </a:moveTo>
                  <a:lnTo>
                    <a:pt x="1406470" y="0"/>
                  </a:lnTo>
                  <a:lnTo>
                    <a:pt x="1609670" y="159369"/>
                  </a:lnTo>
                  <a:lnTo>
                    <a:pt x="1406470" y="318738"/>
                  </a:lnTo>
                  <a:lnTo>
                    <a:pt x="0" y="318738"/>
                  </a:lnTo>
                  <a:lnTo>
                    <a:pt x="203200" y="159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0317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77800" y="-57150"/>
              <a:ext cx="1355670" cy="3758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b="true" sz="22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UNLOCKING LOYALTY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298757" y="7153289"/>
            <a:ext cx="6111716" cy="1210209"/>
            <a:chOff x="0" y="0"/>
            <a:chExt cx="1609670" cy="31873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609670" cy="318738"/>
            </a:xfrm>
            <a:custGeom>
              <a:avLst/>
              <a:gdLst/>
              <a:ahLst/>
              <a:cxnLst/>
              <a:rect r="r" b="b" t="t" l="l"/>
              <a:pathLst>
                <a:path h="318738" w="1609670">
                  <a:moveTo>
                    <a:pt x="0" y="0"/>
                  </a:moveTo>
                  <a:lnTo>
                    <a:pt x="1406470" y="0"/>
                  </a:lnTo>
                  <a:lnTo>
                    <a:pt x="1609670" y="159369"/>
                  </a:lnTo>
                  <a:lnTo>
                    <a:pt x="1406470" y="318738"/>
                  </a:lnTo>
                  <a:lnTo>
                    <a:pt x="0" y="318738"/>
                  </a:lnTo>
                  <a:lnTo>
                    <a:pt x="203200" y="159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0317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77800" y="-66675"/>
              <a:ext cx="1355670" cy="3854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WHY THESE STRATEGIES WORK?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>
            <a:off x="1028700" y="1235075"/>
            <a:ext cx="81153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028700" y="8828315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15080285" y="410586"/>
            <a:ext cx="2179015" cy="2469139"/>
          </a:xfrm>
          <a:custGeom>
            <a:avLst/>
            <a:gdLst/>
            <a:ahLst/>
            <a:cxnLst/>
            <a:rect r="r" b="b" t="t" l="l"/>
            <a:pathLst>
              <a:path h="2469139" w="2179015">
                <a:moveTo>
                  <a:pt x="0" y="0"/>
                </a:moveTo>
                <a:lnTo>
                  <a:pt x="2179015" y="0"/>
                </a:lnTo>
                <a:lnTo>
                  <a:pt x="2179015" y="2469139"/>
                </a:lnTo>
                <a:lnTo>
                  <a:pt x="0" y="246913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4422109" y="1529976"/>
            <a:ext cx="9443783" cy="1154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60"/>
              </a:lnSpc>
            </a:pPr>
            <a:r>
              <a:rPr lang="en-US" sz="8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AGENDA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990640" y="8932545"/>
            <a:ext cx="1268660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b="true" sz="1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PAGE 02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8700" y="8932545"/>
            <a:ext cx="3895126" cy="358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CELL2CELL PART II - TEAM 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1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8828315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3352161">
            <a:off x="16555986" y="7576865"/>
            <a:ext cx="783693" cy="783693"/>
          </a:xfrm>
          <a:custGeom>
            <a:avLst/>
            <a:gdLst/>
            <a:ahLst/>
            <a:cxnLst/>
            <a:rect r="r" b="b" t="t" l="l"/>
            <a:pathLst>
              <a:path h="783693" w="783693">
                <a:moveTo>
                  <a:pt x="0" y="0"/>
                </a:moveTo>
                <a:lnTo>
                  <a:pt x="783694" y="0"/>
                </a:lnTo>
                <a:lnTo>
                  <a:pt x="783694" y="783694"/>
                </a:lnTo>
                <a:lnTo>
                  <a:pt x="0" y="7836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991193" y="849401"/>
            <a:ext cx="81153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686810" y="3324471"/>
            <a:ext cx="4607660" cy="4498228"/>
          </a:xfrm>
          <a:custGeom>
            <a:avLst/>
            <a:gdLst/>
            <a:ahLst/>
            <a:cxnLst/>
            <a:rect r="r" b="b" t="t" l="l"/>
            <a:pathLst>
              <a:path h="4498228" w="4607660">
                <a:moveTo>
                  <a:pt x="0" y="0"/>
                </a:moveTo>
                <a:lnTo>
                  <a:pt x="4607660" y="0"/>
                </a:lnTo>
                <a:lnTo>
                  <a:pt x="4607660" y="4498229"/>
                </a:lnTo>
                <a:lnTo>
                  <a:pt x="0" y="44982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219357"/>
            <a:ext cx="9029898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39"/>
              </a:lnSpc>
            </a:pPr>
            <a:r>
              <a:rPr lang="en-US" sz="6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990640" y="8932545"/>
            <a:ext cx="1268660" cy="358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b="true" sz="1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PAGE 03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8932545"/>
            <a:ext cx="3895126" cy="358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CELL2CELL PART II - TEAM M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28700" y="2778242"/>
            <a:ext cx="413549" cy="374779"/>
          </a:xfrm>
          <a:custGeom>
            <a:avLst/>
            <a:gdLst/>
            <a:ahLst/>
            <a:cxnLst/>
            <a:rect r="r" b="b" t="t" l="l"/>
            <a:pathLst>
              <a:path h="374779" w="413549">
                <a:moveTo>
                  <a:pt x="0" y="0"/>
                </a:moveTo>
                <a:lnTo>
                  <a:pt x="413549" y="0"/>
                </a:lnTo>
                <a:lnTo>
                  <a:pt x="413549" y="374779"/>
                </a:lnTo>
                <a:lnTo>
                  <a:pt x="0" y="3747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4347273"/>
            <a:ext cx="413549" cy="374779"/>
          </a:xfrm>
          <a:custGeom>
            <a:avLst/>
            <a:gdLst/>
            <a:ahLst/>
            <a:cxnLst/>
            <a:rect r="r" b="b" t="t" l="l"/>
            <a:pathLst>
              <a:path h="374779" w="413549">
                <a:moveTo>
                  <a:pt x="0" y="0"/>
                </a:moveTo>
                <a:lnTo>
                  <a:pt x="413549" y="0"/>
                </a:lnTo>
                <a:lnTo>
                  <a:pt x="413549" y="374779"/>
                </a:lnTo>
                <a:lnTo>
                  <a:pt x="0" y="3747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700" y="5856812"/>
            <a:ext cx="413549" cy="374779"/>
          </a:xfrm>
          <a:custGeom>
            <a:avLst/>
            <a:gdLst/>
            <a:ahLst/>
            <a:cxnLst/>
            <a:rect r="r" b="b" t="t" l="l"/>
            <a:pathLst>
              <a:path h="374779" w="413549">
                <a:moveTo>
                  <a:pt x="0" y="0"/>
                </a:moveTo>
                <a:lnTo>
                  <a:pt x="413549" y="0"/>
                </a:lnTo>
                <a:lnTo>
                  <a:pt x="413549" y="374779"/>
                </a:lnTo>
                <a:lnTo>
                  <a:pt x="0" y="3747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7271390"/>
            <a:ext cx="413549" cy="374779"/>
          </a:xfrm>
          <a:custGeom>
            <a:avLst/>
            <a:gdLst/>
            <a:ahLst/>
            <a:cxnLst/>
            <a:rect r="r" b="b" t="t" l="l"/>
            <a:pathLst>
              <a:path h="374779" w="413549">
                <a:moveTo>
                  <a:pt x="0" y="0"/>
                </a:moveTo>
                <a:lnTo>
                  <a:pt x="413549" y="0"/>
                </a:lnTo>
                <a:lnTo>
                  <a:pt x="413549" y="374779"/>
                </a:lnTo>
                <a:lnTo>
                  <a:pt x="0" y="3747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55610" y="2718695"/>
            <a:ext cx="6452213" cy="516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b="true" sz="2899" spc="-121">
                <a:solidFill>
                  <a:srgbClr val="400AAB"/>
                </a:solidFill>
                <a:latin typeface="Poppins Bold"/>
                <a:ea typeface="Poppins Bold"/>
                <a:cs typeface="Poppins Bold"/>
                <a:sym typeface="Poppins Bold"/>
              </a:rPr>
              <a:t>HIGH CUSTOMER CHURN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55610" y="3267321"/>
            <a:ext cx="12413283" cy="798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Cell2Cell is experiencing significant customer churn, impacting revenue and long-term growth.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93117" y="4271073"/>
            <a:ext cx="9687035" cy="516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b="true" sz="2899" spc="-121">
                <a:solidFill>
                  <a:srgbClr val="400AAB"/>
                </a:solidFill>
                <a:latin typeface="Poppins Bold"/>
                <a:ea typeface="Poppins Bold"/>
                <a:cs typeface="Poppins Bold"/>
                <a:sym typeface="Poppins Bold"/>
              </a:rPr>
              <a:t>NEED FOR PROACTIVE RETENTION STRATEGIES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93117" y="4793106"/>
            <a:ext cx="11532661" cy="798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Identifying at-risk customers early can help reduce churn and improve retention.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93117" y="5742028"/>
            <a:ext cx="4759205" cy="1031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b="true" sz="2899" spc="-121">
                <a:solidFill>
                  <a:srgbClr val="400AAB"/>
                </a:solidFill>
                <a:latin typeface="Poppins Bold"/>
                <a:ea typeface="Poppins Bold"/>
                <a:cs typeface="Poppins Bold"/>
                <a:sym typeface="Poppins Bold"/>
              </a:rPr>
              <a:t>DATA-DRIVEN APPROACH</a:t>
            </a:r>
          </a:p>
          <a:p>
            <a:pPr algn="l">
              <a:lnSpc>
                <a:spcPts val="4059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555610" y="6225783"/>
            <a:ext cx="11328777" cy="798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Using logistic regression, we will predict churn likelihood and design a targeted retention campaign.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55610" y="7195190"/>
            <a:ext cx="8540495" cy="516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b="true" sz="2899" spc="-121">
                <a:solidFill>
                  <a:srgbClr val="400AAB"/>
                </a:solidFill>
                <a:latin typeface="Poppins Bold"/>
                <a:ea typeface="Poppins Bold"/>
                <a:cs typeface="Poppins Bold"/>
                <a:sym typeface="Poppins Bold"/>
              </a:rPr>
              <a:t>IMPROVE RETENTION &amp; PROFITABILITY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93117" y="7785314"/>
            <a:ext cx="12375776" cy="798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Develop a strategy with personalized offers and effective communication to maximize customer lifetime value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1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8828315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860639" y="276623"/>
            <a:ext cx="81153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2204913"/>
            <a:ext cx="32560" cy="5209627"/>
          </a:xfrm>
          <a:custGeom>
            <a:avLst/>
            <a:gdLst/>
            <a:ahLst/>
            <a:cxnLst/>
            <a:rect r="r" b="b" t="t" l="l"/>
            <a:pathLst>
              <a:path h="5209627" w="32560">
                <a:moveTo>
                  <a:pt x="0" y="0"/>
                </a:moveTo>
                <a:lnTo>
                  <a:pt x="32560" y="0"/>
                </a:lnTo>
                <a:lnTo>
                  <a:pt x="32560" y="5209627"/>
                </a:lnTo>
                <a:lnTo>
                  <a:pt x="0" y="5209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395798" y="2643722"/>
            <a:ext cx="9093126" cy="4369080"/>
            <a:chOff x="0" y="0"/>
            <a:chExt cx="12124168" cy="58254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4364" y="1059063"/>
              <a:ext cx="534246" cy="534246"/>
            </a:xfrm>
            <a:custGeom>
              <a:avLst/>
              <a:gdLst/>
              <a:ahLst/>
              <a:cxnLst/>
              <a:rect r="r" b="b" t="t" l="l"/>
              <a:pathLst>
                <a:path h="534246" w="534246">
                  <a:moveTo>
                    <a:pt x="0" y="0"/>
                  </a:moveTo>
                  <a:lnTo>
                    <a:pt x="534245" y="0"/>
                  </a:lnTo>
                  <a:lnTo>
                    <a:pt x="534245" y="534246"/>
                  </a:lnTo>
                  <a:lnTo>
                    <a:pt x="0" y="534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4364" y="2167166"/>
              <a:ext cx="534246" cy="534246"/>
            </a:xfrm>
            <a:custGeom>
              <a:avLst/>
              <a:gdLst/>
              <a:ahLst/>
              <a:cxnLst/>
              <a:rect r="r" b="b" t="t" l="l"/>
              <a:pathLst>
                <a:path h="534246" w="534246">
                  <a:moveTo>
                    <a:pt x="0" y="0"/>
                  </a:moveTo>
                  <a:lnTo>
                    <a:pt x="534245" y="0"/>
                  </a:lnTo>
                  <a:lnTo>
                    <a:pt x="534245" y="534246"/>
                  </a:lnTo>
                  <a:lnTo>
                    <a:pt x="0" y="534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38100" y="3592763"/>
              <a:ext cx="534246" cy="534246"/>
            </a:xfrm>
            <a:custGeom>
              <a:avLst/>
              <a:gdLst/>
              <a:ahLst/>
              <a:cxnLst/>
              <a:rect r="r" b="b" t="t" l="l"/>
              <a:pathLst>
                <a:path h="534246" w="534246">
                  <a:moveTo>
                    <a:pt x="0" y="0"/>
                  </a:moveTo>
                  <a:lnTo>
                    <a:pt x="534246" y="0"/>
                  </a:lnTo>
                  <a:lnTo>
                    <a:pt x="534246" y="534246"/>
                  </a:lnTo>
                  <a:lnTo>
                    <a:pt x="0" y="534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5291194"/>
              <a:ext cx="534246" cy="534246"/>
            </a:xfrm>
            <a:custGeom>
              <a:avLst/>
              <a:gdLst/>
              <a:ahLst/>
              <a:cxnLst/>
              <a:rect r="r" b="b" t="t" l="l"/>
              <a:pathLst>
                <a:path h="534246" w="534246">
                  <a:moveTo>
                    <a:pt x="0" y="0"/>
                  </a:moveTo>
                  <a:lnTo>
                    <a:pt x="534246" y="0"/>
                  </a:lnTo>
                  <a:lnTo>
                    <a:pt x="534246" y="534245"/>
                  </a:lnTo>
                  <a:lnTo>
                    <a:pt x="0" y="5342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434589" y="-66675"/>
              <a:ext cx="8145467" cy="5881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b="true" sz="2599" u="sng">
                  <a:solidFill>
                    <a:srgbClr val="FF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FACTORS INCREASING CHURN RISK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775546" y="1038310"/>
              <a:ext cx="11348622" cy="5376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Retention Calls (+76.6%)</a:t>
              </a:r>
              <a:r>
                <a:rPr lang="en-US" sz="2499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 -&gt; High Dissatisfaction signal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775546" y="2129066"/>
              <a:ext cx="11348622" cy="5376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Older Phones (+36.5%)</a:t>
              </a:r>
              <a:r>
                <a:rPr lang="en-US" sz="2499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 -&gt; Upgrade Driven Churn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775546" y="3393197"/>
              <a:ext cx="11348622" cy="1121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Additional Subscriptions (+19.5%)</a:t>
              </a:r>
              <a:r>
                <a:rPr lang="en-US" sz="2499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 -&gt; High Costs, complexity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775546" y="5073867"/>
              <a:ext cx="11348622" cy="5376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Overage Charges (+12%)</a:t>
              </a:r>
              <a:r>
                <a:rPr lang="en-US" sz="2499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 -&gt; Pricing Dissatisfaction 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48854" y="2606651"/>
            <a:ext cx="8695146" cy="4406150"/>
            <a:chOff x="0" y="0"/>
            <a:chExt cx="11593529" cy="58748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1023686"/>
              <a:ext cx="789198" cy="688576"/>
            </a:xfrm>
            <a:custGeom>
              <a:avLst/>
              <a:gdLst/>
              <a:ahLst/>
              <a:cxnLst/>
              <a:rect r="r" b="b" t="t" l="l"/>
              <a:pathLst>
                <a:path h="688576" w="789198">
                  <a:moveTo>
                    <a:pt x="0" y="0"/>
                  </a:moveTo>
                  <a:lnTo>
                    <a:pt x="789198" y="0"/>
                  </a:lnTo>
                  <a:lnTo>
                    <a:pt x="789198" y="688576"/>
                  </a:lnTo>
                  <a:lnTo>
                    <a:pt x="0" y="6885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2004244" y="-66675"/>
              <a:ext cx="8366878" cy="5881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b="true" sz="2599" u="sng">
                  <a:solidFill>
                    <a:srgbClr val="25632D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FACTORS DECREASING CHURN RISK 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992398" y="985586"/>
              <a:ext cx="10601130" cy="5376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Longer Tenure (-19.2%)</a:t>
              </a:r>
              <a:r>
                <a:rPr lang="en-US" sz="2499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 -&gt; Loyalty effect</a:t>
              </a:r>
            </a:p>
          </p:txBody>
        </p:sp>
        <p:sp>
          <p:nvSpPr>
            <p:cNvPr name="Freeform 19" id="19"/>
            <p:cNvSpPr/>
            <p:nvPr/>
          </p:nvSpPr>
          <p:spPr>
            <a:xfrm flipH="false" flipV="false" rot="0">
              <a:off x="0" y="2114443"/>
              <a:ext cx="789198" cy="688576"/>
            </a:xfrm>
            <a:custGeom>
              <a:avLst/>
              <a:gdLst/>
              <a:ahLst/>
              <a:cxnLst/>
              <a:rect r="r" b="b" t="t" l="l"/>
              <a:pathLst>
                <a:path h="688576" w="789198">
                  <a:moveTo>
                    <a:pt x="0" y="0"/>
                  </a:moveTo>
                  <a:lnTo>
                    <a:pt x="789198" y="0"/>
                  </a:lnTo>
                  <a:lnTo>
                    <a:pt x="789198" y="688575"/>
                  </a:lnTo>
                  <a:lnTo>
                    <a:pt x="0" y="6885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3367428"/>
              <a:ext cx="789198" cy="688576"/>
            </a:xfrm>
            <a:custGeom>
              <a:avLst/>
              <a:gdLst/>
              <a:ahLst/>
              <a:cxnLst/>
              <a:rect r="r" b="b" t="t" l="l"/>
              <a:pathLst>
                <a:path h="688576" w="789198">
                  <a:moveTo>
                    <a:pt x="0" y="0"/>
                  </a:moveTo>
                  <a:lnTo>
                    <a:pt x="789198" y="0"/>
                  </a:lnTo>
                  <a:lnTo>
                    <a:pt x="789198" y="688576"/>
                  </a:lnTo>
                  <a:lnTo>
                    <a:pt x="0" y="6885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4988694"/>
              <a:ext cx="789198" cy="688576"/>
            </a:xfrm>
            <a:custGeom>
              <a:avLst/>
              <a:gdLst/>
              <a:ahLst/>
              <a:cxnLst/>
              <a:rect r="r" b="b" t="t" l="l"/>
              <a:pathLst>
                <a:path h="688576" w="789198">
                  <a:moveTo>
                    <a:pt x="0" y="0"/>
                  </a:moveTo>
                  <a:lnTo>
                    <a:pt x="789198" y="0"/>
                  </a:lnTo>
                  <a:lnTo>
                    <a:pt x="789198" y="688576"/>
                  </a:lnTo>
                  <a:lnTo>
                    <a:pt x="0" y="6885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992398" y="1921078"/>
              <a:ext cx="10601130" cy="1121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Mail Offer Response (-21%)</a:t>
              </a:r>
              <a:r>
                <a:rPr lang="en-US" sz="2499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 -&gt; Effective Marketong Retention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992398" y="3321689"/>
              <a:ext cx="10601130" cy="1121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Low Credit Rating (-23.8%)</a:t>
              </a:r>
              <a:r>
                <a:rPr lang="en-US" sz="2499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 -&gt; Limited Switching Options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992398" y="4752997"/>
              <a:ext cx="10601130" cy="1121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Active Subscriptions (-18.2%)</a:t>
              </a:r>
              <a:r>
                <a:rPr lang="en-US" sz="2499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 -&gt; Higher Engagement, stickiness</a:t>
              </a: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228645" y="7574777"/>
            <a:ext cx="800055" cy="854531"/>
          </a:xfrm>
          <a:custGeom>
            <a:avLst/>
            <a:gdLst/>
            <a:ahLst/>
            <a:cxnLst/>
            <a:rect r="r" b="b" t="t" l="l"/>
            <a:pathLst>
              <a:path h="854531" w="800055">
                <a:moveTo>
                  <a:pt x="0" y="0"/>
                </a:moveTo>
                <a:lnTo>
                  <a:pt x="800055" y="0"/>
                </a:lnTo>
                <a:lnTo>
                  <a:pt x="800055" y="854531"/>
                </a:lnTo>
                <a:lnTo>
                  <a:pt x="0" y="8545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464473" y="699812"/>
            <a:ext cx="18612755" cy="94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32"/>
              </a:lnSpc>
            </a:pPr>
            <a:r>
              <a:rPr lang="en-US" sz="6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PREDICTIVE MODEL - LOGISTIC REGRESSION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990640" y="8932545"/>
            <a:ext cx="1268660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b="true" sz="1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PAGE 04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28700" y="8932545"/>
            <a:ext cx="3895126" cy="358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CELL2CELL PART II - TEAM M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35702" y="7682815"/>
            <a:ext cx="17024749" cy="895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b="true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Strategic Takeaway: </a:t>
            </a:r>
            <a:r>
              <a:rPr lang="en-US" sz="25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Key churn indicators reveal opportunities for personalized retention strategies. Therefore,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targeted campaigns can mitigate churn by addressing dissatisfaction triggers.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1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8828315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866176" y="456310"/>
            <a:ext cx="81153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612679" y="2418243"/>
            <a:ext cx="4828826" cy="4804682"/>
          </a:xfrm>
          <a:custGeom>
            <a:avLst/>
            <a:gdLst/>
            <a:ahLst/>
            <a:cxnLst/>
            <a:rect r="r" b="b" t="t" l="l"/>
            <a:pathLst>
              <a:path h="4804682" w="4828826">
                <a:moveTo>
                  <a:pt x="0" y="0"/>
                </a:moveTo>
                <a:lnTo>
                  <a:pt x="4828826" y="0"/>
                </a:lnTo>
                <a:lnTo>
                  <a:pt x="4828826" y="4804682"/>
                </a:lnTo>
                <a:lnTo>
                  <a:pt x="0" y="48046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3577" y="793881"/>
            <a:ext cx="15595800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6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STRATEGIES TO IMPROVE RETENTION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51488" y="7005452"/>
            <a:ext cx="9120266" cy="50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5A0317"/>
                </a:solidFill>
                <a:latin typeface="Poppins Bold"/>
                <a:ea typeface="Poppins Bold"/>
                <a:cs typeface="Poppins Bold"/>
                <a:sym typeface="Poppins Bold"/>
              </a:rPr>
              <a:t>OPTIMIZING SUBSCRIPTIONS FOR ACTIVE USAGE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990640" y="8932545"/>
            <a:ext cx="1268660" cy="358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b="true" sz="1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PAGE 05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51488" y="2449353"/>
            <a:ext cx="10267183" cy="50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5A0317"/>
                </a:solidFill>
                <a:latin typeface="Poppins Bold"/>
                <a:ea typeface="Poppins Bold"/>
                <a:cs typeface="Poppins Bold"/>
                <a:sym typeface="Poppins Bold"/>
              </a:rPr>
              <a:t>OFFER DEALS ON NEW PHONES FOR CERTAIN CUSTOMERS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51488" y="4640697"/>
            <a:ext cx="8419613" cy="50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5A0317"/>
                </a:solidFill>
                <a:latin typeface="Poppins Bold"/>
                <a:ea typeface="Poppins Bold"/>
                <a:cs typeface="Poppins Bold"/>
                <a:sym typeface="Poppins Bold"/>
              </a:rPr>
              <a:t>REDUCE OVERAGE BY OFFERING BETTER PLANS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83577" y="2420778"/>
            <a:ext cx="867911" cy="717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3577" y="4522601"/>
            <a:ext cx="867911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3577" y="6983226"/>
            <a:ext cx="867911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932545"/>
            <a:ext cx="3895126" cy="358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CELL2CELL PART II - TEAM 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51488" y="3107055"/>
            <a:ext cx="10639259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171559"/>
                </a:solidFill>
                <a:latin typeface="Poppins"/>
                <a:ea typeface="Poppins"/>
                <a:cs typeface="Poppins"/>
                <a:sym typeface="Poppins"/>
              </a:rPr>
              <a:t>Offer new phones at a discounted price for customers who have had phones for more than two years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51488" y="5211576"/>
            <a:ext cx="11418213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171559"/>
                </a:solidFill>
                <a:latin typeface="Poppins"/>
                <a:ea typeface="Poppins"/>
                <a:cs typeface="Poppins"/>
                <a:sym typeface="Poppins"/>
              </a:rPr>
              <a:t>Offer new plans with 90% overage coverage for customers who frequently exceed data/plan limits. This is a limited period offer.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51488" y="7672201"/>
            <a:ext cx="14896071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171559"/>
                </a:solidFill>
                <a:latin typeface="Poppins"/>
                <a:ea typeface="Poppins"/>
                <a:cs typeface="Poppins"/>
                <a:sym typeface="Poppins"/>
              </a:rPr>
              <a:t>Identify and cancel unused subscriptions to help customers save money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1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8828315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419317"/>
            <a:ext cx="81153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876192" y="2629754"/>
            <a:ext cx="0" cy="553158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AutoShape 5" id="5"/>
          <p:cNvSpPr/>
          <p:nvPr/>
        </p:nvSpPr>
        <p:spPr>
          <a:xfrm>
            <a:off x="12287071" y="2629754"/>
            <a:ext cx="0" cy="553158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TextBox 6" id="6"/>
          <p:cNvSpPr txBox="true"/>
          <p:nvPr/>
        </p:nvSpPr>
        <p:spPr>
          <a:xfrm rot="0">
            <a:off x="5989341" y="3995382"/>
            <a:ext cx="6049209" cy="406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Targeted Cl</a:t>
            </a:r>
            <a:r>
              <a:rPr lang="en-US" b="true" sz="2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usters: </a:t>
            </a: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5, 14</a:t>
            </a: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Promo Cost: </a:t>
            </a: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$0.2/minute</a:t>
            </a: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People reached: </a:t>
            </a: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426</a:t>
            </a: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Predicted Churn Change: </a:t>
            </a: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52.9%</a:t>
            </a: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LTV Increase: </a:t>
            </a: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$2.94M (~113.8%)</a:t>
            </a: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Communication: </a:t>
            </a: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Real Time Usage/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Overage notifications, Billing statement 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inserts, Email campaigns and SMS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3352161">
            <a:off x="17324653" y="7892255"/>
            <a:ext cx="783693" cy="783693"/>
          </a:xfrm>
          <a:custGeom>
            <a:avLst/>
            <a:gdLst/>
            <a:ahLst/>
            <a:cxnLst/>
            <a:rect r="r" b="b" t="t" l="l"/>
            <a:pathLst>
              <a:path h="783693" w="783693">
                <a:moveTo>
                  <a:pt x="0" y="0"/>
                </a:moveTo>
                <a:lnTo>
                  <a:pt x="783694" y="0"/>
                </a:lnTo>
                <a:lnTo>
                  <a:pt x="783694" y="783694"/>
                </a:lnTo>
                <a:lnTo>
                  <a:pt x="0" y="7836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16076945" y="1157854"/>
            <a:ext cx="645215" cy="645215"/>
          </a:xfrm>
          <a:custGeom>
            <a:avLst/>
            <a:gdLst/>
            <a:ahLst/>
            <a:cxnLst/>
            <a:rect r="r" b="b" t="t" l="l"/>
            <a:pathLst>
              <a:path h="645215" w="645215">
                <a:moveTo>
                  <a:pt x="0" y="0"/>
                </a:moveTo>
                <a:lnTo>
                  <a:pt x="645215" y="0"/>
                </a:lnTo>
                <a:lnTo>
                  <a:pt x="645215" y="645215"/>
                </a:lnTo>
                <a:lnTo>
                  <a:pt x="0" y="645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383485" y="7968712"/>
            <a:ext cx="645215" cy="645215"/>
          </a:xfrm>
          <a:custGeom>
            <a:avLst/>
            <a:gdLst/>
            <a:ahLst/>
            <a:cxnLst/>
            <a:rect r="r" b="b" t="t" l="l"/>
            <a:pathLst>
              <a:path h="645215" w="645215">
                <a:moveTo>
                  <a:pt x="0" y="0"/>
                </a:moveTo>
                <a:lnTo>
                  <a:pt x="645215" y="0"/>
                </a:lnTo>
                <a:lnTo>
                  <a:pt x="645215" y="645215"/>
                </a:lnTo>
                <a:lnTo>
                  <a:pt x="0" y="645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382567" y="793334"/>
            <a:ext cx="9522867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39"/>
              </a:lnSpc>
            </a:pPr>
            <a:r>
              <a:rPr lang="en-US" sz="6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EXPECTED OUTCOMES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990640" y="8932545"/>
            <a:ext cx="1268660" cy="358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b="true" sz="1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PAGE 06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932545"/>
            <a:ext cx="3895126" cy="358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CELL2CELL PART II - TEAM 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60664" y="3995382"/>
            <a:ext cx="5125028" cy="4483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Targeted Cl</a:t>
            </a:r>
            <a:r>
              <a:rPr lang="en-US" b="true" sz="2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usters: </a:t>
            </a: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4, 11, 17</a:t>
            </a: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Promo Cost: </a:t>
            </a: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$500/person</a:t>
            </a: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People Reached: </a:t>
            </a: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1150</a:t>
            </a: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Predicted Churn Change: </a:t>
            </a: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64.7%</a:t>
            </a: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LTV Increase: </a:t>
            </a: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$1.36M (~105.8%)</a:t>
            </a: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Communication: </a:t>
            </a: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Email campaigns, In-app notifications, SMS Alerts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2477571" y="3995382"/>
            <a:ext cx="5238929" cy="4063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Targeted Clusters: </a:t>
            </a:r>
            <a:r>
              <a:rPr lang="en-US" sz="23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Promo Cost:</a:t>
            </a:r>
            <a:r>
              <a:rPr lang="en-US" sz="23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$0/person</a:t>
            </a: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People reached: </a:t>
            </a:r>
            <a:r>
              <a:rPr lang="en-US" sz="23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91</a:t>
            </a: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Predicted Churn Change: </a:t>
            </a:r>
            <a:r>
              <a:rPr lang="en-US" sz="23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45.2%</a:t>
            </a: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LTV Increase: </a:t>
            </a:r>
            <a:r>
              <a:rPr lang="en-US" sz="23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$85K (~56.8%)</a:t>
            </a: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Communication: </a:t>
            </a:r>
            <a:r>
              <a:rPr lang="en-US" sz="23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Email Campaigns and SMS 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5904767" y="2226017"/>
            <a:ext cx="6087029" cy="1682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399">
                <a:solidFill>
                  <a:srgbClr val="5A0317"/>
                </a:solidFill>
                <a:latin typeface="Poppins Bold"/>
                <a:ea typeface="Poppins Bold"/>
                <a:cs typeface="Poppins Bold"/>
                <a:sym typeface="Poppins Bold"/>
              </a:rPr>
              <a:t>STRATEGY 2</a:t>
            </a:r>
          </a:p>
          <a:p>
            <a:pPr algn="ctr">
              <a:lnSpc>
                <a:spcPts val="3359"/>
              </a:lnSpc>
            </a:pP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A2344D"/>
                </a:solidFill>
                <a:latin typeface="Poppins Bold"/>
                <a:ea typeface="Poppins Bold"/>
                <a:cs typeface="Poppins Bold"/>
                <a:sym typeface="Poppins Bold"/>
              </a:rPr>
              <a:t>REDUCE OVERAGE BY OFFERING BETTER PLANS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020371" y="2282043"/>
            <a:ext cx="6095097" cy="1682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399">
                <a:solidFill>
                  <a:srgbClr val="5A0317"/>
                </a:solidFill>
                <a:latin typeface="Poppins Bold"/>
                <a:ea typeface="Poppins Bold"/>
                <a:cs typeface="Poppins Bold"/>
                <a:sym typeface="Poppins Bold"/>
              </a:rPr>
              <a:t>STRATEGY 3</a:t>
            </a:r>
          </a:p>
          <a:p>
            <a:pPr algn="ctr">
              <a:lnSpc>
                <a:spcPts val="3359"/>
              </a:lnSpc>
            </a:pP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A2344D"/>
                </a:solidFill>
                <a:latin typeface="Poppins Bold"/>
                <a:ea typeface="Poppins Bold"/>
                <a:cs typeface="Poppins Bold"/>
                <a:sym typeface="Poppins Bold"/>
              </a:rPr>
              <a:t>OPTIMIZING SUBSCRIPTIONS FOR ACTIVE USAGE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0" y="2226017"/>
            <a:ext cx="5828567" cy="1682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399">
                <a:solidFill>
                  <a:srgbClr val="5A0317"/>
                </a:solidFill>
                <a:latin typeface="Poppins Bold"/>
                <a:ea typeface="Poppins Bold"/>
                <a:cs typeface="Poppins Bold"/>
                <a:sym typeface="Poppins Bold"/>
              </a:rPr>
              <a:t>STRATEGY 1</a:t>
            </a:r>
          </a:p>
          <a:p>
            <a:pPr algn="ctr">
              <a:lnSpc>
                <a:spcPts val="3359"/>
              </a:lnSpc>
            </a:pP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A2344D"/>
                </a:solidFill>
                <a:latin typeface="Poppins Bold"/>
                <a:ea typeface="Poppins Bold"/>
                <a:cs typeface="Poppins Bold"/>
                <a:sym typeface="Poppins Bold"/>
              </a:rPr>
              <a:t>OFFER DEALS ON NEW PHONES FOR CERTAIN CUSTOMERS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1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1797973" y="2130750"/>
            <a:ext cx="6820924" cy="3623997"/>
          </a:xfrm>
          <a:custGeom>
            <a:avLst/>
            <a:gdLst/>
            <a:ahLst/>
            <a:cxnLst/>
            <a:rect r="r" b="b" t="t" l="l"/>
            <a:pathLst>
              <a:path h="3623997" w="6820924">
                <a:moveTo>
                  <a:pt x="6820924" y="0"/>
                </a:moveTo>
                <a:lnTo>
                  <a:pt x="0" y="0"/>
                </a:lnTo>
                <a:lnTo>
                  <a:pt x="0" y="3623997"/>
                </a:lnTo>
                <a:lnTo>
                  <a:pt x="6820924" y="3623997"/>
                </a:lnTo>
                <a:lnTo>
                  <a:pt x="682092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38225" y="1292225"/>
            <a:ext cx="12961472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39"/>
              </a:lnSpc>
            </a:pPr>
            <a:r>
              <a:rPr lang="en-US" sz="6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UNLOCKING LOYALTY</a:t>
            </a:r>
          </a:p>
        </p:txBody>
      </p:sp>
      <p:sp>
        <p:nvSpPr>
          <p:cNvPr name="AutoShape 4" id="4"/>
          <p:cNvSpPr/>
          <p:nvPr/>
        </p:nvSpPr>
        <p:spPr>
          <a:xfrm>
            <a:off x="1028700" y="8828315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-5400000">
            <a:off x="16076945" y="1157854"/>
            <a:ext cx="645215" cy="645215"/>
          </a:xfrm>
          <a:custGeom>
            <a:avLst/>
            <a:gdLst/>
            <a:ahLst/>
            <a:cxnLst/>
            <a:rect r="r" b="b" t="t" l="l"/>
            <a:pathLst>
              <a:path h="645215" w="645215">
                <a:moveTo>
                  <a:pt x="0" y="0"/>
                </a:moveTo>
                <a:lnTo>
                  <a:pt x="645215" y="0"/>
                </a:lnTo>
                <a:lnTo>
                  <a:pt x="645215" y="645215"/>
                </a:lnTo>
                <a:lnTo>
                  <a:pt x="0" y="645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990640" y="8932545"/>
            <a:ext cx="1268660" cy="358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b="true" sz="1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PAGE 07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245096"/>
            <a:ext cx="9990994" cy="2344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Rollover and sharing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Referral and social sharing incentives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Exclusive perks and partnerships with other subscription companies - Get them to subscribe to bundles!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Higher Discounts on annual plans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-5400000">
            <a:off x="16931619" y="1803069"/>
            <a:ext cx="655362" cy="655362"/>
          </a:xfrm>
          <a:custGeom>
            <a:avLst/>
            <a:gdLst/>
            <a:ahLst/>
            <a:cxnLst/>
            <a:rect r="r" b="b" t="t" l="l"/>
            <a:pathLst>
              <a:path h="655362" w="655362">
                <a:moveTo>
                  <a:pt x="0" y="0"/>
                </a:moveTo>
                <a:lnTo>
                  <a:pt x="655362" y="0"/>
                </a:lnTo>
                <a:lnTo>
                  <a:pt x="655362" y="655362"/>
                </a:lnTo>
                <a:lnTo>
                  <a:pt x="0" y="6553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990172" y="4064060"/>
            <a:ext cx="708894" cy="349130"/>
          </a:xfrm>
          <a:custGeom>
            <a:avLst/>
            <a:gdLst/>
            <a:ahLst/>
            <a:cxnLst/>
            <a:rect r="r" b="b" t="t" l="l"/>
            <a:pathLst>
              <a:path h="349130" w="708894">
                <a:moveTo>
                  <a:pt x="0" y="0"/>
                </a:moveTo>
                <a:lnTo>
                  <a:pt x="708894" y="0"/>
                </a:lnTo>
                <a:lnTo>
                  <a:pt x="708894" y="349130"/>
                </a:lnTo>
                <a:lnTo>
                  <a:pt x="0" y="3491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1028700" y="1023938"/>
            <a:ext cx="81153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028700" y="8932545"/>
            <a:ext cx="3895126" cy="358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CELL2CELL PART II - TEAM 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46092" y="2679544"/>
            <a:ext cx="7752889" cy="424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JOIN OUR LOYALTY PROGRAM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46092" y="5508975"/>
            <a:ext cx="9112485" cy="424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OTHER RETENTION STRATEGIES WITH MINIMAL COSTS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6088527"/>
            <a:ext cx="9823659" cy="2344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Let’s make our app better - one click recharge, analytics, call-history tracking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Spam protection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Auto-recharge reminders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Send personalized emails for lapsing customers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1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8828315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1973" y="2442670"/>
            <a:ext cx="6561047" cy="5558996"/>
          </a:xfrm>
          <a:custGeom>
            <a:avLst/>
            <a:gdLst/>
            <a:ahLst/>
            <a:cxnLst/>
            <a:rect r="r" b="b" t="t" l="l"/>
            <a:pathLst>
              <a:path h="5558996" w="6561047">
                <a:moveTo>
                  <a:pt x="0" y="0"/>
                </a:moveTo>
                <a:lnTo>
                  <a:pt x="6561047" y="0"/>
                </a:lnTo>
                <a:lnTo>
                  <a:pt x="6561047" y="5558996"/>
                </a:lnTo>
                <a:lnTo>
                  <a:pt x="0" y="5558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866176" y="950885"/>
            <a:ext cx="81153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9492370" y="401003"/>
            <a:ext cx="7766930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139"/>
              </a:lnSpc>
            </a:pPr>
            <a:r>
              <a:rPr lang="en-US" sz="6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BUSINESS IMPACT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990640" y="8932545"/>
            <a:ext cx="1268660" cy="358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b="true" sz="1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PAGE 08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932545"/>
            <a:ext cx="3895126" cy="358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CELL2CELL PART II - TEAM 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93810" y="1437147"/>
            <a:ext cx="9246487" cy="1953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Total People Targeted: </a:t>
            </a:r>
            <a:r>
              <a:rPr lang="en-US" b="true" sz="2199">
                <a:solidFill>
                  <a:srgbClr val="BE1E2D"/>
                </a:solidFill>
                <a:latin typeface="Poppins Bold"/>
                <a:ea typeface="Poppins Bold"/>
                <a:cs typeface="Poppins Bold"/>
                <a:sym typeface="Poppins Bold"/>
              </a:rPr>
              <a:t>1667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Total Cost of Retention: $580K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Percentage Change in Average Churn: </a:t>
            </a:r>
            <a:r>
              <a:rPr lang="en-US" b="true" sz="2199">
                <a:solidFill>
                  <a:srgbClr val="BE1E2D"/>
                </a:solidFill>
                <a:latin typeface="Poppins Bold"/>
                <a:ea typeface="Poppins Bold"/>
                <a:cs typeface="Poppins Bold"/>
                <a:sym typeface="Poppins Bold"/>
              </a:rPr>
              <a:t>-5%</a:t>
            </a: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(From 2 to 1.9)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Total Change in LTV: </a:t>
            </a:r>
            <a:r>
              <a:rPr lang="en-US" b="true" sz="2199">
                <a:solidFill>
                  <a:srgbClr val="BE1E2D"/>
                </a:solidFill>
                <a:latin typeface="Poppins Bold"/>
                <a:ea typeface="Poppins Bold"/>
                <a:cs typeface="Poppins Bold"/>
                <a:sym typeface="Poppins Bold"/>
              </a:rPr>
              <a:t>$4.39M (5.1%)</a:t>
            </a: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ROI: </a:t>
            </a:r>
            <a:r>
              <a:rPr lang="en-US" b="true" sz="2199">
                <a:solidFill>
                  <a:srgbClr val="BE1E2D"/>
                </a:solidFill>
                <a:latin typeface="Poppins Bold"/>
                <a:ea typeface="Poppins Bold"/>
                <a:cs typeface="Poppins Bold"/>
                <a:sym typeface="Poppins Bold"/>
              </a:rPr>
              <a:t>757%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993810" y="3704446"/>
            <a:ext cx="10265490" cy="5430056"/>
            <a:chOff x="0" y="0"/>
            <a:chExt cx="13687319" cy="72400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1263496"/>
              <a:ext cx="535104" cy="453379"/>
            </a:xfrm>
            <a:custGeom>
              <a:avLst/>
              <a:gdLst/>
              <a:ahLst/>
              <a:cxnLst/>
              <a:rect r="r" b="b" t="t" l="l"/>
              <a:pathLst>
                <a:path h="453379" w="535104">
                  <a:moveTo>
                    <a:pt x="0" y="0"/>
                  </a:moveTo>
                  <a:lnTo>
                    <a:pt x="535104" y="0"/>
                  </a:lnTo>
                  <a:lnTo>
                    <a:pt x="535104" y="453378"/>
                  </a:lnTo>
                  <a:lnTo>
                    <a:pt x="0" y="4533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 rot="0">
              <a:off x="675221" y="-76200"/>
              <a:ext cx="13012099" cy="731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86"/>
                </a:lnSpc>
              </a:pPr>
              <a:r>
                <a:rPr lang="en-US" sz="2704" b="true">
                  <a:solidFill>
                    <a:srgbClr val="D93D04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WHY THIS APPROACH?</a:t>
              </a:r>
            </a:p>
            <a:p>
              <a:pPr algn="l">
                <a:lnSpc>
                  <a:spcPts val="2880"/>
                </a:lnSpc>
              </a:pPr>
            </a:p>
            <a:p>
              <a:pPr algn="l">
                <a:lnSpc>
                  <a:spcPts val="3182"/>
                </a:lnSpc>
              </a:pPr>
              <a:r>
                <a:rPr lang="en-US" sz="2273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Targeted Approach :</a:t>
              </a:r>
              <a:r>
                <a:rPr lang="en-US" sz="2273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Focus on high-risk, high-value customers</a:t>
              </a:r>
            </a:p>
            <a:p>
              <a:pPr algn="l">
                <a:lnSpc>
                  <a:spcPts val="4137"/>
                </a:lnSpc>
              </a:pPr>
              <a:r>
                <a:rPr lang="en-US" sz="2273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273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Data-Backed Strategy :</a:t>
              </a:r>
              <a:r>
                <a:rPr lang="en-US" sz="2273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Model-driven retention efforts</a:t>
              </a:r>
            </a:p>
            <a:p>
              <a:pPr algn="l">
                <a:lnSpc>
                  <a:spcPts val="4137"/>
                </a:lnSpc>
              </a:pPr>
              <a:r>
                <a:rPr lang="en-US" sz="2273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273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Profitable Retention :</a:t>
              </a:r>
              <a:r>
                <a:rPr lang="en-US" sz="2273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Maximizing LTV while minimizing costs</a:t>
              </a:r>
            </a:p>
            <a:p>
              <a:pPr algn="l">
                <a:lnSpc>
                  <a:spcPts val="4137"/>
                </a:lnSpc>
              </a:pPr>
              <a:r>
                <a:rPr lang="en-US" sz="2273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Scalable Solution :</a:t>
              </a:r>
              <a:r>
                <a:rPr lang="en-US" sz="2273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Repeatable strategy for ongoing churn reduction</a:t>
              </a:r>
            </a:p>
            <a:p>
              <a:pPr algn="l">
                <a:lnSpc>
                  <a:spcPts val="4137"/>
                </a:lnSpc>
              </a:pPr>
            </a:p>
            <a:p>
              <a:pPr algn="l">
                <a:lnSpc>
                  <a:spcPts val="3182"/>
                </a:lnSpc>
              </a:pPr>
              <a:r>
                <a:rPr lang="en-US" sz="2273" b="true">
                  <a:solidFill>
                    <a:srgbClr val="D93D04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Our model delivers actionable insights, high retention impact, and strong ROI, making churn management a revenue-driving strategy.</a:t>
              </a:r>
            </a:p>
            <a:p>
              <a:pPr algn="ctr">
                <a:lnSpc>
                  <a:spcPts val="3484"/>
                </a:lnSpc>
                <a:spcBef>
                  <a:spcPct val="0"/>
                </a:spcBef>
              </a:pPr>
            </a:p>
          </p:txBody>
        </p:sp>
        <p:sp>
          <p:nvSpPr>
            <p:cNvPr name="Freeform 12" id="12"/>
            <p:cNvSpPr/>
            <p:nvPr/>
          </p:nvSpPr>
          <p:spPr>
            <a:xfrm flipH="false" flipV="false" rot="0">
              <a:off x="0" y="2009303"/>
              <a:ext cx="535104" cy="453379"/>
            </a:xfrm>
            <a:custGeom>
              <a:avLst/>
              <a:gdLst/>
              <a:ahLst/>
              <a:cxnLst/>
              <a:rect r="r" b="b" t="t" l="l"/>
              <a:pathLst>
                <a:path h="453379" w="535104">
                  <a:moveTo>
                    <a:pt x="0" y="0"/>
                  </a:moveTo>
                  <a:lnTo>
                    <a:pt x="535104" y="0"/>
                  </a:lnTo>
                  <a:lnTo>
                    <a:pt x="535104" y="453378"/>
                  </a:lnTo>
                  <a:lnTo>
                    <a:pt x="0" y="4533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2666349"/>
              <a:ext cx="535104" cy="453379"/>
            </a:xfrm>
            <a:custGeom>
              <a:avLst/>
              <a:gdLst/>
              <a:ahLst/>
              <a:cxnLst/>
              <a:rect r="r" b="b" t="t" l="l"/>
              <a:pathLst>
                <a:path h="453379" w="535104">
                  <a:moveTo>
                    <a:pt x="0" y="0"/>
                  </a:moveTo>
                  <a:lnTo>
                    <a:pt x="535104" y="0"/>
                  </a:lnTo>
                  <a:lnTo>
                    <a:pt x="535104" y="453379"/>
                  </a:lnTo>
                  <a:lnTo>
                    <a:pt x="0" y="4533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3407444"/>
              <a:ext cx="535104" cy="453379"/>
            </a:xfrm>
            <a:custGeom>
              <a:avLst/>
              <a:gdLst/>
              <a:ahLst/>
              <a:cxnLst/>
              <a:rect r="r" b="b" t="t" l="l"/>
              <a:pathLst>
                <a:path h="453379" w="535104">
                  <a:moveTo>
                    <a:pt x="0" y="0"/>
                  </a:moveTo>
                  <a:lnTo>
                    <a:pt x="535104" y="0"/>
                  </a:lnTo>
                  <a:lnTo>
                    <a:pt x="535104" y="453379"/>
                  </a:lnTo>
                  <a:lnTo>
                    <a:pt x="0" y="4533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171973" y="45106"/>
            <a:ext cx="2355582" cy="2245164"/>
            <a:chOff x="0" y="0"/>
            <a:chExt cx="812800" cy="7747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EBA2B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228600" y="200025"/>
              <a:ext cx="355600" cy="409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44489" y="1002277"/>
            <a:ext cx="2410549" cy="283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b="true" sz="16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KILLER SLIDE!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1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8828315"/>
            <a:ext cx="16230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4464136" y="656590"/>
            <a:ext cx="13364174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139"/>
              </a:lnSpc>
            </a:pPr>
            <a:r>
              <a:rPr lang="en-US" sz="6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WHAT IF WE DONT CLUSTER?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400000">
            <a:off x="6467774" y="2828658"/>
            <a:ext cx="655362" cy="655362"/>
          </a:xfrm>
          <a:custGeom>
            <a:avLst/>
            <a:gdLst/>
            <a:ahLst/>
            <a:cxnLst/>
            <a:rect r="r" b="b" t="t" l="l"/>
            <a:pathLst>
              <a:path h="655362" w="655362">
                <a:moveTo>
                  <a:pt x="0" y="0"/>
                </a:moveTo>
                <a:lnTo>
                  <a:pt x="655362" y="0"/>
                </a:lnTo>
                <a:lnTo>
                  <a:pt x="655362" y="655362"/>
                </a:lnTo>
                <a:lnTo>
                  <a:pt x="0" y="65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626734">
            <a:off x="1095649" y="1682736"/>
            <a:ext cx="665563" cy="665563"/>
          </a:xfrm>
          <a:custGeom>
            <a:avLst/>
            <a:gdLst/>
            <a:ahLst/>
            <a:cxnLst/>
            <a:rect r="r" b="b" t="t" l="l"/>
            <a:pathLst>
              <a:path h="665563" w="665563">
                <a:moveTo>
                  <a:pt x="0" y="0"/>
                </a:moveTo>
                <a:lnTo>
                  <a:pt x="665564" y="0"/>
                </a:lnTo>
                <a:lnTo>
                  <a:pt x="665564" y="665563"/>
                </a:lnTo>
                <a:lnTo>
                  <a:pt x="0" y="6655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990640" y="8932545"/>
            <a:ext cx="1268660" cy="358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b="true" sz="19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PAGE 09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7599817">
            <a:off x="890791" y="6243138"/>
            <a:ext cx="708894" cy="349130"/>
          </a:xfrm>
          <a:custGeom>
            <a:avLst/>
            <a:gdLst/>
            <a:ahLst/>
            <a:cxnLst/>
            <a:rect r="r" b="b" t="t" l="l"/>
            <a:pathLst>
              <a:path h="349130" w="708894">
                <a:moveTo>
                  <a:pt x="0" y="0"/>
                </a:moveTo>
                <a:lnTo>
                  <a:pt x="708895" y="0"/>
                </a:lnTo>
                <a:lnTo>
                  <a:pt x="708895" y="349131"/>
                </a:lnTo>
                <a:lnTo>
                  <a:pt x="0" y="3491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2626734">
            <a:off x="7148823" y="7324863"/>
            <a:ext cx="872098" cy="872098"/>
          </a:xfrm>
          <a:custGeom>
            <a:avLst/>
            <a:gdLst/>
            <a:ahLst/>
            <a:cxnLst/>
            <a:rect r="r" b="b" t="t" l="l"/>
            <a:pathLst>
              <a:path h="872098" w="872098">
                <a:moveTo>
                  <a:pt x="0" y="0"/>
                </a:moveTo>
                <a:lnTo>
                  <a:pt x="872097" y="0"/>
                </a:lnTo>
                <a:lnTo>
                  <a:pt x="872097" y="872098"/>
                </a:lnTo>
                <a:lnTo>
                  <a:pt x="0" y="8720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3487163">
            <a:off x="7650713" y="4242665"/>
            <a:ext cx="708894" cy="349130"/>
          </a:xfrm>
          <a:custGeom>
            <a:avLst/>
            <a:gdLst/>
            <a:ahLst/>
            <a:cxnLst/>
            <a:rect r="r" b="b" t="t" l="l"/>
            <a:pathLst>
              <a:path h="349130" w="708894">
                <a:moveTo>
                  <a:pt x="0" y="0"/>
                </a:moveTo>
                <a:lnTo>
                  <a:pt x="708894" y="0"/>
                </a:lnTo>
                <a:lnTo>
                  <a:pt x="708894" y="349131"/>
                </a:lnTo>
                <a:lnTo>
                  <a:pt x="0" y="3491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 flipV="true">
            <a:off x="1025601" y="1131888"/>
            <a:ext cx="3438535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898948" y="1511559"/>
            <a:ext cx="5124176" cy="6941618"/>
          </a:xfrm>
          <a:custGeom>
            <a:avLst/>
            <a:gdLst/>
            <a:ahLst/>
            <a:cxnLst/>
            <a:rect r="r" b="b" t="t" l="l"/>
            <a:pathLst>
              <a:path h="6941618" w="5124176">
                <a:moveTo>
                  <a:pt x="0" y="0"/>
                </a:moveTo>
                <a:lnTo>
                  <a:pt x="5124177" y="0"/>
                </a:lnTo>
                <a:lnTo>
                  <a:pt x="5124177" y="6941618"/>
                </a:lnTo>
                <a:lnTo>
                  <a:pt x="0" y="69416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8932545"/>
            <a:ext cx="3895126" cy="358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CELL2CELL PART II - TEAM 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2312424"/>
            <a:ext cx="7063621" cy="84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all the customers eligible for the offer,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not just the ones in clusters.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44000" y="3426870"/>
            <a:ext cx="8684310" cy="1953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Total People Targeted: </a:t>
            </a:r>
            <a:r>
              <a:rPr lang="en-US" b="true" sz="2199">
                <a:solidFill>
                  <a:srgbClr val="BE1E2D"/>
                </a:solidFill>
                <a:latin typeface="Poppins Bold"/>
                <a:ea typeface="Poppins Bold"/>
                <a:cs typeface="Poppins Bold"/>
                <a:sym typeface="Poppins Bold"/>
              </a:rPr>
              <a:t>7238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Total Cost of Retention: $1.67M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Percentage Change in Average Churn: -15% (From 2 to 1.7)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Total Change in LTV : </a:t>
            </a:r>
            <a:r>
              <a:rPr lang="en-US" b="true" sz="2199">
                <a:solidFill>
                  <a:srgbClr val="BE1E2D"/>
                </a:solidFill>
                <a:latin typeface="Poppins Bold"/>
                <a:ea typeface="Poppins Bold"/>
                <a:cs typeface="Poppins Bold"/>
                <a:sym typeface="Poppins Bold"/>
              </a:rPr>
              <a:t>$10.9M (12.6%)</a:t>
            </a:r>
            <a:r>
              <a:rPr lang="en-US" b="true" sz="21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ROI: </a:t>
            </a:r>
            <a:r>
              <a:rPr lang="en-US" b="true" sz="2199">
                <a:solidFill>
                  <a:srgbClr val="BE1E2D"/>
                </a:solidFill>
                <a:latin typeface="Poppins Bold"/>
                <a:ea typeface="Poppins Bold"/>
                <a:cs typeface="Poppins Bold"/>
                <a:sym typeface="Poppins Bold"/>
              </a:rPr>
              <a:t>653%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44000" y="6360554"/>
            <a:ext cx="7249004" cy="1563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 comparison to clustered targeting:</a:t>
            </a:r>
          </a:p>
          <a:p>
            <a:pPr algn="ctr">
              <a:lnSpc>
                <a:spcPts val="3079"/>
              </a:lnSpc>
            </a:pP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INCREASE IN PEOPLE TARGETED: 5571 (330%)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Increase in LTV: </a:t>
            </a:r>
            <a:r>
              <a:rPr lang="en-US" b="true" sz="2199">
                <a:solidFill>
                  <a:srgbClr val="BE1E2D"/>
                </a:solidFill>
                <a:latin typeface="Poppins Bold"/>
                <a:ea typeface="Poppins Bold"/>
                <a:cs typeface="Poppins Bold"/>
                <a:sym typeface="Poppins Bold"/>
              </a:rPr>
              <a:t>$6.5M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DAGgDfyT9pM</dc:identifier>
  <dcterms:modified xsi:type="dcterms:W3CDTF">2011-08-01T06:04:30Z</dcterms:modified>
  <cp:revision>1</cp:revision>
  <dc:title>CELL2CELL PART II</dc:title>
</cp:coreProperties>
</file>