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5" r:id="rId3"/>
    <p:sldId id="276" r:id="rId4"/>
    <p:sldId id="280" r:id="rId5"/>
    <p:sldId id="281" r:id="rId6"/>
    <p:sldId id="265" r:id="rId7"/>
    <p:sldId id="282" r:id="rId8"/>
    <p:sldId id="283" r:id="rId9"/>
    <p:sldId id="277" r:id="rId10"/>
    <p:sldId id="284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6" autoAdjust="0"/>
    <p:restoredTop sz="94653" autoAdjust="0"/>
  </p:normalViewPr>
  <p:slideViewPr>
    <p:cSldViewPr>
      <p:cViewPr varScale="1">
        <p:scale>
          <a:sx n="146" d="100"/>
          <a:sy n="146" d="100"/>
        </p:scale>
        <p:origin x="149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11.01.2025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11.01.2025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11.01.2025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11.01.2025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63688" y="1052736"/>
            <a:ext cx="7056784" cy="3160943"/>
          </a:xfrm>
        </p:spPr>
        <p:txBody>
          <a:bodyPr>
            <a:normAutofit/>
          </a:bodyPr>
          <a:lstStyle/>
          <a:p>
            <a:r>
              <a:rPr lang="ru-RU" sz="2800" b="1" cap="all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РАБОТА</a:t>
            </a:r>
            <a:br>
              <a:rPr lang="ru-RU" sz="2800" b="1" cap="all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800" b="1" cap="all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по дисциплине «средства программирования мобильных приложений»</a:t>
            </a:r>
            <a:br>
              <a:rPr lang="ru-RU" sz="2800" b="1" cap="all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800" b="1" cap="all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на тему: «интернет-магазин вещей»</a:t>
            </a: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2051720" y="5194926"/>
            <a:ext cx="6832848" cy="4789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ru-RU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Исполнитель: Терещенко Н.В., студент 4 курса, группа АВб-21-12</a:t>
            </a:r>
            <a:r>
              <a: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3563888" y="6093296"/>
            <a:ext cx="3456384" cy="478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Магнитогорск</a:t>
            </a:r>
            <a:r>
              <a: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2024</a:t>
            </a:r>
          </a:p>
        </p:txBody>
      </p:sp>
      <p:pic>
        <p:nvPicPr>
          <p:cNvPr id="6" name="Picture 2" descr="D:\БРЕНДБУК\Для шаблона презаентации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-14817"/>
            <a:ext cx="1547663" cy="68728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92827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5A3280-4A71-5ED8-5573-E8A3865FED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4FE9C9-6C2E-D2A7-47ED-F3F2940E3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420888"/>
            <a:ext cx="8589640" cy="1387976"/>
          </a:xfrm>
        </p:spPr>
        <p:txBody>
          <a:bodyPr>
            <a:noAutofit/>
          </a:bodyPr>
          <a:lstStyle/>
          <a:p>
            <a:r>
              <a:rPr lang="ru-RU" sz="28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106499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8864" y="347757"/>
            <a:ext cx="8589640" cy="848995"/>
          </a:xfrm>
        </p:spPr>
        <p:txBody>
          <a:bodyPr>
            <a:noAutofit/>
          </a:bodyPr>
          <a:lstStyle/>
          <a:p>
            <a:r>
              <a:rPr lang="ru-RU" sz="28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ЦЕЛИ И ЗАДАЧИ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18864" y="1196752"/>
            <a:ext cx="3765104" cy="5011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Цели:</a:t>
            </a: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функционального мобильного приложения</a:t>
            </a: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 навыков проектирования и реализации</a:t>
            </a:r>
            <a:endParaRPr lang="ru-RU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прототипа для реального бизнеса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427984" y="1206761"/>
            <a:ext cx="4572000" cy="2795958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40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интерфейса</a:t>
            </a:r>
            <a:endParaRPr lang="en-US" sz="240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к</a:t>
            </a:r>
            <a:r>
              <a:rPr lang="ru-RU" sz="240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аталога товаров</a:t>
            </a:r>
            <a:endParaRPr lang="en-US" sz="240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</a:t>
            </a:r>
            <a:r>
              <a:rPr lang="ru-RU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ru-RU" sz="240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орзины и оформления заказа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445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8864" y="347757"/>
            <a:ext cx="8589640" cy="848995"/>
          </a:xfrm>
        </p:spPr>
        <p:txBody>
          <a:bodyPr>
            <a:noAutofit/>
          </a:bodyPr>
          <a:lstStyle/>
          <a:p>
            <a:r>
              <a:rPr lang="ru-RU" sz="28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ОПИСАНИЕ ОСНОВНЫХ ОКОН ПРИЛОЖЕНИЯ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7DCD19-7105-13DC-1D5F-7BE83F25C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927284"/>
            <a:ext cx="2164568" cy="47971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A4FDCF-C247-6224-384F-8A86EF270F02}"/>
              </a:ext>
            </a:extLst>
          </p:cNvPr>
          <p:cNvSpPr txBox="1"/>
          <p:nvPr/>
        </p:nvSpPr>
        <p:spPr>
          <a:xfrm>
            <a:off x="1055561" y="142588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Окно логина</a:t>
            </a:r>
            <a:endParaRPr lang="en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BCD81A-6481-03F8-DC7A-FD5181476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1950742"/>
            <a:ext cx="2164569" cy="47736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72E4FE4-CDB3-E091-B92C-1C8990F05243}"/>
              </a:ext>
            </a:extLst>
          </p:cNvPr>
          <p:cNvSpPr txBox="1"/>
          <p:nvPr/>
        </p:nvSpPr>
        <p:spPr>
          <a:xfrm>
            <a:off x="3331422" y="1425880"/>
            <a:ext cx="277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Главное окно приложения</a:t>
            </a:r>
            <a:endParaRPr lang="en-RU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73166C3-D306-A0B9-5394-086BF5FD0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5682" y="1951122"/>
            <a:ext cx="2149218" cy="477369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25E5845-CE2C-DDE2-EA79-01E52A556D3D}"/>
              </a:ext>
            </a:extLst>
          </p:cNvPr>
          <p:cNvSpPr txBox="1"/>
          <p:nvPr/>
        </p:nvSpPr>
        <p:spPr>
          <a:xfrm>
            <a:off x="6433149" y="1425880"/>
            <a:ext cx="253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Все популярные товары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342925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BA79EC-4578-46AB-C7FB-0F065B9B0E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62FB60-DDC4-6DC4-9D9F-2B1B8080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864" y="347757"/>
            <a:ext cx="8589640" cy="848995"/>
          </a:xfrm>
        </p:spPr>
        <p:txBody>
          <a:bodyPr>
            <a:noAutofit/>
          </a:bodyPr>
          <a:lstStyle/>
          <a:p>
            <a:r>
              <a:rPr lang="ru-RU" sz="28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ОПИСАНИЕ ОСНОВНЫХ ОКОН ПРИЛОЖЕНИЯ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C92C85-F35F-D69B-3876-A6AA93C7C6E1}"/>
              </a:ext>
            </a:extLst>
          </p:cNvPr>
          <p:cNvSpPr txBox="1"/>
          <p:nvPr/>
        </p:nvSpPr>
        <p:spPr>
          <a:xfrm>
            <a:off x="575642" y="1425880"/>
            <a:ext cx="239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Подробности о товаре</a:t>
            </a:r>
            <a:endParaRPr lang="en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C50BC6-8B9A-4A8B-8D9C-5AF4E80B0BD6}"/>
              </a:ext>
            </a:extLst>
          </p:cNvPr>
          <p:cNvSpPr txBox="1"/>
          <p:nvPr/>
        </p:nvSpPr>
        <p:spPr>
          <a:xfrm>
            <a:off x="3442298" y="1425880"/>
            <a:ext cx="2259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Окно поиска товаров</a:t>
            </a:r>
            <a:endParaRPr lang="en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CF3DFA-4EDB-F32D-48FD-0A13379D6E47}"/>
              </a:ext>
            </a:extLst>
          </p:cNvPr>
          <p:cNvSpPr txBox="1"/>
          <p:nvPr/>
        </p:nvSpPr>
        <p:spPr>
          <a:xfrm>
            <a:off x="7196819" y="1432863"/>
            <a:ext cx="1006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Корзина</a:t>
            </a:r>
            <a:endParaRPr lang="en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9A0DB2-3764-8EC7-010F-38A3536A1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901347"/>
            <a:ext cx="2176793" cy="48230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F22D49-C40A-2374-56F1-A517B5A5F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2686" y="1905980"/>
            <a:ext cx="2178627" cy="48336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E426F8-D728-7561-B54D-EDB2B5F03D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5877" y="1919617"/>
            <a:ext cx="2188827" cy="483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454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4C481-F965-C6BB-7135-EF9180BF23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FDA6B0-B19A-1BCE-1DD4-F6D28FA9C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864" y="347757"/>
            <a:ext cx="8589640" cy="848995"/>
          </a:xfrm>
        </p:spPr>
        <p:txBody>
          <a:bodyPr>
            <a:noAutofit/>
          </a:bodyPr>
          <a:lstStyle/>
          <a:p>
            <a:r>
              <a:rPr lang="ru-RU" sz="28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ОПИСАНИЕ ОСНОВНЫХ ОКОН ПРИЛОЖЕНИЯ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EB0A16-261B-4ADF-8298-AAFA1E8B1505}"/>
              </a:ext>
            </a:extLst>
          </p:cNvPr>
          <p:cNvSpPr txBox="1"/>
          <p:nvPr/>
        </p:nvSpPr>
        <p:spPr>
          <a:xfrm>
            <a:off x="2097064" y="1378135"/>
            <a:ext cx="2170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Окно оплаты товара</a:t>
            </a:r>
            <a:endParaRPr lang="en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BA0AFE-BBA4-F86D-9A4E-0CB137E3B6DE}"/>
              </a:ext>
            </a:extLst>
          </p:cNvPr>
          <p:cNvSpPr txBox="1"/>
          <p:nvPr/>
        </p:nvSpPr>
        <p:spPr>
          <a:xfrm>
            <a:off x="5186362" y="1378135"/>
            <a:ext cx="1860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Успешная оплата</a:t>
            </a:r>
            <a:endParaRPr lang="en-R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728CE4-44CD-B924-0270-EFCD3469AF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09"/>
          <a:stretch/>
        </p:blipFill>
        <p:spPr>
          <a:xfrm>
            <a:off x="2126393" y="1899975"/>
            <a:ext cx="2141394" cy="47919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19CC085-D316-BD1F-B6D7-86D379E66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1916832"/>
            <a:ext cx="2141394" cy="475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26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8073"/>
            <a:ext cx="8589640" cy="1006671"/>
          </a:xfrm>
        </p:spPr>
        <p:txBody>
          <a:bodyPr>
            <a:noAutofit/>
          </a:bodyPr>
          <a:lstStyle/>
          <a:p>
            <a:r>
              <a:rPr lang="ru-RU" sz="28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ОПИСАНИЕ АЛГОРИТМА РАБОТЫ ПРИЛОЖЕНИЯ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00FF96C-571F-1883-DFC6-708C4AC4A18A}"/>
              </a:ext>
            </a:extLst>
          </p:cNvPr>
          <p:cNvSpPr/>
          <p:nvPr/>
        </p:nvSpPr>
        <p:spPr>
          <a:xfrm>
            <a:off x="1763688" y="1268760"/>
            <a:ext cx="1368152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Начало</a:t>
            </a:r>
            <a:endParaRPr lang="en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0A1057-63E1-6EE0-D6F4-5E82D45CB3F4}"/>
              </a:ext>
            </a:extLst>
          </p:cNvPr>
          <p:cNvSpPr/>
          <p:nvPr/>
        </p:nvSpPr>
        <p:spPr>
          <a:xfrm>
            <a:off x="3779912" y="1268760"/>
            <a:ext cx="1584176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Окно логина</a:t>
            </a:r>
            <a:endParaRPr lang="en-RU" dirty="0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0833580F-DD68-5875-823A-D79C651F31B3}"/>
              </a:ext>
            </a:extLst>
          </p:cNvPr>
          <p:cNvSpPr/>
          <p:nvPr/>
        </p:nvSpPr>
        <p:spPr>
          <a:xfrm>
            <a:off x="2987824" y="2012246"/>
            <a:ext cx="3168352" cy="93610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Пользователь существует?</a:t>
            </a:r>
            <a:endParaRPr lang="en-R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06F81B-6745-8FBD-9882-74D3FF45DFBA}"/>
              </a:ext>
            </a:extLst>
          </p:cNvPr>
          <p:cNvSpPr/>
          <p:nvPr/>
        </p:nvSpPr>
        <p:spPr>
          <a:xfrm>
            <a:off x="6711264" y="2012246"/>
            <a:ext cx="1728192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Нажатие на «Регистрация»</a:t>
            </a:r>
            <a:endParaRPr lang="en-RU" dirty="0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0CCE03F1-C78D-5D7E-BB8C-52F2A287F884}"/>
              </a:ext>
            </a:extLst>
          </p:cNvPr>
          <p:cNvSpPr/>
          <p:nvPr/>
        </p:nvSpPr>
        <p:spPr>
          <a:xfrm>
            <a:off x="5976180" y="5567377"/>
            <a:ext cx="2931352" cy="76689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Проверки пройдены?</a:t>
            </a:r>
            <a:endParaRPr lang="en-R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401C5C-846A-D9CE-4FE4-EE01771356DC}"/>
              </a:ext>
            </a:extLst>
          </p:cNvPr>
          <p:cNvSpPr/>
          <p:nvPr/>
        </p:nvSpPr>
        <p:spPr>
          <a:xfrm>
            <a:off x="6711264" y="3242267"/>
            <a:ext cx="1728192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Открытие окна регистрации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F59F4E-AA4B-05E3-0EC9-60BE8619B272}"/>
              </a:ext>
            </a:extLst>
          </p:cNvPr>
          <p:cNvSpPr/>
          <p:nvPr/>
        </p:nvSpPr>
        <p:spPr>
          <a:xfrm>
            <a:off x="1313020" y="5003225"/>
            <a:ext cx="1584176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Главное окно</a:t>
            </a:r>
            <a:endParaRPr lang="en-RU" dirty="0"/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5FC4A378-4BC1-5917-868D-0ACA7B6D3093}"/>
              </a:ext>
            </a:extLst>
          </p:cNvPr>
          <p:cNvSpPr/>
          <p:nvPr/>
        </p:nvSpPr>
        <p:spPr>
          <a:xfrm>
            <a:off x="639432" y="3526205"/>
            <a:ext cx="2931352" cy="76689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Проверки пройдены?</a:t>
            </a:r>
            <a:endParaRPr lang="en-RU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D5DF972C-2987-8FCA-0C49-E9434A2ADA83}"/>
              </a:ext>
            </a:extLst>
          </p:cNvPr>
          <p:cNvSpPr/>
          <p:nvPr/>
        </p:nvSpPr>
        <p:spPr>
          <a:xfrm>
            <a:off x="587305" y="2060713"/>
            <a:ext cx="1995978" cy="1006671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r>
              <a:rPr lang="ru-RU" dirty="0"/>
              <a:t>Ввод данных и нажатие на «Войти»</a:t>
            </a:r>
            <a:endParaRPr lang="en-RU" dirty="0"/>
          </a:p>
          <a:p>
            <a:pPr algn="ctr"/>
            <a:endParaRPr lang="en-RU" dirty="0"/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53F1A95D-7579-9A8E-898B-46DD637CA6EA}"/>
              </a:ext>
            </a:extLst>
          </p:cNvPr>
          <p:cNvSpPr/>
          <p:nvPr/>
        </p:nvSpPr>
        <p:spPr>
          <a:xfrm>
            <a:off x="6324111" y="4448838"/>
            <a:ext cx="2235490" cy="1006671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r>
              <a:rPr lang="ru-RU" dirty="0"/>
              <a:t>Ввод данных и нажатие на «Регистрация»</a:t>
            </a:r>
            <a:endParaRPr lang="en-RU" dirty="0"/>
          </a:p>
          <a:p>
            <a:pPr algn="ctr"/>
            <a:endParaRPr lang="en-RU" dirty="0"/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3CB35EE1-AA77-FF10-EC72-F1B9946B92E5}"/>
              </a:ext>
            </a:extLst>
          </p:cNvPr>
          <p:cNvCxnSpPr>
            <a:stCxn id="15" idx="1"/>
            <a:endCxn id="17" idx="5"/>
          </p:cNvCxnSpPr>
          <p:nvPr/>
        </p:nvCxnSpPr>
        <p:spPr>
          <a:xfrm rot="10800000" flipH="1">
            <a:off x="639431" y="2564049"/>
            <a:ext cx="73707" cy="1345602"/>
          </a:xfrm>
          <a:prstGeom prst="bentConnector3">
            <a:avLst>
              <a:gd name="adj1" fmla="val -38086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93013A8-2565-0295-B199-8981CE627821}"/>
              </a:ext>
            </a:extLst>
          </p:cNvPr>
          <p:cNvCxnSpPr>
            <a:stCxn id="15" idx="2"/>
            <a:endCxn id="14" idx="0"/>
          </p:cNvCxnSpPr>
          <p:nvPr/>
        </p:nvCxnSpPr>
        <p:spPr>
          <a:xfrm>
            <a:off x="2105108" y="4293097"/>
            <a:ext cx="0" cy="710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E9E4C7F-5BD3-5740-E669-0D93000975E0}"/>
              </a:ext>
            </a:extLst>
          </p:cNvPr>
          <p:cNvCxnSpPr>
            <a:stCxn id="3" idx="6"/>
            <a:endCxn id="6" idx="1"/>
          </p:cNvCxnSpPr>
          <p:nvPr/>
        </p:nvCxnSpPr>
        <p:spPr>
          <a:xfrm flipV="1">
            <a:off x="3131840" y="1520788"/>
            <a:ext cx="648072" cy="36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F7DCD68-C008-9FCB-3E97-4ECEAB876F6E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4572000" y="1772816"/>
            <a:ext cx="0" cy="239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845ACB2-4321-3B41-42EF-6FF822FC2B79}"/>
              </a:ext>
            </a:extLst>
          </p:cNvPr>
          <p:cNvCxnSpPr>
            <a:stCxn id="7" idx="1"/>
            <a:endCxn id="17" idx="2"/>
          </p:cNvCxnSpPr>
          <p:nvPr/>
        </p:nvCxnSpPr>
        <p:spPr>
          <a:xfrm flipH="1">
            <a:off x="2457449" y="2480298"/>
            <a:ext cx="530375" cy="83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24C581E-15CE-946D-7A4A-6AF80082B706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6156176" y="2480298"/>
            <a:ext cx="555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F59ED50-2A42-F166-C245-CED8A64E2A34}"/>
              </a:ext>
            </a:extLst>
          </p:cNvPr>
          <p:cNvCxnSpPr>
            <a:stCxn id="9" idx="2"/>
            <a:endCxn id="13" idx="0"/>
          </p:cNvCxnSpPr>
          <p:nvPr/>
        </p:nvCxnSpPr>
        <p:spPr>
          <a:xfrm>
            <a:off x="7575360" y="2948350"/>
            <a:ext cx="0" cy="293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D81682F-F653-6FE4-0536-25CE4750C912}"/>
              </a:ext>
            </a:extLst>
          </p:cNvPr>
          <p:cNvCxnSpPr>
            <a:stCxn id="13" idx="2"/>
            <a:endCxn id="18" idx="1"/>
          </p:cNvCxnSpPr>
          <p:nvPr/>
        </p:nvCxnSpPr>
        <p:spPr>
          <a:xfrm flipH="1">
            <a:off x="7567690" y="4178371"/>
            <a:ext cx="7670" cy="270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5600CEE-F1A9-08CC-DF9E-89021DB626A9}"/>
              </a:ext>
            </a:extLst>
          </p:cNvPr>
          <p:cNvCxnSpPr>
            <a:stCxn id="18" idx="4"/>
          </p:cNvCxnSpPr>
          <p:nvPr/>
        </p:nvCxnSpPr>
        <p:spPr>
          <a:xfrm>
            <a:off x="7441856" y="5455509"/>
            <a:ext cx="0" cy="111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19C41F7-685D-7B32-1ECF-0E2EF51699BC}"/>
              </a:ext>
            </a:extLst>
          </p:cNvPr>
          <p:cNvCxnSpPr>
            <a:stCxn id="10" idx="1"/>
            <a:endCxn id="14" idx="3"/>
          </p:cNvCxnSpPr>
          <p:nvPr/>
        </p:nvCxnSpPr>
        <p:spPr>
          <a:xfrm flipH="1" flipV="1">
            <a:off x="2897196" y="5255253"/>
            <a:ext cx="3078984" cy="695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9C67A53E-EE39-BD56-07B9-A71CF11F7217}"/>
              </a:ext>
            </a:extLst>
          </p:cNvPr>
          <p:cNvCxnSpPr>
            <a:stCxn id="10" idx="3"/>
            <a:endCxn id="18" idx="2"/>
          </p:cNvCxnSpPr>
          <p:nvPr/>
        </p:nvCxnSpPr>
        <p:spPr>
          <a:xfrm flipH="1" flipV="1">
            <a:off x="8433767" y="4952174"/>
            <a:ext cx="473765" cy="998649"/>
          </a:xfrm>
          <a:prstGeom prst="bentConnector3">
            <a:avLst>
              <a:gd name="adj1" fmla="val -4825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276A19B-14A3-9EB7-C5BF-67123494C554}"/>
              </a:ext>
            </a:extLst>
          </p:cNvPr>
          <p:cNvCxnSpPr>
            <a:stCxn id="17" idx="4"/>
            <a:endCxn id="15" idx="0"/>
          </p:cNvCxnSpPr>
          <p:nvPr/>
        </p:nvCxnSpPr>
        <p:spPr>
          <a:xfrm>
            <a:off x="1585294" y="3067384"/>
            <a:ext cx="519814" cy="458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61410A3-A91B-A067-FB5C-1F5B7A5BE704}"/>
              </a:ext>
            </a:extLst>
          </p:cNvPr>
          <p:cNvSpPr txBox="1"/>
          <p:nvPr/>
        </p:nvSpPr>
        <p:spPr>
          <a:xfrm>
            <a:off x="5959366" y="1870841"/>
            <a:ext cx="53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Нет</a:t>
            </a:r>
            <a:endParaRPr lang="en-R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ADE4F20-C897-E6F9-44CE-D619F4B9AF8A}"/>
              </a:ext>
            </a:extLst>
          </p:cNvPr>
          <p:cNvSpPr txBox="1"/>
          <p:nvPr/>
        </p:nvSpPr>
        <p:spPr>
          <a:xfrm>
            <a:off x="2675020" y="204026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Да</a:t>
            </a:r>
            <a:endParaRPr lang="en-R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D47BBA8-8E44-B57A-5783-70CF808F3CCF}"/>
              </a:ext>
            </a:extLst>
          </p:cNvPr>
          <p:cNvSpPr txBox="1"/>
          <p:nvPr/>
        </p:nvSpPr>
        <p:spPr>
          <a:xfrm>
            <a:off x="2230668" y="4413532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Да</a:t>
            </a:r>
            <a:endParaRPr lang="en-RU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C354F6A-7ABF-0BFE-85A3-BC79702E81F8}"/>
              </a:ext>
            </a:extLst>
          </p:cNvPr>
          <p:cNvSpPr txBox="1"/>
          <p:nvPr/>
        </p:nvSpPr>
        <p:spPr>
          <a:xfrm>
            <a:off x="179916" y="3983983"/>
            <a:ext cx="53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Нет</a:t>
            </a:r>
            <a:endParaRPr lang="en-RU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4535C2C-26E2-14FE-2D96-E45FE1801582}"/>
              </a:ext>
            </a:extLst>
          </p:cNvPr>
          <p:cNvSpPr txBox="1"/>
          <p:nvPr/>
        </p:nvSpPr>
        <p:spPr>
          <a:xfrm>
            <a:off x="4919736" y="580353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Да</a:t>
            </a:r>
            <a:endParaRPr lang="en-R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A5FE545-A38C-D4F4-341F-46302A579AC7}"/>
              </a:ext>
            </a:extLst>
          </p:cNvPr>
          <p:cNvSpPr txBox="1"/>
          <p:nvPr/>
        </p:nvSpPr>
        <p:spPr>
          <a:xfrm>
            <a:off x="8547329" y="5451498"/>
            <a:ext cx="53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Нет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809445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A2311D-D3C5-7E3A-4DD0-F29B06DA9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680292-1667-5445-A81F-6B882DAEF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18073"/>
            <a:ext cx="8589640" cy="1006671"/>
          </a:xfrm>
        </p:spPr>
        <p:txBody>
          <a:bodyPr>
            <a:noAutofit/>
          </a:bodyPr>
          <a:lstStyle/>
          <a:p>
            <a:r>
              <a:rPr lang="ru-RU" sz="28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ОПИСАНИЕ АЛГОРИТМА РАБОТЫ ПРИЛОЖЕНИЯ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289170-AD31-7886-9E5E-79E3F8C65280}"/>
              </a:ext>
            </a:extLst>
          </p:cNvPr>
          <p:cNvSpPr/>
          <p:nvPr/>
        </p:nvSpPr>
        <p:spPr>
          <a:xfrm>
            <a:off x="3779912" y="1268760"/>
            <a:ext cx="1584176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Главное окно</a:t>
            </a:r>
            <a:endParaRPr lang="en-RU" dirty="0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FFF7750A-F62D-C930-F5AC-BCBCDC2390CF}"/>
              </a:ext>
            </a:extLst>
          </p:cNvPr>
          <p:cNvSpPr/>
          <p:nvPr/>
        </p:nvSpPr>
        <p:spPr>
          <a:xfrm>
            <a:off x="2989693" y="2948350"/>
            <a:ext cx="3168352" cy="93610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Корзина полна?</a:t>
            </a:r>
            <a:endParaRPr lang="en-R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8AC062-BAE9-A8C5-6257-FBECD40BC771}"/>
              </a:ext>
            </a:extLst>
          </p:cNvPr>
          <p:cNvSpPr/>
          <p:nvPr/>
        </p:nvSpPr>
        <p:spPr>
          <a:xfrm>
            <a:off x="6804248" y="2960948"/>
            <a:ext cx="1728192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Выбор товара</a:t>
            </a:r>
            <a:endParaRPr lang="en-R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D27C29-689C-870D-CA2A-158F91936449}"/>
              </a:ext>
            </a:extLst>
          </p:cNvPr>
          <p:cNvSpPr/>
          <p:nvPr/>
        </p:nvSpPr>
        <p:spPr>
          <a:xfrm>
            <a:off x="6804248" y="4190969"/>
            <a:ext cx="1728192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Добавление товара в корзину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C926F74-A9DA-CCA9-8991-0E978A746C52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4572000" y="1772816"/>
            <a:ext cx="1869" cy="1175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E83AC05-CA53-7A36-0A00-E5264E1D581C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6158045" y="3416402"/>
            <a:ext cx="646203" cy="12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79BE5B8-5897-03AD-8BB6-D38A5C8D565C}"/>
              </a:ext>
            </a:extLst>
          </p:cNvPr>
          <p:cNvCxnSpPr>
            <a:stCxn id="9" idx="2"/>
            <a:endCxn id="13" idx="0"/>
          </p:cNvCxnSpPr>
          <p:nvPr/>
        </p:nvCxnSpPr>
        <p:spPr>
          <a:xfrm>
            <a:off x="7668344" y="3897052"/>
            <a:ext cx="0" cy="293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FD2DD6D-88B1-4768-77C8-FC4CBDE208CB}"/>
              </a:ext>
            </a:extLst>
          </p:cNvPr>
          <p:cNvSpPr/>
          <p:nvPr/>
        </p:nvSpPr>
        <p:spPr>
          <a:xfrm>
            <a:off x="3707904" y="4725144"/>
            <a:ext cx="1728192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Открытие окна корзины</a:t>
            </a:r>
            <a:endParaRPr lang="en-RU" dirty="0"/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2326292-30BE-8EBB-AF69-0C0ED46BE9AD}"/>
              </a:ext>
            </a:extLst>
          </p:cNvPr>
          <p:cNvCxnSpPr>
            <a:stCxn id="13" idx="3"/>
            <a:endCxn id="7" idx="0"/>
          </p:cNvCxnSpPr>
          <p:nvPr/>
        </p:nvCxnSpPr>
        <p:spPr>
          <a:xfrm flipH="1" flipV="1">
            <a:off x="4573869" y="2948350"/>
            <a:ext cx="3958571" cy="1710671"/>
          </a:xfrm>
          <a:prstGeom prst="bentConnector4">
            <a:avLst>
              <a:gd name="adj1" fmla="val -5775"/>
              <a:gd name="adj2" fmla="val 11336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D76EBE-F298-D6BD-205C-8ECC5ED87711}"/>
              </a:ext>
            </a:extLst>
          </p:cNvPr>
          <p:cNvCxnSpPr>
            <a:stCxn id="7" idx="2"/>
            <a:endCxn id="4" idx="0"/>
          </p:cNvCxnSpPr>
          <p:nvPr/>
        </p:nvCxnSpPr>
        <p:spPr>
          <a:xfrm flipH="1">
            <a:off x="4572000" y="3884454"/>
            <a:ext cx="1869" cy="840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3A1EB55-0E0F-E06D-4139-9B70657E4F34}"/>
              </a:ext>
            </a:extLst>
          </p:cNvPr>
          <p:cNvSpPr txBox="1"/>
          <p:nvPr/>
        </p:nvSpPr>
        <p:spPr>
          <a:xfrm>
            <a:off x="6227881" y="3047070"/>
            <a:ext cx="53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Нет</a:t>
            </a:r>
            <a:endParaRPr lang="en-R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2EFF4B-D53F-4A0F-DDA6-333E65CC4AC7}"/>
              </a:ext>
            </a:extLst>
          </p:cNvPr>
          <p:cNvSpPr txBox="1"/>
          <p:nvPr/>
        </p:nvSpPr>
        <p:spPr>
          <a:xfrm>
            <a:off x="4657987" y="4099328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Да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999470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9799EF-11CD-D464-E0F1-C95F0A80C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133A12-97EF-A357-C408-8C510CC66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18073"/>
            <a:ext cx="8589640" cy="1006671"/>
          </a:xfrm>
        </p:spPr>
        <p:txBody>
          <a:bodyPr>
            <a:noAutofit/>
          </a:bodyPr>
          <a:lstStyle/>
          <a:p>
            <a:r>
              <a:rPr lang="ru-RU" sz="28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ОПИСАНИЕ АЛГОРИТМА РАБОТЫ ПРИЛОЖЕНИЯ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6BA7840-F9B8-BE86-74BF-01EFBC5A9E7F}"/>
              </a:ext>
            </a:extLst>
          </p:cNvPr>
          <p:cNvSpPr/>
          <p:nvPr/>
        </p:nvSpPr>
        <p:spPr>
          <a:xfrm>
            <a:off x="3887923" y="5877272"/>
            <a:ext cx="1368152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Конец</a:t>
            </a:r>
            <a:endParaRPr lang="en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DB05A1-E0E2-8100-FDCF-E180302569BF}"/>
              </a:ext>
            </a:extLst>
          </p:cNvPr>
          <p:cNvSpPr/>
          <p:nvPr/>
        </p:nvSpPr>
        <p:spPr>
          <a:xfrm>
            <a:off x="3779912" y="1268760"/>
            <a:ext cx="1584176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Окно корзины</a:t>
            </a:r>
            <a:endParaRPr lang="en-R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5AEAD6-6621-21EF-FCFE-49821BF24EC9}"/>
              </a:ext>
            </a:extLst>
          </p:cNvPr>
          <p:cNvSpPr/>
          <p:nvPr/>
        </p:nvSpPr>
        <p:spPr>
          <a:xfrm>
            <a:off x="3631339" y="3809707"/>
            <a:ext cx="1881321" cy="10608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Успешная оплата и возврат на главное окно</a:t>
            </a:r>
            <a:endParaRPr lang="en-RU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41E9BA5-5DDD-ED76-7D67-FC68338E833E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4572000" y="1772816"/>
            <a:ext cx="4253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87326D17-C1E5-839D-A461-19137E5BDD79}"/>
              </a:ext>
            </a:extLst>
          </p:cNvPr>
          <p:cNvSpPr/>
          <p:nvPr/>
        </p:nvSpPr>
        <p:spPr>
          <a:xfrm>
            <a:off x="3458508" y="2276872"/>
            <a:ext cx="2235490" cy="1006671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r>
              <a:rPr lang="ru-RU" dirty="0"/>
              <a:t>Ввод данных и нажатие на «Оплатить»</a:t>
            </a:r>
            <a:endParaRPr lang="en-RU" dirty="0"/>
          </a:p>
          <a:p>
            <a:pPr algn="ctr"/>
            <a:endParaRPr lang="en-RU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DB27A9F-8B7E-CA61-2BE0-181D408A5717}"/>
              </a:ext>
            </a:extLst>
          </p:cNvPr>
          <p:cNvCxnSpPr>
            <a:stCxn id="12" idx="4"/>
            <a:endCxn id="9" idx="0"/>
          </p:cNvCxnSpPr>
          <p:nvPr/>
        </p:nvCxnSpPr>
        <p:spPr>
          <a:xfrm flipH="1">
            <a:off x="4572000" y="3283543"/>
            <a:ext cx="4253" cy="526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2F946C1-AC63-AEE9-54FF-BD67BDB99B9F}"/>
              </a:ext>
            </a:extLst>
          </p:cNvPr>
          <p:cNvCxnSpPr>
            <a:stCxn id="9" idx="2"/>
            <a:endCxn id="5" idx="0"/>
          </p:cNvCxnSpPr>
          <p:nvPr/>
        </p:nvCxnSpPr>
        <p:spPr>
          <a:xfrm flipH="1">
            <a:off x="4571999" y="4870601"/>
            <a:ext cx="1" cy="1006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376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420888"/>
            <a:ext cx="8589640" cy="1387976"/>
          </a:xfrm>
        </p:spPr>
        <p:txBody>
          <a:bodyPr>
            <a:noAutofit/>
          </a:bodyPr>
          <a:lstStyle/>
          <a:p>
            <a:r>
              <a:rPr lang="ru-RU" sz="28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Было разработано приложение для интернет-магазина, которое можно доработать для любого магазина и оптимизировать под любые нужды. Были изучены методы разработки мобильных приложений на языке </a:t>
            </a:r>
            <a:r>
              <a:rPr lang="en-US" sz="28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Kotlin</a:t>
            </a:r>
            <a:r>
              <a:rPr lang="ru-RU" sz="28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изучена сборка в </a:t>
            </a:r>
            <a:r>
              <a:rPr lang="en-US" sz="2800" b="1" i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apk</a:t>
            </a:r>
            <a:r>
              <a:rPr lang="ru-RU" sz="28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-файл и работа с эмулятором. 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DA3D9E99-768D-23B4-D533-65B62B53B307}"/>
              </a:ext>
            </a:extLst>
          </p:cNvPr>
          <p:cNvSpPr txBox="1">
            <a:spLocks/>
          </p:cNvSpPr>
          <p:nvPr/>
        </p:nvSpPr>
        <p:spPr>
          <a:xfrm>
            <a:off x="277180" y="4584"/>
            <a:ext cx="8589640" cy="13879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ВЫВОДЫ</a:t>
            </a:r>
          </a:p>
        </p:txBody>
      </p:sp>
    </p:spTree>
    <p:extLst>
      <p:ext uri="{BB962C8B-B14F-4D97-AF65-F5344CB8AC3E}">
        <p14:creationId xmlns:p14="http://schemas.microsoft.com/office/powerpoint/2010/main" val="2636179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2668</TotalTime>
  <Words>230</Words>
  <Application>Microsoft Macintosh PowerPoint</Application>
  <PresentationFormat>On-screen Show (4:3)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Тема Office</vt:lpstr>
      <vt:lpstr>РАБОТА по дисциплине «средства программирования мобильных приложений» на тему: «интернет-магазин вещей»</vt:lpstr>
      <vt:lpstr>ЦЕЛИ И ЗАДАЧИ</vt:lpstr>
      <vt:lpstr>ОПИСАНИЕ ОСНОВНЫХ ОКОН ПРИЛОЖЕНИЯ</vt:lpstr>
      <vt:lpstr>ОПИСАНИЕ ОСНОВНЫХ ОКОН ПРИЛОЖЕНИЯ</vt:lpstr>
      <vt:lpstr>ОПИСАНИЕ ОСНОВНЫХ ОКОН ПРИЛОЖЕНИЯ</vt:lpstr>
      <vt:lpstr>ОПИСАНИЕ АЛГОРИТМА РАБОТЫ ПРИЛОЖЕНИЯ</vt:lpstr>
      <vt:lpstr>ОПИСАНИЕ АЛГОРИТМА РАБОТЫ ПРИЛОЖЕНИЯ</vt:lpstr>
      <vt:lpstr>ОПИСАНИЕ АЛГОРИТМА РАБОТЫ ПРИЛОЖЕНИЯ</vt:lpstr>
      <vt:lpstr>Было разработано приложение для интернет-магазина, которое можно доработать для любого магазина и оптимизировать под любые нужды. Были изучены методы разработки мобильных приложений на языке Kotlin, изучена сборка в apk-файл и работа с эмулятором. 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 публикационной активности научно-педагогических работников институтов/ факультетов в Web of Sciеnce, Scopus и РИНЦ.</dc:title>
  <dc:creator>Оксана</dc:creator>
  <cp:lastModifiedBy>Никита Терещенко</cp:lastModifiedBy>
  <cp:revision>142</cp:revision>
  <dcterms:created xsi:type="dcterms:W3CDTF">2022-05-04T13:44:11Z</dcterms:created>
  <dcterms:modified xsi:type="dcterms:W3CDTF">2025-01-11T05:30:21Z</dcterms:modified>
</cp:coreProperties>
</file>