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2" r:id="rId6"/>
    <p:sldId id="289" r:id="rId7"/>
    <p:sldId id="262" r:id="rId8"/>
    <p:sldId id="295" r:id="rId9"/>
    <p:sldId id="296" r:id="rId10"/>
    <p:sldId id="260" r:id="rId11"/>
    <p:sldId id="297" r:id="rId12"/>
    <p:sldId id="298" r:id="rId13"/>
    <p:sldId id="299" r:id="rId14"/>
    <p:sldId id="300" r:id="rId15"/>
    <p:sldId id="276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>
        <p:scale>
          <a:sx n="100" d="100"/>
          <a:sy n="100" d="100"/>
        </p:scale>
        <p:origin x="2112" y="122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F8075-1A65-4E2D-86FD-3149223795BF}" type="datetime1">
              <a:rPr lang="ru-RU" smtClean="0"/>
              <a:t>18.10.2024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790-AAC1-45DA-A380-9B168CABEF7B}" type="datetime1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93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366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53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1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1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44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73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69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359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10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969431"/>
            <a:ext cx="5427617" cy="1122202"/>
          </a:xfrm>
        </p:spPr>
        <p:txBody>
          <a:bodyPr rtlCol="0"/>
          <a:lstStyle/>
          <a:p>
            <a:pPr rtl="0"/>
            <a:r>
              <a:rPr lang="ru-RU" dirty="0"/>
              <a:t>Статистика.</a:t>
            </a:r>
            <a:br>
              <a:rPr lang="ru-RU" dirty="0"/>
            </a:br>
            <a:r>
              <a:rPr lang="en-US" dirty="0"/>
              <a:t>T-test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2" y="6172567"/>
            <a:ext cx="5427616" cy="648810"/>
          </a:xfrm>
        </p:spPr>
        <p:txBody>
          <a:bodyPr rtlCol="0">
            <a:normAutofit fontScale="92500" lnSpcReduction="10000"/>
          </a:bodyPr>
          <a:lstStyle/>
          <a:p>
            <a:r>
              <a:rPr lang="ru-RU" dirty="0"/>
              <a:t>Варламов Никита</a:t>
            </a:r>
          </a:p>
          <a:p>
            <a:r>
              <a:rPr lang="ru-RU" dirty="0"/>
              <a:t>https://github.com/NikitaVarlamov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7CE0503-FC23-405E-9285-055DA26B3AB2}"/>
              </a:ext>
            </a:extLst>
          </p:cNvPr>
          <p:cNvSpPr/>
          <p:nvPr/>
        </p:nvSpPr>
        <p:spPr>
          <a:xfrm>
            <a:off x="0" y="-29848"/>
            <a:ext cx="12192000" cy="4891314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0" y="4156405"/>
            <a:ext cx="3505200" cy="1325563"/>
          </a:xfrm>
        </p:spPr>
        <p:txBody>
          <a:bodyPr rtlCol="0">
            <a:normAutofit/>
          </a:bodyPr>
          <a:lstStyle/>
          <a:p>
            <a:r>
              <a:rPr lang="ru-RU" sz="3200" dirty="0"/>
              <a:t>Гипотеза №3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4962524"/>
            <a:ext cx="5433204" cy="1684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2400" dirty="0"/>
              <a:t>Необходимо проверить гипотезу о том, что стаж продаж на </a:t>
            </a:r>
            <a:r>
              <a:rPr lang="ru-RU" sz="2400" dirty="0" err="1"/>
              <a:t>маркетплейсе</a:t>
            </a:r>
            <a:r>
              <a:rPr lang="ru-RU" sz="2400" dirty="0"/>
              <a:t> не зависит от типа</a:t>
            </a:r>
            <a:r>
              <a:rPr lang="en-US" sz="2400" dirty="0"/>
              <a:t> </a:t>
            </a:r>
            <a:r>
              <a:rPr lang="ru-RU" sz="2400" dirty="0"/>
              <a:t>реализуемой продукции.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0877" y="210951"/>
            <a:ext cx="5433204" cy="4677147"/>
          </a:xfrm>
        </p:spPr>
        <p:txBody>
          <a:bodyPr rtlCol="0"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800" dirty="0"/>
              <a:t>Представлена </a:t>
            </a:r>
            <a:r>
              <a:rPr lang="ru-RU" sz="1800" dirty="0" err="1"/>
              <a:t>анонимизированная</a:t>
            </a:r>
            <a:r>
              <a:rPr lang="ru-RU" sz="1800" dirty="0"/>
              <a:t> информация о продавцах </a:t>
            </a:r>
            <a:r>
              <a:rPr lang="ru-RU" sz="1800" dirty="0" err="1"/>
              <a:t>маркетплейса</a:t>
            </a:r>
            <a:r>
              <a:rPr lang="ru-RU" sz="1800" dirty="0"/>
              <a:t>: тип продукции (</a:t>
            </a:r>
            <a:r>
              <a:rPr lang="ru-RU" sz="1800" dirty="0" err="1"/>
              <a:t>goods</a:t>
            </a:r>
            <a:r>
              <a:rPr lang="ru-RU" sz="1800" dirty="0"/>
              <a:t>) и время осуществления продаж через этот </a:t>
            </a:r>
            <a:r>
              <a:rPr lang="ru-RU" sz="1800" dirty="0" err="1"/>
              <a:t>маркетплейс</a:t>
            </a:r>
            <a:r>
              <a:rPr lang="ru-RU" sz="1800" dirty="0"/>
              <a:t> (</a:t>
            </a:r>
            <a:r>
              <a:rPr lang="ru-RU" sz="1800" dirty="0" err="1"/>
              <a:t>experience</a:t>
            </a:r>
            <a:r>
              <a:rPr lang="ru-RU" sz="1800" dirty="0"/>
              <a:t>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18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800" dirty="0"/>
              <a:t>Переменная </a:t>
            </a:r>
            <a:r>
              <a:rPr lang="ru-RU" sz="1800" dirty="0" err="1"/>
              <a:t>goods</a:t>
            </a:r>
            <a:r>
              <a:rPr lang="ru-RU" sz="1800" dirty="0"/>
              <a:t> принимает значения: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800" dirty="0" err="1"/>
              <a:t>clothes</a:t>
            </a:r>
            <a:r>
              <a:rPr lang="ru-RU" sz="1800" dirty="0"/>
              <a:t> — одежда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800" dirty="0" err="1"/>
              <a:t>electronics</a:t>
            </a:r>
            <a:r>
              <a:rPr lang="ru-RU" sz="1800" dirty="0"/>
              <a:t> — электроника и техника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800" dirty="0" err="1"/>
              <a:t>outdoor</a:t>
            </a:r>
            <a:r>
              <a:rPr lang="ru-RU" sz="1800" dirty="0"/>
              <a:t> — товары для активного отдыха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800" dirty="0" err="1"/>
              <a:t>beauty</a:t>
            </a:r>
            <a:r>
              <a:rPr lang="ru-RU" sz="1800" dirty="0"/>
              <a:t> — косметика и товары для ухода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p</a:t>
            </a:r>
            <a:r>
              <a:rPr lang="ru-RU" sz="1800" dirty="0" err="1"/>
              <a:t>ets</a:t>
            </a:r>
            <a:r>
              <a:rPr lang="ru-RU" sz="1800" dirty="0"/>
              <a:t> — товары для животных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18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800" dirty="0"/>
              <a:t>Переменная </a:t>
            </a:r>
            <a:r>
              <a:rPr lang="ru-RU" sz="1800" dirty="0" err="1"/>
              <a:t>experience</a:t>
            </a:r>
            <a:r>
              <a:rPr lang="ru-RU" sz="1800" dirty="0"/>
              <a:t> принимает значения: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800" dirty="0"/>
              <a:t>0-1 — до одного года продаж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800" dirty="0"/>
              <a:t>1-3 — от одного до трёх лет продаж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800" dirty="0"/>
              <a:t>3-5 — от трёх до пяти лет продаж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800" dirty="0"/>
              <a:t>5    — от пяти лет продаж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5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65274" y="129549"/>
            <a:ext cx="4783723" cy="948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noProof="1"/>
              <a:t>1. </a:t>
            </a:r>
            <a:r>
              <a:rPr lang="ru-RU" dirty="0"/>
              <a:t>Построение таблицы сопряженности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C0779C02-7FEC-4809-9348-9410210433E3}"/>
              </a:ext>
            </a:extLst>
          </p:cNvPr>
          <p:cNvSpPr txBox="1">
            <a:spLocks/>
          </p:cNvSpPr>
          <p:nvPr/>
        </p:nvSpPr>
        <p:spPr>
          <a:xfrm>
            <a:off x="6467475" y="171849"/>
            <a:ext cx="5429250" cy="4174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noProof="1"/>
              <a:t>2. Формулировка гипотезы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ru-RU" noProof="1"/>
              <a:t>Нулевая гипотеза H_0: Cтаж продаж на маркетплейсе не зависит от типа реализуемой продукции.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ru-RU" noProof="1"/>
              <a:t>Альтернативная гипотеза H_1: Cтаж продаж на маркетплейсе зависит от типа реализуемой продукции.</a:t>
            </a:r>
          </a:p>
          <a:p>
            <a:pPr algn="just"/>
            <a:r>
              <a:rPr lang="ru-RU" dirty="0"/>
              <a:t>Уровень значимости α = 0.05</a:t>
            </a:r>
          </a:p>
        </p:txBody>
      </p:sp>
      <p:sp>
        <p:nvSpPr>
          <p:cNvPr id="20" name="Объект 6">
            <a:extLst>
              <a:ext uri="{FF2B5EF4-FFF2-40B4-BE49-F238E27FC236}">
                <a16:creationId xmlns:a16="http://schemas.microsoft.com/office/drawing/2014/main" id="{E9F9CBB5-D461-442A-BC17-A8B534751E72}"/>
              </a:ext>
            </a:extLst>
          </p:cNvPr>
          <p:cNvSpPr txBox="1">
            <a:spLocks/>
          </p:cNvSpPr>
          <p:nvPr/>
        </p:nvSpPr>
        <p:spPr>
          <a:xfrm>
            <a:off x="6467475" y="2051518"/>
            <a:ext cx="5429250" cy="818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noProof="1"/>
              <a:t>3. </a:t>
            </a:r>
            <a:r>
              <a:rPr lang="ru-RU" dirty="0"/>
              <a:t>Проверка гипотезы путем сравнения Хи-квадрат статистики с критическим значением χ2(5%) = 21.026, согласно табличным данным.</a:t>
            </a:r>
          </a:p>
          <a:p>
            <a:pPr algn="just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D2AD75-9DAA-43F1-97E5-F971A2AD0670}"/>
              </a:ext>
            </a:extLst>
          </p:cNvPr>
          <p:cNvSpPr/>
          <p:nvPr/>
        </p:nvSpPr>
        <p:spPr>
          <a:xfrm>
            <a:off x="2514600" y="438086"/>
            <a:ext cx="3848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table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pd.crosstab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vendors[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'goods’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],</a:t>
            </a:r>
            <a:endParaRPr lang="ru-RU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vendors[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'experience'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])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07F08C-17EE-43CC-8253-506BED2C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50" y="1241375"/>
            <a:ext cx="3047788" cy="24973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5E8B8F3-FCAB-435E-923C-DE8CDC6D4D1D}"/>
              </a:ext>
            </a:extLst>
          </p:cNvPr>
          <p:cNvSpPr/>
          <p:nvPr/>
        </p:nvSpPr>
        <p:spPr>
          <a:xfrm>
            <a:off x="6467475" y="2803512"/>
            <a:ext cx="3333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res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chi2_contingency(table)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A4B563E-0449-4A75-8703-02550647DA1A}"/>
              </a:ext>
            </a:extLst>
          </p:cNvPr>
          <p:cNvSpPr/>
          <p:nvPr/>
        </p:nvSpPr>
        <p:spPr>
          <a:xfrm>
            <a:off x="6467475" y="3145815"/>
            <a:ext cx="54292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хи-квадрат </a:t>
            </a:r>
            <a:r>
              <a:rPr lang="ru-RU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стастистика</a:t>
            </a:r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: 9.17797 </a:t>
            </a:r>
          </a:p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p-</a:t>
            </a:r>
            <a:r>
              <a:rPr lang="ru-RU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value</a:t>
            </a:r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: 0.68766 </a:t>
            </a:r>
          </a:p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степеней свободы: 12 </a:t>
            </a:r>
          </a:p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рассчитанные ожидаемые значения: [</a:t>
            </a:r>
          </a:p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[ 47.59594756  59.08462455  21.88319428  24.43623361] </a:t>
            </a:r>
          </a:p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[ 99.85816448  123.96185936 45.91179976  51.2681764 ] </a:t>
            </a:r>
          </a:p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[ 60.66150179  75.30393325  27.89034565  31.14421931] </a:t>
            </a:r>
          </a:p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[ 40.75208582  50.58879619  18.73659118  20.92252682] </a:t>
            </a:r>
          </a:p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[ 12.13230036  15.06078665  5.57806913   6.22884386]] </a:t>
            </a:r>
          </a:p>
          <a:p>
            <a:endParaRPr lang="ru-RU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1400" b="1" dirty="0">
                <a:solidFill>
                  <a:srgbClr val="292929"/>
                </a:solidFill>
                <a:latin typeface="Consolas" panose="020B0609020204030204" pitchFamily="49" charset="0"/>
              </a:rPr>
              <a:t>Не отвергаем нулевую гипотезу. Нет достаточных (значимых) оснований полагать, что стаж продаж на </a:t>
            </a:r>
            <a:r>
              <a:rPr lang="ru-RU" sz="1400" b="1" dirty="0" err="1">
                <a:solidFill>
                  <a:srgbClr val="292929"/>
                </a:solidFill>
                <a:latin typeface="Consolas" panose="020B0609020204030204" pitchFamily="49" charset="0"/>
              </a:rPr>
              <a:t>маркетплейсе</a:t>
            </a:r>
            <a:r>
              <a:rPr lang="ru-RU" sz="1400" b="1" dirty="0">
                <a:solidFill>
                  <a:srgbClr val="292929"/>
                </a:solidFill>
                <a:latin typeface="Consolas" panose="020B0609020204030204" pitchFamily="49" charset="0"/>
              </a:rPr>
              <a:t> зависит от типа реализуемой продукции.</a:t>
            </a: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E6C443F-B3DF-4832-8616-2FE3EAFEFA8B}"/>
              </a:ext>
            </a:extLst>
          </p:cNvPr>
          <p:cNvGrpSpPr/>
          <p:nvPr/>
        </p:nvGrpSpPr>
        <p:grpSpPr>
          <a:xfrm>
            <a:off x="405127" y="3844068"/>
            <a:ext cx="5690873" cy="2852411"/>
            <a:chOff x="608111" y="3955920"/>
            <a:chExt cx="5487889" cy="2750670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FFB3E194-F0F7-49A9-8B55-694797E78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111" y="3955920"/>
              <a:ext cx="5487889" cy="2750670"/>
            </a:xfrm>
            <a:prstGeom prst="rect">
              <a:avLst/>
            </a:prstGeom>
          </p:spPr>
        </p:pic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CBCD3A3B-5815-40DF-A05F-392CB375697B}"/>
                </a:ext>
              </a:extLst>
            </p:cNvPr>
            <p:cNvSpPr/>
            <p:nvPr/>
          </p:nvSpPr>
          <p:spPr>
            <a:xfrm>
              <a:off x="1214438" y="6572250"/>
              <a:ext cx="3700462" cy="1343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A27C074-F931-4AAE-B8E1-8B423CD7797D}"/>
                </a:ext>
              </a:extLst>
            </p:cNvPr>
            <p:cNvSpPr/>
            <p:nvPr/>
          </p:nvSpPr>
          <p:spPr>
            <a:xfrm>
              <a:off x="4343400" y="4119563"/>
              <a:ext cx="571500" cy="2587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42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Варламов Никита</a:t>
            </a:r>
          </a:p>
          <a:p>
            <a:r>
              <a:rPr lang="ru-RU" dirty="0"/>
              <a:t>https://github.com/NikitaVarlamov</a:t>
            </a:r>
          </a:p>
          <a:p>
            <a:pPr rtl="0"/>
            <a:r>
              <a:rPr lang="en-US" dirty="0" err="1"/>
              <a:t>varlamov.n.s@gmail</a:t>
            </a:r>
            <a:r>
              <a:rPr lang="ru-RU" dirty="0"/>
              <a:t>.</a:t>
            </a:r>
            <a:r>
              <a:rPr lang="ru-RU" dirty="0" err="1"/>
              <a:t>co</a:t>
            </a:r>
            <a:r>
              <a:rPr lang="en-US" dirty="0"/>
              <a:t>m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r>
              <a:rPr lang="ru-RU" dirty="0"/>
              <a:t>Используемые библиотеки и инструменты</a:t>
            </a:r>
          </a:p>
        </p:txBody>
      </p:sp>
      <p:pic>
        <p:nvPicPr>
          <p:cNvPr id="41" name="Google Shape;109;p2">
            <a:extLst>
              <a:ext uri="{FF2B5EF4-FFF2-40B4-BE49-F238E27FC236}">
                <a16:creationId xmlns:a16="http://schemas.microsoft.com/office/drawing/2014/main" id="{7DD74414-501C-48AC-8532-1BD7537BF0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55" y="2750083"/>
            <a:ext cx="2487971" cy="10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10;p2">
            <a:extLst>
              <a:ext uri="{FF2B5EF4-FFF2-40B4-BE49-F238E27FC236}">
                <a16:creationId xmlns:a16="http://schemas.microsoft.com/office/drawing/2014/main" id="{261E525D-1703-41A9-85D7-0033B81F48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446" y="4598135"/>
            <a:ext cx="2361107" cy="105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11;p2">
            <a:extLst>
              <a:ext uri="{FF2B5EF4-FFF2-40B4-BE49-F238E27FC236}">
                <a16:creationId xmlns:a16="http://schemas.microsoft.com/office/drawing/2014/main" id="{64249DEF-023C-4F72-8D30-0947023880F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4874" y="2824258"/>
            <a:ext cx="2509116" cy="99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12;p2">
            <a:extLst>
              <a:ext uri="{FF2B5EF4-FFF2-40B4-BE49-F238E27FC236}">
                <a16:creationId xmlns:a16="http://schemas.microsoft.com/office/drawing/2014/main" id="{D2C0F02A-8D3D-484F-92BF-B778911652C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5904" y="2831135"/>
            <a:ext cx="2960192" cy="84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113;p2">
            <a:extLst>
              <a:ext uri="{FF2B5EF4-FFF2-40B4-BE49-F238E27FC236}">
                <a16:creationId xmlns:a16="http://schemas.microsoft.com/office/drawing/2014/main" id="{76D91BBA-1064-4C45-AA6B-F0FBE3FE772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621" y="4804155"/>
            <a:ext cx="3235070" cy="775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14;p2">
            <a:extLst>
              <a:ext uri="{FF2B5EF4-FFF2-40B4-BE49-F238E27FC236}">
                <a16:creationId xmlns:a16="http://schemas.microsoft.com/office/drawing/2014/main" id="{61CD56ED-4296-4E04-8BAB-CDD52469BB5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15788" b="21055"/>
          <a:stretch/>
        </p:blipFill>
        <p:spPr>
          <a:xfrm>
            <a:off x="9205405" y="4694909"/>
            <a:ext cx="2202877" cy="99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0" y="4156405"/>
            <a:ext cx="3505200" cy="1325563"/>
          </a:xfrm>
        </p:spPr>
        <p:txBody>
          <a:bodyPr rtlCol="0">
            <a:normAutofit/>
          </a:bodyPr>
          <a:lstStyle/>
          <a:p>
            <a:r>
              <a:rPr lang="ru-RU" sz="3200" dirty="0"/>
              <a:t>Гипотеза №1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494" y="4395975"/>
            <a:ext cx="5433204" cy="2176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Необходимо проверить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гипотезу о том, что использование интерактивного </a:t>
            </a:r>
            <a:r>
              <a:rPr lang="ru-RU" sz="2400" dirty="0" err="1"/>
              <a:t>дэшборда</a:t>
            </a:r>
            <a:r>
              <a:rPr lang="ru-RU" sz="2400" dirty="0"/>
              <a:t> уменьшило время обработки заказов.</a:t>
            </a:r>
          </a:p>
          <a:p>
            <a:pPr rtl="0"/>
            <a:endParaRPr lang="ru-RU" sz="2400" dirty="0"/>
          </a:p>
          <a:p>
            <a:pPr rtl="0"/>
            <a:endParaRPr lang="ru-RU" sz="2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533400"/>
            <a:ext cx="5431971" cy="3862575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ru-RU" sz="2000" dirty="0"/>
              <a:t>Менеджер сайта, предоставляющего независимым продавцам площадку для продаж, решил провести АБ-тест, выбрав в качестве метрики время обработки заказов продавцами. </a:t>
            </a:r>
          </a:p>
          <a:p>
            <a:pPr algn="just"/>
            <a:r>
              <a:rPr lang="ru-RU" sz="2000" dirty="0"/>
              <a:t>Для контрольной группы продавцов оставили предыдущий интерфейс работы с заказами, а для тестовой группы внедрили интерактивный </a:t>
            </a:r>
            <a:r>
              <a:rPr lang="ru-RU" sz="2000" dirty="0" err="1"/>
              <a:t>дэшборд</a:t>
            </a:r>
            <a:r>
              <a:rPr lang="ru-RU" sz="2000" dirty="0"/>
              <a:t> заказов.</a:t>
            </a:r>
          </a:p>
          <a:p>
            <a:pPr algn="just"/>
            <a:r>
              <a:rPr lang="ru-RU" sz="2000" dirty="0"/>
              <a:t>Представлены результаты времени обработки заказов в часах для тестовой и контрольной групп.</a:t>
            </a:r>
          </a:p>
          <a:p>
            <a:pPr rtl="0"/>
            <a:endParaRPr lang="ru-RU" sz="2000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r>
              <a:rPr lang="ru-RU" dirty="0"/>
              <a:t>Формулировка гипотезы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3797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u="sng" dirty="0"/>
              <a:t>НУЛЕВАЯ ГИПОТЕЗА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770387"/>
            <a:ext cx="4031030" cy="2069954"/>
          </a:xfrm>
        </p:spPr>
        <p:txBody>
          <a:bodyPr rtlCol="0">
            <a:normAutofit/>
          </a:bodyPr>
          <a:lstStyle/>
          <a:p>
            <a:r>
              <a:rPr lang="ru-RU" sz="1800" dirty="0"/>
              <a:t>Использование альтернативного </a:t>
            </a:r>
            <a:r>
              <a:rPr lang="ru-RU" sz="1800" dirty="0" err="1"/>
              <a:t>дашборда</a:t>
            </a:r>
            <a:r>
              <a:rPr lang="ru-RU" sz="1800" dirty="0"/>
              <a:t> не оказало никакого влияния на время обработки заказов продавцом.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8439" y="2563123"/>
            <a:ext cx="4420437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u="sng" dirty="0"/>
              <a:t>АЛЬТЕРНАТИВНАЯ ГИПОТЕЗА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23" name="Google Shape;140;p11">
            <a:extLst>
              <a:ext uri="{FF2B5EF4-FFF2-40B4-BE49-F238E27FC236}">
                <a16:creationId xmlns:a16="http://schemas.microsoft.com/office/drawing/2014/main" id="{45026383-F0CC-4E72-A88B-CFACBBEFC5D9}"/>
              </a:ext>
            </a:extLst>
          </p:cNvPr>
          <p:cNvSpPr txBox="1"/>
          <p:nvPr/>
        </p:nvSpPr>
        <p:spPr>
          <a:xfrm>
            <a:off x="1556100" y="5965823"/>
            <a:ext cx="9079800" cy="4052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u="sng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 err="1"/>
              <a:t>Уровень</a:t>
            </a:r>
            <a:r>
              <a:rPr lang="en-US" sz="2400" dirty="0"/>
              <a:t> </a:t>
            </a:r>
            <a:r>
              <a:rPr lang="en-US" sz="2400" dirty="0" err="1"/>
              <a:t>значимости</a:t>
            </a:r>
            <a:r>
              <a:rPr lang="en-US" sz="2400" dirty="0"/>
              <a:t> </a:t>
            </a:r>
            <a:r>
              <a:rPr lang="en-US" sz="2400" dirty="0" err="1"/>
              <a:t>альфа</a:t>
            </a:r>
            <a:r>
              <a:rPr lang="en-US" sz="2400" dirty="0"/>
              <a:t> </a:t>
            </a:r>
            <a:r>
              <a:rPr lang="en-US" sz="2400" dirty="0" err="1"/>
              <a:t>определим</a:t>
            </a:r>
            <a:r>
              <a:rPr lang="en-US" sz="2400" dirty="0"/>
              <a:t> </a:t>
            </a:r>
            <a:r>
              <a:rPr lang="en-US" sz="2400" dirty="0" err="1"/>
              <a:t>равным</a:t>
            </a:r>
            <a:r>
              <a:rPr lang="en-US" sz="2400" dirty="0"/>
              <a:t> α = 0.05</a:t>
            </a:r>
            <a:endParaRPr sz="2400" dirty="0"/>
          </a:p>
        </p:txBody>
      </p:sp>
      <p:sp>
        <p:nvSpPr>
          <p:cNvPr id="32" name="Объект 2">
            <a:extLst>
              <a:ext uri="{FF2B5EF4-FFF2-40B4-BE49-F238E27FC236}">
                <a16:creationId xmlns:a16="http://schemas.microsoft.com/office/drawing/2014/main" id="{92FCEAEF-9A62-498C-B1ED-A7D8B78A5CC3}"/>
              </a:ext>
            </a:extLst>
          </p:cNvPr>
          <p:cNvSpPr txBox="1">
            <a:spLocks/>
          </p:cNvSpPr>
          <p:nvPr/>
        </p:nvSpPr>
        <p:spPr>
          <a:xfrm>
            <a:off x="1436543" y="3005810"/>
            <a:ext cx="4031945" cy="767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H_0: mu_1 = mu_2</a:t>
            </a:r>
            <a:endParaRPr lang="ru-RU" sz="2800" dirty="0"/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6714AFF7-1D34-48FF-B76A-3825B896599C}"/>
              </a:ext>
            </a:extLst>
          </p:cNvPr>
          <p:cNvSpPr txBox="1">
            <a:spLocks/>
          </p:cNvSpPr>
          <p:nvPr/>
        </p:nvSpPr>
        <p:spPr>
          <a:xfrm>
            <a:off x="6670695" y="3002483"/>
            <a:ext cx="4031945" cy="767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H_</a:t>
            </a:r>
            <a:r>
              <a:rPr lang="ru-RU" sz="2800" dirty="0"/>
              <a:t>1</a:t>
            </a:r>
            <a:r>
              <a:rPr lang="en-US" sz="2800" dirty="0"/>
              <a:t>: mu_1 &gt; mu_2</a:t>
            </a:r>
            <a:endParaRPr lang="ru-RU" sz="2800" dirty="0"/>
          </a:p>
        </p:txBody>
      </p:sp>
      <p:sp>
        <p:nvSpPr>
          <p:cNvPr id="37" name="Текст 3">
            <a:extLst>
              <a:ext uri="{FF2B5EF4-FFF2-40B4-BE49-F238E27FC236}">
                <a16:creationId xmlns:a16="http://schemas.microsoft.com/office/drawing/2014/main" id="{88B1A7A2-B288-46D2-B02D-0A1F7516860D}"/>
              </a:ext>
            </a:extLst>
          </p:cNvPr>
          <p:cNvSpPr txBox="1">
            <a:spLocks/>
          </p:cNvSpPr>
          <p:nvPr/>
        </p:nvSpPr>
        <p:spPr>
          <a:xfrm>
            <a:off x="6718901" y="3768726"/>
            <a:ext cx="4031030" cy="206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Использование изменений в интерфейсе площадки агрегатора уменьшило время обработки заказов.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/>
          <a:p>
            <a:r>
              <a:rPr lang="ru-RU" sz="3200" dirty="0"/>
              <a:t>Алгоритм решения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8974" y="2750937"/>
            <a:ext cx="3924300" cy="577454"/>
          </a:xfrm>
        </p:spPr>
        <p:txBody>
          <a:bodyPr rtlCol="0"/>
          <a:lstStyle/>
          <a:p>
            <a:pPr rtl="0"/>
            <a:r>
              <a:rPr lang="ru-RU" dirty="0"/>
              <a:t>ОБЗОР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2667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noProof="1"/>
              <a:t>Первичный обзор данных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noProof="1"/>
              <a:t>Вывод оснонвых статистических сведений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noProof="1"/>
              <a:t>Визуальная оценка плотности распределения данных </a:t>
            </a:r>
            <a:br>
              <a:rPr lang="ru-RU" sz="1600" noProof="1"/>
            </a:br>
            <a:r>
              <a:rPr lang="ru-RU" sz="1600" noProof="1"/>
              <a:t>(гистограмма + KDE/ЯОП)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r>
              <a:rPr lang="ru-RU" dirty="0"/>
              <a:t>СТАТИСТИЧЕСКАЯ ОЦЕНКА ДАННЫХ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2667794"/>
          </a:xfrm>
        </p:spPr>
        <p:txBody>
          <a:bodyPr rtlCol="0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noProof="1"/>
              <a:t>Сравнение стандартные отклонений выборок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noProof="1"/>
              <a:t>Проведение Т-теста для независимых выборок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noProof="1"/>
              <a:t>Интерпретация результатов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25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65274" y="129549"/>
            <a:ext cx="4783723" cy="948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1200" noProof="1"/>
              <a:t>1. Kernel Density Estimation, KDE или ядерная оценка плотности, ЯОП - один из непараметрических способов оценки плотности случайной величины, особенностью которого является сглаживание данных.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3E7380-B3C2-42F1-99FF-922C8765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29" y="1311491"/>
            <a:ext cx="2480733" cy="237301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8A2DAB-FD0B-426C-9AE5-41B3971B5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362" y="1244085"/>
            <a:ext cx="2458636" cy="246838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356CE7-79E6-403F-AAFD-C5C3324A4EB5}"/>
              </a:ext>
            </a:extLst>
          </p:cNvPr>
          <p:cNvSpPr/>
          <p:nvPr/>
        </p:nvSpPr>
        <p:spPr>
          <a:xfrm>
            <a:off x="1885156" y="3748419"/>
            <a:ext cx="341190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1000" noProof="1"/>
              <a:t>Плотность распределения данных. </a:t>
            </a:r>
          </a:p>
          <a:p>
            <a:pPr algn="ctr"/>
            <a:r>
              <a:rPr lang="ru-RU" sz="1000" noProof="1"/>
              <a:t>Контрольаня группа</a:t>
            </a:r>
            <a:endParaRPr lang="ru-RU" sz="1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BA0FDBC-2A8C-4475-8357-4ABB0B314B18}"/>
              </a:ext>
            </a:extLst>
          </p:cNvPr>
          <p:cNvSpPr/>
          <p:nvPr/>
        </p:nvSpPr>
        <p:spPr>
          <a:xfrm>
            <a:off x="4410683" y="3745872"/>
            <a:ext cx="3370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noProof="1"/>
              <a:t>Плотность распределения данных. </a:t>
            </a:r>
          </a:p>
          <a:p>
            <a:pPr algn="ctr"/>
            <a:r>
              <a:rPr lang="ru-RU" sz="1000" noProof="1"/>
              <a:t>Тестовая группа</a:t>
            </a:r>
            <a:endParaRPr lang="ru-RU" sz="1000" dirty="0"/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C0779C02-7FEC-4809-9348-9410210433E3}"/>
              </a:ext>
            </a:extLst>
          </p:cNvPr>
          <p:cNvSpPr txBox="1">
            <a:spLocks/>
          </p:cNvSpPr>
          <p:nvPr/>
        </p:nvSpPr>
        <p:spPr>
          <a:xfrm>
            <a:off x="7789749" y="171849"/>
            <a:ext cx="4106976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200" noProof="1"/>
              <a:t>2. </a:t>
            </a:r>
            <a:r>
              <a:rPr lang="ru-RU" sz="1200" dirty="0"/>
              <a:t>Сравним стандартные отклонений выборок, для </a:t>
            </a:r>
            <a:r>
              <a:rPr lang="ru-RU" sz="1100" dirty="0"/>
              <a:t>определения</a:t>
            </a:r>
            <a:r>
              <a:rPr lang="ru-RU" sz="1200" dirty="0"/>
              <a:t> необходимости применением теста Уэлча.</a:t>
            </a:r>
          </a:p>
        </p:txBody>
      </p:sp>
      <p:sp>
        <p:nvSpPr>
          <p:cNvPr id="20" name="Объект 6">
            <a:extLst>
              <a:ext uri="{FF2B5EF4-FFF2-40B4-BE49-F238E27FC236}">
                <a16:creationId xmlns:a16="http://schemas.microsoft.com/office/drawing/2014/main" id="{E9F9CBB5-D461-442A-BC17-A8B534751E72}"/>
              </a:ext>
            </a:extLst>
          </p:cNvPr>
          <p:cNvSpPr txBox="1">
            <a:spLocks/>
          </p:cNvSpPr>
          <p:nvPr/>
        </p:nvSpPr>
        <p:spPr>
          <a:xfrm>
            <a:off x="7779037" y="2302092"/>
            <a:ext cx="4117687" cy="1517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200" noProof="1"/>
              <a:t>3. </a:t>
            </a:r>
            <a:r>
              <a:rPr lang="ru-RU" sz="1200" dirty="0"/>
              <a:t>Разница между стандартными отклонениями двух выборок, очевидно и ожидаемо, не существенна. </a:t>
            </a:r>
          </a:p>
          <a:p>
            <a:pPr algn="just"/>
            <a:r>
              <a:rPr lang="ru-RU" sz="1200" dirty="0"/>
              <a:t>Применим </a:t>
            </a:r>
            <a:r>
              <a:rPr lang="ru-RU" sz="1200" dirty="0" err="1"/>
              <a:t>двухвыборочный</a:t>
            </a:r>
            <a:r>
              <a:rPr lang="ru-RU" sz="1200" dirty="0"/>
              <a:t> Т-тест для независимых выборок.</a:t>
            </a:r>
          </a:p>
          <a:p>
            <a:pPr algn="just"/>
            <a:r>
              <a:rPr lang="ru-RU" sz="1200" dirty="0"/>
              <a:t>Уровень значимости определим равным α = 0.05</a:t>
            </a:r>
          </a:p>
          <a:p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14849E6-E256-4213-8D56-966DA443B86F}"/>
              </a:ext>
            </a:extLst>
          </p:cNvPr>
          <p:cNvSpPr/>
          <p:nvPr/>
        </p:nvSpPr>
        <p:spPr>
          <a:xfrm>
            <a:off x="7813917" y="3908354"/>
            <a:ext cx="44093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t_statistic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p_value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st.ttest_ind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control[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'time'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test[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'time'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equal_var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alternative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"greater"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E2CBC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F4A85"/>
                </a:solidFill>
                <a:latin typeface="Consolas" panose="020B0609020204030204" pitchFamily="49" charset="0"/>
              </a:rPr>
              <a:t>Результаты 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t-</a:t>
            </a:r>
            <a:r>
              <a:rPr lang="ru-RU" sz="1400" dirty="0">
                <a:solidFill>
                  <a:srgbClr val="0F4A85"/>
                </a:solidFill>
                <a:latin typeface="Consolas" panose="020B0609020204030204" pitchFamily="49" charset="0"/>
              </a:rPr>
              <a:t>теста:"</a:t>
            </a:r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5E2CBC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f"t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-</a:t>
            </a:r>
            <a:r>
              <a:rPr lang="ru-RU" sz="1400" dirty="0">
                <a:solidFill>
                  <a:srgbClr val="0F4A85"/>
                </a:solidFill>
                <a:latin typeface="Consolas" panose="020B0609020204030204" pitchFamily="49" charset="0"/>
              </a:rPr>
              <a:t>статистика: {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t_statistic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:.5f}"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5E2CBC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f"p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-</a:t>
            </a:r>
            <a:r>
              <a:rPr lang="ru-RU" sz="1400" dirty="0">
                <a:solidFill>
                  <a:srgbClr val="0F4A85"/>
                </a:solidFill>
                <a:latin typeface="Consolas" panose="020B0609020204030204" pitchFamily="49" charset="0"/>
              </a:rPr>
              <a:t>значение: {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p_value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}"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144E0C6-4301-4D8C-B1D4-7F3D47E84EA8}"/>
              </a:ext>
            </a:extLst>
          </p:cNvPr>
          <p:cNvSpPr/>
          <p:nvPr/>
        </p:nvSpPr>
        <p:spPr>
          <a:xfrm>
            <a:off x="7813917" y="918321"/>
            <a:ext cx="4082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control_std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control[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'time'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].std( )</a:t>
            </a:r>
          </a:p>
          <a:p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test_std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test[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'time'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].std( 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374F58-DF7A-4569-9E69-5CEC46FE841A}"/>
              </a:ext>
            </a:extLst>
          </p:cNvPr>
          <p:cNvSpPr/>
          <p:nvPr/>
        </p:nvSpPr>
        <p:spPr>
          <a:xfrm>
            <a:off x="7779037" y="1656257"/>
            <a:ext cx="4412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292929"/>
                </a:solidFill>
                <a:latin typeface="Consolas" panose="020B0609020204030204" pitchFamily="49" charset="0"/>
              </a:rPr>
              <a:t>Стандартное отклонение контрольной выборки: 8.9799 </a:t>
            </a:r>
          </a:p>
          <a:p>
            <a:r>
              <a:rPr lang="ru-RU" sz="1200" dirty="0">
                <a:solidFill>
                  <a:srgbClr val="292929"/>
                </a:solidFill>
                <a:latin typeface="Consolas" panose="020B0609020204030204" pitchFamily="49" charset="0"/>
              </a:rPr>
              <a:t>Стандартное отклонение тестовой выборки: 5.8578</a:t>
            </a:r>
            <a:endParaRPr lang="ru-RU" sz="12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B19BE88-6D3D-430A-84AB-8AA81D04E557}"/>
              </a:ext>
            </a:extLst>
          </p:cNvPr>
          <p:cNvSpPr/>
          <p:nvPr/>
        </p:nvSpPr>
        <p:spPr>
          <a:xfrm>
            <a:off x="923925" y="4652528"/>
            <a:ext cx="662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Результаты t-теста: </a:t>
            </a:r>
          </a:p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t-статистика: 40.01056 </a:t>
            </a:r>
          </a:p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p-значение: 2.9949647128013707e-277 </a:t>
            </a:r>
          </a:p>
          <a:p>
            <a:endParaRPr lang="ru-RU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p_value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&lt; alpha</a:t>
            </a:r>
          </a:p>
          <a:p>
            <a:endParaRPr lang="ru-RU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292929"/>
                </a:solidFill>
                <a:latin typeface="Consolas" panose="020B0609020204030204" pitchFamily="49" charset="0"/>
              </a:rPr>
              <a:t>Отвергаем нулевую гипотезу. Использование интерактивного </a:t>
            </a:r>
            <a:r>
              <a:rPr lang="ru-RU" sz="1400" b="1" dirty="0" err="1">
                <a:solidFill>
                  <a:srgbClr val="292929"/>
                </a:solidFill>
                <a:latin typeface="Consolas" panose="020B0609020204030204" pitchFamily="49" charset="0"/>
              </a:rPr>
              <a:t>дэшборда</a:t>
            </a:r>
            <a:r>
              <a:rPr lang="ru-RU" sz="1400" b="1" dirty="0">
                <a:solidFill>
                  <a:srgbClr val="292929"/>
                </a:solidFill>
                <a:latin typeface="Consolas" panose="020B0609020204030204" pitchFamily="49" charset="0"/>
              </a:rPr>
              <a:t> значимо уменьшило время обработки заказов.</a:t>
            </a:r>
            <a:endParaRPr lang="ru-RU" sz="1400" b="1" dirty="0"/>
          </a:p>
        </p:txBody>
      </p:sp>
      <p:sp>
        <p:nvSpPr>
          <p:cNvPr id="27" name="Объект 6">
            <a:extLst>
              <a:ext uri="{FF2B5EF4-FFF2-40B4-BE49-F238E27FC236}">
                <a16:creationId xmlns:a16="http://schemas.microsoft.com/office/drawing/2014/main" id="{30AE9030-BCBF-4983-941F-76F880E946F4}"/>
              </a:ext>
            </a:extLst>
          </p:cNvPr>
          <p:cNvSpPr txBox="1">
            <a:spLocks/>
          </p:cNvSpPr>
          <p:nvPr/>
        </p:nvSpPr>
        <p:spPr>
          <a:xfrm>
            <a:off x="923925" y="4345933"/>
            <a:ext cx="4117687" cy="2802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200" noProof="1"/>
              <a:t>3. </a:t>
            </a:r>
            <a:r>
              <a:rPr lang="ru-RU" sz="1200" dirty="0"/>
              <a:t>Т-тест, интерпретация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35344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"/>
            <a:ext cx="10515600" cy="838952"/>
          </a:xfrm>
        </p:spPr>
        <p:txBody>
          <a:bodyPr rtlCol="0" anchor="ctr">
            <a:normAutofit/>
          </a:bodyPr>
          <a:lstStyle/>
          <a:p>
            <a:r>
              <a:rPr lang="ru-RU" dirty="0"/>
              <a:t>Доверительный ИНТЕРВАЛ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EC1FB34-AE76-444E-B01C-D86B26567DEA}"/>
              </a:ext>
            </a:extLst>
          </p:cNvPr>
          <p:cNvSpPr/>
          <p:nvPr/>
        </p:nvSpPr>
        <p:spPr>
          <a:xfrm>
            <a:off x="276865" y="734676"/>
            <a:ext cx="3542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515151"/>
                </a:solidFill>
                <a:latin typeface="Consolas" panose="020B0609020204030204" pitchFamily="49" charset="0"/>
              </a:rPr>
              <a:t># Зададим доверительный уровень</a:t>
            </a:r>
          </a:p>
          <a:p>
            <a:r>
              <a:rPr lang="ru-RU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confidence_level</a:t>
            </a:r>
            <a:r>
              <a:rPr lang="ru-RU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96D48"/>
                </a:solidFill>
                <a:latin typeface="Consolas" panose="020B0609020204030204" pitchFamily="49" charset="0"/>
              </a:rPr>
              <a:t>0.9; </a:t>
            </a:r>
            <a:r>
              <a:rPr lang="ru-RU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alpha</a:t>
            </a:r>
            <a:r>
              <a:rPr lang="ru-RU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96D48"/>
                </a:solidFill>
                <a:latin typeface="Consolas" panose="020B0609020204030204" pitchFamily="49" charset="0"/>
              </a:rPr>
              <a:t>0.1</a:t>
            </a:r>
            <a:endParaRPr lang="ru-RU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5348136-EF6A-4D28-B579-FBCC204A73E5}"/>
              </a:ext>
            </a:extLst>
          </p:cNvPr>
          <p:cNvSpPr/>
          <p:nvPr/>
        </p:nvSpPr>
        <p:spPr>
          <a:xfrm>
            <a:off x="5102865" y="7346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rgbClr val="515151"/>
                </a:solidFill>
                <a:latin typeface="Consolas" panose="020B0609020204030204" pitchFamily="49" charset="0"/>
              </a:rPr>
              <a:t># Расчёт доверительного интервала производится по формуле:</a:t>
            </a:r>
            <a:endParaRPr lang="ru-RU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B9DFCB-00A9-4557-A15B-0D75AA11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865" y="976163"/>
            <a:ext cx="3266435" cy="97805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D631415-B2F2-4957-9EC6-A1CBD015A8DF}"/>
              </a:ext>
            </a:extLst>
          </p:cNvPr>
          <p:cNvSpPr/>
          <p:nvPr/>
        </p:nvSpPr>
        <p:spPr>
          <a:xfrm>
            <a:off x="276865" y="1212810"/>
            <a:ext cx="45008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515151"/>
                </a:solidFill>
                <a:latin typeface="Consolas" panose="020B0609020204030204" pitchFamily="49" charset="0"/>
              </a:rPr>
              <a:t># Средние и стандартные отклонения для двух выборок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mean_control_group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control[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'time'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].mean()</a:t>
            </a:r>
          </a:p>
          <a:p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std_control_group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control[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'time'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].std()</a:t>
            </a:r>
          </a:p>
          <a:p>
            <a:b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mean_test_group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test[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'time'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].mean()</a:t>
            </a:r>
          </a:p>
          <a:p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std_test_group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test[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'time'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].std()</a:t>
            </a:r>
          </a:p>
          <a:p>
            <a:b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# </a:t>
            </a:r>
            <a:r>
              <a:rPr lang="ru-RU" sz="1200" dirty="0">
                <a:solidFill>
                  <a:srgbClr val="515151"/>
                </a:solidFill>
                <a:latin typeface="Consolas" panose="020B0609020204030204" pitchFamily="49" charset="0"/>
              </a:rPr>
              <a:t>Размер выборок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n_control_group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(control)</a:t>
            </a:r>
          </a:p>
          <a:p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n_test_group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(test)</a:t>
            </a:r>
          </a:p>
          <a:p>
            <a:b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# </a:t>
            </a:r>
            <a:r>
              <a:rPr lang="ru-RU" sz="1200" dirty="0">
                <a:solidFill>
                  <a:srgbClr val="515151"/>
                </a:solidFill>
                <a:latin typeface="Consolas" panose="020B0609020204030204" pitchFamily="49" charset="0"/>
              </a:rPr>
              <a:t>Определение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Z_</a:t>
            </a:r>
            <a:r>
              <a:rPr lang="ru-RU" sz="1200" dirty="0">
                <a:solidFill>
                  <a:srgbClr val="515151"/>
                </a:solidFill>
                <a:latin typeface="Consolas" panose="020B0609020204030204" pitchFamily="49" charset="0"/>
              </a:rPr>
              <a:t>а/2 для 90% уровня доверия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z_control_group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1.65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z_test_group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1.65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90E6B8E-4184-4567-8599-231B3DB09043}"/>
              </a:ext>
            </a:extLst>
          </p:cNvPr>
          <p:cNvSpPr/>
          <p:nvPr/>
        </p:nvSpPr>
        <p:spPr>
          <a:xfrm>
            <a:off x="5102865" y="1830586"/>
            <a:ext cx="65760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515151"/>
                </a:solidFill>
                <a:latin typeface="Consolas" panose="020B0609020204030204" pitchFamily="49" charset="0"/>
              </a:rPr>
              <a:t># Расчёт доверительных интервалов выборок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confidence_interval_low_control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mean_control_group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z_control_group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std_control_group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np.sqrt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n_control_group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confidence_interval_high_control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mean_control_group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z_control_group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std_control_group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np.sqrt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n_control_group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confidence_interval_low_test_group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mean_test_group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z_test_group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std_test_group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np.sqrt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n_test_group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confidence_interva_high_test_group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mean_test_group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z_test_group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std_test_group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np.sqrt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n_test_group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E1B90C2-E8D9-4B46-AF63-5AD37B22EF04}"/>
              </a:ext>
            </a:extLst>
          </p:cNvPr>
          <p:cNvSpPr/>
          <p:nvPr/>
        </p:nvSpPr>
        <p:spPr>
          <a:xfrm>
            <a:off x="133350" y="3910831"/>
            <a:ext cx="117817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00" b="1" dirty="0">
                <a:solidFill>
                  <a:srgbClr val="292929"/>
                </a:solidFill>
                <a:latin typeface="Consolas" panose="020B0609020204030204" pitchFamily="49" charset="0"/>
              </a:rPr>
              <a:t>Доверительный интервал для среднего времени обработки заказа без использования интерактивного </a:t>
            </a:r>
            <a:r>
              <a:rPr lang="ru-RU" sz="1300" b="1" dirty="0" err="1">
                <a:solidFill>
                  <a:srgbClr val="292929"/>
                </a:solidFill>
                <a:latin typeface="Consolas" panose="020B0609020204030204" pitchFamily="49" charset="0"/>
              </a:rPr>
              <a:t>дашборда</a:t>
            </a:r>
            <a:r>
              <a:rPr lang="ru-RU" sz="1300" b="1" dirty="0">
                <a:solidFill>
                  <a:srgbClr val="292929"/>
                </a:solidFill>
                <a:latin typeface="Consolas" panose="020B0609020204030204" pitchFamily="49" charset="0"/>
              </a:rPr>
              <a:t>: (29.106, 29.900) </a:t>
            </a:r>
          </a:p>
          <a:p>
            <a:pPr algn="ctr"/>
            <a:r>
              <a:rPr lang="ru-RU" sz="1300" b="1" dirty="0">
                <a:solidFill>
                  <a:srgbClr val="292929"/>
                </a:solidFill>
                <a:latin typeface="Consolas" panose="020B0609020204030204" pitchFamily="49" charset="0"/>
              </a:rPr>
              <a:t>Доверительный интервал для среднего времени обработки заказа с использованием интерактивного </a:t>
            </a:r>
            <a:r>
              <a:rPr lang="ru-RU" sz="1300" b="1" dirty="0" err="1">
                <a:solidFill>
                  <a:srgbClr val="292929"/>
                </a:solidFill>
                <a:latin typeface="Consolas" panose="020B0609020204030204" pitchFamily="49" charset="0"/>
              </a:rPr>
              <a:t>дашборда</a:t>
            </a:r>
            <a:r>
              <a:rPr lang="ru-RU" sz="1300" b="1" dirty="0">
                <a:solidFill>
                  <a:srgbClr val="292929"/>
                </a:solidFill>
                <a:latin typeface="Consolas" panose="020B0609020204030204" pitchFamily="49" charset="0"/>
              </a:rPr>
              <a:t>: (17.750, 18.268)</a:t>
            </a:r>
            <a:endParaRPr lang="ru-RU" sz="1300" b="1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4D6C22C-5A47-48BB-96F9-37CDF694C0CA}"/>
              </a:ext>
            </a:extLst>
          </p:cNvPr>
          <p:cNvSpPr/>
          <p:nvPr/>
        </p:nvSpPr>
        <p:spPr>
          <a:xfrm>
            <a:off x="273705" y="4504037"/>
            <a:ext cx="81253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515151"/>
                </a:solidFill>
                <a:latin typeface="Consolas" panose="020B0609020204030204" pitchFamily="49" charset="0"/>
              </a:rPr>
              <a:t># Инструменты статистики </a:t>
            </a:r>
            <a:r>
              <a:rPr lang="en-US" sz="1200" dirty="0" err="1">
                <a:solidFill>
                  <a:srgbClr val="515151"/>
                </a:solidFill>
                <a:latin typeface="Consolas" panose="020B0609020204030204" pitchFamily="49" charset="0"/>
              </a:rPr>
              <a:t>scipy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515151"/>
                </a:solidFill>
                <a:latin typeface="Consolas" panose="020B0609020204030204" pitchFamily="49" charset="0"/>
              </a:rPr>
              <a:t>позволяют произвести подобный расчет в одну формулу, которая принимаем в себя три значения: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515151"/>
                </a:solidFill>
                <a:latin typeface="Consolas" panose="020B0609020204030204" pitchFamily="49" charset="0"/>
              </a:rPr>
              <a:t># - доверительный уровень (90% в нашем случае)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515151"/>
                </a:solidFill>
                <a:latin typeface="Consolas" panose="020B0609020204030204" pitchFamily="49" charset="0"/>
              </a:rPr>
              <a:t># - среднее значение выборки (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Mean)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# - </a:t>
            </a:r>
            <a:r>
              <a:rPr lang="ru-RU" sz="1200" dirty="0">
                <a:solidFill>
                  <a:srgbClr val="515151"/>
                </a:solidFill>
                <a:latin typeface="Consolas" panose="020B0609020204030204" pitchFamily="49" charset="0"/>
              </a:rPr>
              <a:t>стандартную ошибку среднего (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Standard Error of Mean - SEM)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# </a:t>
            </a:r>
            <a:r>
              <a:rPr lang="ru-RU" sz="1200" dirty="0">
                <a:solidFill>
                  <a:srgbClr val="515151"/>
                </a:solidFill>
                <a:latin typeface="Consolas" panose="020B0609020204030204" pitchFamily="49" charset="0"/>
              </a:rPr>
              <a:t>Размер выборок контрольной и тестовой групп достаточно велик, поэтому, согласно ЦПТ, построим доверительный интервал с использованием нормального распределения.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728328-5E6C-42DB-971B-6F9CEF3B70E7}"/>
              </a:ext>
            </a:extLst>
          </p:cNvPr>
          <p:cNvSpPr/>
          <p:nvPr/>
        </p:nvSpPr>
        <p:spPr>
          <a:xfrm>
            <a:off x="276865" y="5990843"/>
            <a:ext cx="1178178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b="1" dirty="0">
                <a:solidFill>
                  <a:srgbClr val="292929"/>
                </a:solidFill>
                <a:latin typeface="Consolas" panose="020B0609020204030204" pitchFamily="49" charset="0"/>
              </a:rPr>
              <a:t>Для контрольной выборки 90% доверительный интервал составляет: (29.1071 , 29.8986) </a:t>
            </a:r>
          </a:p>
          <a:p>
            <a:r>
              <a:rPr lang="ru-RU" sz="1300" b="1" dirty="0">
                <a:solidFill>
                  <a:srgbClr val="292929"/>
                </a:solidFill>
                <a:latin typeface="Consolas" panose="020B0609020204030204" pitchFamily="49" charset="0"/>
              </a:rPr>
              <a:t>Для тестовой выборки 90% доверительный интервал составляет: (17.7510 , 18.2673) </a:t>
            </a:r>
          </a:p>
          <a:p>
            <a:r>
              <a:rPr lang="ru-RU" sz="1300" b="1" dirty="0">
                <a:solidFill>
                  <a:srgbClr val="292929"/>
                </a:solidFill>
                <a:latin typeface="Consolas" panose="020B0609020204030204" pitchFamily="49" charset="0"/>
              </a:rPr>
              <a:t>То есть, в 90 процентах случаев наш доверительный интервал будет включать истинное среднее значение времени обработки заказа.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572A83E-1D56-4BCB-AC77-6435DD291B89}"/>
              </a:ext>
            </a:extLst>
          </p:cNvPr>
          <p:cNvSpPr/>
          <p:nvPr/>
        </p:nvSpPr>
        <p:spPr>
          <a:xfrm>
            <a:off x="8536319" y="4306348"/>
            <a:ext cx="32105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interval_con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st.norm.interval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confidence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0.9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np.mean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(control[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'time'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]), 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scale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st.sem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(control[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'time’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]))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interval_test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st.norm.interval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confidence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0.9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np.mean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(test[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'time'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]), </a:t>
            </a:r>
            <a:endParaRPr lang="ru-RU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scale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st.sem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(test[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'time'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0" y="4156405"/>
            <a:ext cx="3505200" cy="1325563"/>
          </a:xfrm>
        </p:spPr>
        <p:txBody>
          <a:bodyPr rtlCol="0">
            <a:normAutofit/>
          </a:bodyPr>
          <a:lstStyle/>
          <a:p>
            <a:r>
              <a:rPr lang="ru-RU" sz="3200" dirty="0"/>
              <a:t>Гипотеза №2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4470400"/>
            <a:ext cx="5433204" cy="2176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Необходимо проверить гипотезу о том, что клиенты стали делать больше заказов после введения бесплатной доставки с шестого заказа.</a:t>
            </a:r>
          </a:p>
          <a:p>
            <a:pPr rtl="0"/>
            <a:endParaRPr lang="ru-RU" sz="2400" dirty="0"/>
          </a:p>
          <a:p>
            <a:pPr rtl="0"/>
            <a:endParaRPr lang="ru-RU" sz="2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533400"/>
            <a:ext cx="5431971" cy="3862575"/>
          </a:xfrm>
        </p:spPr>
        <p:txBody>
          <a:bodyPr rtlCol="0">
            <a:normAutofit/>
          </a:bodyPr>
          <a:lstStyle/>
          <a:p>
            <a:pPr algn="just"/>
            <a:r>
              <a:rPr lang="ru-RU" sz="2000" dirty="0" err="1"/>
              <a:t>Маркетплейс</a:t>
            </a:r>
            <a:r>
              <a:rPr lang="ru-RU" sz="2000" dirty="0"/>
              <a:t> предоставил с 1 мая часто заказывающим клиентам бесплатную доставку, действующую для всех заказов до конца календарного месяца, если в этом месяце клиент уже сделал пять заказов (то есть начиная с шестого заказа).</a:t>
            </a:r>
          </a:p>
          <a:p>
            <a:pPr algn="just"/>
            <a:r>
              <a:rPr lang="ru-RU" sz="2000" dirty="0"/>
              <a:t>Представлена информация о количестве заказов, которое тысяча случайно отобранных часто заказывающих клиентов сделали в апреле и мае.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9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65274" y="129549"/>
            <a:ext cx="4783723" cy="948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1200" noProof="1"/>
              <a:t>1. </a:t>
            </a:r>
            <a:r>
              <a:rPr lang="ru-RU" sz="1200" dirty="0"/>
              <a:t>Визуальная оценка плотности распределения данных (гистограмма + KDE/ЯОП)</a:t>
            </a:r>
          </a:p>
          <a:p>
            <a:pPr algn="just"/>
            <a:endParaRPr lang="ru-RU" sz="1200" noProof="1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C0779C02-7FEC-4809-9348-9410210433E3}"/>
              </a:ext>
            </a:extLst>
          </p:cNvPr>
          <p:cNvSpPr txBox="1">
            <a:spLocks/>
          </p:cNvSpPr>
          <p:nvPr/>
        </p:nvSpPr>
        <p:spPr>
          <a:xfrm>
            <a:off x="7789749" y="171849"/>
            <a:ext cx="4106976" cy="4174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200" noProof="1"/>
              <a:t>2. </a:t>
            </a:r>
            <a:r>
              <a:rPr lang="ru-RU" sz="1200" dirty="0"/>
              <a:t>Применим </a:t>
            </a:r>
            <a:r>
              <a:rPr lang="ru-RU" sz="1200" dirty="0" err="1"/>
              <a:t>двухвыборочный</a:t>
            </a:r>
            <a:r>
              <a:rPr lang="ru-RU" sz="1200" dirty="0"/>
              <a:t> Т-тест для зависимых выборок.</a:t>
            </a:r>
          </a:p>
          <a:p>
            <a:pPr algn="just"/>
            <a:r>
              <a:rPr lang="ru-RU" sz="1200" dirty="0"/>
              <a:t>Апрель: </a:t>
            </a:r>
            <a:r>
              <a:rPr lang="ru-RU" sz="1200" dirty="0" err="1"/>
              <a:t>index</a:t>
            </a:r>
            <a:r>
              <a:rPr lang="ru-RU" sz="1200" dirty="0"/>
              <a:t> = 1, май: </a:t>
            </a:r>
            <a:r>
              <a:rPr lang="ru-RU" sz="1200" dirty="0" err="1"/>
              <a:t>index</a:t>
            </a:r>
            <a:r>
              <a:rPr lang="ru-RU" sz="1200" dirty="0"/>
              <a:t> = 2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200" dirty="0"/>
              <a:t>Нулевая гипотеза H_0: </a:t>
            </a:r>
          </a:p>
          <a:p>
            <a:pPr algn="just"/>
            <a:r>
              <a:rPr lang="ru-RU" sz="1200" dirty="0"/>
              <a:t>mu_1 = mu_2, или </a:t>
            </a:r>
            <a:r>
              <a:rPr lang="ru-RU" sz="1200" dirty="0" err="1"/>
              <a:t>mu_d</a:t>
            </a:r>
            <a:r>
              <a:rPr lang="ru-RU" sz="1200" dirty="0"/>
              <a:t> = 0, т.е. </a:t>
            </a:r>
          </a:p>
          <a:p>
            <a:pPr algn="just"/>
            <a:r>
              <a:rPr lang="ru-RU" sz="1200" i="1" dirty="0"/>
              <a:t>введение бесплатной доставки с 6-ого заказа не повлияло на число заказов за текущий месяц.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200" dirty="0"/>
              <a:t>Альтернативная гипотеза H_1: </a:t>
            </a:r>
          </a:p>
          <a:p>
            <a:pPr algn="just"/>
            <a:r>
              <a:rPr lang="ru-RU" sz="1200" dirty="0"/>
              <a:t>mu_1 &lt; mu_2, т.е. </a:t>
            </a:r>
          </a:p>
          <a:p>
            <a:pPr algn="just"/>
            <a:r>
              <a:rPr lang="ru-RU" sz="1200" i="1" dirty="0"/>
              <a:t>введение нового бонуса увеличило число заказов за месяц.</a:t>
            </a:r>
          </a:p>
          <a:p>
            <a:pPr algn="just"/>
            <a:r>
              <a:rPr lang="ru-RU" sz="1200" dirty="0"/>
              <a:t>Уровень значимости α = 0.05</a:t>
            </a:r>
          </a:p>
        </p:txBody>
      </p:sp>
      <p:sp>
        <p:nvSpPr>
          <p:cNvPr id="20" name="Объект 6">
            <a:extLst>
              <a:ext uri="{FF2B5EF4-FFF2-40B4-BE49-F238E27FC236}">
                <a16:creationId xmlns:a16="http://schemas.microsoft.com/office/drawing/2014/main" id="{E9F9CBB5-D461-442A-BC17-A8B534751E72}"/>
              </a:ext>
            </a:extLst>
          </p:cNvPr>
          <p:cNvSpPr txBox="1">
            <a:spLocks/>
          </p:cNvSpPr>
          <p:nvPr/>
        </p:nvSpPr>
        <p:spPr>
          <a:xfrm>
            <a:off x="7779038" y="4368396"/>
            <a:ext cx="4117687" cy="1517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200" noProof="1"/>
              <a:t>3. </a:t>
            </a:r>
            <a:r>
              <a:rPr lang="ru-RU" sz="1200" dirty="0"/>
              <a:t>T-тест для сравнения среднего значения (зависимые выборки)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B19BE88-6D3D-430A-84AB-8AA81D04E557}"/>
              </a:ext>
            </a:extLst>
          </p:cNvPr>
          <p:cNvSpPr/>
          <p:nvPr/>
        </p:nvSpPr>
        <p:spPr>
          <a:xfrm>
            <a:off x="923925" y="4652528"/>
            <a:ext cx="662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Результаты t-теста: </a:t>
            </a:r>
          </a:p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t-статистика: 18.17200</a:t>
            </a:r>
          </a:p>
          <a:p>
            <a:r>
              <a:rPr lang="ru-RU" sz="1400" dirty="0">
                <a:solidFill>
                  <a:srgbClr val="292929"/>
                </a:solidFill>
                <a:latin typeface="Consolas" panose="020B0609020204030204" pitchFamily="49" charset="0"/>
              </a:rPr>
              <a:t>p-значение: 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2.8066025158955254e-64</a:t>
            </a:r>
            <a:endParaRPr lang="ru-RU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p_value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&lt; alpha</a:t>
            </a:r>
          </a:p>
          <a:p>
            <a:endParaRPr lang="ru-RU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292929"/>
                </a:solidFill>
                <a:latin typeface="Consolas" panose="020B0609020204030204" pitchFamily="49" charset="0"/>
              </a:rPr>
              <a:t>Отвергаем нулевую гипотезу. Клиенты стали делать больше заказов </a:t>
            </a:r>
            <a:r>
              <a:rPr lang="ru-RU" sz="1400" b="1" dirty="0" err="1">
                <a:solidFill>
                  <a:srgbClr val="292929"/>
                </a:solidFill>
                <a:latin typeface="Consolas" panose="020B0609020204030204" pitchFamily="49" charset="0"/>
              </a:rPr>
              <a:t>полсе</a:t>
            </a:r>
            <a:r>
              <a:rPr lang="ru-RU" sz="1400" b="1" dirty="0">
                <a:solidFill>
                  <a:srgbClr val="292929"/>
                </a:solidFill>
                <a:latin typeface="Consolas" panose="020B0609020204030204" pitchFamily="49" charset="0"/>
              </a:rPr>
              <a:t> введения акции на бесплатную доставку.</a:t>
            </a:r>
            <a:endParaRPr lang="ru-RU" sz="1400" b="1" dirty="0"/>
          </a:p>
        </p:txBody>
      </p:sp>
      <p:sp>
        <p:nvSpPr>
          <p:cNvPr id="27" name="Объект 6">
            <a:extLst>
              <a:ext uri="{FF2B5EF4-FFF2-40B4-BE49-F238E27FC236}">
                <a16:creationId xmlns:a16="http://schemas.microsoft.com/office/drawing/2014/main" id="{30AE9030-BCBF-4983-941F-76F880E946F4}"/>
              </a:ext>
            </a:extLst>
          </p:cNvPr>
          <p:cNvSpPr txBox="1">
            <a:spLocks/>
          </p:cNvSpPr>
          <p:nvPr/>
        </p:nvSpPr>
        <p:spPr>
          <a:xfrm>
            <a:off x="923925" y="4345933"/>
            <a:ext cx="4117687" cy="2802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200" noProof="1"/>
              <a:t>3. </a:t>
            </a:r>
            <a:r>
              <a:rPr lang="ru-RU" sz="1200" dirty="0"/>
              <a:t>Т-тест, интерпретация результатов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157EDA4-FF95-4809-9E72-374EE8D6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273" y="679987"/>
            <a:ext cx="4658991" cy="364178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00E795A-3F27-4171-974B-059169452FC7}"/>
              </a:ext>
            </a:extLst>
          </p:cNvPr>
          <p:cNvSpPr/>
          <p:nvPr/>
        </p:nvSpPr>
        <p:spPr>
          <a:xfrm>
            <a:off x="7789017" y="4852589"/>
            <a:ext cx="40715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92929"/>
                </a:solidFill>
                <a:latin typeface="Consolas" panose="020B0609020204030204" pitchFamily="49" charset="0"/>
              </a:rPr>
              <a:t>t_statistic_rel</a:t>
            </a:r>
            <a:r>
              <a:rPr lang="en-US" sz="16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endParaRPr lang="ru-RU" sz="16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92929"/>
                </a:solidFill>
                <a:latin typeface="Consolas" panose="020B0609020204030204" pitchFamily="49" charset="0"/>
              </a:rPr>
              <a:t>p_value_rel</a:t>
            </a:r>
            <a:r>
              <a:rPr lang="en-US" sz="16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onsolas" panose="020B0609020204030204" pitchFamily="49" charset="0"/>
              </a:rPr>
              <a:t>st.ttest_rel</a:t>
            </a:r>
            <a:r>
              <a:rPr lang="en-US" sz="16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92929"/>
                </a:solidFill>
                <a:latin typeface="Consolas" panose="020B0609020204030204" pitchFamily="49" charset="0"/>
              </a:rPr>
              <a:t>    orders[</a:t>
            </a:r>
            <a:r>
              <a:rPr lang="en-US" sz="1600" dirty="0">
                <a:solidFill>
                  <a:srgbClr val="0F4A8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0F4A85"/>
                </a:solidFill>
                <a:latin typeface="Consolas" panose="020B0609020204030204" pitchFamily="49" charset="0"/>
              </a:rPr>
              <a:t>orders_may</a:t>
            </a:r>
            <a:r>
              <a:rPr lang="en-US" sz="1600" dirty="0">
                <a:solidFill>
                  <a:srgbClr val="0F4A8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292929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sz="1600" dirty="0">
                <a:solidFill>
                  <a:srgbClr val="292929"/>
                </a:solidFill>
                <a:latin typeface="Consolas" panose="020B0609020204030204" pitchFamily="49" charset="0"/>
              </a:rPr>
              <a:t>    orders[</a:t>
            </a:r>
            <a:r>
              <a:rPr lang="en-US" sz="1600" dirty="0">
                <a:solidFill>
                  <a:srgbClr val="0F4A8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0F4A85"/>
                </a:solidFill>
                <a:latin typeface="Consolas" panose="020B0609020204030204" pitchFamily="49" charset="0"/>
              </a:rPr>
              <a:t>orders_april</a:t>
            </a:r>
            <a:r>
              <a:rPr lang="en-US" sz="1600" dirty="0">
                <a:solidFill>
                  <a:srgbClr val="0F4A8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292929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sz="16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alternative</a:t>
            </a:r>
            <a:r>
              <a:rPr lang="en-US" sz="16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F4A85"/>
                </a:solidFill>
                <a:latin typeface="Consolas" panose="020B0609020204030204" pitchFamily="49" charset="0"/>
              </a:rPr>
              <a:t>"greater"</a:t>
            </a:r>
            <a:r>
              <a:rPr lang="en-US" sz="1600" dirty="0">
                <a:solidFill>
                  <a:srgbClr val="292929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6157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schemas.openxmlformats.org/package/2006/metadata/core-properties"/>
    <ds:schemaRef ds:uri="230e9df3-be65-4c73-a93b-d1236ebd677e"/>
    <ds:schemaRef ds:uri="http://purl.org/dc/terms/"/>
    <ds:schemaRef ds:uri="16c05727-aa75-4e4a-9b5f-8a80a1165891"/>
    <ds:schemaRef ds:uri="71af3243-3dd4-4a8d-8c0d-dd76da1f02a5"/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1192</Words>
  <Application>Microsoft Office PowerPoint</Application>
  <PresentationFormat>Широкоэкранный</PresentationFormat>
  <Paragraphs>185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Tenorite</vt:lpstr>
      <vt:lpstr>Wingdings</vt:lpstr>
      <vt:lpstr>Одиночная линия</vt:lpstr>
      <vt:lpstr>Статистика. T-test</vt:lpstr>
      <vt:lpstr>Используемые библиотеки и инструменты</vt:lpstr>
      <vt:lpstr>Гипотеза №1</vt:lpstr>
      <vt:lpstr>Формулировка гипотезы</vt:lpstr>
      <vt:lpstr>Алгоритм решения</vt:lpstr>
      <vt:lpstr>Презентация PowerPoint</vt:lpstr>
      <vt:lpstr>Доверительный ИНТЕРВАЛ</vt:lpstr>
      <vt:lpstr>Гипотеза №2</vt:lpstr>
      <vt:lpstr>Презентация PowerPoint</vt:lpstr>
      <vt:lpstr>Гипотеза №3</vt:lpstr>
      <vt:lpstr>Презентация PowerPoint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2021-06-15T17:20:32Z</dcterms:created>
  <dcterms:modified xsi:type="dcterms:W3CDTF">2024-10-21T11:46:29Z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