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9" r:id="rId2"/>
    <p:sldId id="346" r:id="rId3"/>
    <p:sldId id="352" r:id="rId4"/>
    <p:sldId id="345" r:id="rId5"/>
    <p:sldId id="344" r:id="rId6"/>
    <p:sldId id="353" r:id="rId7"/>
    <p:sldId id="354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FF3300"/>
    <a:srgbClr val="D71F29"/>
    <a:srgbClr val="202020"/>
    <a:srgbClr val="323232"/>
    <a:srgbClr val="CC3300"/>
    <a:srgbClr val="CC00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86" y="48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6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3.png"/><Relationship Id="rId7" Type="http://schemas.openxmlformats.org/officeDocument/2006/relationships/image" Target="../media/image13.jpe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4.jpeg"/><Relationship Id="rId9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s-group.ru/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23.jpeg"/><Relationship Id="rId12" Type="http://schemas.microsoft.com/office/2007/relationships/hdphoto" Target="../media/hdphoto5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25.jpeg"/><Relationship Id="rId5" Type="http://schemas.openxmlformats.org/officeDocument/2006/relationships/image" Target="../media/image22.jpeg"/><Relationship Id="rId10" Type="http://schemas.microsoft.com/office/2007/relationships/hdphoto" Target="../media/hdphoto4.wdp"/><Relationship Id="rId4" Type="http://schemas.openxmlformats.org/officeDocument/2006/relationships/image" Target="../media/image5.tiff"/><Relationship Id="rId9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>
            <a:extLst>
              <a:ext uri="{FF2B5EF4-FFF2-40B4-BE49-F238E27FC236}">
                <a16:creationId xmlns:a16="http://schemas.microsoft.com/office/drawing/2014/main" id="{A39FE68B-9BA0-4CF0-BEC3-CC054ECA7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0" y="2031999"/>
            <a:ext cx="12192000" cy="4884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A4DCFF9-2C9C-491F-B759-F7B60C0509EC}"/>
              </a:ext>
            </a:extLst>
          </p:cNvPr>
          <p:cNvSpPr/>
          <p:nvPr/>
        </p:nvSpPr>
        <p:spPr>
          <a:xfrm>
            <a:off x="1858297" y="2454371"/>
            <a:ext cx="8445909" cy="1291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1"/>
          <p:cNvSpPr txBox="1"/>
          <p:nvPr/>
        </p:nvSpPr>
        <p:spPr>
          <a:xfrm>
            <a:off x="1059543" y="2248969"/>
            <a:ext cx="10232571" cy="25109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latin typeface="Arial Black" panose="020B0A04020102020204" pitchFamily="34" charset="0"/>
                <a:ea typeface="Roboto Black" panose="02000000000000000000" pitchFamily="2" charset="0"/>
              </a:rPr>
              <a:t>Автоматизированное кафе-пончиковая «ЖарПончик»</a:t>
            </a:r>
          </a:p>
        </p:txBody>
      </p:sp>
      <p:sp>
        <p:nvSpPr>
          <p:cNvPr id="9" name="Подзаголовок 2"/>
          <p:cNvSpPr txBox="1"/>
          <p:nvPr/>
        </p:nvSpPr>
        <p:spPr>
          <a:xfrm>
            <a:off x="1059542" y="4949359"/>
            <a:ext cx="10232571" cy="1059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altLang="en-US" sz="2400" dirty="0" err="1">
                <a:solidFill>
                  <a:srgbClr val="D71F29"/>
                </a:solidFill>
                <a:latin typeface="Arial Black" panose="020B0A04020102020204" pitchFamily="34" charset="0"/>
              </a:rPr>
              <a:t>Непахарева</a:t>
            </a:r>
            <a:r>
              <a:rPr lang="ru-RU" altLang="en-US" sz="2400" dirty="0">
                <a:solidFill>
                  <a:srgbClr val="D71F29"/>
                </a:solidFill>
                <a:latin typeface="Arial Black" panose="020B0A04020102020204" pitchFamily="34" charset="0"/>
              </a:rPr>
              <a:t> Александра</a:t>
            </a:r>
          </a:p>
          <a:p>
            <a:pPr algn="ctr"/>
            <a:endParaRPr lang="ru-RU" altLang="en-US" sz="2400" dirty="0">
              <a:solidFill>
                <a:srgbClr val="D71F29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E:\Кофе-Пон\Лого\ЛОГО БАЗА.jpe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8F9F4"/>
              </a:clrFrom>
              <a:clrTo>
                <a:srgbClr val="F8F9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65" y="232224"/>
            <a:ext cx="1975984" cy="215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9B5B878-3A0A-45FC-9023-25D80F5416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9"/>
          <a:stretch/>
        </p:blipFill>
        <p:spPr>
          <a:xfrm>
            <a:off x="0" y="603861"/>
            <a:ext cx="12192000" cy="6265565"/>
          </a:xfrm>
          <a:prstGeom prst="rect">
            <a:avLst/>
          </a:prstGeom>
        </p:spPr>
      </p:pic>
      <p:pic>
        <p:nvPicPr>
          <p:cNvPr id="7" name="Picture 2" descr="E:\Кофе-Пон\Лого\ЛОГО БАЗА.jpe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8F9F4"/>
              </a:clrFrom>
              <a:clrTo>
                <a:srgbClr val="F8F9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260" y="89807"/>
            <a:ext cx="921010" cy="100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2F1ED2-C736-4688-8C72-FA6EA79FCE62}"/>
              </a:ext>
            </a:extLst>
          </p:cNvPr>
          <p:cNvSpPr txBox="1"/>
          <p:nvPr/>
        </p:nvSpPr>
        <p:spPr>
          <a:xfrm>
            <a:off x="2084976" y="6211332"/>
            <a:ext cx="2704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жарпончик.рф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2F1ED2-C736-4688-8C72-FA6EA79FCE62}"/>
              </a:ext>
            </a:extLst>
          </p:cNvPr>
          <p:cNvSpPr txBox="1"/>
          <p:nvPr/>
        </p:nvSpPr>
        <p:spPr>
          <a:xfrm>
            <a:off x="981040" y="915712"/>
            <a:ext cx="9221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ПОНЧИКИ             СПРОС ЕСТЬ  ВСЕГДА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Изображение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608" y="623180"/>
            <a:ext cx="1462772" cy="10239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72F1ED2-C736-4688-8C72-FA6EA79FCE62}"/>
              </a:ext>
            </a:extLst>
          </p:cNvPr>
          <p:cNvSpPr txBox="1"/>
          <p:nvPr/>
        </p:nvSpPr>
        <p:spPr>
          <a:xfrm>
            <a:off x="863914" y="243465"/>
            <a:ext cx="10081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Фаст-Фуд бизнес </a:t>
            </a:r>
            <a:r>
              <a:rPr lang="ru-RU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БЕЗ ЛОКДАУНОВ</a:t>
            </a:r>
            <a:endParaRPr 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2F1ED2-C736-4688-8C72-FA6EA79FCE62}"/>
              </a:ext>
            </a:extLst>
          </p:cNvPr>
          <p:cNvSpPr txBox="1"/>
          <p:nvPr/>
        </p:nvSpPr>
        <p:spPr>
          <a:xfrm>
            <a:off x="6922311" y="5258868"/>
            <a:ext cx="3625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Просто забрать из окошка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2F1ED2-C736-4688-8C72-FA6EA79FCE62}"/>
              </a:ext>
            </a:extLst>
          </p:cNvPr>
          <p:cNvSpPr txBox="1"/>
          <p:nvPr/>
        </p:nvSpPr>
        <p:spPr>
          <a:xfrm>
            <a:off x="4745633" y="1933488"/>
            <a:ext cx="456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Автоматический аппарат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72F1ED2-C736-4688-8C72-FA6EA79FCE62}"/>
              </a:ext>
            </a:extLst>
          </p:cNvPr>
          <p:cNvSpPr txBox="1"/>
          <p:nvPr/>
        </p:nvSpPr>
        <p:spPr>
          <a:xfrm>
            <a:off x="4736703" y="2495381"/>
            <a:ext cx="4281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Самый быстрый в мире</a:t>
            </a:r>
          </a:p>
          <a:p>
            <a:r>
              <a:rPr lang="ru-R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Монополия на оборудование</a:t>
            </a:r>
          </a:p>
        </p:txBody>
      </p:sp>
      <p:cxnSp>
        <p:nvCxnSpPr>
          <p:cNvPr id="52" name="Прямая со стрелкой 51"/>
          <p:cNvCxnSpPr/>
          <p:nvPr/>
        </p:nvCxnSpPr>
        <p:spPr>
          <a:xfrm>
            <a:off x="3880912" y="5190523"/>
            <a:ext cx="6082799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flipV="1">
            <a:off x="3904730" y="4841808"/>
            <a:ext cx="0" cy="34043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s://1ubit.files.wordpress.com/2018/07/d0bfd0bed0bdd187d0b8d0bad0b81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730" y="3810531"/>
            <a:ext cx="917561" cy="114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72F1ED2-C736-4688-8C72-FA6EA79FCE62}"/>
              </a:ext>
            </a:extLst>
          </p:cNvPr>
          <p:cNvSpPr txBox="1"/>
          <p:nvPr/>
        </p:nvSpPr>
        <p:spPr>
          <a:xfrm>
            <a:off x="3695698" y="5179644"/>
            <a:ext cx="1681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Покупатель заказал </a:t>
            </a:r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 flipV="1">
            <a:off x="9037386" y="4875040"/>
            <a:ext cx="0" cy="34043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Равнобедренный треугольник 4"/>
          <p:cNvSpPr/>
          <p:nvPr/>
        </p:nvSpPr>
        <p:spPr>
          <a:xfrm rot="19002250">
            <a:off x="8919228" y="3868871"/>
            <a:ext cx="671720" cy="61416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72F1ED2-C736-4688-8C72-FA6EA79FCE62}"/>
              </a:ext>
            </a:extLst>
          </p:cNvPr>
          <p:cNvSpPr txBox="1"/>
          <p:nvPr/>
        </p:nvSpPr>
        <p:spPr>
          <a:xfrm>
            <a:off x="5070525" y="4130695"/>
            <a:ext cx="2912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Всегда свежих</a:t>
            </a:r>
          </a:p>
          <a:p>
            <a:r>
              <a:rPr lang="ru-R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Упакованных в пакет</a:t>
            </a:r>
          </a:p>
        </p:txBody>
      </p:sp>
      <p:sp>
        <p:nvSpPr>
          <p:cNvPr id="60" name="Равнобедренный треугольник 59"/>
          <p:cNvSpPr/>
          <p:nvPr/>
        </p:nvSpPr>
        <p:spPr>
          <a:xfrm rot="3164678">
            <a:off x="9975952" y="3756607"/>
            <a:ext cx="842297" cy="972953"/>
          </a:xfrm>
          <a:prstGeom prst="triangle">
            <a:avLst>
              <a:gd name="adj" fmla="val 6683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83" t="24025" r="28419" b="11935"/>
          <a:stretch/>
        </p:blipFill>
        <p:spPr bwMode="auto">
          <a:xfrm>
            <a:off x="705658" y="1446175"/>
            <a:ext cx="2760715" cy="379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72F1ED2-C736-4688-8C72-FA6EA79FCE62}"/>
              </a:ext>
            </a:extLst>
          </p:cNvPr>
          <p:cNvSpPr txBox="1"/>
          <p:nvPr/>
        </p:nvSpPr>
        <p:spPr>
          <a:xfrm>
            <a:off x="786484" y="5045259"/>
            <a:ext cx="31309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Любая локация</a:t>
            </a:r>
          </a:p>
          <a:p>
            <a:pPr algn="ctr"/>
            <a:r>
              <a:rPr lang="ru-R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кв. метра</a:t>
            </a:r>
          </a:p>
          <a:p>
            <a:pPr algn="ctr"/>
            <a:r>
              <a:rPr lang="ru-R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электричество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2F1ED2-C736-4688-8C72-FA6EA79FCE62}"/>
              </a:ext>
            </a:extLst>
          </p:cNvPr>
          <p:cNvSpPr txBox="1"/>
          <p:nvPr/>
        </p:nvSpPr>
        <p:spPr>
          <a:xfrm rot="19816439">
            <a:off x="-104371" y="2543819"/>
            <a:ext cx="467136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ru-RU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ВЕНДИНГ 24/7</a:t>
            </a:r>
            <a:endParaRPr lang="ru-RU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338558" y="5566219"/>
            <a:ext cx="5853442" cy="1316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5" name="Изображение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9220" y="3911764"/>
            <a:ext cx="2316890" cy="162182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72F1ED2-C736-4688-8C72-FA6EA79FCE62}"/>
              </a:ext>
            </a:extLst>
          </p:cNvPr>
          <p:cNvSpPr txBox="1"/>
          <p:nvPr/>
        </p:nvSpPr>
        <p:spPr>
          <a:xfrm>
            <a:off x="8155095" y="4132494"/>
            <a:ext cx="1939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минуты = 10 пончиков</a:t>
            </a:r>
          </a:p>
        </p:txBody>
      </p:sp>
      <p:pic>
        <p:nvPicPr>
          <p:cNvPr id="1026" name="Picture 2" descr="E:\Кофе-Пон\фото\Наши пончики без фона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405" y="-46117"/>
            <a:ext cx="5565540" cy="680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E:\Кофе-Пон\КБ СКС\Дизайн аппарата\WhatsApp Image 2022-01-14 at 13.30.46.jpeg"/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A59D9B"/>
              </a:clrFrom>
              <a:clrTo>
                <a:srgbClr val="A59D9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7" t="7681" r="31606" b="15065"/>
          <a:stretch/>
        </p:blipFill>
        <p:spPr bwMode="auto">
          <a:xfrm>
            <a:off x="9383345" y="1017370"/>
            <a:ext cx="1769337" cy="32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Прямая со стрелкой 28"/>
          <p:cNvCxnSpPr/>
          <p:nvPr/>
        </p:nvCxnSpPr>
        <p:spPr>
          <a:xfrm flipV="1">
            <a:off x="9908430" y="3497943"/>
            <a:ext cx="329001" cy="171753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93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116 L 0.35092 -0.00394 " pathEditMode="relative" rAng="0" ptsTypes="AA">
                                      <p:cBhvr>
                                        <p:cTn id="36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52" y="-13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900" fill="hold"/>
                                        <p:tgtEl>
                                          <p:spTgt spid="13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352 -0.00162 L -0.00013 -0.0011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8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/>
      <p:bldP spid="27" grpId="0"/>
      <p:bldP spid="28" grpId="0"/>
      <p:bldP spid="51" grpId="0"/>
      <p:bldP spid="59" grpId="0"/>
      <p:bldP spid="54" grpId="0"/>
      <p:bldP spid="57" grpId="0"/>
      <p:bldP spid="56" grpId="0"/>
      <p:bldP spid="50" grpId="0"/>
      <p:bldP spid="12" grpId="0" animBg="1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E:\Кофе-Пон\КБ СКС\Дизайн аппарата\WhatsApp Image 2022-01-11 at 17.16.41.jpe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B2AAA8"/>
              </a:clrFrom>
              <a:clrTo>
                <a:srgbClr val="B2AAA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890" t="18374" r="31055" b="15082"/>
          <a:stretch/>
        </p:blipFill>
        <p:spPr bwMode="auto">
          <a:xfrm>
            <a:off x="291339" y="2287310"/>
            <a:ext cx="1944304" cy="312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9B5B878-3A0A-45FC-9023-25D80F5416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9"/>
          <a:stretch/>
        </p:blipFill>
        <p:spPr>
          <a:xfrm>
            <a:off x="0" y="592434"/>
            <a:ext cx="12192000" cy="6265565"/>
          </a:xfrm>
          <a:prstGeom prst="rect">
            <a:avLst/>
          </a:prstGeom>
        </p:spPr>
      </p:pic>
      <p:pic>
        <p:nvPicPr>
          <p:cNvPr id="7" name="Picture 2" descr="E:\Кофе-Пон\Лого\ЛОГО БАЗА.jpe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8F9F4"/>
              </a:clrFrom>
              <a:clrTo>
                <a:srgbClr val="F8F9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260" y="89807"/>
            <a:ext cx="921010" cy="100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2F1ED2-C736-4688-8C72-FA6EA79FCE62}"/>
              </a:ext>
            </a:extLst>
          </p:cNvPr>
          <p:cNvSpPr txBox="1"/>
          <p:nvPr/>
        </p:nvSpPr>
        <p:spPr>
          <a:xfrm>
            <a:off x="2084976" y="6211332"/>
            <a:ext cx="2704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жарпончик.рф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2F1ED2-C736-4688-8C72-FA6EA79FCE62}"/>
              </a:ext>
            </a:extLst>
          </p:cNvPr>
          <p:cNvSpPr txBox="1"/>
          <p:nvPr/>
        </p:nvSpPr>
        <p:spPr>
          <a:xfrm>
            <a:off x="7706731" y="4805193"/>
            <a:ext cx="1340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 мес.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2F1ED2-C736-4688-8C72-FA6EA79FCE62}"/>
              </a:ext>
            </a:extLst>
          </p:cNvPr>
          <p:cNvSpPr txBox="1"/>
          <p:nvPr/>
        </p:nvSpPr>
        <p:spPr>
          <a:xfrm>
            <a:off x="814305" y="1466492"/>
            <a:ext cx="2842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Вложение партнера 2,5 млн. руб.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2F1ED2-C736-4688-8C72-FA6EA79FCE62}"/>
              </a:ext>
            </a:extLst>
          </p:cNvPr>
          <p:cNvSpPr txBox="1"/>
          <p:nvPr/>
        </p:nvSpPr>
        <p:spPr>
          <a:xfrm>
            <a:off x="863914" y="243465"/>
            <a:ext cx="10081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Фаст-Фуд бизнес </a:t>
            </a:r>
            <a:r>
              <a:rPr lang="ru-RU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БЕЗ ЛОКДАУНОВ</a:t>
            </a:r>
            <a:endParaRPr 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Изображение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9220" y="3911764"/>
            <a:ext cx="2316890" cy="162182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72F1ED2-C736-4688-8C72-FA6EA79FCE62}"/>
              </a:ext>
            </a:extLst>
          </p:cNvPr>
          <p:cNvSpPr txBox="1"/>
          <p:nvPr/>
        </p:nvSpPr>
        <p:spPr>
          <a:xfrm>
            <a:off x="9523433" y="4220141"/>
            <a:ext cx="399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ru-RU" sz="4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Прямая со стрелкой 35"/>
          <p:cNvCxnSpPr/>
          <p:nvPr/>
        </p:nvCxnSpPr>
        <p:spPr>
          <a:xfrm>
            <a:off x="675848" y="4765070"/>
            <a:ext cx="8852316" cy="7581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V="1">
            <a:off x="675848" y="1342637"/>
            <a:ext cx="0" cy="3447835"/>
          </a:xfrm>
          <a:prstGeom prst="line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V="1">
            <a:off x="2676906" y="4432214"/>
            <a:ext cx="0" cy="34043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V="1">
            <a:off x="7706733" y="4450033"/>
            <a:ext cx="0" cy="34043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72F1ED2-C736-4688-8C72-FA6EA79FCE62}"/>
              </a:ext>
            </a:extLst>
          </p:cNvPr>
          <p:cNvSpPr txBox="1"/>
          <p:nvPr/>
        </p:nvSpPr>
        <p:spPr>
          <a:xfrm>
            <a:off x="2511335" y="4769440"/>
            <a:ext cx="1071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мес.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2F1ED2-C736-4688-8C72-FA6EA79FCE62}"/>
              </a:ext>
            </a:extLst>
          </p:cNvPr>
          <p:cNvSpPr txBox="1"/>
          <p:nvPr/>
        </p:nvSpPr>
        <p:spPr>
          <a:xfrm>
            <a:off x="125413" y="1266437"/>
            <a:ext cx="490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₽</a:t>
            </a:r>
          </a:p>
        </p:txBody>
      </p:sp>
      <p:cxnSp>
        <p:nvCxnSpPr>
          <p:cNvPr id="49" name="Прямая соединительная линия 48"/>
          <p:cNvCxnSpPr/>
          <p:nvPr/>
        </p:nvCxnSpPr>
        <p:spPr>
          <a:xfrm flipV="1">
            <a:off x="675848" y="2186421"/>
            <a:ext cx="2001058" cy="2564288"/>
          </a:xfrm>
          <a:prstGeom prst="line">
            <a:avLst/>
          </a:prstGeom>
          <a:ln w="762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>
            <a:off x="2676906" y="2186421"/>
            <a:ext cx="6851259" cy="0"/>
          </a:xfrm>
          <a:prstGeom prst="line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72F1ED2-C736-4688-8C72-FA6EA79FCE62}"/>
              </a:ext>
            </a:extLst>
          </p:cNvPr>
          <p:cNvSpPr txBox="1"/>
          <p:nvPr/>
        </p:nvSpPr>
        <p:spPr>
          <a:xfrm>
            <a:off x="7339527" y="1723524"/>
            <a:ext cx="360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Выручка 350 тыс. ₽/мес. </a:t>
            </a:r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 flipH="1">
            <a:off x="2676908" y="3066554"/>
            <a:ext cx="5029825" cy="2"/>
          </a:xfrm>
          <a:prstGeom prst="line">
            <a:avLst/>
          </a:prstGeom>
          <a:ln w="762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72F1ED2-C736-4688-8C72-FA6EA79FCE62}"/>
              </a:ext>
            </a:extLst>
          </p:cNvPr>
          <p:cNvSpPr txBox="1"/>
          <p:nvPr/>
        </p:nvSpPr>
        <p:spPr>
          <a:xfrm>
            <a:off x="2816290" y="2532655"/>
            <a:ext cx="7227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Возврат вложений 50% от прибыли от 115 тыс. ₽/мес.</a:t>
            </a:r>
          </a:p>
        </p:txBody>
      </p:sp>
      <p:cxnSp>
        <p:nvCxnSpPr>
          <p:cNvPr id="63" name="Прямая соединительная линия 62"/>
          <p:cNvCxnSpPr/>
          <p:nvPr/>
        </p:nvCxnSpPr>
        <p:spPr>
          <a:xfrm flipH="1">
            <a:off x="2676906" y="4022510"/>
            <a:ext cx="5029825" cy="2"/>
          </a:xfrm>
          <a:prstGeom prst="line">
            <a:avLst/>
          </a:prstGeom>
          <a:ln w="76200">
            <a:solidFill>
              <a:srgbClr val="7030A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8141805" y="3673691"/>
            <a:ext cx="1386360" cy="1"/>
          </a:xfrm>
          <a:prstGeom prst="line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72F1ED2-C736-4688-8C72-FA6EA79FCE62}"/>
              </a:ext>
            </a:extLst>
          </p:cNvPr>
          <p:cNvSpPr txBox="1"/>
          <p:nvPr/>
        </p:nvSpPr>
        <p:spPr>
          <a:xfrm>
            <a:off x="2809769" y="3449523"/>
            <a:ext cx="4529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20% от прибыли 45 тыс. ₽/мес.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2F1ED2-C736-4688-8C72-FA6EA79FCE62}"/>
              </a:ext>
            </a:extLst>
          </p:cNvPr>
          <p:cNvSpPr txBox="1"/>
          <p:nvPr/>
        </p:nvSpPr>
        <p:spPr>
          <a:xfrm>
            <a:off x="7716846" y="3203996"/>
            <a:ext cx="4243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45% от прибыли 105 тыс. ₽/мес.</a:t>
            </a:r>
          </a:p>
        </p:txBody>
      </p:sp>
      <p:cxnSp>
        <p:nvCxnSpPr>
          <p:cNvPr id="70" name="Прямая соединительная линия 69"/>
          <p:cNvCxnSpPr/>
          <p:nvPr/>
        </p:nvCxnSpPr>
        <p:spPr>
          <a:xfrm flipH="1">
            <a:off x="7716846" y="3667855"/>
            <a:ext cx="360479" cy="333606"/>
          </a:xfrm>
          <a:prstGeom prst="line">
            <a:avLst/>
          </a:prstGeom>
          <a:ln w="76200">
            <a:solidFill>
              <a:srgbClr val="7030A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72F1ED2-C736-4688-8C72-FA6EA79FCE62}"/>
              </a:ext>
            </a:extLst>
          </p:cNvPr>
          <p:cNvSpPr txBox="1"/>
          <p:nvPr/>
        </p:nvSpPr>
        <p:spPr>
          <a:xfrm>
            <a:off x="1862949" y="5366300"/>
            <a:ext cx="993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Февраль 2022 – старт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предпродаж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;     Май 2022 – продажа кафе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2F1ED2-C736-4688-8C72-FA6EA79FCE62}"/>
              </a:ext>
            </a:extLst>
          </p:cNvPr>
          <p:cNvSpPr txBox="1"/>
          <p:nvPr/>
        </p:nvSpPr>
        <p:spPr>
          <a:xfrm>
            <a:off x="3656982" y="1051999"/>
            <a:ext cx="603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СПРОС ЕСТЬ ВСЕГДА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Изображение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7608" y="733542"/>
            <a:ext cx="1462772" cy="1023940"/>
          </a:xfrm>
          <a:prstGeom prst="rect">
            <a:avLst/>
          </a:prstGeom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7716846" y="3084076"/>
            <a:ext cx="0" cy="1425937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2676908" y="3121689"/>
            <a:ext cx="0" cy="1425937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41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2" grpId="0"/>
      <p:bldP spid="62" grpId="0"/>
      <p:bldP spid="66" grpId="0"/>
      <p:bldP spid="67" grpId="0"/>
      <p:bldP spid="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Изображение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220" y="3911764"/>
            <a:ext cx="2316890" cy="162182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150C397-F880-44A6-B202-45580B7A4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28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E69801-378A-467C-A27A-75F1D580A570}"/>
              </a:ext>
            </a:extLst>
          </p:cNvPr>
          <p:cNvSpPr txBox="1"/>
          <p:nvPr/>
        </p:nvSpPr>
        <p:spPr>
          <a:xfrm>
            <a:off x="0" y="41270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/>
                <a:ea typeface="+mn-ea"/>
                <a:cs typeface="+mn-cs"/>
              </a:rPr>
              <a:t>Элементы</a:t>
            </a:r>
            <a:r>
              <a:rPr kumimoji="0" lang="ru-RU" sz="4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 Black"/>
                <a:ea typeface="+mn-ea"/>
                <a:cs typeface="+mn-cs"/>
              </a:rPr>
              <a:t> продвижения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  <p:pic>
        <p:nvPicPr>
          <p:cNvPr id="5" name="Picture 2" descr="E:\Кофе-Пон\Лого\ЛОГО БАЗА.jpe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8F9F4"/>
              </a:clrFrom>
              <a:clrTo>
                <a:srgbClr val="F8F9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260" y="89807"/>
            <a:ext cx="921010" cy="100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2F1ED2-C736-4688-8C72-FA6EA79FCE62}"/>
              </a:ext>
            </a:extLst>
          </p:cNvPr>
          <p:cNvSpPr txBox="1"/>
          <p:nvPr/>
        </p:nvSpPr>
        <p:spPr>
          <a:xfrm>
            <a:off x="2084976" y="6211332"/>
            <a:ext cx="2704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жарпончик.рф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pbs.twimg.com/media/Dwisj5nXcAUwfNi.jpg:large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53" y="1357087"/>
            <a:ext cx="2171340" cy="122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A4572C-956E-49D2-BF0F-052B3D0D2783}"/>
              </a:ext>
            </a:extLst>
          </p:cNvPr>
          <p:cNvSpPr txBox="1"/>
          <p:nvPr/>
        </p:nvSpPr>
        <p:spPr>
          <a:xfrm>
            <a:off x="2342630" y="1641337"/>
            <a:ext cx="28139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Удачная локация</a:t>
            </a:r>
          </a:p>
        </p:txBody>
      </p:sp>
      <p:pic>
        <p:nvPicPr>
          <p:cNvPr id="1028" name="Picture 4" descr="https://thumbs.dreamstime.com/b/women-smell-donut-dessert-breakfast-20404029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79"/>
          <a:stretch/>
        </p:blipFill>
        <p:spPr bwMode="auto">
          <a:xfrm>
            <a:off x="884420" y="2499611"/>
            <a:ext cx="1200556" cy="111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A4572C-956E-49D2-BF0F-052B3D0D2783}"/>
              </a:ext>
            </a:extLst>
          </p:cNvPr>
          <p:cNvSpPr txBox="1"/>
          <p:nvPr/>
        </p:nvSpPr>
        <p:spPr>
          <a:xfrm>
            <a:off x="2342630" y="2967334"/>
            <a:ext cx="3046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Аромат пончиков</a:t>
            </a:r>
          </a:p>
        </p:txBody>
      </p:sp>
      <p:pic>
        <p:nvPicPr>
          <p:cNvPr id="17" name="Изображение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137" y="1805294"/>
            <a:ext cx="951119" cy="665783"/>
          </a:xfrm>
          <a:prstGeom prst="rect">
            <a:avLst/>
          </a:prstGeom>
        </p:spPr>
      </p:pic>
      <p:pic>
        <p:nvPicPr>
          <p:cNvPr id="18" name="Изображение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270" y="2138186"/>
            <a:ext cx="951119" cy="665783"/>
          </a:xfrm>
          <a:prstGeom prst="rect">
            <a:avLst/>
          </a:prstGeom>
        </p:spPr>
      </p:pic>
      <p:pic>
        <p:nvPicPr>
          <p:cNvPr id="19" name="Изображение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270" y="1957694"/>
            <a:ext cx="951119" cy="665783"/>
          </a:xfrm>
          <a:prstGeom prst="rect">
            <a:avLst/>
          </a:prstGeom>
        </p:spPr>
      </p:pic>
      <p:pic>
        <p:nvPicPr>
          <p:cNvPr id="20" name="Изображение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270" y="1742895"/>
            <a:ext cx="951119" cy="665783"/>
          </a:xfrm>
          <a:prstGeom prst="rect">
            <a:avLst/>
          </a:prstGeom>
        </p:spPr>
      </p:pic>
      <p:pic>
        <p:nvPicPr>
          <p:cNvPr id="21" name="Изображение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269" y="1539277"/>
            <a:ext cx="951119" cy="665783"/>
          </a:xfrm>
          <a:prstGeom prst="rect">
            <a:avLst/>
          </a:prstGeom>
        </p:spPr>
      </p:pic>
      <p:pic>
        <p:nvPicPr>
          <p:cNvPr id="22" name="Изображение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268" y="1346901"/>
            <a:ext cx="951119" cy="66578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4A4572C-956E-49D2-BF0F-052B3D0D2783}"/>
              </a:ext>
            </a:extLst>
          </p:cNvPr>
          <p:cNvSpPr txBox="1"/>
          <p:nvPr/>
        </p:nvSpPr>
        <p:spPr>
          <a:xfrm>
            <a:off x="6573692" y="1480530"/>
            <a:ext cx="78284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A4572C-956E-49D2-BF0F-052B3D0D2783}"/>
              </a:ext>
            </a:extLst>
          </p:cNvPr>
          <p:cNvSpPr txBox="1"/>
          <p:nvPr/>
        </p:nvSpPr>
        <p:spPr>
          <a:xfrm>
            <a:off x="7983242" y="1590367"/>
            <a:ext cx="30463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Программа скидок 6-й пончик в подарок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0" y="3198166"/>
            <a:ext cx="1887242" cy="1040005"/>
          </a:xfrm>
          <a:prstGeom prst="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5" name="Picture 2" descr="E:\Кофе-Пон\Лого\ЛОГО БАЗА.jpe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8F9F4"/>
              </a:clrFrom>
              <a:clrTo>
                <a:srgbClr val="F8F9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028" y="3297461"/>
            <a:ext cx="768788" cy="83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4A4572C-956E-49D2-BF0F-052B3D0D2783}"/>
              </a:ext>
            </a:extLst>
          </p:cNvPr>
          <p:cNvSpPr txBox="1"/>
          <p:nvPr/>
        </p:nvSpPr>
        <p:spPr>
          <a:xfrm>
            <a:off x="6806732" y="3482961"/>
            <a:ext cx="18304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Карта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лояльности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A4572C-956E-49D2-BF0F-052B3D0D2783}"/>
              </a:ext>
            </a:extLst>
          </p:cNvPr>
          <p:cNvSpPr txBox="1"/>
          <p:nvPr/>
        </p:nvSpPr>
        <p:spPr>
          <a:xfrm>
            <a:off x="8135641" y="3089982"/>
            <a:ext cx="33641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Накопление баллов за покупки по всей сети</a:t>
            </a:r>
          </a:p>
        </p:txBody>
      </p:sp>
      <p:pic>
        <p:nvPicPr>
          <p:cNvPr id="1031" name="Picture 7" descr="https://lamaplus.ru/image/cache/catalog/office-tech/monitor/monitor-nec/4/663117242-monitor-23-nec-multisync-ea234wmi-1200x630.jpg"/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2" r="15962"/>
          <a:stretch/>
        </p:blipFill>
        <p:spPr bwMode="auto">
          <a:xfrm>
            <a:off x="561974" y="4165478"/>
            <a:ext cx="1995489" cy="153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42938" y="4270568"/>
            <a:ext cx="1838325" cy="10416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9" name="Picture 5" descr="E:\Кофе-Пон\Презентация\Карина\превью\IMG_9070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E9EEF1"/>
              </a:clrFrom>
              <a:clrTo>
                <a:srgbClr val="E9EEF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80" y="4270568"/>
            <a:ext cx="1562478" cy="104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4A4572C-956E-49D2-BF0F-052B3D0D2783}"/>
              </a:ext>
            </a:extLst>
          </p:cNvPr>
          <p:cNvSpPr txBox="1"/>
          <p:nvPr/>
        </p:nvSpPr>
        <p:spPr>
          <a:xfrm>
            <a:off x="2559277" y="4270345"/>
            <a:ext cx="30463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Продвижение через </a:t>
            </a:r>
            <a:r>
              <a:rPr kumimoji="0" lang="ru-RU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блогеров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3" name="Picture 9" descr="https://likes.ru/uploads/article/image/857/medium_61b7ea17aa8457f573d7fc3637124b6d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661" y="4614736"/>
            <a:ext cx="1701203" cy="110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4A4572C-956E-49D2-BF0F-052B3D0D2783}"/>
              </a:ext>
            </a:extLst>
          </p:cNvPr>
          <p:cNvSpPr txBox="1"/>
          <p:nvPr/>
        </p:nvSpPr>
        <p:spPr>
          <a:xfrm>
            <a:off x="7992926" y="4753594"/>
            <a:ext cx="33100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fast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food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 defTabSz="457200">
              <a:defRPr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фестивали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5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3" grpId="0"/>
      <p:bldP spid="24" grpId="0"/>
      <p:bldP spid="2" grpId="0" animBg="1"/>
      <p:bldP spid="26" grpId="0"/>
      <p:bldP spid="27" grpId="0"/>
      <p:bldP spid="31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F7AB8F7-14C7-4517-9109-EDF51BBF1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A5CA15-9E60-435D-863E-BD69D9F7D119}"/>
              </a:ext>
            </a:extLst>
          </p:cNvPr>
          <p:cNvSpPr txBox="1"/>
          <p:nvPr/>
        </p:nvSpPr>
        <p:spPr>
          <a:xfrm>
            <a:off x="0" y="4335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latin typeface="Arial Black" panose="020B0A04020102020204" pitchFamily="34" charset="0"/>
              </a:rPr>
              <a:t>Команда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18374" y="865358"/>
            <a:ext cx="1580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/>
              <a:t>Антон </a:t>
            </a:r>
            <a:r>
              <a:rPr lang="ru-RU" sz="2000" b="1" dirty="0" err="1"/>
              <a:t>Непахарев</a:t>
            </a:r>
            <a:endParaRPr lang="ru-RU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55186" y="1032867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Владислав </a:t>
            </a:r>
            <a:r>
              <a:rPr lang="ru-RU" sz="2000" b="1" dirty="0" err="1"/>
              <a:t>Тевиков</a:t>
            </a:r>
            <a:endParaRPr lang="ru-RU" sz="2000" b="1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241" y="1598847"/>
            <a:ext cx="1584176" cy="152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79" y="1752948"/>
            <a:ext cx="1483815" cy="151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5" t="27763" r="25380" b="27006"/>
          <a:stretch/>
        </p:blipFill>
        <p:spPr bwMode="auto">
          <a:xfrm>
            <a:off x="8806325" y="1515188"/>
            <a:ext cx="1485707" cy="144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650491" y="831092"/>
            <a:ext cx="1641541" cy="77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Кирилл </a:t>
            </a:r>
            <a:r>
              <a:rPr lang="ru-RU" sz="2000" b="1" dirty="0" err="1"/>
              <a:t>Кармалов</a:t>
            </a:r>
            <a:endParaRPr lang="ru-RU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25300" y="3069943"/>
            <a:ext cx="2580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Основатель проекта, изобретатель и главный конструктор аппарата. Большой опыт в финансах, менеджменте, экономике, анализе, маркетинге, моделировании процессов.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4685" y="3265115"/>
            <a:ext cx="28447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Основатель проекта, серийный предприниматель. Основатель нескольких бизнесов. Огромный опыт организации и управления малыми предприятиями.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03801" y="2986487"/>
            <a:ext cx="31683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Технолог кондитерского производства, шеф-повар. Закончил Болонский университет по специальности технолог общественного питания. Разработал рецепты замороженных блюд для компании </a:t>
            </a:r>
            <a:r>
              <a:rPr lang="ru-RU" sz="1200" dirty="0" err="1"/>
              <a:t>Bonduelle</a:t>
            </a:r>
            <a:r>
              <a:rPr lang="ru-RU" sz="1200" dirty="0"/>
              <a:t>. 20 лет в кулинарии. 6 лет работы шеф-поваром в ресторанах Италии. 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765045" y="4611511"/>
            <a:ext cx="82089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Производственный партнер проекта компания ООО «СКС ГРУПП». Конструкторское бюро с опытным производством. Имеет более чем 20-ти летний опыт разработки и проектирования технологического пищевого оборудования и </a:t>
            </a:r>
            <a:r>
              <a:rPr lang="ru-RU" sz="1200" dirty="0" err="1"/>
              <a:t>вендинговых</a:t>
            </a:r>
            <a:r>
              <a:rPr lang="ru-RU" sz="1200" dirty="0"/>
              <a:t> аппаратов. Отвечает за конструкторскую доработку опытного образца до серийного производства и серийное производство аппарата. Дальнейшую разработку модификации аппарата в </a:t>
            </a:r>
            <a:r>
              <a:rPr lang="ru-RU" sz="1200" dirty="0" err="1"/>
              <a:t>вендинговом</a:t>
            </a:r>
            <a:r>
              <a:rPr lang="ru-RU" sz="1200" dirty="0"/>
              <a:t> варианте и развитие линейки аппаратов.</a:t>
            </a:r>
          </a:p>
          <a:p>
            <a:r>
              <a:rPr lang="en-US" sz="1200" dirty="0">
                <a:hlinkClick r:id="rId6"/>
              </a:rPr>
              <a:t>http://scs-group.ru/</a:t>
            </a:r>
            <a:r>
              <a:rPr lang="ru-RU" sz="1200" dirty="0"/>
              <a:t> </a:t>
            </a:r>
          </a:p>
        </p:txBody>
      </p:sp>
      <p:pic>
        <p:nvPicPr>
          <p:cNvPr id="19" name="Picture 2" descr="ООО &quot;СКС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61" y="4346472"/>
            <a:ext cx="10382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E:\Кофе-Пон\Лого\ЛОГО БАЗА.jpe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8F9F4"/>
              </a:clrFrom>
              <a:clrTo>
                <a:srgbClr val="F8F9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260" y="89807"/>
            <a:ext cx="921010" cy="100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606508" y="5567274"/>
            <a:ext cx="4978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Наши координаты:</a:t>
            </a:r>
          </a:p>
          <a:p>
            <a:r>
              <a:rPr lang="ru-RU" dirty="0"/>
              <a:t>Сайт: </a:t>
            </a:r>
            <a:r>
              <a:rPr lang="ru-RU" dirty="0" err="1"/>
              <a:t>жарпончик.рф</a:t>
            </a:r>
            <a:endParaRPr lang="ru-RU" dirty="0"/>
          </a:p>
          <a:p>
            <a:r>
              <a:rPr lang="ru-RU" dirty="0"/>
              <a:t>Тел: +7 905 588 67 90</a:t>
            </a:r>
          </a:p>
          <a:p>
            <a:r>
              <a:rPr lang="en-US" dirty="0"/>
              <a:t>antsha@yandex.ru</a:t>
            </a:r>
            <a:endParaRPr lang="ru-RU" dirty="0"/>
          </a:p>
        </p:txBody>
      </p:sp>
      <p:pic>
        <p:nvPicPr>
          <p:cNvPr id="2050" name="Picture 2" descr="Круглосуточные Сотовые Магазины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3" t="6501" b="7749"/>
          <a:stretch/>
        </p:blipFill>
        <p:spPr bwMode="auto">
          <a:xfrm>
            <a:off x="9394030" y="4435188"/>
            <a:ext cx="2260423" cy="13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01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F7AB8F7-14C7-4517-9109-EDF51BBF1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A5CA15-9E60-435D-863E-BD69D9F7D119}"/>
              </a:ext>
            </a:extLst>
          </p:cNvPr>
          <p:cNvSpPr txBox="1"/>
          <p:nvPr/>
        </p:nvSpPr>
        <p:spPr>
          <a:xfrm>
            <a:off x="0" y="4335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latin typeface="Arial Black" panose="020B0A04020102020204" pitchFamily="34" charset="0"/>
              </a:rPr>
              <a:t>История</a:t>
            </a:r>
          </a:p>
        </p:txBody>
      </p:sp>
      <p:pic>
        <p:nvPicPr>
          <p:cNvPr id="20" name="Picture 2" descr="E:\Кофе-Пон\Лого\ЛОГО БАЗА.jpe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8F9F4"/>
              </a:clrFrom>
              <a:clrTo>
                <a:srgbClr val="F8F9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260" y="89807"/>
            <a:ext cx="921010" cy="100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606508" y="5567274"/>
            <a:ext cx="4978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Наши координаты:</a:t>
            </a:r>
          </a:p>
          <a:p>
            <a:r>
              <a:rPr lang="ru-RU" dirty="0"/>
              <a:t>Сайт: </a:t>
            </a:r>
            <a:r>
              <a:rPr lang="ru-RU" dirty="0" err="1"/>
              <a:t>жарпончик.рф</a:t>
            </a:r>
            <a:endParaRPr lang="ru-RU" dirty="0"/>
          </a:p>
          <a:p>
            <a:r>
              <a:rPr lang="ru-RU" dirty="0"/>
              <a:t>Тел: +7 905 588 67 90</a:t>
            </a:r>
          </a:p>
          <a:p>
            <a:r>
              <a:rPr lang="en-US" dirty="0"/>
              <a:t>antsha@yandex.ru</a:t>
            </a:r>
            <a:endParaRPr lang="ru-RU" dirty="0"/>
          </a:p>
        </p:txBody>
      </p:sp>
      <p:pic>
        <p:nvPicPr>
          <p:cNvPr id="22" name="Изображение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9220" y="4368964"/>
            <a:ext cx="2316890" cy="1621823"/>
          </a:xfrm>
          <a:prstGeom prst="rect">
            <a:avLst/>
          </a:prstGeom>
        </p:spPr>
      </p:pic>
      <p:sp>
        <p:nvSpPr>
          <p:cNvPr id="23" name="Прямоугольник 22"/>
          <p:cNvSpPr/>
          <p:nvPr/>
        </p:nvSpPr>
        <p:spPr>
          <a:xfrm>
            <a:off x="2874772" y="3546059"/>
            <a:ext cx="3604469" cy="922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ru-RU" sz="310" dirty="0"/>
              <a:t>брендом, при поддержке Министерства сельского хозяйства Российской Федерации, Российского Экспортного Центра, ВДНХ.</a:t>
            </a:r>
          </a:p>
          <a:p>
            <a:pPr algn="ctr"/>
            <a:endParaRPr lang="ru-RU" sz="310" dirty="0"/>
          </a:p>
        </p:txBody>
      </p:sp>
      <p:pic>
        <p:nvPicPr>
          <p:cNvPr id="24" name="Изображение 2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031"/>
                    </a14:imgEffect>
                    <a14:imgEffect>
                      <a14:saturation sa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256" y="1442232"/>
            <a:ext cx="2043887" cy="2725183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613177" y="4217305"/>
            <a:ext cx="1192517" cy="528983"/>
          </a:xfrm>
          <a:prstGeom prst="rect">
            <a:avLst/>
          </a:prstGeom>
          <a:solidFill>
            <a:srgbClr val="6A3B0F"/>
          </a:solidFill>
          <a:ln w="476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2015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2738743" y="4201540"/>
            <a:ext cx="1192517" cy="528983"/>
          </a:xfrm>
          <a:prstGeom prst="rect">
            <a:avLst/>
          </a:prstGeom>
          <a:solidFill>
            <a:srgbClr val="6A3B0F"/>
          </a:solidFill>
          <a:ln w="476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2017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4788454" y="4201538"/>
            <a:ext cx="1192517" cy="528983"/>
          </a:xfrm>
          <a:prstGeom prst="rect">
            <a:avLst/>
          </a:prstGeom>
          <a:solidFill>
            <a:srgbClr val="6A3B0F"/>
          </a:solidFill>
          <a:ln w="476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2019</a:t>
            </a:r>
          </a:p>
        </p:txBody>
      </p:sp>
      <p:pic>
        <p:nvPicPr>
          <p:cNvPr id="1027" name="Picture 3" descr="E:\Кофе-Пон\фото\Я и аппарат.jpe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76" r="14073"/>
          <a:stretch/>
        </p:blipFill>
        <p:spPr bwMode="auto">
          <a:xfrm>
            <a:off x="6392143" y="1440255"/>
            <a:ext cx="2111052" cy="272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Прямоугольник 29"/>
          <p:cNvSpPr/>
          <p:nvPr/>
        </p:nvSpPr>
        <p:spPr>
          <a:xfrm>
            <a:off x="6855219" y="4213115"/>
            <a:ext cx="1192517" cy="528983"/>
          </a:xfrm>
          <a:prstGeom prst="rect">
            <a:avLst/>
          </a:prstGeom>
          <a:solidFill>
            <a:srgbClr val="6A3B0F"/>
          </a:solidFill>
          <a:ln w="476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2020</a:t>
            </a:r>
          </a:p>
        </p:txBody>
      </p:sp>
      <p:pic>
        <p:nvPicPr>
          <p:cNvPr id="26" name="Изображение 4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905" y="1440254"/>
            <a:ext cx="2042195" cy="2722927"/>
          </a:xfrm>
          <a:prstGeom prst="rect">
            <a:avLst/>
          </a:prstGeom>
        </p:spPr>
      </p:pic>
      <p:pic>
        <p:nvPicPr>
          <p:cNvPr id="25" name="Изображение 1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5" y="1432755"/>
            <a:ext cx="2047820" cy="2730426"/>
          </a:xfrm>
          <a:prstGeom prst="rect">
            <a:avLst/>
          </a:prstGeom>
        </p:spPr>
      </p:pic>
      <p:sp>
        <p:nvSpPr>
          <p:cNvPr id="31" name="Прямоугольник 30"/>
          <p:cNvSpPr/>
          <p:nvPr/>
        </p:nvSpPr>
        <p:spPr>
          <a:xfrm>
            <a:off x="9191379" y="4880978"/>
            <a:ext cx="1192517" cy="802408"/>
          </a:xfrm>
          <a:prstGeom prst="rect">
            <a:avLst/>
          </a:prstGeom>
          <a:solidFill>
            <a:srgbClr val="6A3B0F"/>
          </a:solidFill>
          <a:ln w="476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2022</a:t>
            </a:r>
          </a:p>
          <a:p>
            <a:pPr algn="ctr"/>
            <a:r>
              <a:rPr lang="ru-RU" sz="2400" dirty="0"/>
              <a:t>Июнь</a:t>
            </a:r>
          </a:p>
        </p:txBody>
      </p:sp>
      <p:pic>
        <p:nvPicPr>
          <p:cNvPr id="19" name="Picture 2" descr="E:\Кофе-Пон\КБ СКС\Дизайн аппарата\WhatsApp Image 2022-01-14 at 13.30.46.jpeg"/>
          <p:cNvPicPr>
            <a:picLocks noChangeAspect="1" noChangeArrowheads="1"/>
          </p:cNvPicPr>
          <p:nvPr/>
        </p:nvPicPr>
        <p:blipFill rotWithShape="1">
          <a:blip r:embed="rId13">
            <a:clrChange>
              <a:clrFrom>
                <a:srgbClr val="A59D9B"/>
              </a:clrFrom>
              <a:clrTo>
                <a:srgbClr val="A59D9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7" t="7681" r="31606" b="15065"/>
          <a:stretch/>
        </p:blipFill>
        <p:spPr bwMode="auto">
          <a:xfrm>
            <a:off x="8609126" y="127556"/>
            <a:ext cx="2567913" cy="470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64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F7AB8F7-14C7-4517-9109-EDF51BBF1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A5CA15-9E60-435D-863E-BD69D9F7D119}"/>
              </a:ext>
            </a:extLst>
          </p:cNvPr>
          <p:cNvSpPr txBox="1"/>
          <p:nvPr/>
        </p:nvSpPr>
        <p:spPr>
          <a:xfrm>
            <a:off x="0" y="4335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latin typeface="Arial Black" panose="020B0A04020102020204" pitchFamily="34" charset="0"/>
              </a:rPr>
              <a:t>Предложение инвесторам</a:t>
            </a:r>
          </a:p>
        </p:txBody>
      </p:sp>
      <p:pic>
        <p:nvPicPr>
          <p:cNvPr id="20" name="Picture 2" descr="E:\Кофе-Пон\Лого\ЛОГО БАЗА.jpe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8F9F4"/>
              </a:clrFrom>
              <a:clrTo>
                <a:srgbClr val="F8F9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260" y="89807"/>
            <a:ext cx="921010" cy="100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606508" y="5567274"/>
            <a:ext cx="4978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Наши координаты:</a:t>
            </a:r>
          </a:p>
          <a:p>
            <a:r>
              <a:rPr lang="ru-RU" dirty="0"/>
              <a:t>Сайт: </a:t>
            </a:r>
            <a:r>
              <a:rPr lang="ru-RU" dirty="0" err="1"/>
              <a:t>жарпончик.рф</a:t>
            </a:r>
            <a:endParaRPr lang="ru-RU" dirty="0"/>
          </a:p>
          <a:p>
            <a:r>
              <a:rPr lang="ru-RU" dirty="0"/>
              <a:t>Тел: +7 905 588 67 90</a:t>
            </a:r>
          </a:p>
          <a:p>
            <a:r>
              <a:rPr lang="en-US" dirty="0"/>
              <a:t>antsha@yandex.ru</a:t>
            </a:r>
            <a:endParaRPr lang="ru-RU" dirty="0"/>
          </a:p>
        </p:txBody>
      </p:sp>
      <p:pic>
        <p:nvPicPr>
          <p:cNvPr id="22" name="Изображение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9220" y="4368964"/>
            <a:ext cx="2316890" cy="16218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4A4572C-956E-49D2-BF0F-052B3D0D2783}"/>
              </a:ext>
            </a:extLst>
          </p:cNvPr>
          <p:cNvSpPr txBox="1"/>
          <p:nvPr/>
        </p:nvSpPr>
        <p:spPr>
          <a:xfrm>
            <a:off x="395074" y="2395834"/>
            <a:ext cx="53199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Начинаем поиск региональных партнеров в городах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миллиониках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. Заключение партнерских договоров на развитие сети в городе.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Инвестиции от 30 млн руб.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A4572C-956E-49D2-BF0F-052B3D0D2783}"/>
              </a:ext>
            </a:extLst>
          </p:cNvPr>
          <p:cNvSpPr txBox="1"/>
          <p:nvPr/>
        </p:nvSpPr>
        <p:spPr>
          <a:xfrm>
            <a:off x="613202" y="1430634"/>
            <a:ext cx="44772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Инвестиции</a:t>
            </a:r>
            <a:r>
              <a:rPr kumimoji="0" lang="ru-RU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масштабирование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РФ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A4572C-956E-49D2-BF0F-052B3D0D2783}"/>
              </a:ext>
            </a:extLst>
          </p:cNvPr>
          <p:cNvSpPr txBox="1"/>
          <p:nvPr/>
        </p:nvSpPr>
        <p:spPr>
          <a:xfrm>
            <a:off x="6299200" y="1362668"/>
            <a:ext cx="39751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Инвестиции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масштабирование США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A4572C-956E-49D2-BF0F-052B3D0D2783}"/>
              </a:ext>
            </a:extLst>
          </p:cNvPr>
          <p:cNvSpPr txBox="1"/>
          <p:nvPr/>
        </p:nvSpPr>
        <p:spPr>
          <a:xfrm>
            <a:off x="5867400" y="2391368"/>
            <a:ext cx="53199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Начинаем поиск партнера для выхода на рынок США. Необходимо закончить проектирование роботизированного блока по декорированию пончика.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A4572C-956E-49D2-BF0F-052B3D0D2783}"/>
              </a:ext>
            </a:extLst>
          </p:cNvPr>
          <p:cNvSpPr txBox="1"/>
          <p:nvPr/>
        </p:nvSpPr>
        <p:spPr>
          <a:xfrm>
            <a:off x="864287" y="3724868"/>
            <a:ext cx="39751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Инвестиции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масштабирование Китай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A4572C-956E-49D2-BF0F-052B3D0D2783}"/>
              </a:ext>
            </a:extLst>
          </p:cNvPr>
          <p:cNvSpPr txBox="1"/>
          <p:nvPr/>
        </p:nvSpPr>
        <p:spPr>
          <a:xfrm>
            <a:off x="369674" y="4555865"/>
            <a:ext cx="53199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Начинаем поиск партнера для выхода на рынок Китая.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A4572C-956E-49D2-BF0F-052B3D0D2783}"/>
              </a:ext>
            </a:extLst>
          </p:cNvPr>
          <p:cNvSpPr txBox="1"/>
          <p:nvPr/>
        </p:nvSpPr>
        <p:spPr>
          <a:xfrm>
            <a:off x="5867400" y="4552430"/>
            <a:ext cx="53199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Начинаем поиск партнера для выхода на рынок Европы.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A4572C-956E-49D2-BF0F-052B3D0D2783}"/>
              </a:ext>
            </a:extLst>
          </p:cNvPr>
          <p:cNvSpPr txBox="1"/>
          <p:nvPr/>
        </p:nvSpPr>
        <p:spPr>
          <a:xfrm>
            <a:off x="6096000" y="3745192"/>
            <a:ext cx="4495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Инвестиции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масштабирование Европа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933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3875</TotalTime>
  <Words>479</Words>
  <Application>Microsoft Office PowerPoint</Application>
  <PresentationFormat>Широкоэкранный</PresentationFormat>
  <Paragraphs>81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微软雅黑</vt:lpstr>
      <vt:lpstr>Arial</vt:lpstr>
      <vt:lpstr>Arial Black</vt:lpstr>
      <vt:lpstr>Calibri</vt:lpstr>
      <vt:lpstr>Calibri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bogdi</dc:creator>
  <cp:lastModifiedBy>Ульяна Макшанова</cp:lastModifiedBy>
  <cp:revision>168</cp:revision>
  <dcterms:created xsi:type="dcterms:W3CDTF">2021-07-07T11:56:00Z</dcterms:created>
  <dcterms:modified xsi:type="dcterms:W3CDTF">2022-01-15T18:10:54Z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1049-11.2.0.10176</vt:lpwstr>
  </property>
</Properties>
</file>