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8" r:id="rId9"/>
    <p:sldId id="336" r:id="rId10"/>
    <p:sldId id="342" r:id="rId11"/>
    <p:sldId id="343" r:id="rId12"/>
    <p:sldId id="347" r:id="rId13"/>
    <p:sldId id="345" r:id="rId14"/>
    <p:sldId id="346" r:id="rId15"/>
    <p:sldId id="339" r:id="rId16"/>
    <p:sldId id="348" r:id="rId17"/>
    <p:sldId id="340" r:id="rId18"/>
    <p:sldId id="35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D6079-2BBB-44F5-A257-79C4B77B334C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6C066-8B3B-43B8-8806-F25D3A9F7E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89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6C066-8B3B-43B8-8806-F25D3A9F7EE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92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F1-19E3-4EBB-9C31-67FEC539B56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94D9-4CF4-4AB5-85DB-E98510F3A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96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F1-19E3-4EBB-9C31-67FEC539B56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94D9-4CF4-4AB5-85DB-E98510F3A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0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F1-19E3-4EBB-9C31-67FEC539B56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94D9-4CF4-4AB5-85DB-E98510F3A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95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F1-19E3-4EBB-9C31-67FEC539B56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94D9-4CF4-4AB5-85DB-E98510F3A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7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F1-19E3-4EBB-9C31-67FEC539B56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94D9-4CF4-4AB5-85DB-E98510F3A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F1-19E3-4EBB-9C31-67FEC539B56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94D9-4CF4-4AB5-85DB-E98510F3A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7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F1-19E3-4EBB-9C31-67FEC539B56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94D9-4CF4-4AB5-85DB-E98510F3A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52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F1-19E3-4EBB-9C31-67FEC539B56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94D9-4CF4-4AB5-85DB-E98510F3A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6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F1-19E3-4EBB-9C31-67FEC539B56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94D9-4CF4-4AB5-85DB-E98510F3A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85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F1-19E3-4EBB-9C31-67FEC539B56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94D9-4CF4-4AB5-85DB-E98510F3A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2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51F1-19E3-4EBB-9C31-67FEC539B56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94D9-4CF4-4AB5-85DB-E98510F3A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74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351F1-19E3-4EBB-9C31-67FEC539B562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94D9-4CF4-4AB5-85DB-E98510F3A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7344" y="877600"/>
            <a:ext cx="7904444" cy="1080510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and Retail Analytics: Capstone Project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0073" y="2911126"/>
            <a:ext cx="8497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Mayank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Sekhar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 Nikita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Vij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 Priyanka Pal	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EPGP - Batch - DSC-49- OCT-2022</a:t>
            </a:r>
          </a:p>
        </p:txBody>
      </p:sp>
    </p:spTree>
    <p:extLst>
      <p:ext uri="{BB962C8B-B14F-4D97-AF65-F5344CB8AC3E}">
        <p14:creationId xmlns:p14="http://schemas.microsoft.com/office/powerpoint/2010/main" val="13176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014" y="439061"/>
            <a:ext cx="7592291" cy="652621"/>
          </a:xfrm>
        </p:spPr>
        <p:txBody>
          <a:bodyPr>
            <a:noAutofit/>
          </a:bodyPr>
          <a:lstStyle/>
          <a:p>
            <a:r>
              <a:rPr lang="en-US" sz="4000" dirty="0"/>
              <a:t>Product Category Ordered &gt;5 Times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4555" y="1891628"/>
            <a:ext cx="36814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Toys category is the most ordered category with a total of </a:t>
            </a:r>
            <a:r>
              <a:rPr lang="en-US" dirty="0" smtClean="0"/>
              <a:t>73,268 </a:t>
            </a:r>
            <a:r>
              <a:rPr lang="en-US" dirty="0"/>
              <a:t>orders.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Health_beauty</a:t>
            </a:r>
            <a:r>
              <a:rPr lang="en-US" dirty="0" smtClean="0"/>
              <a:t>, </a:t>
            </a:r>
            <a:r>
              <a:rPr lang="en-US" dirty="0" err="1" smtClean="0"/>
              <a:t>bed_bath_table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sports_leisure</a:t>
            </a:r>
            <a:r>
              <a:rPr lang="en-US" dirty="0"/>
              <a:t> are the next most ordered category.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444" y="1530743"/>
            <a:ext cx="6051755" cy="512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014" y="419878"/>
            <a:ext cx="7592291" cy="625151"/>
          </a:xfrm>
        </p:spPr>
        <p:txBody>
          <a:bodyPr>
            <a:noAutofit/>
          </a:bodyPr>
          <a:lstStyle/>
          <a:p>
            <a:r>
              <a:rPr lang="en-US" sz="4000" dirty="0"/>
              <a:t>Market Basket Analysis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323" y="1772816"/>
            <a:ext cx="43950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Market Basket Analysis is performed to identify the </a:t>
            </a:r>
            <a:r>
              <a:rPr lang="en-US" dirty="0" smtClean="0"/>
              <a:t>frequently ordered </a:t>
            </a:r>
            <a:r>
              <a:rPr lang="en-US" dirty="0"/>
              <a:t>category association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Toys </a:t>
            </a:r>
            <a:r>
              <a:rPr lang="en-US" dirty="0"/>
              <a:t>are the most ordered category </a:t>
            </a:r>
            <a:r>
              <a:rPr lang="en-US" dirty="0" smtClean="0"/>
              <a:t>along with </a:t>
            </a:r>
            <a:r>
              <a:rPr lang="en-US" dirty="0"/>
              <a:t>the </a:t>
            </a:r>
            <a:r>
              <a:rPr lang="en-US" dirty="0" smtClean="0"/>
              <a:t>categories of </a:t>
            </a:r>
            <a:r>
              <a:rPr lang="en-US" dirty="0" err="1" smtClean="0"/>
              <a:t>bed_bath_table</a:t>
            </a:r>
            <a:r>
              <a:rPr lang="en-US" dirty="0" smtClean="0"/>
              <a:t>, </a:t>
            </a:r>
            <a:r>
              <a:rPr lang="en-US" dirty="0" err="1" smtClean="0"/>
              <a:t>furniture_decor</a:t>
            </a:r>
            <a:r>
              <a:rPr lang="en-US" dirty="0"/>
              <a:t>, </a:t>
            </a:r>
            <a:r>
              <a:rPr lang="en-US" dirty="0" err="1" smtClean="0"/>
              <a:t>computers_accessories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health_beauty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316" y="1356752"/>
            <a:ext cx="7199517" cy="52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013" y="523036"/>
            <a:ext cx="7592291" cy="689943"/>
          </a:xfrm>
        </p:spPr>
        <p:txBody>
          <a:bodyPr>
            <a:noAutofit/>
          </a:bodyPr>
          <a:lstStyle/>
          <a:p>
            <a:r>
              <a:rPr lang="en-US" sz="4000" dirty="0"/>
              <a:t>Insights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2668" y="1607414"/>
            <a:ext cx="106306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category Toys constitute 20% of the products which generates 80% of the revenue. 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can be seen that even if the price of the certain products is high, it is still bought by the customer more </a:t>
            </a:r>
            <a:r>
              <a:rPr lang="en-US" sz="2000" dirty="0" smtClean="0"/>
              <a:t>often.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Apart </a:t>
            </a:r>
            <a:r>
              <a:rPr lang="en-US" sz="2000" dirty="0"/>
              <a:t>from Toys, the products from the categories of </a:t>
            </a:r>
            <a:r>
              <a:rPr lang="en-US" sz="2000" dirty="0" err="1"/>
              <a:t>bed_bath_table</a:t>
            </a:r>
            <a:r>
              <a:rPr lang="en-US" sz="2000" dirty="0"/>
              <a:t>, </a:t>
            </a:r>
            <a:r>
              <a:rPr lang="en-US" sz="2000" dirty="0" err="1"/>
              <a:t>furniture_decor</a:t>
            </a:r>
            <a:r>
              <a:rPr lang="en-US" sz="2000" dirty="0"/>
              <a:t>, </a:t>
            </a:r>
            <a:r>
              <a:rPr lang="en-US" sz="2000" dirty="0" err="1"/>
              <a:t>computers_accessories</a:t>
            </a:r>
            <a:r>
              <a:rPr lang="en-US" sz="2000" dirty="0"/>
              <a:t> and </a:t>
            </a:r>
            <a:r>
              <a:rPr lang="en-US" sz="2000" dirty="0" err="1"/>
              <a:t>health_beauty</a:t>
            </a:r>
            <a:r>
              <a:rPr lang="en-US" sz="2000" dirty="0"/>
              <a:t> are the most frequently ordered. The above categories with Toys or/and with each other are most frequent in customers’ </a:t>
            </a:r>
            <a:r>
              <a:rPr lang="en-US" sz="2000" dirty="0" smtClean="0"/>
              <a:t>basket.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observed that despite of the high price, some products are frequently purchased by the customers.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88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5336" y="532367"/>
            <a:ext cx="7592291" cy="559314"/>
          </a:xfrm>
        </p:spPr>
        <p:txBody>
          <a:bodyPr>
            <a:noAutofit/>
          </a:bodyPr>
          <a:lstStyle/>
          <a:p>
            <a:r>
              <a:rPr lang="en-US" sz="4000" dirty="0"/>
              <a:t>Recommendations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4906" y="1728711"/>
            <a:ext cx="90227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company should focus on the categories which generate more than 80% of the revenue by always keeping them in </a:t>
            </a:r>
            <a:r>
              <a:rPr lang="en-US" sz="2000" dirty="0" smtClean="0"/>
              <a:t>stock.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company should target customers who are more likely to buy toys to boost sales as the category toys is the most ordered </a:t>
            </a:r>
            <a:r>
              <a:rPr lang="en-US" sz="2000" dirty="0" smtClean="0"/>
              <a:t>category.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Offer </a:t>
            </a:r>
            <a:r>
              <a:rPr lang="en-US" sz="2000" dirty="0"/>
              <a:t>promo-codes or discounts on the frequently ordered category associations to encourage cross selling among the </a:t>
            </a:r>
            <a:r>
              <a:rPr lang="en-US" sz="2000" dirty="0" smtClean="0"/>
              <a:t>products.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company can reduce some of the sub categories which have very low sales.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621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7344" y="877600"/>
            <a:ext cx="7592291" cy="708604"/>
          </a:xfrm>
        </p:spPr>
        <p:txBody>
          <a:bodyPr>
            <a:noAutofit/>
          </a:bodyPr>
          <a:lstStyle/>
          <a:p>
            <a:r>
              <a:rPr lang="en-US" sz="4000" dirty="0"/>
              <a:t>Appendix - Data Sources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6440" y="1997090"/>
            <a:ext cx="940836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Here is a snapshot of our data dictionary: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Order details such as order id, order status, order purchased timestamp, etc.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Order Items detail such as order item id, seller id, price, shipping charges, etc.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Customer details such as customer is, customer city, customer state, etc.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Payment details such as payment type, payment value, etc.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Product details such as product id, product category name, product dimensions, etc.</a:t>
            </a:r>
          </a:p>
          <a:p>
            <a:pPr algn="just"/>
            <a:endParaRPr lang="en-US" sz="20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following data sources were used: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OList</a:t>
            </a:r>
            <a:r>
              <a:rPr lang="en-US" sz="2000" dirty="0"/>
              <a:t> retail dataset containing order-related information.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data consisted for the year 2016 to 2018.</a:t>
            </a:r>
          </a:p>
        </p:txBody>
      </p:sp>
    </p:spTree>
    <p:extLst>
      <p:ext uri="{BB962C8B-B14F-4D97-AF65-F5344CB8AC3E}">
        <p14:creationId xmlns:p14="http://schemas.microsoft.com/office/powerpoint/2010/main" val="2707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667" y="793102"/>
            <a:ext cx="7592291" cy="773122"/>
          </a:xfrm>
        </p:spPr>
        <p:txBody>
          <a:bodyPr>
            <a:noAutofit/>
          </a:bodyPr>
          <a:lstStyle/>
          <a:p>
            <a:r>
              <a:rPr lang="en-US" sz="4000" dirty="0"/>
              <a:t>Appendix - Data Methodology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1763" y="1884784"/>
            <a:ext cx="101050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A thorough analysis of the </a:t>
            </a:r>
            <a:r>
              <a:rPr lang="en-US" sz="2200" dirty="0" err="1"/>
              <a:t>OList</a:t>
            </a:r>
            <a:r>
              <a:rPr lang="en-US" sz="2200" dirty="0"/>
              <a:t> Retail Dataset was conducted. The process </a:t>
            </a:r>
            <a:r>
              <a:rPr lang="en-US" sz="2200" dirty="0" smtClean="0"/>
              <a:t>included:</a:t>
            </a:r>
          </a:p>
          <a:p>
            <a:pPr algn="just"/>
            <a:endParaRPr lang="en-US" sz="22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dataset was cleaned and transformed using the python libraries of Pandas and </a:t>
            </a:r>
            <a:r>
              <a:rPr lang="en-US" sz="2000" dirty="0" err="1" smtClean="0"/>
              <a:t>Numpy</a:t>
            </a:r>
            <a:r>
              <a:rPr lang="en-US" sz="2000" dirty="0" smtClean="0"/>
              <a:t> in the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missing values for the various columns were replaced with the best values.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redundant and duplicate records were discarded and only first occurrence is kept.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Exploratory </a:t>
            </a:r>
            <a:r>
              <a:rPr lang="en-US" sz="2000" dirty="0"/>
              <a:t>data analysis was done using the python libraries of </a:t>
            </a:r>
            <a:r>
              <a:rPr lang="en-US" sz="2000" dirty="0" err="1"/>
              <a:t>Matplotlib</a:t>
            </a:r>
            <a:r>
              <a:rPr lang="en-US" sz="2000" dirty="0"/>
              <a:t> </a:t>
            </a:r>
            <a:r>
              <a:rPr lang="en-US" sz="2000" dirty="0" smtClean="0"/>
              <a:t>in </a:t>
            </a:r>
            <a:r>
              <a:rPr lang="en-US" sz="2000" dirty="0"/>
              <a:t>the </a:t>
            </a:r>
            <a:r>
              <a:rPr lang="en-US" sz="2000" dirty="0" err="1"/>
              <a:t>Jupyter</a:t>
            </a:r>
            <a:r>
              <a:rPr lang="en-US" sz="2000" dirty="0"/>
              <a:t> Notebook.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 new dataset consisting of order id and product category name was created for Market Basket Analysis.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Various visualizations and Market Basket Analysis was conducted in Tableau.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585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193" y="1106796"/>
            <a:ext cx="111594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Step 1- EDA – Data analysis and cleaning</a:t>
            </a:r>
          </a:p>
          <a:p>
            <a:pPr algn="just"/>
            <a:r>
              <a:rPr lang="en-US" dirty="0"/>
              <a:t>As we have provided the data in different excel sheets for the orders, </a:t>
            </a:r>
            <a:r>
              <a:rPr lang="en-US" dirty="0" err="1"/>
              <a:t>order_items</a:t>
            </a:r>
            <a:r>
              <a:rPr lang="en-US" dirty="0"/>
              <a:t>, customers, payments and products.. Need to check the null values, duplicates or any outliers in python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Step-2 – after cleaning the data need to download the new excel sheet for the further analysis and visualization in tableau</a:t>
            </a:r>
          </a:p>
          <a:p>
            <a:pPr algn="just"/>
            <a:r>
              <a:rPr lang="en-US" dirty="0"/>
              <a:t>need to identify top products that contribute to the revenue and also we have use market basket analysis to analyze the purchase </a:t>
            </a:r>
            <a:r>
              <a:rPr lang="en-US" dirty="0" err="1"/>
              <a:t>behaviour</a:t>
            </a:r>
            <a:r>
              <a:rPr lang="en-US" dirty="0"/>
              <a:t> of individual customers to estimate with relative certainty.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have to use the  80-20 rule of the Pareto analysis </a:t>
            </a:r>
            <a:r>
              <a:rPr lang="en-IN" dirty="0"/>
              <a:t>to calculate the ideal category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Identify the top 20 ordered products by quantity</a:t>
            </a:r>
          </a:p>
          <a:p>
            <a:pPr algn="just"/>
            <a:r>
              <a:rPr lang="en-US" dirty="0"/>
              <a:t>the top 20 ordered products by revenue</a:t>
            </a:r>
          </a:p>
          <a:p>
            <a:pPr algn="just"/>
            <a:r>
              <a:rPr lang="en-US" dirty="0"/>
              <a:t>the percentage running totals by revenue and number of orders</a:t>
            </a:r>
          </a:p>
          <a:p>
            <a:pPr algn="just"/>
            <a:endParaRPr lang="en-US" dirty="0"/>
          </a:p>
          <a:p>
            <a:pPr algn="just"/>
            <a:r>
              <a:rPr lang="en-IN" b="1" dirty="0"/>
              <a:t>Market Basket Analysis</a:t>
            </a:r>
          </a:p>
          <a:p>
            <a:pPr algn="just"/>
            <a:r>
              <a:rPr lang="en-US" dirty="0"/>
              <a:t>Identify the product categories which are ordered more than 5 times</a:t>
            </a:r>
          </a:p>
          <a:p>
            <a:pPr algn="just"/>
            <a:r>
              <a:rPr lang="en-US" dirty="0"/>
              <a:t>Combinations of product categories which are frequently ordered together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7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33182E-CD90-4596-92E5-8AB34372A2E7}"/>
              </a:ext>
            </a:extLst>
          </p:cNvPr>
          <p:cNvSpPr txBox="1">
            <a:spLocks/>
          </p:cNvSpPr>
          <p:nvPr/>
        </p:nvSpPr>
        <p:spPr>
          <a:xfrm>
            <a:off x="2403565" y="559837"/>
            <a:ext cx="7029683" cy="681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Appendix - Data Assumptions</a:t>
            </a:r>
            <a:endParaRPr kumimoji="0" lang="en-IN" sz="4000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AFF9C6-40B8-4012-82BC-B5CCF27EEAF7}"/>
              </a:ext>
            </a:extLst>
          </p:cNvPr>
          <p:cNvSpPr txBox="1">
            <a:spLocks/>
          </p:cNvSpPr>
          <p:nvPr/>
        </p:nvSpPr>
        <p:spPr>
          <a:xfrm>
            <a:off x="1227908" y="2039731"/>
            <a:ext cx="10058400" cy="20365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 the cases having order status as ‘delivered’ are considered.</a:t>
            </a:r>
          </a:p>
          <a:p>
            <a:pPr lvl="1" algn="just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assumed that the data provided was achieving the desired revenue.</a:t>
            </a:r>
          </a:p>
          <a:p>
            <a:pPr lvl="1" algn="just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assumed that the company does not want to expand to new warehouses.</a:t>
            </a:r>
          </a:p>
          <a:p>
            <a:pPr lvl="1" algn="just"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company’s strategies are decided considering there is constant growth in sales.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8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0609" y="700317"/>
            <a:ext cx="7592291" cy="521993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cs typeface="Times New Roman" panose="02020603050405020304" pitchFamily="18" charset="0"/>
              </a:rPr>
              <a:t>Conclusion</a:t>
            </a:r>
            <a:endParaRPr lang="en-IN" sz="4000" b="1" dirty="0"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63760" y="1502229"/>
            <a:ext cx="8694436" cy="26219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and retail data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provides the valuable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of product performance, customer behavior and revenue. By implementing the given recommendations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optimize their inventory, boost sales and improve the profitability to ensure the more sustainable future of the company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5336" y="606489"/>
            <a:ext cx="7592291" cy="763792"/>
          </a:xfrm>
        </p:spPr>
        <p:txBody>
          <a:bodyPr>
            <a:noAutofit/>
          </a:bodyPr>
          <a:lstStyle/>
          <a:p>
            <a:r>
              <a:rPr lang="en-US" sz="4000" b="1" dirty="0"/>
              <a:t>Agenda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20" y="6488668"/>
            <a:ext cx="260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EDA – Case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1363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000" dirty="0"/>
              <a:t>Objectives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000" dirty="0"/>
              <a:t>Background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000" dirty="0"/>
              <a:t>Visualizations 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000" dirty="0"/>
              <a:t>Insights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000" dirty="0"/>
              <a:t>Recommendations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000" dirty="0"/>
              <a:t>Appendix –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Data Sources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Data Methodology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Data Assumptions</a:t>
            </a:r>
          </a:p>
        </p:txBody>
      </p:sp>
    </p:spTree>
    <p:extLst>
      <p:ext uri="{BB962C8B-B14F-4D97-AF65-F5344CB8AC3E}">
        <p14:creationId xmlns:p14="http://schemas.microsoft.com/office/powerpoint/2010/main" val="23158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9894" y="634480"/>
            <a:ext cx="5906278" cy="810445"/>
          </a:xfrm>
        </p:spPr>
        <p:txBody>
          <a:bodyPr>
            <a:noAutofit/>
          </a:bodyPr>
          <a:lstStyle/>
          <a:p>
            <a:r>
              <a:rPr lang="en-US" sz="4000" b="1" dirty="0"/>
              <a:t>Objective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20" y="6488668"/>
            <a:ext cx="260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EDA – Case Stud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9296" y="1906085"/>
            <a:ext cx="107326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To identify top products that contribute to the revenue and top product category using Pareto Analysis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Improve our understanding with the use of market basket analysis to analyze the purchase behavior of customers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Understand what items are most likely to be purchased individually or in combination with some other products.</a:t>
            </a:r>
          </a:p>
        </p:txBody>
      </p:sp>
    </p:spTree>
    <p:extLst>
      <p:ext uri="{BB962C8B-B14F-4D97-AF65-F5344CB8AC3E}">
        <p14:creationId xmlns:p14="http://schemas.microsoft.com/office/powerpoint/2010/main" val="1978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762" y="559837"/>
            <a:ext cx="7592291" cy="860962"/>
          </a:xfrm>
        </p:spPr>
        <p:txBody>
          <a:bodyPr>
            <a:noAutofit/>
          </a:bodyPr>
          <a:lstStyle/>
          <a:p>
            <a:r>
              <a:rPr lang="en-US" sz="4000" b="1" dirty="0"/>
              <a:t>Background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7118" y="2010442"/>
            <a:ext cx="1045961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OList</a:t>
            </a:r>
            <a:r>
              <a:rPr lang="en-US" sz="2000" dirty="0"/>
              <a:t> is an e-commerce company that has faced some losses recently and they want to manage their inventory so as to reduce any unnecessary </a:t>
            </a:r>
            <a:r>
              <a:rPr lang="en-US" sz="2000" dirty="0" smtClean="0"/>
              <a:t>costs.</a:t>
            </a:r>
          </a:p>
          <a:p>
            <a:pPr algn="just"/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Now </a:t>
            </a:r>
            <a:r>
              <a:rPr lang="en-US" sz="2000" dirty="0"/>
              <a:t>to be able to meet the demands of the customers, the company would need to store tons and tons of products in </a:t>
            </a:r>
            <a:r>
              <a:rPr lang="en-US" sz="2000" dirty="0" smtClean="0"/>
              <a:t>warehouses.</a:t>
            </a:r>
          </a:p>
          <a:p>
            <a:pPr algn="just"/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Since </a:t>
            </a:r>
            <a:r>
              <a:rPr lang="en-US" sz="2000" dirty="0"/>
              <a:t>storing these products adds to the costs that the company incurs, it is necessary for the organization to plan their inventory well.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84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689" y="508146"/>
            <a:ext cx="7592291" cy="1080510"/>
          </a:xfrm>
        </p:spPr>
        <p:txBody>
          <a:bodyPr>
            <a:noAutofit/>
          </a:bodyPr>
          <a:lstStyle/>
          <a:p>
            <a:r>
              <a:rPr lang="en-US" sz="4000" b="1" dirty="0"/>
              <a:t>Top 20 Ordered Products by Quantity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237" y="1997563"/>
            <a:ext cx="3251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highest </a:t>
            </a:r>
            <a:r>
              <a:rPr lang="en-US" sz="2000" dirty="0"/>
              <a:t>ordered product is from the Toys </a:t>
            </a:r>
            <a:r>
              <a:rPr lang="en-US" sz="2000" dirty="0" smtClean="0"/>
              <a:t>category and it has ben ordered 520 times.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Most </a:t>
            </a:r>
            <a:r>
              <a:rPr lang="en-US" sz="2000" dirty="0"/>
              <a:t>of the products in the Top 20 that are frequently ordered belong to the Toys category.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843" y="1588656"/>
            <a:ext cx="6598133" cy="50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162" y="572654"/>
            <a:ext cx="7592291" cy="840509"/>
          </a:xfrm>
        </p:spPr>
        <p:txBody>
          <a:bodyPr>
            <a:noAutofit/>
          </a:bodyPr>
          <a:lstStyle/>
          <a:p>
            <a:r>
              <a:rPr lang="en-US" sz="4000" b="1" dirty="0"/>
              <a:t>Top 20 Ordered Products by Revenue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0364" y="2161310"/>
            <a:ext cx="27339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highest revenue generation is </a:t>
            </a:r>
            <a:r>
              <a:rPr lang="en-US" dirty="0" smtClean="0"/>
              <a:t>63,5</a:t>
            </a:r>
            <a:r>
              <a:rPr lang="en-US" dirty="0" smtClean="0"/>
              <a:t>60</a:t>
            </a:r>
            <a:r>
              <a:rPr lang="en-US" dirty="0" smtClean="0"/>
              <a:t> </a:t>
            </a:r>
            <a:r>
              <a:rPr lang="en-US" dirty="0"/>
              <a:t>which belongs to the Toys </a:t>
            </a:r>
            <a:r>
              <a:rPr lang="en-US" dirty="0" smtClean="0"/>
              <a:t>Category.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of the products in the Top 20 list generating high revenue belong to the Toys category.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852" y="1524152"/>
            <a:ext cx="6578462" cy="52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43" y="277090"/>
            <a:ext cx="7592291" cy="720437"/>
          </a:xfrm>
        </p:spPr>
        <p:txBody>
          <a:bodyPr>
            <a:noAutofit/>
          </a:bodyPr>
          <a:lstStyle/>
          <a:p>
            <a:r>
              <a:rPr lang="en-US" sz="4000" b="1" dirty="0"/>
              <a:t>Percent Running Totals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636" y="1923672"/>
            <a:ext cx="48029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Percentage of Total Running Revenue and Quantity Ordered has been broken down by Product </a:t>
            </a:r>
            <a:r>
              <a:rPr lang="en-US" dirty="0" smtClean="0"/>
              <a:t>Id.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contribution of each product towards the total revenue can be identified.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72" y="1457934"/>
            <a:ext cx="5172560" cy="49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561" y="507999"/>
            <a:ext cx="7592291" cy="646546"/>
          </a:xfrm>
        </p:spPr>
        <p:txBody>
          <a:bodyPr>
            <a:noAutofit/>
          </a:bodyPr>
          <a:lstStyle/>
          <a:p>
            <a:r>
              <a:rPr lang="en-US" sz="4000" b="1" dirty="0"/>
              <a:t>Quantity </a:t>
            </a:r>
            <a:r>
              <a:rPr lang="en-US" sz="4000" b="1" dirty="0" smtClean="0"/>
              <a:t>Pareto Analysis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5783" y="2154625"/>
            <a:ext cx="3214254" cy="2934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Toys, </a:t>
            </a:r>
            <a:r>
              <a:rPr lang="en-US" dirty="0" err="1"/>
              <a:t>health_beauty</a:t>
            </a:r>
            <a:r>
              <a:rPr lang="en-US" dirty="0"/>
              <a:t> and </a:t>
            </a:r>
            <a:r>
              <a:rPr lang="en-US" dirty="0" err="1"/>
              <a:t>bed_bath_table</a:t>
            </a:r>
            <a:r>
              <a:rPr lang="en-US" dirty="0"/>
              <a:t> make up </a:t>
            </a:r>
            <a:r>
              <a:rPr lang="en-US" dirty="0" smtClean="0"/>
              <a:t>81.24% </a:t>
            </a:r>
            <a:r>
              <a:rPr lang="en-US" dirty="0"/>
              <a:t>of the total orders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Toys </a:t>
            </a:r>
            <a:r>
              <a:rPr lang="en-US" dirty="0"/>
              <a:t>alone has </a:t>
            </a:r>
            <a:r>
              <a:rPr lang="en-US" dirty="0" smtClean="0"/>
              <a:t>76% </a:t>
            </a:r>
            <a:r>
              <a:rPr lang="en-US" dirty="0"/>
              <a:t>of the total </a:t>
            </a:r>
            <a:r>
              <a:rPr lang="en-US" dirty="0" smtClean="0"/>
              <a:t>orders.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rest of the 70+ product categories generate 19.62% of the total orders.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06" y="1415845"/>
            <a:ext cx="6980904" cy="50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927" y="461818"/>
            <a:ext cx="6326909" cy="581891"/>
          </a:xfrm>
        </p:spPr>
        <p:txBody>
          <a:bodyPr>
            <a:noAutofit/>
          </a:bodyPr>
          <a:lstStyle/>
          <a:p>
            <a:r>
              <a:rPr lang="en-US" sz="4000" b="1" dirty="0"/>
              <a:t>Revenue </a:t>
            </a:r>
            <a:r>
              <a:rPr lang="en-US" sz="4000" b="1" dirty="0" smtClean="0"/>
              <a:t>Pareto Analysis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 smtClean="0">
                <a:solidFill>
                  <a:schemeClr val="bg1"/>
                </a:solidFill>
              </a:rPr>
              <a:t>upGrad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2873" y="1517318"/>
            <a:ext cx="32327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Toys, </a:t>
            </a:r>
            <a:r>
              <a:rPr lang="en-US" dirty="0" err="1"/>
              <a:t>health_beauty</a:t>
            </a:r>
            <a:r>
              <a:rPr lang="en-US" dirty="0"/>
              <a:t> and </a:t>
            </a:r>
            <a:r>
              <a:rPr lang="en-US" dirty="0" err="1"/>
              <a:t>watches_gift</a:t>
            </a:r>
            <a:r>
              <a:rPr lang="en-US" dirty="0"/>
              <a:t> combine generate 80.56% of the </a:t>
            </a:r>
            <a:r>
              <a:rPr lang="en-US" dirty="0" smtClean="0"/>
              <a:t>revenue.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Toys </a:t>
            </a:r>
            <a:r>
              <a:rPr lang="en-US" dirty="0"/>
              <a:t>alone generates 76.23% of the </a:t>
            </a:r>
            <a:r>
              <a:rPr lang="en-US" dirty="0" smtClean="0"/>
              <a:t>revenue.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rest of the 70+ product categories generates 19.44% of the revenue.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81" y="1043709"/>
            <a:ext cx="6302478" cy="513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</TotalTime>
  <Words>1140</Words>
  <Application>Microsoft Office PowerPoint</Application>
  <PresentationFormat>Widescreen</PresentationFormat>
  <Paragraphs>141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OList Marketing and Retail Analytics: Capstone Project</vt:lpstr>
      <vt:lpstr>Agenda</vt:lpstr>
      <vt:lpstr>Objective</vt:lpstr>
      <vt:lpstr>Background</vt:lpstr>
      <vt:lpstr>Top 20 Ordered Products by Quantity</vt:lpstr>
      <vt:lpstr>Top 20 Ordered Products by Revenue</vt:lpstr>
      <vt:lpstr>Percent Running Totals</vt:lpstr>
      <vt:lpstr>Quantity Pareto Analysis</vt:lpstr>
      <vt:lpstr>Revenue Pareto Analysis</vt:lpstr>
      <vt:lpstr>Product Category Ordered &gt;5 Times</vt:lpstr>
      <vt:lpstr>Market Basket Analysis</vt:lpstr>
      <vt:lpstr>Insights</vt:lpstr>
      <vt:lpstr>Recommendations</vt:lpstr>
      <vt:lpstr>Appendix - Data Sources</vt:lpstr>
      <vt:lpstr>Appendix - Data Methodology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Lenovo</dc:creator>
  <cp:lastModifiedBy>TBP</cp:lastModifiedBy>
  <cp:revision>109</cp:revision>
  <dcterms:created xsi:type="dcterms:W3CDTF">2022-12-26T06:22:48Z</dcterms:created>
  <dcterms:modified xsi:type="dcterms:W3CDTF">2023-11-21T00:22:27Z</dcterms:modified>
</cp:coreProperties>
</file>