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3" r:id="rId6"/>
    <p:sldId id="265" r:id="rId7"/>
  </p:sldIdLst>
  <p:sldSz cx="18288000" cy="10287000"/>
  <p:notesSz cx="6858000" cy="9144000"/>
  <p:embeddedFontLst>
    <p:embeddedFont>
      <p:font typeface="Arimo Bold Italics" panose="020B0704020202090204" pitchFamily="34" charset="0"/>
      <p:regular r:id="rId9"/>
    </p:embeddedFont>
    <p:embeddedFont>
      <p:font typeface="Candara Light" panose="020E0502030303020204" pitchFamily="34" charset="0"/>
      <p:regular r:id="rId10"/>
      <p:italic r:id="rId11"/>
    </p:embeddedFont>
    <p:embeddedFont>
      <p:font typeface="CAT Neuzeit" pitchFamily="2" charset="0"/>
      <p:regular r:id="rId12"/>
    </p:embeddedFont>
    <p:embeddedFont>
      <p:font typeface="Clear Sans Regular" panose="020B0503030202020304" pitchFamily="34" charset="0"/>
      <p:regular r:id="rId13"/>
    </p:embeddedFont>
    <p:embeddedFont>
      <p:font typeface="Clear Sans Regular Bold Italics" panose="020B0603030202090304" pitchFamily="34" charset="0"/>
      <p:regular r:id="rId14"/>
    </p:embeddedFont>
    <p:embeddedFont>
      <p:font typeface="Clear Sans Regular Italics" panose="020B0503030202090304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70B22-B3F3-4463-9C43-285892438941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394CA-BCDE-4EEA-BD40-C42D07DED6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9290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B394CA-BCDE-4EEA-BD40-C42D07DED6E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97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6163" r="32633"/>
          <a:stretch/>
        </p:blipFill>
        <p:spPr>
          <a:xfrm>
            <a:off x="7099289" y="12779"/>
            <a:ext cx="11188711" cy="10325100"/>
          </a:xfrm>
          <a:prstGeom prst="rect">
            <a:avLst/>
          </a:prstGeom>
        </p:spPr>
      </p:pic>
      <p:sp>
        <p:nvSpPr>
          <p:cNvPr id="2" name="AutoShape 2"/>
          <p:cNvSpPr/>
          <p:nvPr/>
        </p:nvSpPr>
        <p:spPr>
          <a:xfrm rot="20817073">
            <a:off x="-1079051" y="-1265413"/>
            <a:ext cx="13140637" cy="13292214"/>
          </a:xfrm>
          <a:custGeom>
            <a:avLst/>
            <a:gdLst>
              <a:gd name="connsiteX0" fmla="*/ 0 w 17046882"/>
              <a:gd name="connsiteY0" fmla="*/ 0 h 10539829"/>
              <a:gd name="connsiteX1" fmla="*/ 17046882 w 17046882"/>
              <a:gd name="connsiteY1" fmla="*/ 0 h 10539829"/>
              <a:gd name="connsiteX2" fmla="*/ 17046882 w 17046882"/>
              <a:gd name="connsiteY2" fmla="*/ 10539829 h 10539829"/>
              <a:gd name="connsiteX3" fmla="*/ 0 w 17046882"/>
              <a:gd name="connsiteY3" fmla="*/ 10539829 h 10539829"/>
              <a:gd name="connsiteX4" fmla="*/ 0 w 17046882"/>
              <a:gd name="connsiteY4" fmla="*/ 0 h 10539829"/>
              <a:gd name="connsiteX0" fmla="*/ 6590963 w 17046882"/>
              <a:gd name="connsiteY0" fmla="*/ 0 h 12923262"/>
              <a:gd name="connsiteX1" fmla="*/ 17046882 w 17046882"/>
              <a:gd name="connsiteY1" fmla="*/ 2383433 h 12923262"/>
              <a:gd name="connsiteX2" fmla="*/ 17046882 w 17046882"/>
              <a:gd name="connsiteY2" fmla="*/ 12923262 h 12923262"/>
              <a:gd name="connsiteX3" fmla="*/ 0 w 17046882"/>
              <a:gd name="connsiteY3" fmla="*/ 12923262 h 12923262"/>
              <a:gd name="connsiteX4" fmla="*/ 6590963 w 17046882"/>
              <a:gd name="connsiteY4" fmla="*/ 0 h 12923262"/>
              <a:gd name="connsiteX0" fmla="*/ 2316050 w 12771969"/>
              <a:gd name="connsiteY0" fmla="*/ 0 h 12923262"/>
              <a:gd name="connsiteX1" fmla="*/ 12771969 w 12771969"/>
              <a:gd name="connsiteY1" fmla="*/ 2383433 h 12923262"/>
              <a:gd name="connsiteX2" fmla="*/ 12771969 w 12771969"/>
              <a:gd name="connsiteY2" fmla="*/ 12923262 h 12923262"/>
              <a:gd name="connsiteX3" fmla="*/ 0 w 12771969"/>
              <a:gd name="connsiteY3" fmla="*/ 10003050 h 12923262"/>
              <a:gd name="connsiteX4" fmla="*/ 2316050 w 12771969"/>
              <a:gd name="connsiteY4" fmla="*/ 0 h 12923262"/>
              <a:gd name="connsiteX0" fmla="*/ 2194287 w 12650206"/>
              <a:gd name="connsiteY0" fmla="*/ 0 h 12923262"/>
              <a:gd name="connsiteX1" fmla="*/ 12650206 w 12650206"/>
              <a:gd name="connsiteY1" fmla="*/ 2383433 h 12923262"/>
              <a:gd name="connsiteX2" fmla="*/ 12650206 w 12650206"/>
              <a:gd name="connsiteY2" fmla="*/ 12923262 h 12923262"/>
              <a:gd name="connsiteX3" fmla="*/ 0 w 12650206"/>
              <a:gd name="connsiteY3" fmla="*/ 10000935 h 12923262"/>
              <a:gd name="connsiteX4" fmla="*/ 2194287 w 12650206"/>
              <a:gd name="connsiteY4" fmla="*/ 0 h 12923262"/>
              <a:gd name="connsiteX0" fmla="*/ 2216392 w 12650206"/>
              <a:gd name="connsiteY0" fmla="*/ 0 h 12887529"/>
              <a:gd name="connsiteX1" fmla="*/ 12650206 w 12650206"/>
              <a:gd name="connsiteY1" fmla="*/ 2347700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16392 w 12650206"/>
              <a:gd name="connsiteY0" fmla="*/ 0 h 12887529"/>
              <a:gd name="connsiteX1" fmla="*/ 12594758 w 12650206"/>
              <a:gd name="connsiteY1" fmla="*/ 2457016 h 12887529"/>
              <a:gd name="connsiteX2" fmla="*/ 12650206 w 12650206"/>
              <a:gd name="connsiteY2" fmla="*/ 12887529 h 12887529"/>
              <a:gd name="connsiteX3" fmla="*/ 0 w 12650206"/>
              <a:gd name="connsiteY3" fmla="*/ 9965202 h 12887529"/>
              <a:gd name="connsiteX4" fmla="*/ 2216392 w 12650206"/>
              <a:gd name="connsiteY4" fmla="*/ 0 h 12887529"/>
              <a:gd name="connsiteX0" fmla="*/ 2209723 w 12650206"/>
              <a:gd name="connsiteY0" fmla="*/ 0 h 12858520"/>
              <a:gd name="connsiteX1" fmla="*/ 12594758 w 12650206"/>
              <a:gd name="connsiteY1" fmla="*/ 2428007 h 12858520"/>
              <a:gd name="connsiteX2" fmla="*/ 12650206 w 12650206"/>
              <a:gd name="connsiteY2" fmla="*/ 12858520 h 12858520"/>
              <a:gd name="connsiteX3" fmla="*/ 0 w 12650206"/>
              <a:gd name="connsiteY3" fmla="*/ 9936193 h 12858520"/>
              <a:gd name="connsiteX4" fmla="*/ 2209723 w 12650206"/>
              <a:gd name="connsiteY4" fmla="*/ 0 h 12858520"/>
              <a:gd name="connsiteX0" fmla="*/ 2087961 w 12528444"/>
              <a:gd name="connsiteY0" fmla="*/ 0 h 12858520"/>
              <a:gd name="connsiteX1" fmla="*/ 12472996 w 12528444"/>
              <a:gd name="connsiteY1" fmla="*/ 2428007 h 12858520"/>
              <a:gd name="connsiteX2" fmla="*/ 12528444 w 12528444"/>
              <a:gd name="connsiteY2" fmla="*/ 12858520 h 12858520"/>
              <a:gd name="connsiteX3" fmla="*/ 0 w 12528444"/>
              <a:gd name="connsiteY3" fmla="*/ 9934077 h 12858520"/>
              <a:gd name="connsiteX4" fmla="*/ 2087961 w 12528444"/>
              <a:gd name="connsiteY4" fmla="*/ 0 h 12858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8444" h="12858520">
                <a:moveTo>
                  <a:pt x="2087961" y="0"/>
                </a:moveTo>
                <a:lnTo>
                  <a:pt x="12472996" y="2428007"/>
                </a:lnTo>
                <a:lnTo>
                  <a:pt x="12528444" y="12858520"/>
                </a:lnTo>
                <a:lnTo>
                  <a:pt x="0" y="9934077"/>
                </a:lnTo>
                <a:lnTo>
                  <a:pt x="2087961" y="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782927">
            <a:off x="11886728" y="-314528"/>
            <a:ext cx="823622" cy="10840866"/>
          </a:xfrm>
          <a:custGeom>
            <a:avLst/>
            <a:gdLst>
              <a:gd name="connsiteX0" fmla="*/ 0 w 549542"/>
              <a:gd name="connsiteY0" fmla="*/ 0 h 11861169"/>
              <a:gd name="connsiteX1" fmla="*/ 549542 w 549542"/>
              <a:gd name="connsiteY1" fmla="*/ 0 h 11861169"/>
              <a:gd name="connsiteX2" fmla="*/ 549542 w 549542"/>
              <a:gd name="connsiteY2" fmla="*/ 11861169 h 11861169"/>
              <a:gd name="connsiteX3" fmla="*/ 0 w 549542"/>
              <a:gd name="connsiteY3" fmla="*/ 11861169 h 11861169"/>
              <a:gd name="connsiteX4" fmla="*/ 0 w 549542"/>
              <a:gd name="connsiteY4" fmla="*/ 0 h 11861169"/>
              <a:gd name="connsiteX0" fmla="*/ 0 w 594396"/>
              <a:gd name="connsiteY0" fmla="*/ 0 h 11861169"/>
              <a:gd name="connsiteX1" fmla="*/ 594396 w 594396"/>
              <a:gd name="connsiteY1" fmla="*/ 886457 h 11861169"/>
              <a:gd name="connsiteX2" fmla="*/ 549542 w 594396"/>
              <a:gd name="connsiteY2" fmla="*/ 11861169 h 11861169"/>
              <a:gd name="connsiteX3" fmla="*/ 0 w 594396"/>
              <a:gd name="connsiteY3" fmla="*/ 11861169 h 11861169"/>
              <a:gd name="connsiteX4" fmla="*/ 0 w 594396"/>
              <a:gd name="connsiteY4" fmla="*/ 0 h 11861169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49542 w 594396"/>
              <a:gd name="connsiteY2" fmla="*/ 11100366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42688 w 594396"/>
              <a:gd name="connsiteY0" fmla="*/ 0 h 11100366"/>
              <a:gd name="connsiteX1" fmla="*/ 594396 w 594396"/>
              <a:gd name="connsiteY1" fmla="*/ 125654 h 11100366"/>
              <a:gd name="connsiteX2" fmla="*/ 513352 w 594396"/>
              <a:gd name="connsiteY2" fmla="*/ 10716523 h 11100366"/>
              <a:gd name="connsiteX3" fmla="*/ 0 w 594396"/>
              <a:gd name="connsiteY3" fmla="*/ 11100366 h 11100366"/>
              <a:gd name="connsiteX4" fmla="*/ 42688 w 594396"/>
              <a:gd name="connsiteY4" fmla="*/ 0 h 11100366"/>
              <a:gd name="connsiteX0" fmla="*/ 0 w 551708"/>
              <a:gd name="connsiteY0" fmla="*/ 0 h 10716523"/>
              <a:gd name="connsiteX1" fmla="*/ 551708 w 551708"/>
              <a:gd name="connsiteY1" fmla="*/ 125654 h 10716523"/>
              <a:gd name="connsiteX2" fmla="*/ 470664 w 551708"/>
              <a:gd name="connsiteY2" fmla="*/ 10716523 h 10716523"/>
              <a:gd name="connsiteX3" fmla="*/ 1153 w 551708"/>
              <a:gd name="connsiteY3" fmla="*/ 10641208 h 10716523"/>
              <a:gd name="connsiteX4" fmla="*/ 0 w 551708"/>
              <a:gd name="connsiteY4" fmla="*/ 0 h 10716523"/>
              <a:gd name="connsiteX0" fmla="*/ 0 w 535787"/>
              <a:gd name="connsiteY0" fmla="*/ 0 h 10716523"/>
              <a:gd name="connsiteX1" fmla="*/ 535787 w 535787"/>
              <a:gd name="connsiteY1" fmla="*/ 290272 h 10716523"/>
              <a:gd name="connsiteX2" fmla="*/ 470664 w 535787"/>
              <a:gd name="connsiteY2" fmla="*/ 10716523 h 10716523"/>
              <a:gd name="connsiteX3" fmla="*/ 1153 w 535787"/>
              <a:gd name="connsiteY3" fmla="*/ 10641208 h 10716523"/>
              <a:gd name="connsiteX4" fmla="*/ 0 w 535787"/>
              <a:gd name="connsiteY4" fmla="*/ 0 h 10716523"/>
              <a:gd name="connsiteX0" fmla="*/ 0 w 537206"/>
              <a:gd name="connsiteY0" fmla="*/ 0 h 10646113"/>
              <a:gd name="connsiteX1" fmla="*/ 537206 w 537206"/>
              <a:gd name="connsiteY1" fmla="*/ 219862 h 10646113"/>
              <a:gd name="connsiteX2" fmla="*/ 472083 w 537206"/>
              <a:gd name="connsiteY2" fmla="*/ 10646113 h 10646113"/>
              <a:gd name="connsiteX3" fmla="*/ 2572 w 537206"/>
              <a:gd name="connsiteY3" fmla="*/ 10570798 h 10646113"/>
              <a:gd name="connsiteX4" fmla="*/ 0 w 537206"/>
              <a:gd name="connsiteY4" fmla="*/ 0 h 10646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7206" h="10646113">
                <a:moveTo>
                  <a:pt x="0" y="0"/>
                </a:moveTo>
                <a:lnTo>
                  <a:pt x="537206" y="219862"/>
                </a:lnTo>
                <a:lnTo>
                  <a:pt x="472083" y="10646113"/>
                </a:lnTo>
                <a:lnTo>
                  <a:pt x="2572" y="10570798"/>
                </a:lnTo>
                <a:cubicBezTo>
                  <a:pt x="2188" y="7023729"/>
                  <a:pt x="384" y="3547069"/>
                  <a:pt x="0" y="0"/>
                </a:cubicBezTo>
                <a:close/>
              </a:path>
            </a:pathLst>
          </a:custGeom>
          <a:solidFill>
            <a:srgbClr val="D9D9D9"/>
          </a:solidFill>
        </p:spPr>
      </p:sp>
      <p:sp>
        <p:nvSpPr>
          <p:cNvPr id="5" name="TextBox 5"/>
          <p:cNvSpPr txBox="1"/>
          <p:nvPr/>
        </p:nvSpPr>
        <p:spPr>
          <a:xfrm>
            <a:off x="609600" y="1409700"/>
            <a:ext cx="10123341" cy="1487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550"/>
              </a:lnSpc>
            </a:pPr>
            <a:r>
              <a:rPr lang="ru-RU" sz="10500" spc="262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 Bold Italics"/>
                <a:cs typeface="Clear Sans Regular Bold Italics"/>
              </a:rPr>
              <a:t>4inRow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302714" y="1028700"/>
            <a:ext cx="2668590" cy="2944651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09600" y="4838699"/>
            <a:ext cx="106680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0"/>
              </a:lnSpc>
            </a:pPr>
            <a:r>
              <a:rPr lang="en-US" sz="3700" spc="92" dirty="0">
                <a:solidFill>
                  <a:schemeClr val="tx1">
                    <a:lumMod val="75000"/>
                    <a:lumOff val="25000"/>
                  </a:schemeClr>
                </a:solidFill>
                <a:latin typeface="Clear Sans Regular"/>
              </a:rPr>
              <a:t>НАПРАВЛЕНИЕ: </a:t>
            </a:r>
            <a:r>
              <a:rPr lang="ru-RU" sz="3700" spc="92" dirty="0">
                <a:solidFill>
                  <a:schemeClr val="tx2">
                    <a:lumMod val="60000"/>
                    <a:lumOff val="40000"/>
                  </a:schemeClr>
                </a:solidFill>
                <a:latin typeface="Clear Sans Regular"/>
              </a:rPr>
              <a:t>ПРОМЫШЛЕННОЕ ПРОГРАММИРОВАНИЕ НА PYTHON</a:t>
            </a:r>
            <a:endParaRPr lang="ru-RU" sz="3700" spc="92" dirty="0">
              <a:solidFill>
                <a:schemeClr val="tx2">
                  <a:lumMod val="60000"/>
                  <a:lumOff val="40000"/>
                </a:schemeClr>
              </a:solidFill>
              <a:latin typeface="Clear Sans Regular"/>
              <a:cs typeface="Clear Sans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9601" y="8027692"/>
            <a:ext cx="12325797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84"/>
              </a:lnSpc>
            </a:pPr>
            <a:r>
              <a:rPr lang="ru-RU" sz="3600" spc="90" dirty="0">
                <a:solidFill>
                  <a:srgbClr val="3488CC"/>
                </a:solidFill>
                <a:latin typeface="Clear Sans Regular Italics"/>
              </a:rPr>
              <a:t>ВЫПОЛНИЛИ: УХОВ ИВАН, ВОРОНИН НИКИТА</a:t>
            </a:r>
            <a:endParaRPr lang="en-US" sz="3600" spc="90" dirty="0">
              <a:solidFill>
                <a:srgbClr val="3488CC"/>
              </a:solidFill>
              <a:latin typeface="Clear Sans Regular Italics"/>
              <a:cs typeface="Clear Sans Regular Italics"/>
            </a:endParaRPr>
          </a:p>
          <a:p>
            <a:pPr>
              <a:lnSpc>
                <a:spcPts val="3984"/>
              </a:lnSpc>
            </a:pPr>
            <a:r>
              <a:rPr lang="ru-RU" sz="3600" spc="90" dirty="0">
                <a:solidFill>
                  <a:srgbClr val="3488CC"/>
                </a:solidFill>
                <a:latin typeface="Clear Sans Regular Italics"/>
              </a:rPr>
              <a:t>НАСТАВНИК: СКОТНИКОВ АЛЕКСАНДР ЕВГЕНЬЕВИЧ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5800" y="483943"/>
            <a:ext cx="16744895" cy="944012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1188456" y="549077"/>
            <a:ext cx="12467604" cy="3137762"/>
            <a:chOff x="0" y="-92075"/>
            <a:chExt cx="16316762" cy="5078189"/>
          </a:xfrm>
        </p:grpSpPr>
        <p:sp>
          <p:nvSpPr>
            <p:cNvPr id="4" name="TextBox 4"/>
            <p:cNvSpPr txBox="1"/>
            <p:nvPr/>
          </p:nvSpPr>
          <p:spPr>
            <a:xfrm>
              <a:off x="0" y="-92075"/>
              <a:ext cx="1631676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ПРОБЛЕМА: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42135"/>
              <a:ext cx="16316762" cy="3643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Существующие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игры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'4 в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ряд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'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имеют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крайне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скудный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функционал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,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позволяют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настраивать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игровой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процесс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под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свои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хотелки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, а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также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имеют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крайне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скудную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графику</a:t>
              </a:r>
              <a:endParaRPr lang="en-US" sz="3000" spc="30" dirty="0" err="1">
                <a:solidFill>
                  <a:srgbClr val="737373"/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  <a:p>
              <a:pPr algn="just">
                <a:lnSpc>
                  <a:spcPts val="4500"/>
                </a:lnSpc>
              </a:pPr>
              <a:endParaRPr lang="ru-RU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199" y="4914900"/>
            <a:ext cx="16040101" cy="3131484"/>
            <a:chOff x="0" y="64193"/>
            <a:chExt cx="16316762" cy="4581104"/>
          </a:xfrm>
        </p:grpSpPr>
        <p:sp>
          <p:nvSpPr>
            <p:cNvPr id="7" name="TextBox 7"/>
            <p:cNvSpPr txBox="1"/>
            <p:nvPr/>
          </p:nvSpPr>
          <p:spPr>
            <a:xfrm>
              <a:off x="0" y="64193"/>
              <a:ext cx="16316762" cy="11207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 Bold"/>
                </a:rPr>
                <a:t>ЦЕЛЕВАЯ АУДИТОРИЯ: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342137"/>
              <a:ext cx="16316762" cy="33031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ru-RU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Любители игр на двоих</a:t>
              </a: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ru-RU" sz="3000" spc="3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Любители "умных" игр вроде шахмат и шашек</a:t>
              </a:r>
              <a:endParaRPr lang="ru-RU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ru-RU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Все кому надо просто скоротать время</a:t>
              </a:r>
            </a:p>
            <a:p>
              <a:pPr algn="just">
                <a:lnSpc>
                  <a:spcPts val="4500"/>
                </a:lnSpc>
              </a:pPr>
              <a:endParaRPr lang="en-US" sz="3000" spc="30" dirty="0">
                <a:solidFill>
                  <a:srgbClr val="737373"/>
                </a:solidFill>
                <a:latin typeface="Clear Sans Regular Bold Italics"/>
                <a:cs typeface="Clear Sans Regular Bold Italics"/>
              </a:endParaRPr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54907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88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72593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58715" y="1831794"/>
            <a:ext cx="3100585" cy="331170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057400" y="2095500"/>
            <a:ext cx="11506200" cy="6308587"/>
            <a:chOff x="0" y="-98425"/>
            <a:chExt cx="12595672" cy="8411447"/>
          </a:xfrm>
        </p:grpSpPr>
        <p:sp>
          <p:nvSpPr>
            <p:cNvPr id="5" name="TextBox 5"/>
            <p:cNvSpPr txBox="1"/>
            <p:nvPr/>
          </p:nvSpPr>
          <p:spPr>
            <a:xfrm>
              <a:off x="0" y="1463711"/>
              <a:ext cx="12589511" cy="68493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500"/>
                </a:lnSpc>
              </a:pP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В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отличие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от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существующих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игр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наш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проект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имеет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следующий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набор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оптций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и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настроек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:</a:t>
              </a: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Изменение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размеров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поля</a:t>
              </a:r>
              <a:endPara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Изменение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длины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цепи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,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необходимой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для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победы</a:t>
              </a:r>
              <a:endPara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Бесконечное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в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высоту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поле</a:t>
              </a:r>
              <a:endPara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Режим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игры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на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очки</a:t>
              </a:r>
              <a:endParaRPr lang="en-US" sz="3000" spc="3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  <a:p>
              <a:pPr marL="457200" indent="-457200" algn="just">
                <a:lnSpc>
                  <a:spcPts val="4500"/>
                </a:lnSpc>
                <a:buFont typeface="Arial"/>
                <a:buChar char="•"/>
              </a:pP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Препятствия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на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игровом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поле</a:t>
              </a:r>
              <a:endPara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endParaRPr>
            </a:p>
            <a:p>
              <a:pPr algn="just">
                <a:lnSpc>
                  <a:spcPts val="4500"/>
                </a:lnSpc>
              </a:pP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Также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игра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получила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стилизованную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графику</a:t>
              </a:r>
              <a:r>
                <a:rPr lang="en-US" sz="3000" spc="30" dirty="0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 cartoon </a:t>
              </a:r>
              <a:r>
                <a:rPr lang="en-US" sz="3000" spc="30" dirty="0" err="1">
                  <a:solidFill>
                    <a:srgbClr val="737373"/>
                  </a:solidFill>
                  <a:latin typeface="Arimo Bold Italics"/>
                  <a:ea typeface="Arimo Bold Italics"/>
                  <a:cs typeface="Arimo Bold Italics"/>
                </a:rPr>
                <a:t>стиле</a:t>
              </a:r>
              <a:endParaRPr lang="en-US" sz="3000" spc="30" dirty="0" err="1">
                <a:solidFill>
                  <a:srgbClr val="737373"/>
                </a:solidFill>
                <a:latin typeface="Arimo Bold Italics" panose="020B0604020202020204" charset="0"/>
                <a:ea typeface="Arimo Bold Italics" panose="020B0604020202020204" charset="0"/>
                <a:cs typeface="Arimo Bold Italics" panose="020B0604020202020204" charset="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8425"/>
              <a:ext cx="12595672" cy="1120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00"/>
                </a:lnSpc>
              </a:pPr>
              <a:r>
                <a:rPr lang="en-US" sz="5000" spc="250" dirty="0">
                  <a:solidFill>
                    <a:srgbClr val="1C2529"/>
                  </a:solidFill>
                  <a:latin typeface="CAT Neuzeit"/>
                </a:rPr>
                <a:t>АКТУАЛЬНОСТЬ ПРОЕКТА: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8035123" cy="4152900"/>
          </a:xfrm>
          <a:prstGeom prst="rect">
            <a:avLst/>
          </a:prstGeom>
          <a:solidFill>
            <a:srgbClr val="3488CC"/>
          </a:solidFill>
        </p:spPr>
      </p:sp>
      <p:sp>
        <p:nvSpPr>
          <p:cNvPr id="3" name="TextBox 3"/>
          <p:cNvSpPr txBox="1"/>
          <p:nvPr/>
        </p:nvSpPr>
        <p:spPr>
          <a:xfrm>
            <a:off x="1627440" y="986314"/>
            <a:ext cx="6899596" cy="2005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7"/>
              </a:lnSpc>
            </a:pPr>
            <a:r>
              <a:rPr lang="en-US" sz="6075" spc="303" dirty="0">
                <a:solidFill>
                  <a:srgbClr val="FFFFFF"/>
                </a:solidFill>
                <a:latin typeface="CAT Neuzeit"/>
              </a:rPr>
              <a:t>ТЕХНИЧЕСКАЯ ЧАСТЬ: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598971"/>
            <a:ext cx="7498336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028700" y="4686192"/>
            <a:ext cx="12077700" cy="5136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При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разработке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использовались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следующие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библиотеки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:</a:t>
            </a:r>
          </a:p>
          <a:p>
            <a:pPr marL="457200" indent="-457200" algn="just">
              <a:lnSpc>
                <a:spcPts val="4500"/>
              </a:lnSpc>
              <a:buFont typeface="Arial"/>
              <a:buChar char="•"/>
            </a:pP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PyGame</a:t>
            </a:r>
          </a:p>
          <a:p>
            <a:pPr marL="457200" indent="-457200" algn="just">
              <a:lnSpc>
                <a:spcPts val="4500"/>
              </a:lnSpc>
              <a:buFont typeface="Arial"/>
              <a:buChar char="•"/>
            </a:pP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NumPy</a:t>
            </a:r>
            <a:endParaRPr lang="en-US" sz="3000" spc="30" dirty="0">
              <a:solidFill>
                <a:srgbClr val="737373"/>
              </a:solidFill>
              <a:latin typeface="Arimo Bold Italics"/>
              <a:ea typeface="Arimo Bold Italics"/>
              <a:cs typeface="Arimo Bold Italics"/>
            </a:endParaRPr>
          </a:p>
          <a:p>
            <a:pPr marL="457200" indent="-457200" algn="just">
              <a:lnSpc>
                <a:spcPts val="4500"/>
              </a:lnSpc>
              <a:buFont typeface="Arial"/>
              <a:buChar char="•"/>
            </a:pP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Random</a:t>
            </a:r>
            <a:endParaRPr lang="ru-RU" sz="3000" spc="30" dirty="0">
              <a:solidFill>
                <a:srgbClr val="737373"/>
              </a:solidFill>
              <a:latin typeface="Arimo Bold Italics"/>
              <a:ea typeface="Arimo Bold Italics"/>
              <a:cs typeface="Arimo Bold Italics"/>
            </a:endParaRPr>
          </a:p>
          <a:p>
            <a:pPr marL="457200" indent="-457200" algn="just">
              <a:lnSpc>
                <a:spcPts val="4500"/>
              </a:lnSpc>
              <a:buFont typeface="Arial"/>
              <a:buChar char="•"/>
            </a:pPr>
            <a:r>
              <a:rPr lang="ru-RU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Time</a:t>
            </a:r>
            <a:endParaRPr lang="en-US" sz="3000" spc="30" dirty="0">
              <a:solidFill>
                <a:srgbClr val="737373"/>
              </a:solidFill>
              <a:latin typeface="Arimo Bold Italics"/>
              <a:ea typeface="Arimo Bold Italics"/>
              <a:cs typeface="Arimo Bold Italics"/>
            </a:endParaRPr>
          </a:p>
          <a:p>
            <a:pPr algn="just">
              <a:lnSpc>
                <a:spcPts val="4500"/>
              </a:lnSpc>
            </a:pP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Весь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проект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можно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разделить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на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две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большие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части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: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обработчик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матриц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,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который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хранит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в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себе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игровое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поле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и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прозводит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его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анализ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, а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также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pygame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оболочку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,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которая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взаимодействует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с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пользователем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и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выводит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  <a:r>
              <a:rPr lang="en-US" sz="3000" spc="30" dirty="0" err="1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графику</a:t>
            </a:r>
            <a:r>
              <a:rPr lang="en-US" sz="3000" spc="30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 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650506" y="371067"/>
            <a:ext cx="3100585" cy="33117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7730836" y="543791"/>
            <a:ext cx="10013717" cy="307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en-US" sz="5800" spc="174" dirty="0">
                <a:solidFill>
                  <a:srgbClr val="1C2529"/>
                </a:solidFill>
                <a:latin typeface="CAT Neuzeit"/>
              </a:rPr>
              <a:t>Демонстрация продукта</a:t>
            </a:r>
          </a:p>
          <a:p>
            <a:pPr algn="r">
              <a:lnSpc>
                <a:spcPts val="8119"/>
              </a:lnSpc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  <a:p>
            <a:pPr algn="r">
              <a:lnSpc>
                <a:spcPts val="8119"/>
              </a:lnSpc>
            </a:pPr>
            <a:endParaRPr lang="en-US" sz="5800" spc="174" dirty="0">
              <a:solidFill>
                <a:srgbClr val="1C2529"/>
              </a:solidFill>
              <a:latin typeface="CAT Neuzei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682673" y="2093192"/>
            <a:ext cx="12053453" cy="962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750"/>
              </a:lnSpc>
              <a:spcBef>
                <a:spcPct val="0"/>
              </a:spcBef>
            </a:pPr>
            <a:r>
              <a:rPr lang="ru-RU" sz="3000" spc="195" dirty="0">
                <a:solidFill>
                  <a:srgbClr val="737373"/>
                </a:solidFill>
                <a:latin typeface="Arimo Bold Italics"/>
                <a:ea typeface="Arimo Bold Italics"/>
                <a:cs typeface="Arimo Bold Italics"/>
              </a:rPr>
              <a:t>Проект можно посмотреть и скачать по ссылке: </a:t>
            </a:r>
            <a:r>
              <a:rPr lang="ru-RU" sz="3000" spc="195" dirty="0">
                <a:solidFill>
                  <a:srgbClr val="737373"/>
                </a:solidFill>
                <a:ea typeface="+mn-lt"/>
                <a:cs typeface="+mn-lt"/>
              </a:rPr>
              <a:t>https://github.com/NikitaVoronin/4row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  <p:pic>
        <p:nvPicPr>
          <p:cNvPr id="7" name="Рисунок 6" descr="Изображение выглядит как шаблон, прямоугольный, снимок экрана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49CCA6E-B686-1072-C15B-C12087C2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6738" y="3307897"/>
            <a:ext cx="4336473" cy="43364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1940703" y="1940703"/>
            <a:ext cx="10287000" cy="640559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88C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6172200" y="2900112"/>
            <a:ext cx="10013717" cy="95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19"/>
              </a:lnSpc>
            </a:pPr>
            <a:r>
              <a:rPr lang="ru-RU" sz="5800" spc="174" dirty="0">
                <a:solidFill>
                  <a:schemeClr val="tx1">
                    <a:lumMod val="65000"/>
                    <a:lumOff val="35000"/>
                  </a:schemeClr>
                </a:solidFill>
                <a:latin typeface="CAT Neuzeit"/>
              </a:rPr>
              <a:t>СПАСИБО ЗА ВНИМАНИЕ!</a:t>
            </a:r>
            <a:endParaRPr lang="en-US" sz="5800" spc="174" dirty="0">
              <a:solidFill>
                <a:schemeClr val="tx1">
                  <a:lumMod val="65000"/>
                  <a:lumOff val="35000"/>
                </a:schemeClr>
              </a:solidFill>
              <a:latin typeface="CAT Neuzeit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91971" y="679029"/>
            <a:ext cx="2668590" cy="2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8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2040</TotalTime>
  <Words>637</Words>
  <Application>Microsoft Office PowerPoint</Application>
  <PresentationFormat>Произвольный</PresentationFormat>
  <Paragraphs>61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 Цели Значки Широкий Презентация</dc:title>
  <dc:creator>Sevrugova-A-G</dc:creator>
  <cp:lastModifiedBy>Никита Воронин</cp:lastModifiedBy>
  <cp:revision>214</cp:revision>
  <dcterms:created xsi:type="dcterms:W3CDTF">2006-08-16T00:00:00Z</dcterms:created>
  <dcterms:modified xsi:type="dcterms:W3CDTF">2025-01-23T18:00:19Z</dcterms:modified>
  <dc:identifier>DAEcGtBl2jI</dc:identifier>
</cp:coreProperties>
</file>