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2"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4"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2"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8"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6"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irmd201/MohammadAmirRaza_Resume"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8537" y="2995613"/>
            <a:ext cx="4008437" cy="3621087"/>
          </a:xfrm>
        </p:spPr>
        <p:txBody>
          <a:bodyPr/>
          <a:lstStyle/>
          <a:p>
            <a:pPr marL="285750" indent="-285750">
              <a:lnSpc>
                <a:spcPct val="114000"/>
              </a:lnSpc>
              <a:buFont typeface="Arial" panose="020B0604020202020204" pitchFamily="34" charset="0"/>
              <a:buChar char="•"/>
            </a:pPr>
            <a:r>
              <a:rPr lang="en-IN" altLang="en-US" sz="1400" b="1" dirty="0"/>
              <a:t>Movie Management System</a:t>
            </a:r>
          </a:p>
          <a:p>
            <a:pPr>
              <a:lnSpc>
                <a:spcPct val="114000"/>
              </a:lnSpc>
            </a:pPr>
            <a:r>
              <a:rPr lang="en-US" sz="1400" dirty="0">
                <a:latin typeface="Calibri"/>
                <a:cs typeface="Calibri"/>
              </a:rPr>
              <a:t>Completed</a:t>
            </a:r>
            <a:r>
              <a:rPr lang="en-US" sz="1400" spc="-10" dirty="0">
                <a:latin typeface="Calibri"/>
                <a:cs typeface="Calibri"/>
              </a:rPr>
              <a:t> </a:t>
            </a:r>
            <a:r>
              <a:rPr lang="en-US" sz="1400" dirty="0">
                <a:latin typeface="Calibri"/>
                <a:cs typeface="Calibri"/>
              </a:rPr>
              <a:t>end-to-end</a:t>
            </a:r>
            <a:r>
              <a:rPr lang="en-US" sz="1400" spc="-5" dirty="0">
                <a:latin typeface="Calibri"/>
                <a:cs typeface="Calibri"/>
              </a:rPr>
              <a:t> </a:t>
            </a:r>
            <a:r>
              <a:rPr lang="en-US" sz="1400" dirty="0">
                <a:latin typeface="Calibri"/>
                <a:cs typeface="Calibri"/>
              </a:rPr>
              <a:t>case</a:t>
            </a:r>
            <a:r>
              <a:rPr lang="en-US" sz="1400" spc="-20" dirty="0">
                <a:latin typeface="Calibri"/>
                <a:cs typeface="Calibri"/>
              </a:rPr>
              <a:t> </a:t>
            </a:r>
            <a:r>
              <a:rPr lang="en-US" sz="1400" dirty="0">
                <a:latin typeface="Calibri"/>
                <a:cs typeface="Calibri"/>
              </a:rPr>
              <a:t>study of</a:t>
            </a:r>
            <a:r>
              <a:rPr lang="en-US" sz="1400" spc="-35" dirty="0">
                <a:latin typeface="Calibri"/>
                <a:cs typeface="Calibri"/>
              </a:rPr>
              <a:t> </a:t>
            </a:r>
            <a:r>
              <a:rPr lang="en-US" sz="1400" spc="-10" dirty="0">
                <a:latin typeface="Calibri"/>
                <a:cs typeface="Calibri"/>
              </a:rPr>
              <a:t>Movie </a:t>
            </a:r>
            <a:r>
              <a:rPr lang="en-US" sz="1400" dirty="0">
                <a:latin typeface="Calibri"/>
                <a:cs typeface="Calibri"/>
              </a:rPr>
              <a:t>management</a:t>
            </a:r>
            <a:r>
              <a:rPr lang="en-US" sz="1400" spc="-5" dirty="0">
                <a:latin typeface="Calibri"/>
                <a:cs typeface="Calibri"/>
              </a:rPr>
              <a:t> </a:t>
            </a:r>
            <a:r>
              <a:rPr lang="en-US" sz="1400" dirty="0">
                <a:latin typeface="Calibri"/>
                <a:cs typeface="Calibri"/>
              </a:rPr>
              <a:t>system</a:t>
            </a:r>
            <a:r>
              <a:rPr lang="en-US" sz="1400" spc="-20" dirty="0">
                <a:latin typeface="Calibri"/>
                <a:cs typeface="Calibri"/>
              </a:rPr>
              <a:t> </a:t>
            </a:r>
            <a:r>
              <a:rPr lang="en-US" sz="1400" dirty="0">
                <a:latin typeface="Calibri"/>
                <a:cs typeface="Calibri"/>
              </a:rPr>
              <a:t>along</a:t>
            </a:r>
            <a:r>
              <a:rPr lang="en-US" sz="1400" spc="-25" dirty="0">
                <a:latin typeface="Calibri"/>
                <a:cs typeface="Calibri"/>
              </a:rPr>
              <a:t> </a:t>
            </a:r>
            <a:r>
              <a:rPr lang="en-US" sz="1400" dirty="0">
                <a:latin typeface="Calibri"/>
                <a:cs typeface="Calibri"/>
              </a:rPr>
              <a:t>with</a:t>
            </a:r>
            <a:r>
              <a:rPr lang="en-US" sz="1400" spc="-25" dirty="0">
                <a:latin typeface="Calibri"/>
                <a:cs typeface="Calibri"/>
              </a:rPr>
              <a:t> </a:t>
            </a:r>
            <a:r>
              <a:rPr lang="en-US" sz="1400" dirty="0">
                <a:latin typeface="Calibri"/>
                <a:cs typeface="Calibri"/>
              </a:rPr>
              <a:t>Swagger,</a:t>
            </a:r>
            <a:r>
              <a:rPr lang="en-US" sz="1400" spc="-35" dirty="0">
                <a:latin typeface="Calibri"/>
                <a:cs typeface="Calibri"/>
              </a:rPr>
              <a:t> </a:t>
            </a:r>
            <a:r>
              <a:rPr lang="en-US" sz="1400" spc="-10" dirty="0">
                <a:latin typeface="Calibri"/>
                <a:cs typeface="Calibri"/>
              </a:rPr>
              <a:t>Fiddler </a:t>
            </a:r>
            <a:r>
              <a:rPr lang="en-US" sz="1400" dirty="0">
                <a:latin typeface="Calibri"/>
                <a:cs typeface="Calibri"/>
              </a:rPr>
              <a:t>testing</a:t>
            </a:r>
            <a:r>
              <a:rPr lang="en-US" sz="1400" spc="-5" dirty="0">
                <a:latin typeface="Calibri"/>
                <a:cs typeface="Calibri"/>
              </a:rPr>
              <a:t> </a:t>
            </a:r>
            <a:r>
              <a:rPr lang="en-US" sz="1400" dirty="0">
                <a:latin typeface="Calibri"/>
                <a:cs typeface="Calibri"/>
              </a:rPr>
              <a:t>using</a:t>
            </a:r>
            <a:r>
              <a:rPr lang="en-US" sz="1400" spc="-15" dirty="0">
                <a:latin typeface="Calibri"/>
                <a:cs typeface="Calibri"/>
              </a:rPr>
              <a:t> </a:t>
            </a:r>
            <a:r>
              <a:rPr lang="en-US" sz="1400" dirty="0">
                <a:latin typeface="Calibri"/>
                <a:cs typeface="Calibri"/>
              </a:rPr>
              <a:t>Core</a:t>
            </a:r>
            <a:r>
              <a:rPr lang="en-US" sz="1400" spc="-20" dirty="0">
                <a:latin typeface="Calibri"/>
                <a:cs typeface="Calibri"/>
              </a:rPr>
              <a:t> </a:t>
            </a:r>
            <a:r>
              <a:rPr lang="en-US" sz="1400" dirty="0">
                <a:latin typeface="Calibri"/>
                <a:cs typeface="Calibri"/>
              </a:rPr>
              <a:t>MVC, Web</a:t>
            </a:r>
            <a:r>
              <a:rPr lang="en-US" sz="1400" spc="-10" dirty="0">
                <a:latin typeface="Calibri"/>
                <a:cs typeface="Calibri"/>
              </a:rPr>
              <a:t> </a:t>
            </a:r>
            <a:r>
              <a:rPr lang="en-US" sz="1400" dirty="0">
                <a:latin typeface="Calibri"/>
                <a:cs typeface="Calibri"/>
              </a:rPr>
              <a:t>API,</a:t>
            </a:r>
            <a:r>
              <a:rPr lang="en-US" sz="1400" spc="-30" dirty="0">
                <a:latin typeface="Calibri"/>
                <a:cs typeface="Calibri"/>
              </a:rPr>
              <a:t> </a:t>
            </a:r>
            <a:r>
              <a:rPr lang="en-US" sz="1400" dirty="0">
                <a:latin typeface="Calibri"/>
                <a:cs typeface="Calibri"/>
              </a:rPr>
              <a:t>and</a:t>
            </a:r>
            <a:r>
              <a:rPr lang="en-US" sz="1400" spc="-10" dirty="0">
                <a:latin typeface="Calibri"/>
                <a:cs typeface="Calibri"/>
              </a:rPr>
              <a:t> MsSql.</a:t>
            </a:r>
            <a:endParaRPr lang="en-US" sz="1400" dirty="0">
              <a:latin typeface="Calibri"/>
              <a:cs typeface="Calibri"/>
            </a:endParaRPr>
          </a:p>
          <a:p>
            <a:pPr eaLnBrk="1" hangingPunct="1">
              <a:lnSpc>
                <a:spcPct val="114000"/>
              </a:lnSpc>
            </a:pPr>
            <a:endParaRPr lang="en-US" altLang="nl-NL" b="1" dirty="0"/>
          </a:p>
          <a:p>
            <a:pPr marL="171450" indent="-171450" eaLnBrk="1" hangingPunct="1">
              <a:lnSpc>
                <a:spcPct val="114000"/>
              </a:lnSpc>
              <a:buFont typeface="Arial" panose="020B0604020202020204" pitchFamily="34" charset="0"/>
              <a:buChar char="•"/>
            </a:pPr>
            <a:r>
              <a:rPr lang="en-IN" altLang="en-US" sz="1200" b="1" dirty="0"/>
              <a:t>AZ – 900 Microsoft Azur Fundamentals Certification at Degreed Platform</a:t>
            </a:r>
          </a:p>
          <a:p>
            <a:pPr eaLnBrk="1" hangingPunct="1">
              <a:lnSpc>
                <a:spcPct val="114000"/>
              </a:lnSpc>
            </a:pPr>
            <a:r>
              <a:rPr lang="en-IN" altLang="en-US" sz="1400" dirty="0"/>
              <a:t>Learning AZ- 900 Microsoft Azure Fundamentals from Capgemini Degreed platform.</a:t>
            </a:r>
          </a:p>
          <a:p>
            <a:pPr marL="285750" indent="-285750" eaLnBrk="1" hangingPunct="1">
              <a:lnSpc>
                <a:spcPct val="114000"/>
              </a:lnSpc>
              <a:buFont typeface="Arial" panose="020B0604020202020204" pitchFamily="34" charset="0"/>
              <a:buChar char="•"/>
            </a:pPr>
            <a:r>
              <a:rPr lang="en-US" sz="1400" b="1" dirty="0">
                <a:latin typeface="Calibri"/>
                <a:cs typeface="Calibri"/>
              </a:rPr>
              <a:t>Trained</a:t>
            </a:r>
            <a:r>
              <a:rPr lang="en-US" sz="1400" b="1" spc="-25" dirty="0">
                <a:latin typeface="Calibri"/>
                <a:cs typeface="Calibri"/>
              </a:rPr>
              <a:t> </a:t>
            </a:r>
            <a:r>
              <a:rPr lang="en-US" sz="1400" b="1" dirty="0">
                <a:latin typeface="Calibri"/>
                <a:cs typeface="Calibri"/>
              </a:rPr>
              <a:t>on</a:t>
            </a:r>
            <a:r>
              <a:rPr lang="en-US" sz="1400" b="1" spc="-55" dirty="0">
                <a:latin typeface="Calibri"/>
                <a:cs typeface="Calibri"/>
              </a:rPr>
              <a:t> </a:t>
            </a:r>
            <a:r>
              <a:rPr lang="en-US" sz="1400" dirty="0">
                <a:latin typeface="Calibri"/>
                <a:cs typeface="Calibri"/>
              </a:rPr>
              <a:t>Dot</a:t>
            </a:r>
            <a:r>
              <a:rPr lang="en-US" sz="1400" spc="-30" dirty="0">
                <a:latin typeface="Calibri"/>
                <a:cs typeface="Calibri"/>
              </a:rPr>
              <a:t> </a:t>
            </a:r>
            <a:r>
              <a:rPr lang="en-US" sz="1400" dirty="0">
                <a:latin typeface="Calibri"/>
                <a:cs typeface="Calibri"/>
              </a:rPr>
              <a:t>Net,</a:t>
            </a:r>
            <a:r>
              <a:rPr lang="en-US" sz="1400" spc="-30" dirty="0">
                <a:latin typeface="Calibri"/>
                <a:cs typeface="Calibri"/>
              </a:rPr>
              <a:t> </a:t>
            </a:r>
            <a:r>
              <a:rPr lang="en-US" sz="1400" dirty="0">
                <a:latin typeface="Calibri"/>
                <a:cs typeface="Calibri"/>
              </a:rPr>
              <a:t>SQL</a:t>
            </a:r>
            <a:r>
              <a:rPr lang="en-US" sz="1400" spc="-55" dirty="0">
                <a:latin typeface="Calibri"/>
                <a:cs typeface="Calibri"/>
              </a:rPr>
              <a:t> </a:t>
            </a:r>
            <a:r>
              <a:rPr lang="en-US" sz="1400" dirty="0">
                <a:latin typeface="Calibri"/>
                <a:cs typeface="Calibri"/>
              </a:rPr>
              <a:t>Server,</a:t>
            </a:r>
            <a:r>
              <a:rPr lang="en-US" sz="1400" spc="-30" dirty="0">
                <a:latin typeface="Calibri"/>
                <a:cs typeface="Calibri"/>
              </a:rPr>
              <a:t> </a:t>
            </a:r>
            <a:r>
              <a:rPr lang="en-US" sz="1400" dirty="0">
                <a:latin typeface="Calibri"/>
                <a:cs typeface="Calibri"/>
              </a:rPr>
              <a:t>Ado.net,</a:t>
            </a:r>
            <a:r>
              <a:rPr lang="en-US" sz="1400" spc="-30" dirty="0">
                <a:latin typeface="Calibri"/>
                <a:cs typeface="Calibri"/>
              </a:rPr>
              <a:t> </a:t>
            </a:r>
            <a:r>
              <a:rPr lang="en-US" sz="1400" spc="-20" dirty="0">
                <a:latin typeface="Calibri"/>
                <a:cs typeface="Calibri"/>
              </a:rPr>
              <a:t>Core </a:t>
            </a:r>
            <a:r>
              <a:rPr lang="en-US" sz="1400" dirty="0">
                <a:latin typeface="Calibri"/>
                <a:cs typeface="Calibri"/>
              </a:rPr>
              <a:t>MVC,</a:t>
            </a:r>
            <a:r>
              <a:rPr lang="en-US" sz="1400" spc="-10" dirty="0">
                <a:latin typeface="Calibri"/>
                <a:cs typeface="Calibri"/>
              </a:rPr>
              <a:t> </a:t>
            </a:r>
            <a:r>
              <a:rPr lang="en-US" sz="1400" dirty="0">
                <a:latin typeface="Calibri"/>
                <a:cs typeface="Calibri"/>
              </a:rPr>
              <a:t>Core</a:t>
            </a:r>
            <a:r>
              <a:rPr lang="en-US" sz="1400" spc="-20" dirty="0">
                <a:latin typeface="Calibri"/>
                <a:cs typeface="Calibri"/>
              </a:rPr>
              <a:t> </a:t>
            </a:r>
            <a:r>
              <a:rPr lang="en-US" sz="1400" dirty="0">
                <a:latin typeface="Calibri"/>
                <a:cs typeface="Calibri"/>
              </a:rPr>
              <a:t>Web</a:t>
            </a:r>
            <a:r>
              <a:rPr lang="en-US" sz="1400" spc="-10" dirty="0">
                <a:latin typeface="Calibri"/>
                <a:cs typeface="Calibri"/>
              </a:rPr>
              <a:t> </a:t>
            </a:r>
            <a:r>
              <a:rPr lang="en-US" sz="1400" dirty="0">
                <a:latin typeface="Calibri"/>
                <a:cs typeface="Calibri"/>
              </a:rPr>
              <a:t>API,</a:t>
            </a:r>
            <a:r>
              <a:rPr lang="en-US" sz="1400" spc="-10" dirty="0">
                <a:latin typeface="Calibri"/>
                <a:cs typeface="Calibri"/>
              </a:rPr>
              <a:t> </a:t>
            </a:r>
            <a:r>
              <a:rPr lang="en-US" sz="1400" dirty="0">
                <a:latin typeface="Calibri"/>
                <a:cs typeface="Calibri"/>
              </a:rPr>
              <a:t>Entity</a:t>
            </a:r>
            <a:r>
              <a:rPr lang="en-US" sz="1400" spc="5" dirty="0">
                <a:latin typeface="Calibri"/>
                <a:cs typeface="Calibri"/>
              </a:rPr>
              <a:t> </a:t>
            </a:r>
            <a:r>
              <a:rPr lang="en-US" sz="1400" spc="-10" dirty="0">
                <a:latin typeface="Calibri"/>
                <a:cs typeface="Calibri"/>
              </a:rPr>
              <a:t>Framework</a:t>
            </a:r>
            <a:endParaRPr lang="en-IN" altLang="nl-NL" sz="1400"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NIKITA.WANKHADE@CAPGEMINI.COM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+91 9765978916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95613"/>
            <a:ext cx="4265612" cy="3621087"/>
          </a:xfrm>
        </p:spPr>
        <p:txBody>
          <a:bodyPr/>
          <a:lstStyle/>
          <a:p>
            <a:pPr marL="171450" indent="-171450">
              <a:buFont typeface="Arial" panose="020B0604020202020204" pitchFamily="34" charset="0"/>
              <a:buChar char="•"/>
            </a:pPr>
            <a:r>
              <a:rPr lang="en-US" sz="1400" dirty="0"/>
              <a:t>A team player with good communication skills always ready to work for the enrichment of knowledge.</a:t>
            </a:r>
          </a:p>
          <a:p>
            <a:pPr marL="171450" indent="-171450">
              <a:buFont typeface="Arial" panose="020B0604020202020204" pitchFamily="34" charset="0"/>
              <a:buChar char="•"/>
            </a:pPr>
            <a:r>
              <a:rPr lang="en-US" sz="1400" dirty="0"/>
              <a:t>Good problem solver and Logical thinker.</a:t>
            </a:r>
          </a:p>
          <a:p>
            <a:pPr marL="171450" indent="-171450">
              <a:buFont typeface="Arial" panose="020B0604020202020204" pitchFamily="34" charset="0"/>
              <a:buChar char="•"/>
            </a:pPr>
            <a:r>
              <a:rPr lang="en-US" altLang="en-US" sz="1400" dirty="0"/>
              <a:t>Ready to learn new technologies and implement them to further improve my knowledge</a:t>
            </a:r>
            <a:r>
              <a:rPr lang="en-US" altLang="en-US" sz="1050" dirty="0"/>
              <a:t>.</a:t>
            </a:r>
          </a:p>
          <a:p>
            <a:endParaRPr lang="en-US" altLang="nl-NL" sz="1050" dirty="0"/>
          </a:p>
          <a:p>
            <a:pPr marL="184785" indent="-172720">
              <a:lnSpc>
                <a:spcPct val="100000"/>
              </a:lnSpc>
              <a:spcBef>
                <a:spcPts val="335"/>
              </a:spcBef>
              <a:buFont typeface="Arial"/>
              <a:buChar char="•"/>
              <a:tabLst>
                <a:tab pos="185420" algn="l"/>
              </a:tabLst>
            </a:pPr>
            <a:r>
              <a:rPr lang="en-US" sz="1400" dirty="0">
                <a:latin typeface="Calibri"/>
                <a:cs typeface="Calibri"/>
              </a:rPr>
              <a:t> Hands-on</a:t>
            </a:r>
            <a:r>
              <a:rPr lang="en-US" sz="1400" spc="-25" dirty="0">
                <a:latin typeface="Calibri"/>
                <a:cs typeface="Calibri"/>
              </a:rPr>
              <a:t> </a:t>
            </a:r>
            <a:r>
              <a:rPr lang="en-US" sz="1400" dirty="0">
                <a:latin typeface="Calibri"/>
                <a:cs typeface="Calibri"/>
              </a:rPr>
              <a:t>experience</a:t>
            </a:r>
            <a:r>
              <a:rPr lang="en-US" sz="1400" spc="-5" dirty="0">
                <a:latin typeface="Calibri"/>
                <a:cs typeface="Calibri"/>
              </a:rPr>
              <a:t> </a:t>
            </a:r>
            <a:r>
              <a:rPr lang="en-US" sz="1400" dirty="0">
                <a:latin typeface="Calibri"/>
                <a:cs typeface="Calibri"/>
              </a:rPr>
              <a:t>in</a:t>
            </a:r>
            <a:r>
              <a:rPr lang="en-US" sz="1400" spc="-15" dirty="0">
                <a:latin typeface="Calibri"/>
                <a:cs typeface="Calibri"/>
              </a:rPr>
              <a:t> </a:t>
            </a:r>
            <a:r>
              <a:rPr lang="en-US" sz="1400" dirty="0">
                <a:latin typeface="Calibri"/>
                <a:cs typeface="Calibri"/>
              </a:rPr>
              <a:t>creating</a:t>
            </a:r>
            <a:r>
              <a:rPr lang="en-US" sz="1400" spc="-10" dirty="0">
                <a:latin typeface="Calibri"/>
                <a:cs typeface="Calibri"/>
              </a:rPr>
              <a:t> </a:t>
            </a:r>
            <a:r>
              <a:rPr lang="en-US" sz="1400" b="1" dirty="0">
                <a:latin typeface="Calibri"/>
                <a:cs typeface="Calibri"/>
              </a:rPr>
              <a:t>Web</a:t>
            </a:r>
            <a:r>
              <a:rPr lang="en-US" sz="1400" b="1" spc="-25" dirty="0">
                <a:latin typeface="Calibri"/>
                <a:cs typeface="Calibri"/>
              </a:rPr>
              <a:t> </a:t>
            </a:r>
            <a:r>
              <a:rPr lang="en-US" sz="1400" b="1" spc="-10" dirty="0">
                <a:latin typeface="Calibri"/>
                <a:cs typeface="Calibri"/>
              </a:rPr>
              <a:t>Applications</a:t>
            </a:r>
            <a:endParaRPr lang="en-US" sz="1400" dirty="0">
              <a:latin typeface="Calibri"/>
              <a:cs typeface="Calibri"/>
            </a:endParaRPr>
          </a:p>
          <a:p>
            <a:pPr marL="184785">
              <a:lnSpc>
                <a:spcPct val="100000"/>
              </a:lnSpc>
              <a:spcBef>
                <a:spcPts val="240"/>
              </a:spcBef>
            </a:pPr>
            <a:r>
              <a:rPr lang="en-US" sz="1400" dirty="0">
                <a:latin typeface="Calibri"/>
                <a:cs typeface="Calibri"/>
              </a:rPr>
              <a:t>with</a:t>
            </a:r>
            <a:r>
              <a:rPr lang="en-US" sz="1400" spc="-20" dirty="0">
                <a:latin typeface="Calibri"/>
                <a:cs typeface="Calibri"/>
              </a:rPr>
              <a:t> </a:t>
            </a:r>
            <a:r>
              <a:rPr lang="en-US" sz="1400" b="1" dirty="0">
                <a:latin typeface="Calibri"/>
                <a:cs typeface="Calibri"/>
              </a:rPr>
              <a:t>Asp.net</a:t>
            </a:r>
            <a:r>
              <a:rPr lang="en-US" sz="1400" b="1" spc="-30" dirty="0">
                <a:latin typeface="Calibri"/>
                <a:cs typeface="Calibri"/>
              </a:rPr>
              <a:t> </a:t>
            </a:r>
            <a:r>
              <a:rPr lang="en-US" sz="1400" b="1" dirty="0">
                <a:latin typeface="Calibri"/>
                <a:cs typeface="Calibri"/>
              </a:rPr>
              <a:t>and</a:t>
            </a:r>
            <a:r>
              <a:rPr lang="en-US" sz="1400" b="1" spc="-20" dirty="0">
                <a:latin typeface="Calibri"/>
                <a:cs typeface="Calibri"/>
              </a:rPr>
              <a:t> </a:t>
            </a:r>
            <a:r>
              <a:rPr lang="en-US" sz="1400" b="1" dirty="0">
                <a:latin typeface="Calibri"/>
                <a:cs typeface="Calibri"/>
              </a:rPr>
              <a:t>MVC</a:t>
            </a:r>
            <a:r>
              <a:rPr lang="en-US" sz="1400" b="1" spc="-25" dirty="0">
                <a:latin typeface="Calibri"/>
                <a:cs typeface="Calibri"/>
              </a:rPr>
              <a:t> </a:t>
            </a:r>
            <a:r>
              <a:rPr lang="en-US" sz="1400" b="1" spc="-10" dirty="0">
                <a:latin typeface="Calibri"/>
                <a:cs typeface="Calibri"/>
              </a:rPr>
              <a:t>Core</a:t>
            </a:r>
            <a:r>
              <a:rPr lang="en-US" sz="1400" spc="-10" dirty="0">
                <a:latin typeface="Calibri"/>
                <a:cs typeface="Calibri"/>
              </a:rPr>
              <a:t>.</a:t>
            </a:r>
            <a:endParaRPr lang="en-US" sz="1400" dirty="0">
              <a:latin typeface="Calibri"/>
              <a:cs typeface="Calibri"/>
            </a:endParaRPr>
          </a:p>
          <a:p>
            <a:endParaRPr lang="en-US" altLang="en-US" sz="1400" dirty="0"/>
          </a:p>
          <a:p>
            <a:pPr marL="171450" indent="-171450">
              <a:buFont typeface="Arial" panose="020B0604020202020204" pitchFamily="34" charset="0"/>
              <a:buChar char="•"/>
            </a:pP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Nikita Tejrao Wankhade</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754298265"/>
              </p:ext>
            </p:extLst>
          </p:nvPr>
        </p:nvGraphicFramePr>
        <p:xfrm>
          <a:off x="9267290" y="1352677"/>
          <a:ext cx="2924710" cy="5302631"/>
        </p:xfrm>
        <a:graphic>
          <a:graphicData uri="http://schemas.openxmlformats.org/drawingml/2006/table">
            <a:tbl>
              <a:tblPr firstRow="1" bandRow="1">
                <a:tableStyleId>{0E3FDE45-AF77-4B5C-9715-49D594BDF05E}</a:tableStyleId>
              </a:tblPr>
              <a:tblGrid>
                <a:gridCol w="2924710">
                  <a:extLst>
                    <a:ext uri="{9D8B030D-6E8A-4147-A177-3AD203B41FA5}">
                      <a16:colId xmlns:a16="http://schemas.microsoft.com/office/drawing/2014/main" val="879084521"/>
                    </a:ext>
                  </a:extLst>
                </a:gridCol>
              </a:tblGrid>
              <a:tr h="4958282">
                <a:tc>
                  <a:txBody>
                    <a:bodyPr/>
                    <a:lstStyle/>
                    <a:p>
                      <a:br>
                        <a:rPr lang="en-US" altLang="nl-NL" sz="800" b="1" dirty="0">
                          <a:solidFill>
                            <a:srgbClr val="0070AD"/>
                          </a:solidFill>
                        </a:rPr>
                      </a:br>
                      <a:r>
                        <a:rPr lang="en-US" altLang="nl-NL" sz="900" b="1" dirty="0">
                          <a:solidFill>
                            <a:srgbClr val="0070AD"/>
                          </a:solidFill>
                        </a:rPr>
                        <a:t>Skills</a:t>
                      </a:r>
                    </a:p>
                    <a:p>
                      <a:endParaRPr lang="en-US" altLang="nl-NL" sz="900" b="1" dirty="0">
                        <a:solidFill>
                          <a:srgbClr val="0070AD"/>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effectLst/>
                          <a:latin typeface="+mn-lt"/>
                          <a:ea typeface="+mn-ea"/>
                          <a:cs typeface="+mn-cs"/>
                        </a:rPr>
                        <a:t>C ,C++</a:t>
                      </a:r>
                    </a:p>
                    <a:p>
                      <a:r>
                        <a:rPr lang="en-US" sz="900" b="1" kern="1200" dirty="0">
                          <a:solidFill>
                            <a:schemeClr val="tx1"/>
                          </a:solidFill>
                          <a:effectLst/>
                          <a:latin typeface="+mn-lt"/>
                          <a:ea typeface="+mn-ea"/>
                          <a:cs typeface="+mn-cs"/>
                        </a:rPr>
                        <a:t>C#</a:t>
                      </a:r>
                    </a:p>
                    <a:p>
                      <a:r>
                        <a:rPr lang="en-US" sz="900" b="1" kern="1200" dirty="0">
                          <a:solidFill>
                            <a:schemeClr val="tx1"/>
                          </a:solidFill>
                          <a:effectLst/>
                          <a:latin typeface="+mn-lt"/>
                          <a:ea typeface="+mn-ea"/>
                          <a:cs typeface="+mn-cs"/>
                        </a:rPr>
                        <a:t>ASP. NET Framework</a:t>
                      </a:r>
                    </a:p>
                    <a:p>
                      <a:r>
                        <a:rPr lang="en-US" sz="900" b="1" kern="1200" dirty="0">
                          <a:solidFill>
                            <a:schemeClr val="tx1"/>
                          </a:solidFill>
                          <a:effectLst/>
                          <a:latin typeface="+mn-lt"/>
                          <a:ea typeface="+mn-ea"/>
                          <a:cs typeface="+mn-cs"/>
                        </a:rPr>
                        <a:t>ADO. NET</a:t>
                      </a:r>
                    </a:p>
                    <a:p>
                      <a:r>
                        <a:rPr lang="en-US" sz="900" b="1" kern="1200" dirty="0">
                          <a:solidFill>
                            <a:schemeClr val="tx1"/>
                          </a:solidFill>
                          <a:effectLst/>
                          <a:latin typeface="+mn-lt"/>
                          <a:ea typeface="+mn-ea"/>
                          <a:cs typeface="+mn-cs"/>
                        </a:rPr>
                        <a:t>ASP. NET Core MVC</a:t>
                      </a:r>
                    </a:p>
                    <a:p>
                      <a:endParaRPr lang="en-US" sz="900" b="1" kern="1200" dirty="0">
                        <a:solidFill>
                          <a:schemeClr val="tx1"/>
                        </a:solidFill>
                        <a:effectLst/>
                        <a:latin typeface="+mn-lt"/>
                        <a:ea typeface="+mn-ea"/>
                        <a:cs typeface="+mn-cs"/>
                      </a:endParaRPr>
                    </a:p>
                    <a:p>
                      <a:endParaRPr lang="en-US" sz="900" b="1" kern="1200" dirty="0">
                        <a:solidFill>
                          <a:schemeClr val="tx1"/>
                        </a:solidFill>
                        <a:effectLst/>
                        <a:latin typeface="+mn-lt"/>
                        <a:ea typeface="+mn-ea"/>
                        <a:cs typeface="+mn-cs"/>
                      </a:endParaRPr>
                    </a:p>
                    <a:p>
                      <a:endParaRPr lang="en-US" altLang="nl-NL" sz="900" dirty="0"/>
                    </a:p>
                    <a:p>
                      <a:pPr eaLnBrk="1" hangingPunct="1">
                        <a:lnSpc>
                          <a:spcPct val="114000"/>
                        </a:lnSpc>
                      </a:pPr>
                      <a:r>
                        <a:rPr lang="en-US" altLang="nl-NL" sz="900" b="1" dirty="0">
                          <a:solidFill>
                            <a:srgbClr val="0070AD"/>
                          </a:solidFill>
                        </a:rPr>
                        <a:t>Database</a:t>
                      </a:r>
                    </a:p>
                    <a:p>
                      <a:pPr eaLnBrk="1" hangingPunct="1">
                        <a:lnSpc>
                          <a:spcPct val="114000"/>
                        </a:lnSpc>
                      </a:pPr>
                      <a:r>
                        <a:rPr lang="en-US" altLang="nl-NL" sz="900" dirty="0"/>
                        <a:t>SQL database – MySQL</a:t>
                      </a:r>
                    </a:p>
                    <a:p>
                      <a:pPr eaLnBrk="1" hangingPunct="1">
                        <a:lnSpc>
                          <a:spcPct val="114000"/>
                        </a:lnSpc>
                      </a:pPr>
                      <a:r>
                        <a:rPr lang="en-US" altLang="nl-NL" sz="900" dirty="0"/>
                        <a:t>PostgreSQL</a:t>
                      </a:r>
                    </a:p>
                    <a:p>
                      <a:pPr eaLnBrk="1" hangingPunct="1">
                        <a:lnSpc>
                          <a:spcPct val="114000"/>
                        </a:lnSpc>
                      </a:pPr>
                      <a:endParaRPr lang="en-US" altLang="nl-NL" sz="900" dirty="0"/>
                    </a:p>
                    <a:p>
                      <a:pPr eaLnBrk="1" hangingPunct="1">
                        <a:lnSpc>
                          <a:spcPct val="114000"/>
                        </a:lnSpc>
                      </a:pPr>
                      <a:r>
                        <a:rPr lang="en-US" altLang="nl-NL" sz="900" b="1" dirty="0">
                          <a:solidFill>
                            <a:srgbClr val="0070AD"/>
                          </a:solidFill>
                        </a:rPr>
                        <a:t>Web Technologies</a:t>
                      </a:r>
                      <a:endParaRPr lang="en-US" altLang="nl-NL" sz="900" dirty="0"/>
                    </a:p>
                    <a:p>
                      <a:pPr eaLnBrk="1" hangingPunct="1">
                        <a:lnSpc>
                          <a:spcPct val="114000"/>
                        </a:lnSpc>
                      </a:pPr>
                      <a:r>
                        <a:rPr lang="en-US" altLang="nl-NL" sz="900" dirty="0"/>
                        <a:t>HTML5</a:t>
                      </a:r>
                    </a:p>
                    <a:p>
                      <a:pPr eaLnBrk="1" hangingPunct="1">
                        <a:lnSpc>
                          <a:spcPct val="114000"/>
                        </a:lnSpc>
                      </a:pPr>
                      <a:r>
                        <a:rPr lang="en-US" altLang="nl-NL" sz="900" dirty="0"/>
                        <a:t>CSS</a:t>
                      </a:r>
                    </a:p>
                    <a:p>
                      <a:pPr eaLnBrk="1" hangingPunct="1">
                        <a:lnSpc>
                          <a:spcPct val="114000"/>
                        </a:lnSpc>
                      </a:pPr>
                      <a:endParaRPr lang="en-US" altLang="nl-NL" sz="900" dirty="0"/>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AddOns</a:t>
                      </a:r>
                      <a:endParaRPr lang="en-US" altLang="nl-NL" sz="900" dirty="0"/>
                    </a:p>
                    <a:p>
                      <a:pPr eaLnBrk="1" hangingPunct="1">
                        <a:lnSpc>
                          <a:spcPct val="114000"/>
                        </a:lnSpc>
                      </a:pPr>
                      <a:r>
                        <a:rPr lang="en-US" altLang="nl-NL" sz="900" dirty="0"/>
                        <a:t>GitHub</a:t>
                      </a:r>
                    </a:p>
                    <a:p>
                      <a:pPr eaLnBrk="1" hangingPunct="1">
                        <a:lnSpc>
                          <a:spcPct val="114000"/>
                        </a:lnSpc>
                      </a:pPr>
                      <a:r>
                        <a:rPr lang="en-US" altLang="nl-NL" sz="900" dirty="0"/>
                        <a:t>Postman</a:t>
                      </a:r>
                    </a:p>
                    <a:p>
                      <a:pPr eaLnBrk="1" hangingPunct="1">
                        <a:lnSpc>
                          <a:spcPct val="114000"/>
                        </a:lnSpc>
                      </a:pP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900" b="1" dirty="0">
                          <a:solidFill>
                            <a:srgbClr val="0070AD"/>
                          </a:solidFill>
                        </a:rPr>
                        <a:t>Tools</a:t>
                      </a: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Swagger</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Android Studio</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Additional Details</a:t>
                      </a:r>
                    </a:p>
                    <a:p>
                      <a:pPr eaLnBrk="1" hangingPunct="1">
                        <a:lnSpc>
                          <a:spcPct val="114000"/>
                        </a:lnSpc>
                      </a:pPr>
                      <a:r>
                        <a:rPr lang="en-US" altLang="nl-NL" sz="900" dirty="0"/>
                        <a:t>Leadership</a:t>
                      </a:r>
                    </a:p>
                    <a:p>
                      <a:pPr eaLnBrk="1" hangingPunct="1">
                        <a:lnSpc>
                          <a:spcPct val="114000"/>
                        </a:lnSpc>
                      </a:pPr>
                      <a:r>
                        <a:rPr lang="en-US" altLang="nl-NL" sz="900" dirty="0"/>
                        <a:t>Quick Learner</a:t>
                      </a:r>
                    </a:p>
                    <a:p>
                      <a:pPr eaLnBrk="1" hangingPunct="1">
                        <a:lnSpc>
                          <a:spcPct val="114000"/>
                        </a:lnSpc>
                      </a:pPr>
                      <a:r>
                        <a:rPr lang="en-US" altLang="nl-NL" sz="900" dirty="0"/>
                        <a:t>Team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752194"/>
          </a:xfrm>
          <a:prstGeom prst="rect">
            <a:avLst/>
          </a:prstGeom>
        </p:spPr>
        <p:txBody>
          <a:bodyPr wrap="square">
            <a:spAutoFit/>
          </a:bodyPr>
          <a:lstStyle/>
          <a:p>
            <a:pPr marL="12700">
              <a:lnSpc>
                <a:spcPct val="100000"/>
              </a:lnSpc>
              <a:spcBef>
                <a:spcPts val="480"/>
              </a:spcBef>
            </a:pPr>
            <a:r>
              <a:rPr lang="en-US" sz="1000" dirty="0">
                <a:latin typeface="Verdana"/>
                <a:cs typeface="Verdana"/>
              </a:rPr>
              <a:t>Bachelor</a:t>
            </a:r>
            <a:r>
              <a:rPr lang="en-US" sz="1000" spc="-40" dirty="0">
                <a:latin typeface="Verdana"/>
                <a:cs typeface="Verdana"/>
              </a:rPr>
              <a:t> </a:t>
            </a:r>
            <a:r>
              <a:rPr lang="en-US" sz="1000" dirty="0">
                <a:latin typeface="Verdana"/>
                <a:cs typeface="Verdana"/>
              </a:rPr>
              <a:t>of </a:t>
            </a:r>
            <a:r>
              <a:rPr lang="en-US" sz="1000" spc="-10" dirty="0">
                <a:latin typeface="Verdana"/>
                <a:cs typeface="Verdana"/>
              </a:rPr>
              <a:t>Engineering</a:t>
            </a:r>
            <a:endParaRPr lang="en-US" sz="1000" dirty="0">
              <a:latin typeface="Verdana"/>
              <a:cs typeface="Verdana"/>
            </a:endParaRPr>
          </a:p>
          <a:p>
            <a:pPr marL="12700" marR="5080">
              <a:lnSpc>
                <a:spcPct val="113300"/>
              </a:lnSpc>
              <a:spcBef>
                <a:spcPts val="10"/>
              </a:spcBef>
            </a:pPr>
            <a:r>
              <a:rPr lang="en-US" sz="1000" spc="-30" dirty="0">
                <a:latin typeface="Verdana"/>
                <a:cs typeface="Verdana"/>
              </a:rPr>
              <a:t>Electronic </a:t>
            </a:r>
            <a:r>
              <a:rPr lang="en-US" sz="1000" dirty="0">
                <a:latin typeface="Verdana"/>
                <a:cs typeface="Verdana"/>
              </a:rPr>
              <a:t>And Telecommunication</a:t>
            </a:r>
            <a:r>
              <a:rPr lang="en-US" sz="1000" spc="-30" dirty="0">
                <a:latin typeface="Verdana"/>
                <a:cs typeface="Verdana"/>
              </a:rPr>
              <a:t> </a:t>
            </a:r>
            <a:r>
              <a:rPr lang="en-US" sz="1000" spc="-10" dirty="0">
                <a:latin typeface="Verdana"/>
                <a:cs typeface="Verdana"/>
              </a:rPr>
              <a:t>Engineering </a:t>
            </a:r>
            <a:r>
              <a:rPr lang="en-US" sz="1000" dirty="0">
                <a:latin typeface="Verdana"/>
                <a:cs typeface="Verdana"/>
              </a:rPr>
              <a:t>2016–</a:t>
            </a:r>
            <a:r>
              <a:rPr lang="en-US" sz="1000" spc="-45" dirty="0">
                <a:latin typeface="Verdana"/>
                <a:cs typeface="Verdana"/>
              </a:rPr>
              <a:t> </a:t>
            </a:r>
            <a:r>
              <a:rPr lang="en-US" sz="1000" spc="-20" dirty="0">
                <a:latin typeface="Verdana"/>
                <a:cs typeface="Verdana"/>
              </a:rPr>
              <a:t>2019</a:t>
            </a:r>
            <a:endParaRPr lang="en-US" sz="1000" dirty="0">
              <a:latin typeface="Verdana"/>
              <a:cs typeface="Verdana"/>
            </a:endParaRPr>
          </a:p>
          <a:p>
            <a:pPr lvl="0">
              <a:lnSpc>
                <a:spcPct val="114000"/>
              </a:lnSpc>
              <a:defRPr/>
            </a:pPr>
            <a:endParaRPr lang="en-US" altLang="nl-NL" sz="1000" dirty="0">
              <a:solidFill>
                <a:prstClr val="black"/>
              </a:solidFill>
              <a:latin typeface="Verdana" panose="020B0604030504040204" pitchFamily="34" charset="0"/>
            </a:endParaRP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237268" y="6107546"/>
            <a:ext cx="591693" cy="493584"/>
          </a:xfrm>
          <a:prstGeom prst="ellipse">
            <a:avLst/>
          </a:prstGeom>
          <a:solidFill>
            <a:schemeClr val="bg1"/>
          </a:solidFill>
        </p:spPr>
      </p:pic>
      <p:pic>
        <p:nvPicPr>
          <p:cNvPr id="7" name="Picture Placeholder 6">
            <a:extLst>
              <a:ext uri="{FF2B5EF4-FFF2-40B4-BE49-F238E27FC236}">
                <a16:creationId xmlns:a16="http://schemas.microsoft.com/office/drawing/2014/main" id="{46BDA5F9-3322-4C04-1FAD-91393B8FB18D}"/>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2594" b="12594"/>
          <a:stretch>
            <a:fillRect/>
          </a:stretch>
        </p:blipFill>
        <p:spPr>
          <a:xfrm>
            <a:off x="406936" y="329963"/>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2506</TotalTime>
  <Words>205</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nikitawankhade30@outlook.com</cp:lastModifiedBy>
  <cp:revision>50</cp:revision>
  <dcterms:created xsi:type="dcterms:W3CDTF">2020-09-22T06:24:34Z</dcterms:created>
  <dcterms:modified xsi:type="dcterms:W3CDTF">2022-05-11T15:15:44Z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