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07" r:id="rId1"/>
  </p:sldMasterIdLst>
  <p:notesMasterIdLst>
    <p:notesMasterId r:id="rId24"/>
  </p:notesMasterIdLst>
  <p:handoutMasterIdLst>
    <p:handoutMasterId r:id="rId25"/>
  </p:handoutMasterIdLst>
  <p:sldIdLst>
    <p:sldId id="1207" r:id="rId2"/>
    <p:sldId id="1366" r:id="rId3"/>
    <p:sldId id="1365" r:id="rId4"/>
    <p:sldId id="1380" r:id="rId5"/>
    <p:sldId id="1345" r:id="rId6"/>
    <p:sldId id="1283" r:id="rId7"/>
    <p:sldId id="1306" r:id="rId8"/>
    <p:sldId id="1253" r:id="rId9"/>
    <p:sldId id="1363" r:id="rId10"/>
    <p:sldId id="1307" r:id="rId11"/>
    <p:sldId id="1243" r:id="rId12"/>
    <p:sldId id="1378" r:id="rId13"/>
    <p:sldId id="1325" r:id="rId14"/>
    <p:sldId id="1374" r:id="rId15"/>
    <p:sldId id="1371" r:id="rId16"/>
    <p:sldId id="1373" r:id="rId17"/>
    <p:sldId id="1379" r:id="rId18"/>
    <p:sldId id="1375" r:id="rId19"/>
    <p:sldId id="1377" r:id="rId20"/>
    <p:sldId id="1233" r:id="rId21"/>
    <p:sldId id="1381" r:id="rId22"/>
    <p:sldId id="1203" r:id="rId23"/>
  </p:sldIdLst>
  <p:sldSz cx="12436475" cy="6994525"/>
  <p:notesSz cx="9309100" cy="7023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vOps" id="{37815CD1-7524-424F-985B-51C7DE8083D7}">
          <p14:sldIdLst>
            <p14:sldId id="1207"/>
            <p14:sldId id="1366"/>
            <p14:sldId id="1365"/>
            <p14:sldId id="1380"/>
            <p14:sldId id="1345"/>
            <p14:sldId id="1283"/>
            <p14:sldId id="1306"/>
            <p14:sldId id="1253"/>
            <p14:sldId id="1363"/>
            <p14:sldId id="1307"/>
            <p14:sldId id="1243"/>
            <p14:sldId id="1378"/>
            <p14:sldId id="1325"/>
            <p14:sldId id="1374"/>
            <p14:sldId id="1371"/>
            <p14:sldId id="1373"/>
            <p14:sldId id="1379"/>
            <p14:sldId id="1375"/>
            <p14:sldId id="1377"/>
            <p14:sldId id="1233"/>
            <p14:sldId id="1381"/>
            <p14:sldId id="1203"/>
          </p14:sldIdLst>
        </p14:section>
      </p14:sectionLst>
    </p:ext>
    <p:ext uri="{EFAFB233-063F-42B5-8137-9DF3F51BA10A}">
      <p15:sldGuideLst xmlns:p15="http://schemas.microsoft.com/office/powerpoint/2012/main">
        <p15:guide id="1" orient="horz" pos="2203" userDrawn="1">
          <p15:clr>
            <a:srgbClr val="A4A3A4"/>
          </p15:clr>
        </p15:guide>
        <p15:guide id="2" pos="3917" userDrawn="1">
          <p15:clr>
            <a:srgbClr val="A4A3A4"/>
          </p15:clr>
        </p15:guide>
      </p15:sldGuideLst>
    </p:ext>
    <p:ext uri="{2D200454-40CA-4A62-9FC3-DE9A4176ACB9}">
      <p15:notesGuideLst xmlns:p15="http://schemas.microsoft.com/office/powerpoint/2012/main">
        <p15:guide id="1" orient="horz" pos="2212" userDrawn="1">
          <p15:clr>
            <a:srgbClr val="A4A3A4"/>
          </p15:clr>
        </p15:guide>
        <p15:guide id="2" pos="29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BEDE"/>
    <a:srgbClr val="0072C6"/>
    <a:srgbClr val="C02DA2"/>
    <a:srgbClr val="F6931A"/>
    <a:srgbClr val="1C1834"/>
    <a:srgbClr val="140E31"/>
    <a:srgbClr val="DCDCDC"/>
    <a:srgbClr val="050708"/>
    <a:srgbClr val="16264D"/>
    <a:srgbClr val="C3A4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55" autoAdjust="0"/>
    <p:restoredTop sz="63584" autoAdjust="0"/>
  </p:normalViewPr>
  <p:slideViewPr>
    <p:cSldViewPr snapToGrid="0" snapToObjects="1">
      <p:cViewPr varScale="1">
        <p:scale>
          <a:sx n="53" d="100"/>
          <a:sy n="53" d="100"/>
        </p:scale>
        <p:origin x="714" y="66"/>
      </p:cViewPr>
      <p:guideLst>
        <p:guide orient="horz" pos="2203"/>
        <p:guide pos="3917"/>
      </p:guideLst>
    </p:cSldViewPr>
  </p:slideViewPr>
  <p:outlineViewPr>
    <p:cViewPr>
      <p:scale>
        <a:sx n="33" d="100"/>
        <a:sy n="33" d="100"/>
      </p:scale>
      <p:origin x="0" y="-13224"/>
    </p:cViewPr>
  </p:outlineViewPr>
  <p:notesTextViewPr>
    <p:cViewPr>
      <p:scale>
        <a:sx n="100" d="100"/>
        <a:sy n="100" d="100"/>
      </p:scale>
      <p:origin x="0" y="0"/>
    </p:cViewPr>
  </p:notesTextViewPr>
  <p:sorterViewPr>
    <p:cViewPr>
      <p:scale>
        <a:sx n="50" d="100"/>
        <a:sy n="50" d="100"/>
      </p:scale>
      <p:origin x="0" y="0"/>
    </p:cViewPr>
  </p:sorterViewPr>
  <p:notesViewPr>
    <p:cSldViewPr snapToGrid="0" snapToObjects="1" showGuides="1">
      <p:cViewPr varScale="1">
        <p:scale>
          <a:sx n="112" d="100"/>
          <a:sy n="112" d="100"/>
        </p:scale>
        <p:origin x="2370" y="102"/>
      </p:cViewPr>
      <p:guideLst>
        <p:guide orient="horz" pos="2212"/>
        <p:guide pos="293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1" y="0"/>
            <a:ext cx="4033943" cy="351155"/>
          </a:xfrm>
          <a:prstGeom prst="rect">
            <a:avLst/>
          </a:prstGeom>
        </p:spPr>
        <p:txBody>
          <a:bodyPr vert="horz" lIns="93324" tIns="46662" rIns="93324" bIns="46662" rtlCol="0"/>
          <a:lstStyle>
            <a:lvl1pPr algn="l">
              <a:defRPr sz="1200"/>
            </a:lvl1pPr>
          </a:lstStyle>
          <a:p>
            <a:r>
              <a:rPr lang="en-US" dirty="0"/>
              <a:t>One Marketing Template</a:t>
            </a:r>
          </a:p>
          <a:p>
            <a:endParaRPr lang="en-US" dirty="0">
              <a:latin typeface="Segoe UI" pitchFamily="34" charset="0"/>
            </a:endParaRPr>
          </a:p>
        </p:txBody>
      </p:sp>
      <p:sp>
        <p:nvSpPr>
          <p:cNvPr id="7" name="Date Placeholder 6"/>
          <p:cNvSpPr>
            <a:spLocks noGrp="1"/>
          </p:cNvSpPr>
          <p:nvPr>
            <p:ph type="dt" sz="quarter" idx="1"/>
          </p:nvPr>
        </p:nvSpPr>
        <p:spPr>
          <a:xfrm>
            <a:off x="5273004" y="0"/>
            <a:ext cx="4033943" cy="351155"/>
          </a:xfrm>
          <a:prstGeom prst="rect">
            <a:avLst/>
          </a:prstGeom>
        </p:spPr>
        <p:txBody>
          <a:bodyPr vert="horz" lIns="93324" tIns="46662" rIns="93324" bIns="46662" rtlCol="0"/>
          <a:lstStyle>
            <a:lvl1pPr algn="r">
              <a:defRPr sz="1200"/>
            </a:lvl1pPr>
          </a:lstStyle>
          <a:p>
            <a:fld id="{DE219B1A-AE41-483B-A766-69B9363DDA6A}" type="datetimeFigureOut">
              <a:rPr lang="en-US" smtClean="0">
                <a:latin typeface="Segoe UI" pitchFamily="34" charset="0"/>
              </a:rPr>
              <a:t>11/17/2021</a:t>
            </a:fld>
            <a:endParaRPr lang="en-US" dirty="0">
              <a:latin typeface="Segoe UI" pitchFamily="34" charset="0"/>
            </a:endParaRPr>
          </a:p>
        </p:txBody>
      </p:sp>
      <p:sp>
        <p:nvSpPr>
          <p:cNvPr id="8" name="Footer Placeholder 7"/>
          <p:cNvSpPr>
            <a:spLocks noGrp="1"/>
          </p:cNvSpPr>
          <p:nvPr>
            <p:ph type="ftr" sz="quarter" idx="2"/>
          </p:nvPr>
        </p:nvSpPr>
        <p:spPr>
          <a:xfrm>
            <a:off x="0" y="6670726"/>
            <a:ext cx="7866190" cy="255328"/>
          </a:xfrm>
          <a:prstGeom prst="rect">
            <a:avLst/>
          </a:prstGeom>
        </p:spPr>
        <p:txBody>
          <a:bodyPr vert="horz" lIns="93324" tIns="46662" rIns="93324" bIns="46662" rtlCol="0" anchor="b"/>
          <a:lstStyle>
            <a:lvl1pPr algn="l">
              <a:defRPr sz="1200"/>
            </a:lvl1pPr>
          </a:lstStyle>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406671" defTabSz="93292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850674" y="6670726"/>
            <a:ext cx="1456271" cy="351155"/>
          </a:xfrm>
          <a:prstGeom prst="rect">
            <a:avLst/>
          </a:prstGeom>
        </p:spPr>
        <p:txBody>
          <a:bodyPr vert="horz" lIns="93324" tIns="46662" rIns="93324" bIns="46662"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4033943" cy="351155"/>
          </a:xfrm>
          <a:prstGeom prst="rect">
            <a:avLst/>
          </a:prstGeom>
        </p:spPr>
        <p:txBody>
          <a:bodyPr vert="horz" lIns="93324" tIns="46662" rIns="93324" bIns="46662" rtlCol="0"/>
          <a:lstStyle>
            <a:lvl1pPr algn="l">
              <a:defRPr sz="1200">
                <a:latin typeface="Segoe UI" pitchFamily="34" charset="0"/>
              </a:defRPr>
            </a:lvl1pPr>
          </a:lstStyle>
          <a:p>
            <a:r>
              <a:rPr lang="en-US" dirty="0"/>
              <a:t>One Marketing Template</a:t>
            </a:r>
          </a:p>
          <a:p>
            <a:endParaRPr lang="en-US" dirty="0"/>
          </a:p>
        </p:txBody>
      </p:sp>
      <p:sp>
        <p:nvSpPr>
          <p:cNvPr id="9" name="Slide Image Placeholder 8"/>
          <p:cNvSpPr>
            <a:spLocks noGrp="1" noRot="1" noChangeAspect="1"/>
          </p:cNvSpPr>
          <p:nvPr>
            <p:ph type="sldImg" idx="2"/>
          </p:nvPr>
        </p:nvSpPr>
        <p:spPr>
          <a:xfrm>
            <a:off x="2312988" y="527050"/>
            <a:ext cx="4683125" cy="2633663"/>
          </a:xfrm>
          <a:prstGeom prst="rect">
            <a:avLst/>
          </a:prstGeom>
          <a:noFill/>
          <a:ln w="12700">
            <a:solidFill>
              <a:prstClr val="black"/>
            </a:solidFill>
          </a:ln>
        </p:spPr>
        <p:txBody>
          <a:bodyPr vert="horz" lIns="93324" tIns="46662" rIns="93324" bIns="46662" rtlCol="0" anchor="ctr"/>
          <a:lstStyle/>
          <a:p>
            <a:endParaRPr lang="en-US" dirty="0"/>
          </a:p>
        </p:txBody>
      </p:sp>
      <p:sp>
        <p:nvSpPr>
          <p:cNvPr id="10" name="Footer Placeholder 9"/>
          <p:cNvSpPr>
            <a:spLocks noGrp="1"/>
          </p:cNvSpPr>
          <p:nvPr>
            <p:ph type="ftr" sz="quarter" idx="4"/>
          </p:nvPr>
        </p:nvSpPr>
        <p:spPr>
          <a:xfrm>
            <a:off x="0" y="6671945"/>
            <a:ext cx="8036856" cy="273400"/>
          </a:xfrm>
          <a:prstGeom prst="rect">
            <a:avLst/>
          </a:prstGeom>
        </p:spPr>
        <p:txBody>
          <a:bodyPr vert="horz" lIns="93324" tIns="46662" rIns="93324" bIns="46662" rtlCol="0" anchor="b"/>
          <a:lstStyle>
            <a:lvl1pPr marL="583273" indent="0" algn="l">
              <a:defRPr sz="1200"/>
            </a:lvl1p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5273004" y="0"/>
            <a:ext cx="4033943" cy="351155"/>
          </a:xfrm>
          <a:prstGeom prst="rect">
            <a:avLst/>
          </a:prstGeom>
        </p:spPr>
        <p:txBody>
          <a:bodyPr vert="horz" lIns="93324" tIns="46662" rIns="93324" bIns="46662" rtlCol="0"/>
          <a:lstStyle>
            <a:lvl1pPr algn="r">
              <a:defRPr sz="1200">
                <a:latin typeface="Segoe UI" pitchFamily="34" charset="0"/>
              </a:defRPr>
            </a:lvl1pPr>
          </a:lstStyle>
          <a:p>
            <a:fld id="{D51B1278-D92B-4AF3-A9C1-71DD298190CE}" type="datetimeFigureOut">
              <a:rPr lang="en-US" smtClean="0"/>
              <a:pPr/>
              <a:t>11/17/2021</a:t>
            </a:fld>
            <a:endParaRPr lang="en-US" dirty="0"/>
          </a:p>
        </p:txBody>
      </p:sp>
      <p:sp>
        <p:nvSpPr>
          <p:cNvPr id="12" name="Notes Placeholder 11"/>
          <p:cNvSpPr>
            <a:spLocks noGrp="1"/>
          </p:cNvSpPr>
          <p:nvPr>
            <p:ph type="body" sz="quarter" idx="3"/>
          </p:nvPr>
        </p:nvSpPr>
        <p:spPr>
          <a:xfrm>
            <a:off x="930910" y="3335973"/>
            <a:ext cx="7447280" cy="31603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8021340" y="6670726"/>
            <a:ext cx="1285605" cy="351155"/>
          </a:xfrm>
          <a:prstGeom prst="rect">
            <a:avLst/>
          </a:prstGeom>
        </p:spPr>
        <p:txBody>
          <a:bodyPr vert="horz" lIns="93324" tIns="46662" rIns="93324" bIns="46662"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7D6E7FF-31A8-4898-8B67-71AE35B2AA65}" type="datetime1">
              <a:rPr lang="en-US" smtClean="0"/>
              <a:t>11/17/2021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044516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EBB3E9-BC4E-4DFC-8E11-430864F3D5ED}" type="slidenum">
              <a:rPr lang="en-US" smtClean="0"/>
              <a:t>10</a:t>
            </a:fld>
            <a:endParaRPr lang="en-US"/>
          </a:p>
        </p:txBody>
      </p:sp>
    </p:spTree>
    <p:extLst>
      <p:ext uri="{BB962C8B-B14F-4D97-AF65-F5344CB8AC3E}">
        <p14:creationId xmlns:p14="http://schemas.microsoft.com/office/powerpoint/2010/main" val="4053649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70A44DA-14D3-4312-BD8C-2A308641D6B4}" type="datetime1">
              <a:rPr lang="en-US" smtClean="0"/>
              <a:t>11/17/2021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98013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B1278-D92B-4AF3-A9C1-71DD298190CE}" type="datetimeFigureOut">
              <a:rPr lang="en-US" smtClean="0"/>
              <a:pPr/>
              <a:t>11/17/2021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911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9F4C87-FB7D-43F3-B88E-0454CBFB0A9C}" type="slidenum">
              <a:rPr lang="en-US">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284635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A6104239-5842-467B-A09D-4193CE28CF54}" type="datetime1">
              <a:rPr lang="en-US" smtClean="0">
                <a:solidFill>
                  <a:prstClr val="black"/>
                </a:solidFill>
              </a:rPr>
              <a:pPr/>
              <a:t>11/17/2021</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119022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50464">
              <a:spcAft>
                <a:spcPts val="346"/>
              </a:spcAft>
              <a:buFont typeface="Arial" panose="020B0604020202020204" pitchFamily="34" charset="0"/>
              <a:buNone/>
              <a:defRPr/>
            </a:pPr>
            <a:endParaRPr lang="en-US" sz="900" b="0" kern="1200" dirty="0">
              <a:solidFill>
                <a:schemeClr val="tx1"/>
              </a:solidFill>
              <a:effectLst/>
              <a:latin typeface="Segoe UI Light" pitchFamily="34" charset="0"/>
              <a:ea typeface="+mn-ea"/>
              <a:cs typeface="+mn-cs"/>
            </a:endParaRPr>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11/17/2021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24657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b="0" baseline="0"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11/17/2021</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72825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1B1278-D92B-4AF3-A9C1-71DD298190CE}" type="datetimeFigureOut">
              <a:rPr lang="en-US" smtClean="0"/>
              <a:pPr/>
              <a:t>11/17/2021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016435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729219-14B9-41E5-B5FD-1923F5635F68}" type="datetime1">
              <a:rPr lang="en-US" smtClean="0"/>
              <a:t>11/17/2021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079851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11/17/2021 11:41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812560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81608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11/17/2021 11:41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001573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11/17/2021</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588878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FF5B1BA-C39B-4A7F-991A-B3DAE58987A4}" type="datetime1">
              <a:rPr lang="en-US" smtClean="0"/>
              <a:t>11/17/2021</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770361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78961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0EB248-DB01-4A59-8736-93C838C0CB63}" type="slidenum">
              <a:rPr lang="en-US" smtClean="0"/>
              <a:t>4</a:t>
            </a:fld>
            <a:endParaRPr lang="en-US"/>
          </a:p>
        </p:txBody>
      </p:sp>
    </p:spTree>
    <p:extLst>
      <p:ext uri="{BB962C8B-B14F-4D97-AF65-F5344CB8AC3E}">
        <p14:creationId xmlns:p14="http://schemas.microsoft.com/office/powerpoint/2010/main" val="3333441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11/17/2021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1102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S4 Solution Specialist Sales Summit</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FDA5C7-BBAE-481E-8BF7-731156A2E2C1}"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11/17/2021 11:41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0172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Header Placeholder 3"/>
          <p:cNvSpPr>
            <a:spLocks noGrp="1"/>
          </p:cNvSpPr>
          <p:nvPr>
            <p:ph type="hdr" sz="quarter" idx="10"/>
          </p:nvPr>
        </p:nvSpPr>
        <p:spPr/>
        <p:txBody>
          <a:bodyPr/>
          <a:lstStyle/>
          <a:p>
            <a:r>
              <a:rPr lang="en-US">
                <a:solidFill>
                  <a:prstClr val="black"/>
                </a:solidFill>
              </a:rPr>
              <a:t>S4 Solution Specialist Sales Summit</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11/17/2021 11:41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347081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8027" marR="0" lvl="0" indent="-178027"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11/17/2021 11:41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377703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&lt;Event Name Here&gt;</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DEE4F6-5204-4A2F-B54C-8BB1993AF4B2}"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11/17/2021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919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Click to edit Master text styles</a:t>
            </a:r>
          </a:p>
        </p:txBody>
      </p:sp>
      <p:sp>
        <p:nvSpPr>
          <p:cNvPr id="9" name="Title 1"/>
          <p:cNvSpPr>
            <a:spLocks noGrp="1"/>
          </p:cNvSpPr>
          <p:nvPr>
            <p:ph type="title"/>
          </p:nvPr>
        </p:nvSpPr>
        <p:spPr>
          <a:xfrm>
            <a:off x="274703" y="2117165"/>
            <a:ext cx="10058336" cy="1837298"/>
          </a:xfrm>
          <a:noFill/>
        </p:spPr>
        <p:txBody>
          <a:bodyPr anchorCtr="0"/>
          <a:lstStyle>
            <a:lvl1pPr>
              <a:defRPr sz="6000" spc="-100" baseline="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3744130539"/>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3863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40" y="2125666"/>
            <a:ext cx="10058399" cy="917575"/>
          </a:xfrm>
        </p:spPr>
        <p:txBody>
          <a:bodyPr/>
          <a:lstStyle>
            <a:lvl1pPr marL="282263" indent="-282263">
              <a:tabLst>
                <a:tab pos="282263" algn="l"/>
              </a:tabLst>
              <a:defRPr sz="5993" baseline="0">
                <a:solidFill>
                  <a:schemeClr val="tx1"/>
                </a:solidFill>
              </a:defRPr>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50"/>
            <a:ext cx="5486400" cy="1071123"/>
          </a:xfrm>
        </p:spPr>
        <p:txBody>
          <a:bodyPr/>
          <a:lstStyle>
            <a:lvl1pPr marL="0" indent="0">
              <a:spcBef>
                <a:spcPts val="0"/>
              </a:spcBef>
              <a:buNone/>
              <a:defRPr sz="3196"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50106447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46038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8_Custom Layou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837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323290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6" name="Text Placeholder 5"/>
          <p:cNvSpPr>
            <a:spLocks noGrp="1"/>
          </p:cNvSpPr>
          <p:nvPr>
            <p:ph type="body" sz="quarter" idx="10"/>
          </p:nvPr>
        </p:nvSpPr>
        <p:spPr>
          <a:xfrm>
            <a:off x="274638" y="1212850"/>
            <a:ext cx="11887200" cy="2179058"/>
          </a:xfrm>
        </p:spPr>
        <p:txBody>
          <a:bodyPr/>
          <a:lstStyle>
            <a:lvl1pPr marL="0" indent="0">
              <a:spcBef>
                <a:spcPts val="1000"/>
              </a:spcBef>
              <a:spcAft>
                <a:spcPts val="1200"/>
              </a:spcAft>
              <a:buNone/>
              <a:defRPr>
                <a:solidFill>
                  <a:srgbClr val="505050"/>
                </a:solidFill>
              </a:defRPr>
            </a:lvl1pPr>
            <a:lvl2pPr marL="0" indent="0">
              <a:buFontTx/>
              <a:buNone/>
              <a:defRPr sz="2000">
                <a:solidFill>
                  <a:srgbClr val="505050"/>
                </a:solidFill>
              </a:defRPr>
            </a:lvl2pPr>
            <a:lvl3pPr marL="228600" indent="0">
              <a:buNone/>
              <a:defRPr>
                <a:solidFill>
                  <a:srgbClr val="505050"/>
                </a:solidFill>
              </a:defRPr>
            </a:lvl3pPr>
            <a:lvl4pPr marL="457200" indent="0">
              <a:buNone/>
              <a:defRPr>
                <a:solidFill>
                  <a:srgbClr val="505050"/>
                </a:solidFill>
              </a:defRPr>
            </a:lvl4pPr>
            <a:lvl5pPr marL="685800" indent="0">
              <a:buNone/>
              <a:defRPr>
                <a:solidFill>
                  <a:srgbClr val="50505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253990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invGray">
          <a:xfrm>
            <a:off x="10882313" y="296863"/>
            <a:ext cx="12763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639" y="295274"/>
            <a:ext cx="9052524" cy="1190330"/>
          </a:xfrm>
        </p:spPr>
        <p:txBody>
          <a:bodyPr/>
          <a:lstStyle/>
          <a:p>
            <a:r>
              <a:rPr lang="en-US"/>
              <a:t>Click to edit Master title style</a:t>
            </a:r>
          </a:p>
        </p:txBody>
      </p:sp>
    </p:spTree>
    <p:extLst>
      <p:ext uri="{BB962C8B-B14F-4D97-AF65-F5344CB8AC3E}">
        <p14:creationId xmlns:p14="http://schemas.microsoft.com/office/powerpoint/2010/main" val="350308138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0872538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56869741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653850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268662461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11347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77460438"/>
      </p:ext>
    </p:extLst>
  </p:cSld>
  <p:clrMap bg1="lt1" tx1="dk1" bg2="lt2" tx2="dk2" accent1="accent1" accent2="accent2" accent3="accent3" accent4="accent4" accent5="accent5" accent6="accent6" hlink="hlink" folHlink="folHlink"/>
  <p:sldLayoutIdLst>
    <p:sldLayoutId id="2147484208" r:id="rId1"/>
    <p:sldLayoutId id="2147484212" r:id="rId2"/>
    <p:sldLayoutId id="2147484214" r:id="rId3"/>
    <p:sldLayoutId id="2147484215" r:id="rId4"/>
    <p:sldLayoutId id="2147484216" r:id="rId5"/>
    <p:sldLayoutId id="2147484217" r:id="rId6"/>
    <p:sldLayoutId id="2147484222" r:id="rId7"/>
    <p:sldLayoutId id="2147484223" r:id="rId8"/>
    <p:sldLayoutId id="2147484224" r:id="rId9"/>
    <p:sldLayoutId id="2147484226" r:id="rId10"/>
    <p:sldLayoutId id="2147484265" r:id="rId11"/>
    <p:sldLayoutId id="2147484266" r:id="rId12"/>
    <p:sldLayoutId id="2147484267" r:id="rId13"/>
  </p:sldLayoutIdLst>
  <p:transition>
    <p:fade/>
  </p:transition>
  <p:txStyles>
    <p:titleStyle>
      <a:lvl1pPr algn="l" defTabSz="931863"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S PGothic"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2pPr>
      <a:lvl3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3pPr>
      <a:lvl4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4pPr>
      <a:lvl5pPr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5pPr>
      <a:lvl6pPr marL="4572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6pPr>
      <a:lvl7pPr marL="9144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7pPr>
      <a:lvl8pPr marL="13716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8pPr>
      <a:lvl9pPr marL="1828800" algn="l" defTabSz="931863" rtl="0" fontAlgn="base">
        <a:lnSpc>
          <a:spcPct val="90000"/>
        </a:lnSpc>
        <a:spcBef>
          <a:spcPct val="0"/>
        </a:spcBef>
        <a:spcAft>
          <a:spcPct val="0"/>
        </a:spcAft>
        <a:defRPr sz="5400">
          <a:solidFill>
            <a:schemeClr val="tx1"/>
          </a:solidFill>
          <a:latin typeface="Segoe UI Light" pitchFamily="34" charset="0"/>
          <a:ea typeface="MS PGothic" pitchFamily="34" charset="-128"/>
        </a:defRPr>
      </a:lvl9pPr>
    </p:titleStyle>
    <p:bodyStyle>
      <a:lvl1pPr marL="342900" indent="-342900" algn="l" defTabSz="931863" rtl="0" fontAlgn="base">
        <a:lnSpc>
          <a:spcPct val="90000"/>
        </a:lnSpc>
        <a:spcBef>
          <a:spcPct val="20000"/>
        </a:spcBef>
        <a:spcAft>
          <a:spcPct val="0"/>
        </a:spcAft>
        <a:buSzPct val="90000"/>
        <a:buFont typeface="Arial" pitchFamily="34" charset="0"/>
        <a:buChar char="•"/>
        <a:defRPr sz="4000" kern="1200">
          <a:gradFill>
            <a:gsLst>
              <a:gs pos="1250">
                <a:schemeClr val="tx1"/>
              </a:gs>
              <a:gs pos="100000">
                <a:schemeClr val="tx1"/>
              </a:gs>
            </a:gsLst>
            <a:lin ang="5400000" scaled="0"/>
          </a:gradFill>
          <a:latin typeface="+mj-lt"/>
          <a:ea typeface="MS PGothic" pitchFamily="34" charset="-128"/>
          <a:cs typeface="+mn-cs"/>
        </a:defRPr>
      </a:lvl1pPr>
      <a:lvl2pPr marL="584200" indent="-241300" algn="l" defTabSz="931863" rtl="0" fontAlgn="base">
        <a:lnSpc>
          <a:spcPct val="90000"/>
        </a:lnSpc>
        <a:spcBef>
          <a:spcPct val="20000"/>
        </a:spcBef>
        <a:spcAft>
          <a:spcPct val="0"/>
        </a:spcAft>
        <a:buSzPct val="90000"/>
        <a:buFont typeface="Arial" pitchFamily="34" charset="0"/>
        <a:buChar char="•"/>
        <a:defRPr sz="2400" kern="1200">
          <a:gradFill>
            <a:gsLst>
              <a:gs pos="1250">
                <a:schemeClr val="tx1"/>
              </a:gs>
              <a:gs pos="100000">
                <a:schemeClr val="tx1"/>
              </a:gs>
            </a:gsLst>
            <a:lin ang="5400000" scaled="0"/>
          </a:gradFill>
          <a:latin typeface="+mn-lt"/>
          <a:ea typeface="MS PGothic" pitchFamily="34" charset="-128"/>
          <a:cs typeface="+mn-cs"/>
        </a:defRPr>
      </a:lvl2pPr>
      <a:lvl3pPr marL="800100" indent="-228600" algn="l" defTabSz="931863" rtl="0" fontAlgn="base">
        <a:lnSpc>
          <a:spcPct val="90000"/>
        </a:lnSpc>
        <a:spcBef>
          <a:spcPct val="20000"/>
        </a:spcBef>
        <a:spcAft>
          <a:spcPct val="0"/>
        </a:spcAft>
        <a:buSzPct val="90000"/>
        <a:buFont typeface="Arial" pitchFamily="34" charset="0"/>
        <a:buChar char="•"/>
        <a:defRPr sz="2000" kern="1200">
          <a:gradFill>
            <a:gsLst>
              <a:gs pos="1250">
                <a:schemeClr val="tx1"/>
              </a:gs>
              <a:gs pos="100000">
                <a:schemeClr val="tx1"/>
              </a:gs>
            </a:gsLst>
            <a:lin ang="5400000" scaled="0"/>
          </a:gradFill>
          <a:latin typeface="+mn-lt"/>
          <a:ea typeface="MS PGothic" pitchFamily="34" charset="-128"/>
          <a:cs typeface="+mn-cs"/>
        </a:defRPr>
      </a:lvl3pPr>
      <a:lvl4pPr marL="1028700" indent="-228600" algn="l" defTabSz="931863"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4pPr>
      <a:lvl5pPr marL="1257300" indent="-228600" algn="l" defTabSz="931863" rtl="0" fontAlgn="base">
        <a:lnSpc>
          <a:spcPct val="90000"/>
        </a:lnSpc>
        <a:spcBef>
          <a:spcPct val="20000"/>
        </a:spcBef>
        <a:spcAft>
          <a:spcPct val="0"/>
        </a:spcAft>
        <a:buSzPct val="90000"/>
        <a:buFont typeface="Arial" pitchFamily="34" charset="0"/>
        <a:buChar char="•"/>
        <a:defRPr kern="1200">
          <a:gradFill>
            <a:gsLst>
              <a:gs pos="1250">
                <a:schemeClr val="tx1"/>
              </a:gs>
              <a:gs pos="100000">
                <a:schemeClr val="tx1"/>
              </a:gs>
            </a:gsLst>
            <a:lin ang="5400000" scaled="0"/>
          </a:gradFill>
          <a:latin typeface="+mn-lt"/>
          <a:ea typeface="MS PGothic"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www.itproguy.com/devops-practices/"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jpeg"/><Relationship Id="rId18" Type="http://schemas.openxmlformats.org/officeDocument/2006/relationships/image" Target="../media/image38.jpeg"/><Relationship Id="rId26" Type="http://schemas.openxmlformats.org/officeDocument/2006/relationships/image" Target="../media/image46.png"/><Relationship Id="rId3" Type="http://schemas.openxmlformats.org/officeDocument/2006/relationships/image" Target="../media/image23.emf"/><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5" Type="http://schemas.openxmlformats.org/officeDocument/2006/relationships/image" Target="../media/image45.png"/><Relationship Id="rId2" Type="http://schemas.openxmlformats.org/officeDocument/2006/relationships/notesSlide" Target="../notesSlides/notesSlide14.xml"/><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11.xml"/><Relationship Id="rId6" Type="http://schemas.openxmlformats.org/officeDocument/2006/relationships/image" Target="../media/image26.png"/><Relationship Id="rId11" Type="http://schemas.openxmlformats.org/officeDocument/2006/relationships/image" Target="../media/image31.png"/><Relationship Id="rId24" Type="http://schemas.openxmlformats.org/officeDocument/2006/relationships/image" Target="../media/image44.png"/><Relationship Id="rId5" Type="http://schemas.openxmlformats.org/officeDocument/2006/relationships/image" Target="../media/image25.png"/><Relationship Id="rId15" Type="http://schemas.openxmlformats.org/officeDocument/2006/relationships/image" Target="../media/image35.png"/><Relationship Id="rId23" Type="http://schemas.openxmlformats.org/officeDocument/2006/relationships/image" Target="../media/image43.png"/><Relationship Id="rId28" Type="http://schemas.openxmlformats.org/officeDocument/2006/relationships/image" Target="../media/image48.png"/><Relationship Id="rId10" Type="http://schemas.openxmlformats.org/officeDocument/2006/relationships/image" Target="../media/image30.png"/><Relationship Id="rId19" Type="http://schemas.openxmlformats.org/officeDocument/2006/relationships/image" Target="../media/image39.emf"/><Relationship Id="rId4" Type="http://schemas.openxmlformats.org/officeDocument/2006/relationships/image" Target="../media/image24.emf"/><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png"/></Relationships>
</file>

<file path=ppt/slides/_rels/slide1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emf"/><Relationship Id="rId7"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52.png"/><Relationship Id="rId5" Type="http://schemas.openxmlformats.org/officeDocument/2006/relationships/image" Target="../media/image51.emf"/><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16.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26" Type="http://schemas.openxmlformats.org/officeDocument/2006/relationships/image" Target="../media/image80.jpeg"/><Relationship Id="rId39" Type="http://schemas.openxmlformats.org/officeDocument/2006/relationships/image" Target="../media/image93.png"/><Relationship Id="rId3" Type="http://schemas.openxmlformats.org/officeDocument/2006/relationships/image" Target="../media/image57.jpeg"/><Relationship Id="rId21" Type="http://schemas.openxmlformats.org/officeDocument/2006/relationships/image" Target="../media/image75.png"/><Relationship Id="rId34" Type="http://schemas.openxmlformats.org/officeDocument/2006/relationships/image" Target="../media/image88.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5" Type="http://schemas.openxmlformats.org/officeDocument/2006/relationships/image" Target="../media/image79.png"/><Relationship Id="rId33" Type="http://schemas.openxmlformats.org/officeDocument/2006/relationships/image" Target="../media/image87.png"/><Relationship Id="rId38" Type="http://schemas.openxmlformats.org/officeDocument/2006/relationships/image" Target="../media/image92.png"/><Relationship Id="rId2" Type="http://schemas.openxmlformats.org/officeDocument/2006/relationships/notesSlide" Target="../notesSlides/notesSlide16.xml"/><Relationship Id="rId16" Type="http://schemas.openxmlformats.org/officeDocument/2006/relationships/image" Target="../media/image70.png"/><Relationship Id="rId20" Type="http://schemas.openxmlformats.org/officeDocument/2006/relationships/image" Target="../media/image74.png"/><Relationship Id="rId29" Type="http://schemas.openxmlformats.org/officeDocument/2006/relationships/image" Target="../media/image83.png"/><Relationship Id="rId41" Type="http://schemas.openxmlformats.org/officeDocument/2006/relationships/image" Target="../media/image95.png"/><Relationship Id="rId1" Type="http://schemas.openxmlformats.org/officeDocument/2006/relationships/slideLayout" Target="../slideLayouts/slideLayout4.xml"/><Relationship Id="rId6" Type="http://schemas.openxmlformats.org/officeDocument/2006/relationships/image" Target="../media/image60.png"/><Relationship Id="rId11" Type="http://schemas.openxmlformats.org/officeDocument/2006/relationships/image" Target="../media/image65.png"/><Relationship Id="rId24" Type="http://schemas.openxmlformats.org/officeDocument/2006/relationships/image" Target="../media/image78.png"/><Relationship Id="rId32" Type="http://schemas.openxmlformats.org/officeDocument/2006/relationships/image" Target="../media/image86.png"/><Relationship Id="rId37" Type="http://schemas.openxmlformats.org/officeDocument/2006/relationships/image" Target="../media/image91.png"/><Relationship Id="rId40" Type="http://schemas.openxmlformats.org/officeDocument/2006/relationships/image" Target="../media/image94.png"/><Relationship Id="rId5" Type="http://schemas.openxmlformats.org/officeDocument/2006/relationships/image" Target="../media/image59.png"/><Relationship Id="rId15" Type="http://schemas.openxmlformats.org/officeDocument/2006/relationships/image" Target="../media/image69.png"/><Relationship Id="rId23" Type="http://schemas.openxmlformats.org/officeDocument/2006/relationships/image" Target="../media/image77.png"/><Relationship Id="rId28" Type="http://schemas.openxmlformats.org/officeDocument/2006/relationships/image" Target="../media/image82.png"/><Relationship Id="rId36" Type="http://schemas.openxmlformats.org/officeDocument/2006/relationships/image" Target="../media/image90.png"/><Relationship Id="rId10" Type="http://schemas.openxmlformats.org/officeDocument/2006/relationships/image" Target="../media/image64.png"/><Relationship Id="rId19" Type="http://schemas.openxmlformats.org/officeDocument/2006/relationships/image" Target="../media/image73.png"/><Relationship Id="rId31" Type="http://schemas.openxmlformats.org/officeDocument/2006/relationships/image" Target="../media/image85.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 Id="rId22" Type="http://schemas.openxmlformats.org/officeDocument/2006/relationships/image" Target="../media/image76.png"/><Relationship Id="rId27" Type="http://schemas.openxmlformats.org/officeDocument/2006/relationships/image" Target="../media/image81.png"/><Relationship Id="rId30" Type="http://schemas.openxmlformats.org/officeDocument/2006/relationships/image" Target="../media/image84.png"/><Relationship Id="rId35" Type="http://schemas.openxmlformats.org/officeDocument/2006/relationships/image" Target="../media/image8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hyperlink" Target="http://devopsassessment.azurewebsites.net/"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aka.ms/OurDevOpsJourney"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97.png"/><Relationship Id="rId4" Type="http://schemas.openxmlformats.org/officeDocument/2006/relationships/hyperlink" Target="http://www.itproguy.com/how-microsoft-does-agile-devops-resource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talmeida.net/"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github.com/dtzar"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aka.ms/devops" TargetMode="External"/><Relationship Id="rId7" Type="http://schemas.openxmlformats.org/officeDocument/2006/relationships/hyperlink" Target="http://devopsassessment.azurewebsites.net/"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aka.ms/devopsmva" TargetMode="External"/><Relationship Id="rId5" Type="http://schemas.openxmlformats.org/officeDocument/2006/relationships/hyperlink" Target="http://aka.ms/PartsHOL" TargetMode="External"/><Relationship Id="rId4" Type="http://schemas.openxmlformats.org/officeDocument/2006/relationships/hyperlink" Target="http://aka.ms/DevOpsDimension"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98.png"/><Relationship Id="rId7" Type="http://schemas.openxmlformats.org/officeDocument/2006/relationships/image" Target="../media/image102.gif"/><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2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hyperlink" Target="http://github.com/dtzar"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emf"/></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hyperlink" Target="https://puppetlabs.com/"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378075" y="2236447"/>
            <a:ext cx="10058400" cy="4758078"/>
          </a:xfrm>
          <a:prstGeom prst="rect">
            <a:avLst/>
          </a:prstGeom>
        </p:spPr>
      </p:pic>
      <p:sp>
        <p:nvSpPr>
          <p:cNvPr id="3" name="Title 2"/>
          <p:cNvSpPr>
            <a:spLocks noGrp="1"/>
          </p:cNvSpPr>
          <p:nvPr>
            <p:ph type="title"/>
          </p:nvPr>
        </p:nvSpPr>
        <p:spPr>
          <a:xfrm>
            <a:off x="274703" y="2117165"/>
            <a:ext cx="8801564" cy="1837298"/>
          </a:xfrm>
        </p:spPr>
        <p:txBody>
          <a:bodyPr/>
          <a:lstStyle/>
          <a:p>
            <a:r>
              <a:rPr lang="en-US" sz="4800" dirty="0" err="1"/>
              <a:t>DevOps</a:t>
            </a:r>
            <a:r>
              <a:rPr lang="en-US" sz="4800" dirty="0"/>
              <a:t> Fundamentals</a:t>
            </a:r>
            <a:br>
              <a:rPr lang="en-US" sz="4800" dirty="0"/>
            </a:br>
            <a:br>
              <a:rPr lang="en-US" sz="4800" dirty="0"/>
            </a:br>
            <a:r>
              <a:rPr lang="en-US" sz="3600" dirty="0"/>
              <a:t>Introduction to </a:t>
            </a:r>
            <a:r>
              <a:rPr lang="en-US" sz="3600" dirty="0" err="1"/>
              <a:t>DevOps</a:t>
            </a:r>
            <a:endParaRPr lang="en-US" sz="3600" dirty="0"/>
          </a:p>
        </p:txBody>
      </p:sp>
    </p:spTree>
    <p:extLst>
      <p:ext uri="{BB962C8B-B14F-4D97-AF65-F5344CB8AC3E}">
        <p14:creationId xmlns:p14="http://schemas.microsoft.com/office/powerpoint/2010/main" val="3711021509"/>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1250">
                      <a:schemeClr val="tx2"/>
                    </a:gs>
                    <a:gs pos="100000">
                      <a:schemeClr val="tx2"/>
                    </a:gs>
                  </a:gsLst>
                  <a:lin ang="0" scaled="0"/>
                </a:gradFill>
              </a:rPr>
              <a:t>DevOps Frame</a:t>
            </a:r>
          </a:p>
        </p:txBody>
      </p:sp>
      <p:grpSp>
        <p:nvGrpSpPr>
          <p:cNvPr id="4" name="Group 3"/>
          <p:cNvGrpSpPr/>
          <p:nvPr/>
        </p:nvGrpSpPr>
        <p:grpSpPr>
          <a:xfrm>
            <a:off x="8756542" y="284292"/>
            <a:ext cx="3344450" cy="6425941"/>
            <a:chOff x="6670202" y="0"/>
            <a:chExt cx="3344450" cy="6425941"/>
          </a:xfrm>
        </p:grpSpPr>
        <p:sp>
          <p:nvSpPr>
            <p:cNvPr id="50" name="Rectangle 49"/>
            <p:cNvSpPr/>
            <p:nvPr/>
          </p:nvSpPr>
          <p:spPr>
            <a:xfrm>
              <a:off x="6670202" y="0"/>
              <a:ext cx="3344450" cy="6425941"/>
            </a:xfrm>
            <a:prstGeom prst="rect">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1" name="Rounded Rectangle 4"/>
            <p:cNvSpPr/>
            <p:nvPr/>
          </p:nvSpPr>
          <p:spPr>
            <a:xfrm>
              <a:off x="6670202" y="0"/>
              <a:ext cx="3344450" cy="19277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a:gradFill>
                    <a:gsLst>
                      <a:gs pos="2917">
                        <a:schemeClr val="bg1"/>
                      </a:gs>
                      <a:gs pos="30000">
                        <a:schemeClr val="bg1"/>
                      </a:gs>
                    </a:gsLst>
                    <a:lin ang="5400000" scaled="0"/>
                  </a:gradFill>
                </a:rPr>
                <a:t>300 level</a:t>
              </a:r>
              <a:br>
                <a:rPr lang="en-US" sz="2200" kern="1200" dirty="0">
                  <a:gradFill>
                    <a:gsLst>
                      <a:gs pos="2917">
                        <a:schemeClr val="bg1"/>
                      </a:gs>
                      <a:gs pos="30000">
                        <a:schemeClr val="bg1"/>
                      </a:gs>
                    </a:gsLst>
                    <a:lin ang="5400000" scaled="0"/>
                  </a:gradFill>
                </a:rPr>
              </a:br>
              <a:r>
                <a:rPr lang="en-US" sz="2200" kern="1200" dirty="0">
                  <a:gradFill>
                    <a:gsLst>
                      <a:gs pos="2917">
                        <a:schemeClr val="bg1"/>
                      </a:gs>
                      <a:gs pos="30000">
                        <a:schemeClr val="bg1"/>
                      </a:gs>
                    </a:gsLst>
                    <a:lin ang="5400000" scaled="0"/>
                  </a:gradFill>
                </a:rPr>
                <a:t>Product w/ Practice</a:t>
              </a:r>
            </a:p>
          </p:txBody>
        </p:sp>
      </p:grpSp>
      <p:grpSp>
        <p:nvGrpSpPr>
          <p:cNvPr id="5" name="Group 4"/>
          <p:cNvGrpSpPr/>
          <p:nvPr/>
        </p:nvGrpSpPr>
        <p:grpSpPr>
          <a:xfrm>
            <a:off x="5052212" y="284292"/>
            <a:ext cx="3346704" cy="6425941"/>
            <a:chOff x="5062787" y="0"/>
            <a:chExt cx="3346704" cy="6425941"/>
          </a:xfrm>
        </p:grpSpPr>
        <p:sp>
          <p:nvSpPr>
            <p:cNvPr id="48" name="Rounded Rectangle 47"/>
            <p:cNvSpPr/>
            <p:nvPr/>
          </p:nvSpPr>
          <p:spPr>
            <a:xfrm>
              <a:off x="5062787" y="0"/>
              <a:ext cx="3346704" cy="6425941"/>
            </a:xfrm>
            <a:prstGeom prst="roundRect">
              <a:avLst>
                <a:gd name="adj" fmla="val 0"/>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9" name="Rounded Rectangle 6"/>
            <p:cNvSpPr/>
            <p:nvPr/>
          </p:nvSpPr>
          <p:spPr>
            <a:xfrm>
              <a:off x="5062787" y="0"/>
              <a:ext cx="3346704" cy="192778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464" tIns="156464" rIns="156464" bIns="156464" numCol="1" spcCol="1270" anchor="ctr" anchorCtr="0">
              <a:noAutofit/>
            </a:bodyPr>
            <a:lstStyle/>
            <a:p>
              <a:pPr algn="ctr" defTabSz="977900">
                <a:lnSpc>
                  <a:spcPct val="90000"/>
                </a:lnSpc>
                <a:spcBef>
                  <a:spcPct val="0"/>
                </a:spcBef>
                <a:spcAft>
                  <a:spcPct val="35000"/>
                </a:spcAft>
              </a:pPr>
              <a:r>
                <a:rPr lang="en-US" sz="2200" dirty="0">
                  <a:gradFill>
                    <a:gsLst>
                      <a:gs pos="2917">
                        <a:schemeClr val="bg1"/>
                      </a:gs>
                      <a:gs pos="30000">
                        <a:schemeClr val="bg1"/>
                      </a:gs>
                    </a:gsLst>
                    <a:lin ang="5400000" scaled="0"/>
                  </a:gradFill>
                </a:rPr>
                <a:t>200 level</a:t>
              </a:r>
              <a:br>
                <a:rPr lang="en-US" sz="2200" dirty="0">
                  <a:gradFill>
                    <a:gsLst>
                      <a:gs pos="2917">
                        <a:schemeClr val="bg1"/>
                      </a:gs>
                      <a:gs pos="30000">
                        <a:schemeClr val="bg1"/>
                      </a:gs>
                    </a:gsLst>
                    <a:lin ang="5400000" scaled="0"/>
                  </a:gradFill>
                </a:rPr>
              </a:br>
              <a:r>
                <a:rPr lang="en-US" sz="2200" dirty="0">
                  <a:gradFill>
                    <a:gsLst>
                      <a:gs pos="2917">
                        <a:schemeClr val="bg1"/>
                      </a:gs>
                      <a:gs pos="30000">
                        <a:schemeClr val="bg1"/>
                      </a:gs>
                    </a:gsLst>
                    <a:lin ang="5400000" scaled="0"/>
                  </a:gradFill>
                </a:rPr>
                <a:t>Practices</a:t>
              </a:r>
            </a:p>
          </p:txBody>
        </p:sp>
      </p:grpSp>
      <p:grpSp>
        <p:nvGrpSpPr>
          <p:cNvPr id="6" name="Group 5"/>
          <p:cNvGrpSpPr/>
          <p:nvPr/>
        </p:nvGrpSpPr>
        <p:grpSpPr>
          <a:xfrm>
            <a:off x="477078" y="2333456"/>
            <a:ext cx="4217508" cy="3420913"/>
            <a:chOff x="464366" y="2049164"/>
            <a:chExt cx="4217508" cy="3420913"/>
          </a:xfrm>
        </p:grpSpPr>
        <p:sp>
          <p:nvSpPr>
            <p:cNvPr id="46" name="Rounded Rectangle 45"/>
            <p:cNvSpPr/>
            <p:nvPr/>
          </p:nvSpPr>
          <p:spPr>
            <a:xfrm>
              <a:off x="464366" y="2049164"/>
              <a:ext cx="4217508" cy="3420913"/>
            </a:xfrm>
            <a:prstGeom prst="roundRect">
              <a:avLst>
                <a:gd name="adj" fmla="val 0"/>
              </a:avLst>
            </a:prstGeom>
            <a:solidFill>
              <a:schemeClr val="tx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7" name="Rounded Rectangle 8"/>
            <p:cNvSpPr/>
            <p:nvPr/>
          </p:nvSpPr>
          <p:spPr>
            <a:xfrm>
              <a:off x="654821" y="2049164"/>
              <a:ext cx="3836598" cy="102627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dirty="0">
                  <a:gradFill>
                    <a:gsLst>
                      <a:gs pos="2917">
                        <a:schemeClr val="bg1"/>
                      </a:gs>
                      <a:gs pos="30000">
                        <a:schemeClr val="bg1"/>
                      </a:gs>
                    </a:gsLst>
                    <a:lin ang="5400000" scaled="0"/>
                  </a:gradFill>
                </a:rPr>
                <a:t>100 level</a:t>
              </a:r>
              <a:br>
                <a:rPr lang="en-US" sz="2200" dirty="0">
                  <a:gradFill>
                    <a:gsLst>
                      <a:gs pos="2917">
                        <a:schemeClr val="bg1"/>
                      </a:gs>
                      <a:gs pos="30000">
                        <a:schemeClr val="bg1"/>
                      </a:gs>
                    </a:gsLst>
                    <a:lin ang="5400000" scaled="0"/>
                  </a:gradFill>
                </a:rPr>
              </a:br>
              <a:r>
                <a:rPr lang="en-US" sz="2200" dirty="0">
                  <a:gradFill>
                    <a:gsLst>
                      <a:gs pos="2917">
                        <a:schemeClr val="bg1"/>
                      </a:gs>
                      <a:gs pos="30000">
                        <a:schemeClr val="bg1"/>
                      </a:gs>
                    </a:gsLst>
                    <a:lin ang="5400000" scaled="0"/>
                  </a:gradFill>
                </a:rPr>
                <a:t>Overview</a:t>
              </a:r>
            </a:p>
          </p:txBody>
        </p:sp>
      </p:grpSp>
      <p:grpSp>
        <p:nvGrpSpPr>
          <p:cNvPr id="8" name="Group 7"/>
          <p:cNvGrpSpPr/>
          <p:nvPr/>
        </p:nvGrpSpPr>
        <p:grpSpPr>
          <a:xfrm>
            <a:off x="4851692" y="3118050"/>
            <a:ext cx="66702" cy="1334044"/>
            <a:chOff x="4838980" y="2833758"/>
            <a:chExt cx="66702" cy="1334044"/>
          </a:xfrm>
        </p:grpSpPr>
        <p:sp>
          <p:nvSpPr>
            <p:cNvPr id="42" name="Straight Connector 11"/>
            <p:cNvSpPr/>
            <p:nvPr/>
          </p:nvSpPr>
          <p:spPr>
            <a:xfrm rot="18289469">
              <a:off x="4205309" y="3487443"/>
              <a:ext cx="1334044" cy="26674"/>
            </a:xfrm>
            <a:custGeom>
              <a:avLst/>
              <a:gdLst/>
              <a:ahLst/>
              <a:cxnLst/>
              <a:rect l="0" t="0" r="0" b="0"/>
              <a:pathLst>
                <a:path>
                  <a:moveTo>
                    <a:pt x="0" y="13337"/>
                  </a:moveTo>
                  <a:lnTo>
                    <a:pt x="1334044" y="13337"/>
                  </a:lnTo>
                </a:path>
              </a:pathLst>
            </a:custGeom>
            <a:noFill/>
            <a:ln>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3" name="Straight Connector 12"/>
            <p:cNvSpPr/>
            <p:nvPr/>
          </p:nvSpPr>
          <p:spPr>
            <a:xfrm rot="18289469">
              <a:off x="4838980" y="3467429"/>
              <a:ext cx="66702" cy="66702"/>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10" name="Group 9"/>
          <p:cNvGrpSpPr/>
          <p:nvPr/>
        </p:nvGrpSpPr>
        <p:grpSpPr>
          <a:xfrm>
            <a:off x="8129802" y="2940274"/>
            <a:ext cx="938190" cy="46909"/>
            <a:chOff x="7069625" y="2655982"/>
            <a:chExt cx="938190" cy="46909"/>
          </a:xfrm>
        </p:grpSpPr>
        <p:sp>
          <p:nvSpPr>
            <p:cNvPr id="38" name="Straight Connector 15"/>
            <p:cNvSpPr/>
            <p:nvPr/>
          </p:nvSpPr>
          <p:spPr>
            <a:xfrm rot="19457599">
              <a:off x="7069625" y="2666100"/>
              <a:ext cx="938190" cy="26674"/>
            </a:xfrm>
            <a:custGeom>
              <a:avLst/>
              <a:gdLst/>
              <a:ahLst/>
              <a:cxnLst/>
              <a:rect l="0" t="0" r="0" b="0"/>
              <a:pathLst>
                <a:path>
                  <a:moveTo>
                    <a:pt x="0" y="13337"/>
                  </a:moveTo>
                  <a:lnTo>
                    <a:pt x="938190" y="13337"/>
                  </a:lnTo>
                </a:path>
              </a:pathLst>
            </a:custGeom>
            <a:noFill/>
            <a:ln>
              <a:solidFill>
                <a:schemeClr val="bg2"/>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9" name="Straight Connector 16"/>
            <p:cNvSpPr/>
            <p:nvPr/>
          </p:nvSpPr>
          <p:spPr>
            <a:xfrm rot="19457599">
              <a:off x="7515265" y="2655982"/>
              <a:ext cx="46909" cy="46909"/>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36" name="Rectangle 35"/>
          <p:cNvSpPr/>
          <p:nvPr/>
        </p:nvSpPr>
        <p:spPr>
          <a:xfrm>
            <a:off x="8979733" y="2213807"/>
            <a:ext cx="2930803" cy="952281"/>
          </a:xfrm>
          <a:prstGeom prst="rect">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Rounded Rectangle 18"/>
          <p:cNvSpPr/>
          <p:nvPr/>
        </p:nvSpPr>
        <p:spPr>
          <a:xfrm>
            <a:off x="9022653" y="2354918"/>
            <a:ext cx="2844964" cy="6700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gradFill>
                  <a:gsLst>
                    <a:gs pos="2917">
                      <a:schemeClr val="bg1"/>
                    </a:gs>
                    <a:gs pos="30000">
                      <a:schemeClr val="bg1"/>
                    </a:gs>
                  </a:gsLst>
                  <a:lin ang="5400000" scaled="0"/>
                </a:gradFill>
              </a:rPr>
              <a:t>Azure Deployment Template with Azure Website + SQL DB </a:t>
            </a:r>
          </a:p>
        </p:txBody>
      </p:sp>
      <p:grpSp>
        <p:nvGrpSpPr>
          <p:cNvPr id="12" name="Group 11"/>
          <p:cNvGrpSpPr/>
          <p:nvPr/>
        </p:nvGrpSpPr>
        <p:grpSpPr>
          <a:xfrm>
            <a:off x="8129802" y="3487837"/>
            <a:ext cx="938190" cy="46909"/>
            <a:chOff x="7069625" y="3203545"/>
            <a:chExt cx="938190" cy="46909"/>
          </a:xfrm>
        </p:grpSpPr>
        <p:sp>
          <p:nvSpPr>
            <p:cNvPr id="34" name="Straight Connector 19"/>
            <p:cNvSpPr/>
            <p:nvPr/>
          </p:nvSpPr>
          <p:spPr>
            <a:xfrm rot="2142401">
              <a:off x="7069625" y="3213662"/>
              <a:ext cx="938190" cy="26674"/>
            </a:xfrm>
            <a:custGeom>
              <a:avLst/>
              <a:gdLst/>
              <a:ahLst/>
              <a:cxnLst/>
              <a:rect l="0" t="0" r="0" b="0"/>
              <a:pathLst>
                <a:path>
                  <a:moveTo>
                    <a:pt x="0" y="13337"/>
                  </a:moveTo>
                  <a:lnTo>
                    <a:pt x="938190" y="13337"/>
                  </a:lnTo>
                </a:path>
              </a:pathLst>
            </a:custGeom>
            <a:noFill/>
            <a:ln>
              <a:solidFill>
                <a:schemeClr val="bg2"/>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5" name="Straight Connector 20"/>
            <p:cNvSpPr/>
            <p:nvPr/>
          </p:nvSpPr>
          <p:spPr>
            <a:xfrm rot="2142401">
              <a:off x="7515265" y="3203545"/>
              <a:ext cx="46909" cy="46909"/>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32" name="Rectangle 31"/>
          <p:cNvSpPr/>
          <p:nvPr/>
        </p:nvSpPr>
        <p:spPr>
          <a:xfrm>
            <a:off x="8979733" y="3308931"/>
            <a:ext cx="2930803" cy="952281"/>
          </a:xfrm>
          <a:prstGeom prst="rect">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Rounded Rectangle 22"/>
          <p:cNvSpPr/>
          <p:nvPr/>
        </p:nvSpPr>
        <p:spPr>
          <a:xfrm>
            <a:off x="9022653" y="3478558"/>
            <a:ext cx="2844964" cy="6130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gradFill>
                  <a:gsLst>
                    <a:gs pos="2917">
                      <a:schemeClr val="bg1"/>
                    </a:gs>
                    <a:gs pos="30000">
                      <a:schemeClr val="bg1"/>
                    </a:gs>
                  </a:gsLst>
                  <a:lin ang="5400000" scaled="0"/>
                </a:gradFill>
              </a:rPr>
              <a:t>Chef Recipe with Linux VM </a:t>
            </a:r>
            <a:br>
              <a:rPr lang="en-US" sz="1600" kern="1200" dirty="0">
                <a:gradFill>
                  <a:gsLst>
                    <a:gs pos="2917">
                      <a:schemeClr val="bg1"/>
                    </a:gs>
                    <a:gs pos="30000">
                      <a:schemeClr val="bg1"/>
                    </a:gs>
                  </a:gsLst>
                  <a:lin ang="5400000" scaled="0"/>
                </a:gradFill>
              </a:rPr>
            </a:br>
            <a:r>
              <a:rPr lang="en-US" sz="1600" kern="1200" dirty="0">
                <a:gradFill>
                  <a:gsLst>
                    <a:gs pos="2917">
                      <a:schemeClr val="bg1"/>
                    </a:gs>
                    <a:gs pos="30000">
                      <a:schemeClr val="bg1"/>
                    </a:gs>
                  </a:gsLst>
                  <a:lin ang="5400000" scaled="0"/>
                </a:gradFill>
              </a:rPr>
              <a:t>on Azure</a:t>
            </a:r>
          </a:p>
        </p:txBody>
      </p:sp>
      <p:grpSp>
        <p:nvGrpSpPr>
          <p:cNvPr id="14" name="Group 13"/>
          <p:cNvGrpSpPr/>
          <p:nvPr/>
        </p:nvGrpSpPr>
        <p:grpSpPr>
          <a:xfrm>
            <a:off x="4851692" y="4213174"/>
            <a:ext cx="66702" cy="1334044"/>
            <a:chOff x="4838980" y="3928882"/>
            <a:chExt cx="66702" cy="1334044"/>
          </a:xfrm>
        </p:grpSpPr>
        <p:sp>
          <p:nvSpPr>
            <p:cNvPr id="30" name="Straight Connector 23"/>
            <p:cNvSpPr/>
            <p:nvPr/>
          </p:nvSpPr>
          <p:spPr>
            <a:xfrm rot="3310531">
              <a:off x="4205309" y="4582567"/>
              <a:ext cx="1334044" cy="26674"/>
            </a:xfrm>
            <a:custGeom>
              <a:avLst/>
              <a:gdLst/>
              <a:ahLst/>
              <a:cxnLst/>
              <a:rect l="0" t="0" r="0" b="0"/>
              <a:pathLst>
                <a:path>
                  <a:moveTo>
                    <a:pt x="0" y="13337"/>
                  </a:moveTo>
                  <a:lnTo>
                    <a:pt x="1334044" y="13337"/>
                  </a:lnTo>
                </a:path>
              </a:pathLst>
            </a:custGeom>
            <a:noFill/>
            <a:ln>
              <a:solidFill>
                <a:schemeClr val="bg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1" name="Straight Connector 24"/>
            <p:cNvSpPr/>
            <p:nvPr/>
          </p:nvSpPr>
          <p:spPr>
            <a:xfrm rot="3310531">
              <a:off x="4838980" y="4562553"/>
              <a:ext cx="66702" cy="66702"/>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grpSp>
        <p:nvGrpSpPr>
          <p:cNvPr id="16" name="Group 15"/>
          <p:cNvGrpSpPr/>
          <p:nvPr/>
        </p:nvGrpSpPr>
        <p:grpSpPr>
          <a:xfrm>
            <a:off x="8129802" y="5130523"/>
            <a:ext cx="938190" cy="46909"/>
            <a:chOff x="7069625" y="4846231"/>
            <a:chExt cx="938190" cy="46909"/>
          </a:xfrm>
        </p:grpSpPr>
        <p:sp>
          <p:nvSpPr>
            <p:cNvPr id="26" name="Straight Connector 27"/>
            <p:cNvSpPr/>
            <p:nvPr/>
          </p:nvSpPr>
          <p:spPr>
            <a:xfrm rot="19457599">
              <a:off x="7069625" y="4856348"/>
              <a:ext cx="938190" cy="26674"/>
            </a:xfrm>
            <a:custGeom>
              <a:avLst/>
              <a:gdLst/>
              <a:ahLst/>
              <a:cxnLst/>
              <a:rect l="0" t="0" r="0" b="0"/>
              <a:pathLst>
                <a:path>
                  <a:moveTo>
                    <a:pt x="0" y="13337"/>
                  </a:moveTo>
                  <a:lnTo>
                    <a:pt x="938190" y="13337"/>
                  </a:lnTo>
                </a:path>
              </a:pathLst>
            </a:custGeom>
            <a:noFill/>
            <a:ln>
              <a:solidFill>
                <a:schemeClr val="bg2"/>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7" name="Straight Connector 28"/>
            <p:cNvSpPr/>
            <p:nvPr/>
          </p:nvSpPr>
          <p:spPr>
            <a:xfrm rot="19457599">
              <a:off x="7515265" y="4846231"/>
              <a:ext cx="46909" cy="46909"/>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24" name="Rectangle 23"/>
          <p:cNvSpPr/>
          <p:nvPr/>
        </p:nvSpPr>
        <p:spPr>
          <a:xfrm>
            <a:off x="8979733" y="4404055"/>
            <a:ext cx="2930803" cy="952281"/>
          </a:xfrm>
          <a:prstGeom prst="rect">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Rounded Rectangle 30"/>
          <p:cNvSpPr/>
          <p:nvPr/>
        </p:nvSpPr>
        <p:spPr>
          <a:xfrm>
            <a:off x="9022653" y="4591878"/>
            <a:ext cx="2844964" cy="57663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gradFill>
                  <a:gsLst>
                    <a:gs pos="2917">
                      <a:schemeClr val="bg1"/>
                    </a:gs>
                    <a:gs pos="30000">
                      <a:schemeClr val="bg1"/>
                    </a:gs>
                  </a:gsLst>
                  <a:lin ang="5400000" scaled="0"/>
                </a:gradFill>
              </a:rPr>
              <a:t>Visual Studio Team Services (</a:t>
            </a:r>
            <a:r>
              <a:rPr lang="en-US" sz="1600" kern="1200" dirty="0" err="1">
                <a:gradFill>
                  <a:gsLst>
                    <a:gs pos="2917">
                      <a:schemeClr val="bg1"/>
                    </a:gs>
                    <a:gs pos="30000">
                      <a:schemeClr val="bg1"/>
                    </a:gs>
                  </a:gsLst>
                  <a:lin ang="5400000" scaled="0"/>
                </a:gradFill>
              </a:rPr>
              <a:t>git</a:t>
            </a:r>
            <a:r>
              <a:rPr lang="en-US" sz="1600" kern="1200" dirty="0">
                <a:gradFill>
                  <a:gsLst>
                    <a:gs pos="2917">
                      <a:schemeClr val="bg1"/>
                    </a:gs>
                    <a:gs pos="30000">
                      <a:schemeClr val="bg1"/>
                    </a:gs>
                  </a:gsLst>
                  <a:lin ang="5400000" scaled="0"/>
                </a:gradFill>
              </a:rPr>
              <a:t>) + Jenkins (build)</a:t>
            </a:r>
          </a:p>
        </p:txBody>
      </p:sp>
      <p:grpSp>
        <p:nvGrpSpPr>
          <p:cNvPr id="18" name="Group 17"/>
          <p:cNvGrpSpPr/>
          <p:nvPr/>
        </p:nvGrpSpPr>
        <p:grpSpPr>
          <a:xfrm>
            <a:off x="8129802" y="5678085"/>
            <a:ext cx="938190" cy="46909"/>
            <a:chOff x="7069625" y="5393793"/>
            <a:chExt cx="938190" cy="46909"/>
          </a:xfrm>
        </p:grpSpPr>
        <p:sp>
          <p:nvSpPr>
            <p:cNvPr id="22" name="Straight Connector 31"/>
            <p:cNvSpPr/>
            <p:nvPr/>
          </p:nvSpPr>
          <p:spPr>
            <a:xfrm rot="2142401">
              <a:off x="7069625" y="5403910"/>
              <a:ext cx="938190" cy="26674"/>
            </a:xfrm>
            <a:custGeom>
              <a:avLst/>
              <a:gdLst/>
              <a:ahLst/>
              <a:cxnLst/>
              <a:rect l="0" t="0" r="0" b="0"/>
              <a:pathLst>
                <a:path>
                  <a:moveTo>
                    <a:pt x="0" y="13337"/>
                  </a:moveTo>
                  <a:lnTo>
                    <a:pt x="938190" y="13337"/>
                  </a:lnTo>
                </a:path>
              </a:pathLst>
            </a:custGeom>
            <a:noFill/>
            <a:ln>
              <a:solidFill>
                <a:schemeClr val="bg2"/>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3" name="Straight Connector 32"/>
            <p:cNvSpPr/>
            <p:nvPr/>
          </p:nvSpPr>
          <p:spPr>
            <a:xfrm rot="2142401">
              <a:off x="7515265" y="5393793"/>
              <a:ext cx="46909" cy="46909"/>
            </a:xfrm>
            <a:prstGeom prst="rect">
              <a:avLst/>
            </a:prstGeom>
            <a:ln>
              <a:noFill/>
            </a:ln>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p:txBody>
        </p:sp>
      </p:grpSp>
      <p:sp>
        <p:nvSpPr>
          <p:cNvPr id="20" name="Rectangle 19"/>
          <p:cNvSpPr/>
          <p:nvPr/>
        </p:nvSpPr>
        <p:spPr>
          <a:xfrm>
            <a:off x="8979733" y="5499180"/>
            <a:ext cx="2930803" cy="952281"/>
          </a:xfrm>
          <a:prstGeom prst="rect">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ounded Rectangle 34"/>
          <p:cNvSpPr/>
          <p:nvPr/>
        </p:nvSpPr>
        <p:spPr>
          <a:xfrm>
            <a:off x="9022653" y="5668806"/>
            <a:ext cx="2844964" cy="6130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err="1">
                <a:gradFill>
                  <a:gsLst>
                    <a:gs pos="2917">
                      <a:schemeClr val="bg1"/>
                    </a:gs>
                    <a:gs pos="30000">
                      <a:schemeClr val="bg1"/>
                    </a:gs>
                  </a:gsLst>
                  <a:lin ang="5400000" scaled="0"/>
                </a:gradFill>
              </a:rPr>
              <a:t>Github</a:t>
            </a:r>
            <a:r>
              <a:rPr lang="en-US" sz="1600" kern="1200" dirty="0">
                <a:gradFill>
                  <a:gsLst>
                    <a:gs pos="2917">
                      <a:schemeClr val="bg1"/>
                    </a:gs>
                    <a:gs pos="30000">
                      <a:schemeClr val="bg1"/>
                    </a:gs>
                  </a:gsLst>
                  <a:lin ang="5400000" scaled="0"/>
                </a:gradFill>
              </a:rPr>
              <a:t> + Visual Studio Team Services + </a:t>
            </a:r>
            <a:r>
              <a:rPr lang="en-US" sz="1600" kern="1200" dirty="0" err="1">
                <a:gradFill>
                  <a:gsLst>
                    <a:gs pos="2917">
                      <a:schemeClr val="bg1"/>
                    </a:gs>
                    <a:gs pos="30000">
                      <a:schemeClr val="bg1"/>
                    </a:gs>
                  </a:gsLst>
                  <a:lin ang="5400000" scaled="0"/>
                </a:gradFill>
              </a:rPr>
              <a:t>Gradle</a:t>
            </a:r>
            <a:endParaRPr lang="en-US" sz="1600" kern="1200" dirty="0">
              <a:gradFill>
                <a:gsLst>
                  <a:gs pos="2917">
                    <a:schemeClr val="bg1"/>
                  </a:gs>
                  <a:gs pos="30000">
                    <a:schemeClr val="bg1"/>
                  </a:gs>
                </a:gsLst>
                <a:lin ang="5400000" scaled="0"/>
              </a:gradFill>
            </a:endParaRPr>
          </a:p>
        </p:txBody>
      </p:sp>
      <p:grpSp>
        <p:nvGrpSpPr>
          <p:cNvPr id="7" name="Group 6"/>
          <p:cNvGrpSpPr/>
          <p:nvPr/>
        </p:nvGrpSpPr>
        <p:grpSpPr>
          <a:xfrm>
            <a:off x="636105" y="3856493"/>
            <a:ext cx="3868026" cy="952281"/>
            <a:chOff x="2586855" y="3572201"/>
            <a:chExt cx="1904563" cy="952281"/>
          </a:xfrm>
        </p:grpSpPr>
        <p:sp>
          <p:nvSpPr>
            <p:cNvPr id="44" name="Rounded Rectangle 43"/>
            <p:cNvSpPr/>
            <p:nvPr/>
          </p:nvSpPr>
          <p:spPr>
            <a:xfrm>
              <a:off x="2586855" y="3572201"/>
              <a:ext cx="1904563" cy="952281"/>
            </a:xfrm>
            <a:prstGeom prst="roundRect">
              <a:avLst>
                <a:gd name="adj" fmla="val 0"/>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Rounded Rectangle 10"/>
            <p:cNvSpPr/>
            <p:nvPr/>
          </p:nvSpPr>
          <p:spPr>
            <a:xfrm>
              <a:off x="2614746" y="3600092"/>
              <a:ext cx="1848781" cy="8964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gradFill>
                    <a:gsLst>
                      <a:gs pos="2917">
                        <a:schemeClr val="bg1"/>
                      </a:gs>
                      <a:gs pos="30000">
                        <a:schemeClr val="bg1"/>
                      </a:gs>
                    </a:gsLst>
                    <a:lin ang="5400000" scaled="0"/>
                  </a:gradFill>
                </a:rPr>
                <a:t>People, Process, Business Value, etc.</a:t>
              </a:r>
            </a:p>
          </p:txBody>
        </p:sp>
      </p:grpSp>
      <p:grpSp>
        <p:nvGrpSpPr>
          <p:cNvPr id="9" name="Group 8"/>
          <p:cNvGrpSpPr/>
          <p:nvPr/>
        </p:nvGrpSpPr>
        <p:grpSpPr>
          <a:xfrm>
            <a:off x="5265955" y="2761369"/>
            <a:ext cx="2935224" cy="952281"/>
            <a:chOff x="5253244" y="2477077"/>
            <a:chExt cx="1904563" cy="952281"/>
          </a:xfrm>
        </p:grpSpPr>
        <p:sp>
          <p:nvSpPr>
            <p:cNvPr id="40" name="Rounded Rectangle 39"/>
            <p:cNvSpPr/>
            <p:nvPr/>
          </p:nvSpPr>
          <p:spPr>
            <a:xfrm>
              <a:off x="5253244" y="2477077"/>
              <a:ext cx="1904563" cy="952281"/>
            </a:xfrm>
            <a:prstGeom prst="roundRect">
              <a:avLst>
                <a:gd name="adj" fmla="val 0"/>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Rounded Rectangle 14"/>
            <p:cNvSpPr/>
            <p:nvPr/>
          </p:nvSpPr>
          <p:spPr>
            <a:xfrm>
              <a:off x="5281135" y="2504968"/>
              <a:ext cx="1848781" cy="8964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gradFill>
                    <a:gsLst>
                      <a:gs pos="2917">
                        <a:schemeClr val="bg1"/>
                      </a:gs>
                      <a:gs pos="30000">
                        <a:schemeClr val="bg1"/>
                      </a:gs>
                    </a:gsLst>
                    <a:lin ang="5400000" scaled="0"/>
                  </a:gradFill>
                </a:rPr>
                <a:t>Infrastructure as Code</a:t>
              </a:r>
            </a:p>
          </p:txBody>
        </p:sp>
      </p:grpSp>
      <p:grpSp>
        <p:nvGrpSpPr>
          <p:cNvPr id="15" name="Group 14"/>
          <p:cNvGrpSpPr/>
          <p:nvPr/>
        </p:nvGrpSpPr>
        <p:grpSpPr>
          <a:xfrm>
            <a:off x="5265955" y="4951617"/>
            <a:ext cx="2935224" cy="952281"/>
            <a:chOff x="5253244" y="4667325"/>
            <a:chExt cx="1904563" cy="952281"/>
          </a:xfrm>
        </p:grpSpPr>
        <p:sp>
          <p:nvSpPr>
            <p:cNvPr id="28" name="Rounded Rectangle 27"/>
            <p:cNvSpPr/>
            <p:nvPr/>
          </p:nvSpPr>
          <p:spPr>
            <a:xfrm>
              <a:off x="5253244" y="4667325"/>
              <a:ext cx="1904563" cy="952281"/>
            </a:xfrm>
            <a:prstGeom prst="roundRect">
              <a:avLst>
                <a:gd name="adj" fmla="val 0"/>
              </a:avLst>
            </a:prstGeom>
            <a:solidFill>
              <a:schemeClr val="tx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Rounded Rectangle 26"/>
            <p:cNvSpPr/>
            <p:nvPr/>
          </p:nvSpPr>
          <p:spPr>
            <a:xfrm>
              <a:off x="5281135" y="4695216"/>
              <a:ext cx="1848781" cy="8964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gradFill>
                    <a:gsLst>
                      <a:gs pos="2917">
                        <a:schemeClr val="bg1"/>
                      </a:gs>
                      <a:gs pos="30000">
                        <a:schemeClr val="bg1"/>
                      </a:gs>
                    </a:gsLst>
                    <a:lin ang="5400000" scaled="0"/>
                  </a:gradFill>
                </a:rPr>
                <a:t>Continuous Integration</a:t>
              </a:r>
            </a:p>
          </p:txBody>
        </p:sp>
      </p:grpSp>
    </p:spTree>
    <p:extLst>
      <p:ext uri="{BB962C8B-B14F-4D97-AF65-F5344CB8AC3E}">
        <p14:creationId xmlns:p14="http://schemas.microsoft.com/office/powerpoint/2010/main" val="4481714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1250">
                      <a:schemeClr val="tx2"/>
                    </a:gs>
                    <a:gs pos="100000">
                      <a:schemeClr val="tx2"/>
                    </a:gs>
                  </a:gsLst>
                  <a:lin ang="0" scaled="0"/>
                </a:gradFill>
              </a:rPr>
              <a:t>List of DevOps Practices</a:t>
            </a:r>
          </a:p>
        </p:txBody>
      </p:sp>
      <p:sp>
        <p:nvSpPr>
          <p:cNvPr id="3" name="Text Placeholder 2"/>
          <p:cNvSpPr>
            <a:spLocks noGrp="1"/>
          </p:cNvSpPr>
          <p:nvPr>
            <p:ph type="body" sz="quarter" idx="10"/>
          </p:nvPr>
        </p:nvSpPr>
        <p:spPr>
          <a:xfrm>
            <a:off x="274640" y="1212849"/>
            <a:ext cx="6659560" cy="5096780"/>
          </a:xfrm>
        </p:spPr>
        <p:txBody>
          <a:bodyPr/>
          <a:lstStyle/>
          <a:p>
            <a:pPr fontAlgn="ctr"/>
            <a:r>
              <a:rPr lang="en-US" dirty="0">
                <a:gradFill>
                  <a:gsLst>
                    <a:gs pos="0">
                      <a:schemeClr val="accent4"/>
                    </a:gs>
                    <a:gs pos="100000">
                      <a:schemeClr val="accent4"/>
                    </a:gs>
                  </a:gsLst>
                  <a:lin ang="5400000" scaled="0"/>
                </a:gradFill>
              </a:rPr>
              <a:t>Infrastructure as Code (</a:t>
            </a:r>
            <a:r>
              <a:rPr lang="en-US" dirty="0" err="1">
                <a:gradFill>
                  <a:gsLst>
                    <a:gs pos="0">
                      <a:schemeClr val="accent4"/>
                    </a:gs>
                    <a:gs pos="100000">
                      <a:schemeClr val="accent4"/>
                    </a:gs>
                  </a:gsLst>
                  <a:lin ang="5400000" scaled="0"/>
                </a:gradFill>
              </a:rPr>
              <a:t>IaC</a:t>
            </a:r>
            <a:r>
              <a:rPr lang="en-US" dirty="0">
                <a:gradFill>
                  <a:gsLst>
                    <a:gs pos="0">
                      <a:schemeClr val="accent4"/>
                    </a:gs>
                    <a:gs pos="100000">
                      <a:schemeClr val="accent4"/>
                    </a:gs>
                  </a:gsLst>
                  <a:lin ang="5400000" scaled="0"/>
                </a:gradFill>
              </a:rPr>
              <a:t>)</a:t>
            </a:r>
          </a:p>
          <a:p>
            <a:pPr fontAlgn="ctr"/>
            <a:r>
              <a:rPr lang="en-US" dirty="0">
                <a:gradFill>
                  <a:gsLst>
                    <a:gs pos="0">
                      <a:schemeClr val="accent4"/>
                    </a:gs>
                    <a:gs pos="100000">
                      <a:schemeClr val="accent4"/>
                    </a:gs>
                  </a:gsLst>
                  <a:lin ang="5400000" scaled="0"/>
                </a:gradFill>
              </a:rPr>
              <a:t>Continuous Integration</a:t>
            </a:r>
          </a:p>
          <a:p>
            <a:pPr fontAlgn="ctr"/>
            <a:r>
              <a:rPr lang="en-US" dirty="0">
                <a:gradFill>
                  <a:gsLst>
                    <a:gs pos="0">
                      <a:schemeClr val="accent4"/>
                    </a:gs>
                    <a:gs pos="100000">
                      <a:schemeClr val="accent4"/>
                    </a:gs>
                  </a:gsLst>
                  <a:lin ang="5400000" scaled="0"/>
                </a:gradFill>
              </a:rPr>
              <a:t>Automated Testing</a:t>
            </a:r>
          </a:p>
          <a:p>
            <a:pPr fontAlgn="ctr"/>
            <a:r>
              <a:rPr lang="en-US" dirty="0">
                <a:gradFill>
                  <a:gsLst>
                    <a:gs pos="0">
                      <a:schemeClr val="accent4"/>
                    </a:gs>
                    <a:gs pos="100000">
                      <a:schemeClr val="accent4"/>
                    </a:gs>
                  </a:gsLst>
                  <a:lin ang="5400000" scaled="0"/>
                </a:gradFill>
              </a:rPr>
              <a:t>Continuous Deployment</a:t>
            </a:r>
          </a:p>
          <a:p>
            <a:pPr fontAlgn="ctr"/>
            <a:r>
              <a:rPr lang="en-US" dirty="0">
                <a:gradFill>
                  <a:gsLst>
                    <a:gs pos="0">
                      <a:schemeClr val="accent4"/>
                    </a:gs>
                    <a:gs pos="100000">
                      <a:schemeClr val="accent4"/>
                    </a:gs>
                  </a:gsLst>
                  <a:lin ang="5400000" scaled="0"/>
                </a:gradFill>
              </a:rPr>
              <a:t>Release Management</a:t>
            </a:r>
          </a:p>
          <a:p>
            <a:pPr fontAlgn="ctr"/>
            <a:r>
              <a:rPr lang="en-US" dirty="0">
                <a:gradFill>
                  <a:gsLst>
                    <a:gs pos="0">
                      <a:schemeClr val="accent4"/>
                    </a:gs>
                    <a:gs pos="100000">
                      <a:schemeClr val="accent4"/>
                    </a:gs>
                  </a:gsLst>
                  <a:lin ang="5400000" scaled="0"/>
                </a:gradFill>
              </a:rPr>
              <a:t>App Performance Monitoring</a:t>
            </a:r>
          </a:p>
          <a:p>
            <a:pPr fontAlgn="ctr"/>
            <a:r>
              <a:rPr lang="en-US" dirty="0">
                <a:gradFill>
                  <a:gsLst>
                    <a:gs pos="0">
                      <a:schemeClr val="accent4"/>
                    </a:gs>
                    <a:gs pos="100000">
                      <a:schemeClr val="accent4"/>
                    </a:gs>
                  </a:gsLst>
                  <a:lin ang="5400000" scaled="0"/>
                </a:gradFill>
              </a:rPr>
              <a:t>Load Testing &amp; Auto-Scale</a:t>
            </a:r>
          </a:p>
        </p:txBody>
      </p:sp>
      <p:sp>
        <p:nvSpPr>
          <p:cNvPr id="4" name="Text Placeholder 3"/>
          <p:cNvSpPr>
            <a:spLocks noGrp="1"/>
          </p:cNvSpPr>
          <p:nvPr>
            <p:ph type="body" sz="quarter" idx="11"/>
          </p:nvPr>
        </p:nvSpPr>
        <p:spPr>
          <a:xfrm>
            <a:off x="6675440" y="1212849"/>
            <a:ext cx="5761035" cy="3859518"/>
          </a:xfrm>
          <a:ln>
            <a:noFill/>
          </a:ln>
        </p:spPr>
        <p:txBody>
          <a:bodyPr/>
          <a:lstStyle/>
          <a:p>
            <a:pPr fontAlgn="ctr"/>
            <a:r>
              <a:rPr lang="en-US" sz="2000" dirty="0">
                <a:gradFill>
                  <a:gsLst>
                    <a:gs pos="0">
                      <a:schemeClr val="accent4"/>
                    </a:gs>
                    <a:gs pos="100000">
                      <a:schemeClr val="accent4"/>
                    </a:gs>
                  </a:gsLst>
                </a:gradFill>
              </a:rPr>
              <a:t>Availability Monitoring</a:t>
            </a:r>
          </a:p>
          <a:p>
            <a:pPr fontAlgn="ctr"/>
            <a:r>
              <a:rPr lang="en-US" sz="2000" dirty="0">
                <a:gradFill>
                  <a:gsLst>
                    <a:gs pos="0">
                      <a:schemeClr val="accent4"/>
                    </a:gs>
                    <a:gs pos="100000">
                      <a:schemeClr val="accent4"/>
                    </a:gs>
                  </a:gsLst>
                </a:gradFill>
              </a:rPr>
              <a:t>Change/Configuration Management</a:t>
            </a:r>
          </a:p>
          <a:p>
            <a:pPr fontAlgn="ctr"/>
            <a:r>
              <a:rPr lang="en-US" sz="2000" dirty="0">
                <a:gradFill>
                  <a:gsLst>
                    <a:gs pos="0">
                      <a:schemeClr val="accent4"/>
                    </a:gs>
                    <a:gs pos="100000">
                      <a:schemeClr val="accent4"/>
                    </a:gs>
                  </a:gsLst>
                </a:gradFill>
              </a:rPr>
              <a:t>Feature Flags</a:t>
            </a:r>
          </a:p>
          <a:p>
            <a:pPr fontAlgn="ctr"/>
            <a:r>
              <a:rPr lang="en-US" sz="2000" dirty="0">
                <a:gradFill>
                  <a:gsLst>
                    <a:gs pos="0">
                      <a:schemeClr val="accent4"/>
                    </a:gs>
                    <a:gs pos="100000">
                      <a:schemeClr val="accent4"/>
                    </a:gs>
                  </a:gsLst>
                </a:gradFill>
              </a:rPr>
              <a:t>Automated Environment De-Provisioning</a:t>
            </a:r>
          </a:p>
          <a:p>
            <a:pPr fontAlgn="ctr"/>
            <a:r>
              <a:rPr lang="en-US" sz="2000" dirty="0">
                <a:gradFill>
                  <a:gsLst>
                    <a:gs pos="0">
                      <a:schemeClr val="accent4"/>
                    </a:gs>
                    <a:gs pos="100000">
                      <a:schemeClr val="accent4"/>
                    </a:gs>
                  </a:gsLst>
                </a:gradFill>
              </a:rPr>
              <a:t>Self Service Environments</a:t>
            </a:r>
          </a:p>
          <a:p>
            <a:pPr fontAlgn="ctr"/>
            <a:r>
              <a:rPr lang="en-US" sz="2000" dirty="0">
                <a:gradFill>
                  <a:gsLst>
                    <a:gs pos="0">
                      <a:schemeClr val="accent4"/>
                    </a:gs>
                    <a:gs pos="100000">
                      <a:schemeClr val="accent4"/>
                    </a:gs>
                  </a:gsLst>
                </a:gradFill>
              </a:rPr>
              <a:t>Automated Recovery (Rollback &amp; Roll-Forward)</a:t>
            </a:r>
          </a:p>
          <a:p>
            <a:pPr fontAlgn="ctr"/>
            <a:r>
              <a:rPr lang="en-US" sz="2000" dirty="0">
                <a:gradFill>
                  <a:gsLst>
                    <a:gs pos="0">
                      <a:schemeClr val="accent4"/>
                    </a:gs>
                    <a:gs pos="100000">
                      <a:schemeClr val="accent4"/>
                    </a:gs>
                  </a:gsLst>
                </a:gradFill>
              </a:rPr>
              <a:t>Hypothesis Driven Development </a:t>
            </a:r>
          </a:p>
          <a:p>
            <a:pPr lvl="1" fontAlgn="ctr"/>
            <a:r>
              <a:rPr lang="en-US" sz="1600" dirty="0"/>
              <a:t>Testing in Production</a:t>
            </a:r>
          </a:p>
          <a:p>
            <a:pPr lvl="1" fontAlgn="ctr"/>
            <a:r>
              <a:rPr lang="en-US" sz="1600" dirty="0"/>
              <a:t>Fault Injection</a:t>
            </a:r>
          </a:p>
          <a:p>
            <a:pPr lvl="1" fontAlgn="ctr"/>
            <a:r>
              <a:rPr lang="en-US" sz="1600" dirty="0"/>
              <a:t>Usage Monitoring/User Telemetry</a:t>
            </a:r>
          </a:p>
        </p:txBody>
      </p:sp>
      <p:sp>
        <p:nvSpPr>
          <p:cNvPr id="5" name="Rectangle 4"/>
          <p:cNvSpPr/>
          <p:nvPr/>
        </p:nvSpPr>
        <p:spPr>
          <a:xfrm>
            <a:off x="274640" y="6559907"/>
            <a:ext cx="6539877" cy="246221"/>
          </a:xfrm>
          <a:prstGeom prst="rect">
            <a:avLst/>
          </a:prstGeom>
        </p:spPr>
        <p:txBody>
          <a:bodyPr wrap="square">
            <a:spAutoFit/>
          </a:bodyPr>
          <a:lstStyle/>
          <a:p>
            <a:r>
              <a:rPr lang="en-US" sz="1000" i="1" dirty="0">
                <a:hlinkClick r:id="rId3"/>
              </a:rPr>
              <a:t>http://www.itproguy.com/devops-practices/</a:t>
            </a:r>
            <a:r>
              <a:rPr lang="en-US" sz="1000" i="1" dirty="0"/>
              <a:t> </a:t>
            </a:r>
          </a:p>
        </p:txBody>
      </p:sp>
    </p:spTree>
    <p:extLst>
      <p:ext uri="{BB962C8B-B14F-4D97-AF65-F5344CB8AC3E}">
        <p14:creationId xmlns:p14="http://schemas.microsoft.com/office/powerpoint/2010/main" val="16167233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Tools / Products</a:t>
            </a:r>
          </a:p>
        </p:txBody>
      </p:sp>
    </p:spTree>
    <p:extLst>
      <p:ext uri="{BB962C8B-B14F-4D97-AF65-F5344CB8AC3E}">
        <p14:creationId xmlns:p14="http://schemas.microsoft.com/office/powerpoint/2010/main" val="429070862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 name="Group 143"/>
          <p:cNvGrpSpPr/>
          <p:nvPr/>
        </p:nvGrpSpPr>
        <p:grpSpPr>
          <a:xfrm flipH="1">
            <a:off x="9070130" y="2125663"/>
            <a:ext cx="2728261" cy="1816480"/>
            <a:chOff x="7486866" y="-976052"/>
            <a:chExt cx="3310497" cy="2204133"/>
          </a:xfrm>
          <a:solidFill>
            <a:schemeClr val="bg2">
              <a:lumMod val="20000"/>
              <a:lumOff val="80000"/>
            </a:schemeClr>
          </a:solidFill>
        </p:grpSpPr>
        <p:sp>
          <p:nvSpPr>
            <p:cNvPr id="145" name="Freeform 7"/>
            <p:cNvSpPr>
              <a:spLocks/>
            </p:cNvSpPr>
            <p:nvPr/>
          </p:nvSpPr>
          <p:spPr bwMode="auto">
            <a:xfrm>
              <a:off x="8539522" y="-976052"/>
              <a:ext cx="2257841" cy="1484460"/>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6" name="Freeform 8"/>
            <p:cNvSpPr>
              <a:spLocks/>
            </p:cNvSpPr>
            <p:nvPr/>
          </p:nvSpPr>
          <p:spPr bwMode="auto">
            <a:xfrm>
              <a:off x="7607169" y="-495912"/>
              <a:ext cx="812049" cy="524181"/>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47" name="Freeform 9"/>
            <p:cNvSpPr>
              <a:spLocks/>
            </p:cNvSpPr>
            <p:nvPr/>
          </p:nvSpPr>
          <p:spPr bwMode="auto">
            <a:xfrm>
              <a:off x="7486866" y="407439"/>
              <a:ext cx="1254595" cy="820642"/>
            </a:xfrm>
            <a:custGeom>
              <a:avLst/>
              <a:gdLst>
                <a:gd name="T0" fmla="*/ 114 w 136"/>
                <a:gd name="T1" fmla="*/ 39 h 89"/>
                <a:gd name="T2" fmla="*/ 114 w 136"/>
                <a:gd name="T3" fmla="*/ 37 h 89"/>
                <a:gd name="T4" fmla="*/ 76 w 136"/>
                <a:gd name="T5" fmla="*/ 0 h 89"/>
                <a:gd name="T6" fmla="*/ 45 w 136"/>
                <a:gd name="T7" fmla="*/ 16 h 89"/>
                <a:gd name="T8" fmla="*/ 35 w 136"/>
                <a:gd name="T9" fmla="*/ 14 h 89"/>
                <a:gd name="T10" fmla="*/ 23 w 136"/>
                <a:gd name="T11" fmla="*/ 17 h 89"/>
                <a:gd name="T12" fmla="*/ 13 w 136"/>
                <a:gd name="T13" fmla="*/ 35 h 89"/>
                <a:gd name="T14" fmla="*/ 0 w 136"/>
                <a:gd name="T15" fmla="*/ 60 h 89"/>
                <a:gd name="T16" fmla="*/ 26 w 136"/>
                <a:gd name="T17" fmla="*/ 89 h 89"/>
                <a:gd name="T18" fmla="*/ 29 w 136"/>
                <a:gd name="T19" fmla="*/ 89 h 89"/>
                <a:gd name="T20" fmla="*/ 32 w 136"/>
                <a:gd name="T21" fmla="*/ 89 h 89"/>
                <a:gd name="T22" fmla="*/ 93 w 136"/>
                <a:gd name="T23" fmla="*/ 89 h 89"/>
                <a:gd name="T24" fmla="*/ 95 w 136"/>
                <a:gd name="T25" fmla="*/ 89 h 89"/>
                <a:gd name="T26" fmla="*/ 96 w 136"/>
                <a:gd name="T27" fmla="*/ 89 h 89"/>
                <a:gd name="T28" fmla="*/ 101 w 136"/>
                <a:gd name="T29" fmla="*/ 89 h 89"/>
                <a:gd name="T30" fmla="*/ 110 w 136"/>
                <a:gd name="T31" fmla="*/ 89 h 89"/>
                <a:gd name="T32" fmla="*/ 136 w 136"/>
                <a:gd name="T33" fmla="*/ 64 h 89"/>
                <a:gd name="T34" fmla="*/ 114 w 136"/>
                <a:gd name="T35"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89">
                  <a:moveTo>
                    <a:pt x="114" y="39"/>
                  </a:moveTo>
                  <a:cubicBezTo>
                    <a:pt x="114" y="38"/>
                    <a:pt x="114" y="38"/>
                    <a:pt x="114" y="37"/>
                  </a:cubicBezTo>
                  <a:cubicBezTo>
                    <a:pt x="114" y="16"/>
                    <a:pt x="97" y="0"/>
                    <a:pt x="76" y="0"/>
                  </a:cubicBezTo>
                  <a:cubicBezTo>
                    <a:pt x="63" y="0"/>
                    <a:pt x="52" y="6"/>
                    <a:pt x="45" y="16"/>
                  </a:cubicBezTo>
                  <a:cubicBezTo>
                    <a:pt x="42" y="15"/>
                    <a:pt x="39" y="14"/>
                    <a:pt x="35" y="14"/>
                  </a:cubicBezTo>
                  <a:cubicBezTo>
                    <a:pt x="30" y="14"/>
                    <a:pt x="26" y="15"/>
                    <a:pt x="23" y="17"/>
                  </a:cubicBezTo>
                  <a:cubicBezTo>
                    <a:pt x="17" y="21"/>
                    <a:pt x="13" y="27"/>
                    <a:pt x="13" y="35"/>
                  </a:cubicBezTo>
                  <a:cubicBezTo>
                    <a:pt x="5" y="40"/>
                    <a:pt x="0" y="49"/>
                    <a:pt x="0" y="60"/>
                  </a:cubicBezTo>
                  <a:cubicBezTo>
                    <a:pt x="0" y="75"/>
                    <a:pt x="11" y="87"/>
                    <a:pt x="26" y="89"/>
                  </a:cubicBezTo>
                  <a:cubicBezTo>
                    <a:pt x="27" y="89"/>
                    <a:pt x="28" y="89"/>
                    <a:pt x="29" y="89"/>
                  </a:cubicBezTo>
                  <a:cubicBezTo>
                    <a:pt x="30" y="89"/>
                    <a:pt x="31" y="89"/>
                    <a:pt x="32" y="89"/>
                  </a:cubicBezTo>
                  <a:cubicBezTo>
                    <a:pt x="46" y="89"/>
                    <a:pt x="78" y="89"/>
                    <a:pt x="93" y="89"/>
                  </a:cubicBezTo>
                  <a:cubicBezTo>
                    <a:pt x="94" y="89"/>
                    <a:pt x="94" y="89"/>
                    <a:pt x="95" y="89"/>
                  </a:cubicBezTo>
                  <a:cubicBezTo>
                    <a:pt x="96" y="89"/>
                    <a:pt x="96" y="89"/>
                    <a:pt x="96" y="89"/>
                  </a:cubicBezTo>
                  <a:cubicBezTo>
                    <a:pt x="97" y="89"/>
                    <a:pt x="99" y="89"/>
                    <a:pt x="101" y="89"/>
                  </a:cubicBezTo>
                  <a:cubicBezTo>
                    <a:pt x="110" y="89"/>
                    <a:pt x="110" y="89"/>
                    <a:pt x="110" y="89"/>
                  </a:cubicBezTo>
                  <a:cubicBezTo>
                    <a:pt x="124" y="89"/>
                    <a:pt x="136" y="78"/>
                    <a:pt x="136" y="64"/>
                  </a:cubicBezTo>
                  <a:cubicBezTo>
                    <a:pt x="136" y="51"/>
                    <a:pt x="126" y="41"/>
                    <a:pt x="114"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grpSp>
      <p:sp>
        <p:nvSpPr>
          <p:cNvPr id="13" name="Rectangle 12"/>
          <p:cNvSpPr/>
          <p:nvPr/>
        </p:nvSpPr>
        <p:spPr bwMode="auto">
          <a:xfrm>
            <a:off x="7793608" y="3268472"/>
            <a:ext cx="2869854" cy="1956991"/>
          </a:xfrm>
          <a:prstGeom prst="rect">
            <a:avLst/>
          </a:prstGeom>
          <a:solidFill>
            <a:srgbClr val="68217A"/>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47" name="Rectangle 46"/>
          <p:cNvSpPr/>
          <p:nvPr/>
        </p:nvSpPr>
        <p:spPr bwMode="auto">
          <a:xfrm>
            <a:off x="457200" y="5494925"/>
            <a:ext cx="11522076" cy="1215807"/>
          </a:xfrm>
          <a:prstGeom prst="rect">
            <a:avLst/>
          </a:prstGeom>
          <a:solidFill>
            <a:schemeClr val="bg2">
              <a:lumMod val="20000"/>
              <a:lumOff val="80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1" name="TextBox 40"/>
          <p:cNvSpPr txBox="1"/>
          <p:nvPr/>
        </p:nvSpPr>
        <p:spPr>
          <a:xfrm>
            <a:off x="2284570" y="5342252"/>
            <a:ext cx="455865" cy="634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82828" tIns="146262" rIns="182828" bIns="146262" rtlCol="0" anchor="ctr">
            <a:spAutoFit/>
          </a:bodyPr>
          <a:lstStyle>
            <a:defPPr>
              <a:defRPr lang="en-US"/>
            </a:defPPr>
            <a:lvl1pPr algn="ctr">
              <a:lnSpc>
                <a:spcPct val="90000"/>
              </a:lnSpc>
              <a:defRPr sz="2800">
                <a:gradFill>
                  <a:gsLst>
                    <a:gs pos="0">
                      <a:schemeClr val="accent4"/>
                    </a:gs>
                    <a:gs pos="100000">
                      <a:schemeClr val="accent4"/>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384">
              <a:spcBef>
                <a:spcPts val="612"/>
              </a:spcBef>
            </a:pPr>
            <a:r>
              <a:rPr lang="en-US" sz="2400" dirty="0">
                <a:gradFill>
                  <a:gsLst>
                    <a:gs pos="0">
                      <a:srgbClr val="00188F"/>
                    </a:gs>
                    <a:gs pos="100000">
                      <a:srgbClr val="00188F"/>
                    </a:gs>
                  </a:gsLst>
                  <a:lin ang="5400000" scaled="0"/>
                </a:gradFill>
              </a:rPr>
              <a:t> </a:t>
            </a:r>
          </a:p>
        </p:txBody>
      </p:sp>
      <p:sp>
        <p:nvSpPr>
          <p:cNvPr id="45" name="TextBox 44"/>
          <p:cNvSpPr txBox="1"/>
          <p:nvPr/>
        </p:nvSpPr>
        <p:spPr>
          <a:xfrm>
            <a:off x="7968339" y="5786549"/>
            <a:ext cx="2520393" cy="6277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82828" tIns="146262" rIns="182828" bIns="146262" rtlCol="0" anchor="ctr">
            <a:spAutoFit/>
          </a:bodyPr>
          <a:lstStyle>
            <a:defPPr>
              <a:defRPr lang="en-US"/>
            </a:defPPr>
            <a:lvl1pPr algn="ctr">
              <a:lnSpc>
                <a:spcPct val="90000"/>
              </a:lnSpc>
              <a:defRPr sz="2800">
                <a:gradFill>
                  <a:gsLst>
                    <a:gs pos="0">
                      <a:schemeClr val="accent4"/>
                    </a:gs>
                    <a:gs pos="100000">
                      <a:schemeClr val="accent4"/>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384"/>
            <a:r>
              <a:rPr lang="en-US" sz="2400" dirty="0">
                <a:gradFill>
                  <a:gsLst>
                    <a:gs pos="1250">
                      <a:srgbClr val="0078D7"/>
                    </a:gs>
                    <a:gs pos="100000">
                      <a:srgbClr val="0078D7"/>
                    </a:gs>
                  </a:gsLst>
                  <a:lin ang="5400000" scaled="0"/>
                </a:gradFill>
              </a:rPr>
              <a:t>Microsoft Azure</a:t>
            </a:r>
          </a:p>
        </p:txBody>
      </p:sp>
      <p:grpSp>
        <p:nvGrpSpPr>
          <p:cNvPr id="138" name="Group 137"/>
          <p:cNvGrpSpPr>
            <a:grpSpLocks noChangeAspect="1"/>
          </p:cNvGrpSpPr>
          <p:nvPr/>
        </p:nvGrpSpPr>
        <p:grpSpPr>
          <a:xfrm>
            <a:off x="4764945" y="2072819"/>
            <a:ext cx="2906589" cy="3422106"/>
            <a:chOff x="4828757" y="1759921"/>
            <a:chExt cx="2686891" cy="3163444"/>
          </a:xfrm>
        </p:grpSpPr>
        <p:sp>
          <p:nvSpPr>
            <p:cNvPr id="57" name="TextBox 56"/>
            <p:cNvSpPr txBox="1"/>
            <p:nvPr/>
          </p:nvSpPr>
          <p:spPr>
            <a:xfrm>
              <a:off x="4828757" y="1759921"/>
              <a:ext cx="2686891" cy="614470"/>
            </a:xfrm>
            <a:prstGeom prst="rect">
              <a:avLst/>
            </a:prstGeom>
            <a:noFill/>
          </p:spPr>
          <p:txBody>
            <a:bodyPr wrap="none" lIns="182828" tIns="146262" rIns="182828" bIns="146262" rtlCol="0">
              <a:spAutoFit/>
            </a:bodyPr>
            <a:lstStyle/>
            <a:p>
              <a:pPr algn="ctr" defTabSz="932384"/>
              <a:r>
                <a:rPr lang="en-US" sz="2400" cap="all" dirty="0">
                  <a:gradFill>
                    <a:gsLst>
                      <a:gs pos="1250">
                        <a:srgbClr val="0078D7"/>
                      </a:gs>
                      <a:gs pos="100000">
                        <a:srgbClr val="0078D7"/>
                      </a:gs>
                    </a:gsLst>
                    <a:lin ang="5400000" scaled="0"/>
                  </a:gradFill>
                  <a:latin typeface="Segoe UI Semibold" panose="020B0702040204020203" pitchFamily="34" charset="0"/>
                  <a:cs typeface="Segoe UI Semibold" panose="020B0702040204020203" pitchFamily="34" charset="0"/>
                </a:rPr>
                <a:t>App Innovation</a:t>
              </a:r>
            </a:p>
          </p:txBody>
        </p:sp>
        <p:grpSp>
          <p:nvGrpSpPr>
            <p:cNvPr id="54" name="Group 53"/>
            <p:cNvGrpSpPr/>
            <p:nvPr/>
          </p:nvGrpSpPr>
          <p:grpSpPr>
            <a:xfrm>
              <a:off x="5185187" y="2034238"/>
              <a:ext cx="1918610" cy="2889127"/>
              <a:chOff x="5185187" y="2034238"/>
              <a:chExt cx="1918610" cy="2889127"/>
            </a:xfrm>
          </p:grpSpPr>
          <p:sp>
            <p:nvSpPr>
              <p:cNvPr id="62" name="TextBox 61"/>
              <p:cNvSpPr txBox="1"/>
              <p:nvPr/>
            </p:nvSpPr>
            <p:spPr>
              <a:xfrm>
                <a:off x="5185187" y="2939486"/>
                <a:ext cx="1910359" cy="964382"/>
              </a:xfrm>
              <a:custGeom>
                <a:avLst/>
                <a:gdLst>
                  <a:gd name="connsiteX0" fmla="*/ 576906 w 3645622"/>
                  <a:gd name="connsiteY0" fmla="*/ 0 h 1898768"/>
                  <a:gd name="connsiteX1" fmla="*/ 3068717 w 3645622"/>
                  <a:gd name="connsiteY1" fmla="*/ 0 h 1898768"/>
                  <a:gd name="connsiteX2" fmla="*/ 3068717 w 3645622"/>
                  <a:gd name="connsiteY2" fmla="*/ 777715 h 1898768"/>
                  <a:gd name="connsiteX3" fmla="*/ 3302284 w 3645622"/>
                  <a:gd name="connsiteY3" fmla="*/ 777715 h 1898768"/>
                  <a:gd name="connsiteX4" fmla="*/ 3302284 w 3645622"/>
                  <a:gd name="connsiteY4" fmla="*/ 606046 h 1898768"/>
                  <a:gd name="connsiteX5" fmla="*/ 3645622 w 3645622"/>
                  <a:gd name="connsiteY5" fmla="*/ 949384 h 1898768"/>
                  <a:gd name="connsiteX6" fmla="*/ 3302284 w 3645622"/>
                  <a:gd name="connsiteY6" fmla="*/ 1292722 h 1898768"/>
                  <a:gd name="connsiteX7" fmla="*/ 3302284 w 3645622"/>
                  <a:gd name="connsiteY7" fmla="*/ 1121053 h 1898768"/>
                  <a:gd name="connsiteX8" fmla="*/ 3068717 w 3645622"/>
                  <a:gd name="connsiteY8" fmla="*/ 1121053 h 1898768"/>
                  <a:gd name="connsiteX9" fmla="*/ 3068717 w 3645622"/>
                  <a:gd name="connsiteY9" fmla="*/ 1898768 h 1898768"/>
                  <a:gd name="connsiteX10" fmla="*/ 576906 w 3645622"/>
                  <a:gd name="connsiteY10" fmla="*/ 1898768 h 1898768"/>
                  <a:gd name="connsiteX11" fmla="*/ 576906 w 3645622"/>
                  <a:gd name="connsiteY11" fmla="*/ 1121053 h 1898768"/>
                  <a:gd name="connsiteX12" fmla="*/ 343338 w 3645622"/>
                  <a:gd name="connsiteY12" fmla="*/ 1121053 h 1898768"/>
                  <a:gd name="connsiteX13" fmla="*/ 343338 w 3645622"/>
                  <a:gd name="connsiteY13" fmla="*/ 1292722 h 1898768"/>
                  <a:gd name="connsiteX14" fmla="*/ 0 w 3645622"/>
                  <a:gd name="connsiteY14" fmla="*/ 949384 h 1898768"/>
                  <a:gd name="connsiteX15" fmla="*/ 343338 w 3645622"/>
                  <a:gd name="connsiteY15" fmla="*/ 606046 h 1898768"/>
                  <a:gd name="connsiteX16" fmla="*/ 343338 w 3645622"/>
                  <a:gd name="connsiteY16" fmla="*/ 777715 h 1898768"/>
                  <a:gd name="connsiteX17" fmla="*/ 576906 w 3645622"/>
                  <a:gd name="connsiteY17" fmla="*/ 777715 h 189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45622" h="1898768">
                    <a:moveTo>
                      <a:pt x="576906" y="0"/>
                    </a:moveTo>
                    <a:lnTo>
                      <a:pt x="3068717" y="0"/>
                    </a:lnTo>
                    <a:lnTo>
                      <a:pt x="3068717" y="777715"/>
                    </a:lnTo>
                    <a:lnTo>
                      <a:pt x="3302284" y="777715"/>
                    </a:lnTo>
                    <a:lnTo>
                      <a:pt x="3302284" y="606046"/>
                    </a:lnTo>
                    <a:lnTo>
                      <a:pt x="3645622" y="949384"/>
                    </a:lnTo>
                    <a:lnTo>
                      <a:pt x="3302284" y="1292722"/>
                    </a:lnTo>
                    <a:lnTo>
                      <a:pt x="3302284" y="1121053"/>
                    </a:lnTo>
                    <a:lnTo>
                      <a:pt x="3068717" y="1121053"/>
                    </a:lnTo>
                    <a:lnTo>
                      <a:pt x="3068717" y="1898768"/>
                    </a:lnTo>
                    <a:lnTo>
                      <a:pt x="576906" y="1898768"/>
                    </a:lnTo>
                    <a:lnTo>
                      <a:pt x="576906" y="1121053"/>
                    </a:lnTo>
                    <a:lnTo>
                      <a:pt x="343338" y="1121053"/>
                    </a:lnTo>
                    <a:lnTo>
                      <a:pt x="343338" y="1292722"/>
                    </a:lnTo>
                    <a:lnTo>
                      <a:pt x="0" y="949384"/>
                    </a:lnTo>
                    <a:lnTo>
                      <a:pt x="343338" y="606046"/>
                    </a:lnTo>
                    <a:lnTo>
                      <a:pt x="343338" y="777715"/>
                    </a:lnTo>
                    <a:lnTo>
                      <a:pt x="576906" y="777715"/>
                    </a:lnTo>
                    <a:close/>
                  </a:path>
                </a:pathLst>
              </a:custGeom>
              <a:noFill/>
            </p:spPr>
            <p:txBody>
              <a:bodyPr wrap="none" lIns="182802" tIns="146241" rIns="182802" bIns="146241" rtlCol="0" anchor="ctr">
                <a:spAutoFit/>
              </a:bodyPr>
              <a:lstStyle/>
              <a:p>
                <a:pPr algn="ctr" defTabSz="932205">
                  <a:lnSpc>
                    <a:spcPct val="90000"/>
                  </a:lnSpc>
                </a:pPr>
                <a:r>
                  <a:rPr lang="en-US" dirty="0">
                    <a:gradFill>
                      <a:gsLst>
                        <a:gs pos="1250">
                          <a:srgbClr val="505050"/>
                        </a:gs>
                        <a:gs pos="100000">
                          <a:srgbClr val="505050"/>
                        </a:gs>
                      </a:gsLst>
                      <a:lin ang="5400000" scaled="0"/>
                    </a:gradFill>
                    <a:cs typeface="Segoe UI Semibold" panose="020B0702040204020203" pitchFamily="34" charset="0"/>
                  </a:rPr>
                  <a:t>Hybrid</a:t>
                </a:r>
              </a:p>
              <a:p>
                <a:pPr algn="ctr" defTabSz="932205">
                  <a:lnSpc>
                    <a:spcPct val="90000"/>
                  </a:lnSpc>
                </a:pPr>
                <a:r>
                  <a:rPr lang="en-US" dirty="0">
                    <a:gradFill>
                      <a:gsLst>
                        <a:gs pos="1250">
                          <a:srgbClr val="505050"/>
                        </a:gs>
                        <a:gs pos="100000">
                          <a:srgbClr val="505050"/>
                        </a:gs>
                      </a:gsLst>
                      <a:lin ang="5400000" scaled="0"/>
                    </a:gradFill>
                    <a:cs typeface="Segoe UI Semibold" panose="020B0702040204020203" pitchFamily="34" charset="0"/>
                  </a:rPr>
                  <a:t>Hyper-scale</a:t>
                </a:r>
              </a:p>
              <a:p>
                <a:pPr algn="ctr" defTabSz="932205">
                  <a:lnSpc>
                    <a:spcPct val="90000"/>
                  </a:lnSpc>
                </a:pPr>
                <a:r>
                  <a:rPr lang="en-US" dirty="0">
                    <a:gradFill>
                      <a:gsLst>
                        <a:gs pos="1250">
                          <a:srgbClr val="505050"/>
                        </a:gs>
                        <a:gs pos="100000">
                          <a:srgbClr val="505050"/>
                        </a:gs>
                      </a:gsLst>
                      <a:lin ang="5400000" scaled="0"/>
                    </a:gradFill>
                    <a:cs typeface="Segoe UI Semibold" panose="020B0702040204020203" pitchFamily="34" charset="0"/>
                  </a:rPr>
                  <a:t>Enterprise-grade</a:t>
                </a:r>
                <a:endParaRPr lang="en-US" sz="1600" dirty="0">
                  <a:gradFill>
                    <a:gsLst>
                      <a:gs pos="1250">
                        <a:srgbClr val="505050"/>
                      </a:gs>
                      <a:gs pos="100000">
                        <a:srgbClr val="505050"/>
                      </a:gs>
                    </a:gsLst>
                    <a:lin ang="5400000" scaled="0"/>
                  </a:gradFill>
                </a:endParaRPr>
              </a:p>
            </p:txBody>
          </p:sp>
          <p:sp>
            <p:nvSpPr>
              <p:cNvPr id="51" name="Freeform 50"/>
              <p:cNvSpPr/>
              <p:nvPr/>
            </p:nvSpPr>
            <p:spPr bwMode="auto">
              <a:xfrm rot="8100000">
                <a:off x="5240603" y="2034238"/>
                <a:ext cx="1863194" cy="1863193"/>
              </a:xfrm>
              <a:custGeom>
                <a:avLst/>
                <a:gdLst>
                  <a:gd name="connsiteX0" fmla="*/ 686584 w 2313259"/>
                  <a:gd name="connsiteY0" fmla="*/ 1626304 h 2313259"/>
                  <a:gd name="connsiteX1" fmla="*/ 134698 w 2313259"/>
                  <a:gd name="connsiteY1" fmla="*/ 456262 h 2313259"/>
                  <a:gd name="connsiteX2" fmla="*/ 127395 w 2313259"/>
                  <a:gd name="connsiteY2" fmla="*/ 303308 h 2313259"/>
                  <a:gd name="connsiteX3" fmla="*/ 0 w 2313259"/>
                  <a:gd name="connsiteY3" fmla="*/ 303308 h 2313259"/>
                  <a:gd name="connsiteX4" fmla="*/ 227788 w 2313259"/>
                  <a:gd name="connsiteY4" fmla="*/ 0 h 2313259"/>
                  <a:gd name="connsiteX5" fmla="*/ 455575 w 2313259"/>
                  <a:gd name="connsiteY5" fmla="*/ 303308 h 2313259"/>
                  <a:gd name="connsiteX6" fmla="*/ 346480 w 2313259"/>
                  <a:gd name="connsiteY6" fmla="*/ 303308 h 2313259"/>
                  <a:gd name="connsiteX7" fmla="*/ 347164 w 2313259"/>
                  <a:gd name="connsiteY7" fmla="*/ 303991 h 2313259"/>
                  <a:gd name="connsiteX8" fmla="*/ 353429 w 2313259"/>
                  <a:gd name="connsiteY8" fmla="*/ 435199 h 2313259"/>
                  <a:gd name="connsiteX9" fmla="*/ 841961 w 2313259"/>
                  <a:gd name="connsiteY9" fmla="*/ 1470926 h 2313259"/>
                  <a:gd name="connsiteX10" fmla="*/ 1877688 w 2313259"/>
                  <a:gd name="connsiteY10" fmla="*/ 1959458 h 2313259"/>
                  <a:gd name="connsiteX11" fmla="*/ 2008896 w 2313259"/>
                  <a:gd name="connsiteY11" fmla="*/ 1965723 h 2313259"/>
                  <a:gd name="connsiteX12" fmla="*/ 2009951 w 2313259"/>
                  <a:gd name="connsiteY12" fmla="*/ 1966779 h 2313259"/>
                  <a:gd name="connsiteX13" fmla="*/ 2009951 w 2313259"/>
                  <a:gd name="connsiteY13" fmla="*/ 1857684 h 2313259"/>
                  <a:gd name="connsiteX14" fmla="*/ 2313259 w 2313259"/>
                  <a:gd name="connsiteY14" fmla="*/ 2085471 h 2313259"/>
                  <a:gd name="connsiteX15" fmla="*/ 2009951 w 2313259"/>
                  <a:gd name="connsiteY15" fmla="*/ 2313259 h 2313259"/>
                  <a:gd name="connsiteX16" fmla="*/ 2009951 w 2313259"/>
                  <a:gd name="connsiteY16" fmla="*/ 2185510 h 2313259"/>
                  <a:gd name="connsiteX17" fmla="*/ 1856625 w 2313259"/>
                  <a:gd name="connsiteY17" fmla="*/ 2178189 h 2313259"/>
                  <a:gd name="connsiteX18" fmla="*/ 686584 w 2313259"/>
                  <a:gd name="connsiteY18" fmla="*/ 1626304 h 2313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13259" h="2313259">
                    <a:moveTo>
                      <a:pt x="686584" y="1626304"/>
                    </a:moveTo>
                    <a:cubicBezTo>
                      <a:pt x="359540" y="1299260"/>
                      <a:pt x="175578" y="883317"/>
                      <a:pt x="134698" y="456262"/>
                    </a:cubicBezTo>
                    <a:lnTo>
                      <a:pt x="127395" y="303308"/>
                    </a:lnTo>
                    <a:lnTo>
                      <a:pt x="0" y="303308"/>
                    </a:lnTo>
                    <a:lnTo>
                      <a:pt x="227788" y="0"/>
                    </a:lnTo>
                    <a:lnTo>
                      <a:pt x="455575" y="303308"/>
                    </a:lnTo>
                    <a:lnTo>
                      <a:pt x="346480" y="303308"/>
                    </a:lnTo>
                    <a:lnTo>
                      <a:pt x="347164" y="303991"/>
                    </a:lnTo>
                    <a:lnTo>
                      <a:pt x="353429" y="435199"/>
                    </a:lnTo>
                    <a:cubicBezTo>
                      <a:pt x="389616" y="813231"/>
                      <a:pt x="552460" y="1181425"/>
                      <a:pt x="841961" y="1470926"/>
                    </a:cubicBezTo>
                    <a:cubicBezTo>
                      <a:pt x="1131462" y="1760427"/>
                      <a:pt x="1499656" y="1923270"/>
                      <a:pt x="1877688" y="1959458"/>
                    </a:cubicBezTo>
                    <a:lnTo>
                      <a:pt x="2008896" y="1965723"/>
                    </a:lnTo>
                    <a:lnTo>
                      <a:pt x="2009951" y="1966779"/>
                    </a:lnTo>
                    <a:lnTo>
                      <a:pt x="2009951" y="1857684"/>
                    </a:lnTo>
                    <a:lnTo>
                      <a:pt x="2313259" y="2085471"/>
                    </a:lnTo>
                    <a:lnTo>
                      <a:pt x="2009951" y="2313259"/>
                    </a:lnTo>
                    <a:lnTo>
                      <a:pt x="2009951" y="2185510"/>
                    </a:lnTo>
                    <a:lnTo>
                      <a:pt x="1856625" y="2178189"/>
                    </a:lnTo>
                    <a:cubicBezTo>
                      <a:pt x="1429570" y="2137309"/>
                      <a:pt x="1013627" y="1953347"/>
                      <a:pt x="686584" y="1626304"/>
                    </a:cubicBezTo>
                    <a:close/>
                  </a:path>
                </a:pathLst>
              </a:custGeom>
              <a:solidFill>
                <a:schemeClr val="tx1"/>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56" name="Freeform 55"/>
              <p:cNvSpPr/>
              <p:nvPr/>
            </p:nvSpPr>
            <p:spPr bwMode="auto">
              <a:xfrm rot="18918717">
                <a:off x="5240603" y="3060172"/>
                <a:ext cx="1863194" cy="1863193"/>
              </a:xfrm>
              <a:custGeom>
                <a:avLst/>
                <a:gdLst>
                  <a:gd name="connsiteX0" fmla="*/ 686584 w 2313259"/>
                  <a:gd name="connsiteY0" fmla="*/ 1626304 h 2313259"/>
                  <a:gd name="connsiteX1" fmla="*/ 134698 w 2313259"/>
                  <a:gd name="connsiteY1" fmla="*/ 456262 h 2313259"/>
                  <a:gd name="connsiteX2" fmla="*/ 127395 w 2313259"/>
                  <a:gd name="connsiteY2" fmla="*/ 303308 h 2313259"/>
                  <a:gd name="connsiteX3" fmla="*/ 0 w 2313259"/>
                  <a:gd name="connsiteY3" fmla="*/ 303308 h 2313259"/>
                  <a:gd name="connsiteX4" fmla="*/ 227788 w 2313259"/>
                  <a:gd name="connsiteY4" fmla="*/ 0 h 2313259"/>
                  <a:gd name="connsiteX5" fmla="*/ 455575 w 2313259"/>
                  <a:gd name="connsiteY5" fmla="*/ 303308 h 2313259"/>
                  <a:gd name="connsiteX6" fmla="*/ 346480 w 2313259"/>
                  <a:gd name="connsiteY6" fmla="*/ 303308 h 2313259"/>
                  <a:gd name="connsiteX7" fmla="*/ 347164 w 2313259"/>
                  <a:gd name="connsiteY7" fmla="*/ 303991 h 2313259"/>
                  <a:gd name="connsiteX8" fmla="*/ 353429 w 2313259"/>
                  <a:gd name="connsiteY8" fmla="*/ 435199 h 2313259"/>
                  <a:gd name="connsiteX9" fmla="*/ 841961 w 2313259"/>
                  <a:gd name="connsiteY9" fmla="*/ 1470926 h 2313259"/>
                  <a:gd name="connsiteX10" fmla="*/ 1877688 w 2313259"/>
                  <a:gd name="connsiteY10" fmla="*/ 1959458 h 2313259"/>
                  <a:gd name="connsiteX11" fmla="*/ 2008896 w 2313259"/>
                  <a:gd name="connsiteY11" fmla="*/ 1965723 h 2313259"/>
                  <a:gd name="connsiteX12" fmla="*/ 2009951 w 2313259"/>
                  <a:gd name="connsiteY12" fmla="*/ 1966779 h 2313259"/>
                  <a:gd name="connsiteX13" fmla="*/ 2009951 w 2313259"/>
                  <a:gd name="connsiteY13" fmla="*/ 1857684 h 2313259"/>
                  <a:gd name="connsiteX14" fmla="*/ 2313259 w 2313259"/>
                  <a:gd name="connsiteY14" fmla="*/ 2085471 h 2313259"/>
                  <a:gd name="connsiteX15" fmla="*/ 2009951 w 2313259"/>
                  <a:gd name="connsiteY15" fmla="*/ 2313259 h 2313259"/>
                  <a:gd name="connsiteX16" fmla="*/ 2009951 w 2313259"/>
                  <a:gd name="connsiteY16" fmla="*/ 2185510 h 2313259"/>
                  <a:gd name="connsiteX17" fmla="*/ 1856625 w 2313259"/>
                  <a:gd name="connsiteY17" fmla="*/ 2178189 h 2313259"/>
                  <a:gd name="connsiteX18" fmla="*/ 686584 w 2313259"/>
                  <a:gd name="connsiteY18" fmla="*/ 1626304 h 2313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13259" h="2313259">
                    <a:moveTo>
                      <a:pt x="686584" y="1626304"/>
                    </a:moveTo>
                    <a:cubicBezTo>
                      <a:pt x="359540" y="1299260"/>
                      <a:pt x="175578" y="883317"/>
                      <a:pt x="134698" y="456262"/>
                    </a:cubicBezTo>
                    <a:lnTo>
                      <a:pt x="127395" y="303308"/>
                    </a:lnTo>
                    <a:lnTo>
                      <a:pt x="0" y="303308"/>
                    </a:lnTo>
                    <a:lnTo>
                      <a:pt x="227788" y="0"/>
                    </a:lnTo>
                    <a:lnTo>
                      <a:pt x="455575" y="303308"/>
                    </a:lnTo>
                    <a:lnTo>
                      <a:pt x="346480" y="303308"/>
                    </a:lnTo>
                    <a:lnTo>
                      <a:pt x="347164" y="303991"/>
                    </a:lnTo>
                    <a:lnTo>
                      <a:pt x="353429" y="435199"/>
                    </a:lnTo>
                    <a:cubicBezTo>
                      <a:pt x="389616" y="813231"/>
                      <a:pt x="552460" y="1181425"/>
                      <a:pt x="841961" y="1470926"/>
                    </a:cubicBezTo>
                    <a:cubicBezTo>
                      <a:pt x="1131462" y="1760427"/>
                      <a:pt x="1499656" y="1923270"/>
                      <a:pt x="1877688" y="1959458"/>
                    </a:cubicBezTo>
                    <a:lnTo>
                      <a:pt x="2008896" y="1965723"/>
                    </a:lnTo>
                    <a:lnTo>
                      <a:pt x="2009951" y="1966779"/>
                    </a:lnTo>
                    <a:lnTo>
                      <a:pt x="2009951" y="1857684"/>
                    </a:lnTo>
                    <a:lnTo>
                      <a:pt x="2313259" y="2085471"/>
                    </a:lnTo>
                    <a:lnTo>
                      <a:pt x="2009951" y="2313259"/>
                    </a:lnTo>
                    <a:lnTo>
                      <a:pt x="2009951" y="2185510"/>
                    </a:lnTo>
                    <a:lnTo>
                      <a:pt x="1856625" y="2178189"/>
                    </a:lnTo>
                    <a:cubicBezTo>
                      <a:pt x="1429570" y="2137309"/>
                      <a:pt x="1013627" y="1953347"/>
                      <a:pt x="686584" y="1626304"/>
                    </a:cubicBezTo>
                    <a:close/>
                  </a:path>
                </a:pathLst>
              </a:custGeom>
              <a:solidFill>
                <a:schemeClr val="tx1"/>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121" name="Rectangle 120"/>
          <p:cNvSpPr/>
          <p:nvPr/>
        </p:nvSpPr>
        <p:spPr bwMode="auto">
          <a:xfrm>
            <a:off x="274638" y="5419742"/>
            <a:ext cx="11887200" cy="106427"/>
          </a:xfrm>
          <a:prstGeom prst="rect">
            <a:avLst/>
          </a:prstGeom>
          <a:solidFill>
            <a:srgbClr val="777777"/>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Title 1"/>
          <p:cNvSpPr>
            <a:spLocks noGrp="1"/>
          </p:cNvSpPr>
          <p:nvPr>
            <p:ph type="title"/>
          </p:nvPr>
        </p:nvSpPr>
        <p:spPr/>
        <p:txBody>
          <a:bodyPr/>
          <a:lstStyle/>
          <a:p>
            <a:r>
              <a:rPr lang="en-US" sz="4400" dirty="0">
                <a:gradFill>
                  <a:gsLst>
                    <a:gs pos="0">
                      <a:schemeClr val="tx2"/>
                    </a:gs>
                    <a:gs pos="100000">
                      <a:schemeClr val="tx2"/>
                    </a:gs>
                  </a:gsLst>
                  <a:lin ang="5400000" scaled="1"/>
                </a:gradFill>
              </a:rPr>
              <a:t>Power of Azure with the control of the datacenter</a:t>
            </a:r>
            <a:br>
              <a:rPr lang="en-US" sz="4400" dirty="0">
                <a:gradFill>
                  <a:gsLst>
                    <a:gs pos="0">
                      <a:schemeClr val="tx2"/>
                    </a:gs>
                    <a:gs pos="100000">
                      <a:schemeClr val="tx2"/>
                    </a:gs>
                  </a:gsLst>
                  <a:lin ang="5400000" scaled="1"/>
                </a:gradFill>
              </a:rPr>
            </a:br>
            <a:r>
              <a:rPr lang="en-US" sz="3200" spc="0" dirty="0">
                <a:gradFill>
                  <a:gsLst>
                    <a:gs pos="0">
                      <a:schemeClr val="tx2"/>
                    </a:gs>
                    <a:gs pos="100000">
                      <a:schemeClr val="tx2"/>
                    </a:gs>
                  </a:gsLst>
                </a:gradFill>
              </a:rPr>
              <a:t>Introducing the Microsoft Azure Stack </a:t>
            </a:r>
            <a:endParaRPr lang="en-US" sz="4400" spc="0" dirty="0">
              <a:gradFill>
                <a:gsLst>
                  <a:gs pos="0">
                    <a:schemeClr val="tx2"/>
                  </a:gs>
                  <a:gs pos="100000">
                    <a:schemeClr val="tx2"/>
                  </a:gs>
                </a:gsLst>
              </a:gradFill>
            </a:endParaRPr>
          </a:p>
        </p:txBody>
      </p:sp>
      <p:sp>
        <p:nvSpPr>
          <p:cNvPr id="109" name="TextBox 108"/>
          <p:cNvSpPr txBox="1"/>
          <p:nvPr/>
        </p:nvSpPr>
        <p:spPr>
          <a:xfrm>
            <a:off x="1048616" y="5664289"/>
            <a:ext cx="3315162" cy="8770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82828" tIns="146262" rIns="182828" bIns="146262" rtlCol="0" anchor="ctr">
            <a:spAutoFit/>
          </a:bodyPr>
          <a:lstStyle>
            <a:defPPr>
              <a:defRPr lang="en-US"/>
            </a:defPPr>
            <a:lvl1pPr algn="ctr">
              <a:lnSpc>
                <a:spcPct val="90000"/>
              </a:lnSpc>
              <a:defRPr sz="2800">
                <a:gradFill>
                  <a:gsLst>
                    <a:gs pos="0">
                      <a:schemeClr val="accent4"/>
                    </a:gs>
                    <a:gs pos="100000">
                      <a:schemeClr val="accent4"/>
                    </a:gs>
                  </a:gsLst>
                  <a:lin ang="5400000" scaled="0"/>
                </a:gra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384"/>
            <a:r>
              <a:rPr lang="en-US" sz="2400" dirty="0">
                <a:gradFill>
                  <a:gsLst>
                    <a:gs pos="1250">
                      <a:srgbClr val="0078D7"/>
                    </a:gs>
                    <a:gs pos="100000">
                      <a:srgbClr val="0078D7"/>
                    </a:gs>
                  </a:gsLst>
                  <a:lin ang="5400000" scaled="0"/>
                </a:gradFill>
              </a:rPr>
              <a:t>Microsoft Azure Stack</a:t>
            </a:r>
          </a:p>
          <a:p>
            <a:pPr defTabSz="932384"/>
            <a:r>
              <a:rPr lang="en-US" sz="1800" kern="0">
                <a:gradFill>
                  <a:gsLst>
                    <a:gs pos="1250">
                      <a:srgbClr val="505050"/>
                    </a:gs>
                    <a:gs pos="100000">
                      <a:srgbClr val="505050"/>
                    </a:gs>
                  </a:gsLst>
                  <a:lin ang="5400000" scaled="0"/>
                </a:gradFill>
              </a:rPr>
              <a:t>Datacenter </a:t>
            </a:r>
            <a:endParaRPr lang="en-US" sz="1800" kern="0" dirty="0">
              <a:gradFill>
                <a:gsLst>
                  <a:gs pos="1250">
                    <a:srgbClr val="505050"/>
                  </a:gs>
                  <a:gs pos="100000">
                    <a:srgbClr val="505050"/>
                  </a:gs>
                </a:gsLst>
                <a:lin ang="5400000" scaled="0"/>
              </a:gradFill>
            </a:endParaRPr>
          </a:p>
        </p:txBody>
      </p:sp>
      <p:sp>
        <p:nvSpPr>
          <p:cNvPr id="107" name="Freeform 5"/>
          <p:cNvSpPr>
            <a:spLocks/>
          </p:cNvSpPr>
          <p:nvPr/>
        </p:nvSpPr>
        <p:spPr bwMode="auto">
          <a:xfrm>
            <a:off x="374858" y="3392698"/>
            <a:ext cx="2370950" cy="2027044"/>
          </a:xfrm>
          <a:custGeom>
            <a:avLst/>
            <a:gdLst>
              <a:gd name="T0" fmla="*/ 773 w 1927"/>
              <a:gd name="T1" fmla="*/ 202 h 1927"/>
              <a:gd name="T2" fmla="*/ 773 w 1927"/>
              <a:gd name="T3" fmla="*/ 0 h 1927"/>
              <a:gd name="T4" fmla="*/ 275 w 1927"/>
              <a:gd name="T5" fmla="*/ 0 h 1927"/>
              <a:gd name="T6" fmla="*/ 275 w 1927"/>
              <a:gd name="T7" fmla="*/ 202 h 1927"/>
              <a:gd name="T8" fmla="*/ 0 w 1927"/>
              <a:gd name="T9" fmla="*/ 202 h 1927"/>
              <a:gd name="T10" fmla="*/ 0 w 1927"/>
              <a:gd name="T11" fmla="*/ 254 h 1927"/>
              <a:gd name="T12" fmla="*/ 64 w 1927"/>
              <a:gd name="T13" fmla="*/ 254 h 1927"/>
              <a:gd name="T14" fmla="*/ 64 w 1927"/>
              <a:gd name="T15" fmla="*/ 1927 h 1927"/>
              <a:gd name="T16" fmla="*/ 1863 w 1927"/>
              <a:gd name="T17" fmla="*/ 1927 h 1927"/>
              <a:gd name="T18" fmla="*/ 1863 w 1927"/>
              <a:gd name="T19" fmla="*/ 254 h 1927"/>
              <a:gd name="T20" fmla="*/ 1927 w 1927"/>
              <a:gd name="T21" fmla="*/ 254 h 1927"/>
              <a:gd name="T22" fmla="*/ 1927 w 1927"/>
              <a:gd name="T23" fmla="*/ 202 h 1927"/>
              <a:gd name="T24" fmla="*/ 773 w 1927"/>
              <a:gd name="T25" fmla="*/ 202 h 1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7" h="1927">
                <a:moveTo>
                  <a:pt x="773" y="202"/>
                </a:moveTo>
                <a:lnTo>
                  <a:pt x="773" y="0"/>
                </a:lnTo>
                <a:lnTo>
                  <a:pt x="275" y="0"/>
                </a:lnTo>
                <a:lnTo>
                  <a:pt x="275" y="202"/>
                </a:lnTo>
                <a:lnTo>
                  <a:pt x="0" y="202"/>
                </a:lnTo>
                <a:lnTo>
                  <a:pt x="0" y="254"/>
                </a:lnTo>
                <a:lnTo>
                  <a:pt x="64" y="254"/>
                </a:lnTo>
                <a:lnTo>
                  <a:pt x="64" y="1927"/>
                </a:lnTo>
                <a:lnTo>
                  <a:pt x="1863" y="1927"/>
                </a:lnTo>
                <a:lnTo>
                  <a:pt x="1863" y="254"/>
                </a:lnTo>
                <a:lnTo>
                  <a:pt x="1927" y="254"/>
                </a:lnTo>
                <a:lnTo>
                  <a:pt x="1927" y="202"/>
                </a:lnTo>
                <a:lnTo>
                  <a:pt x="773" y="20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0" name="Rectangle 10"/>
          <p:cNvSpPr>
            <a:spLocks noChangeArrowheads="1"/>
          </p:cNvSpPr>
          <p:nvPr/>
        </p:nvSpPr>
        <p:spPr bwMode="auto">
          <a:xfrm>
            <a:off x="1526655" y="2824838"/>
            <a:ext cx="3116210" cy="87502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3" name="Rectangle 23"/>
          <p:cNvSpPr>
            <a:spLocks noChangeArrowheads="1"/>
          </p:cNvSpPr>
          <p:nvPr/>
        </p:nvSpPr>
        <p:spPr bwMode="auto">
          <a:xfrm>
            <a:off x="1526655" y="3699857"/>
            <a:ext cx="3116210" cy="171988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4" name="Rectangle 38"/>
          <p:cNvSpPr>
            <a:spLocks noChangeArrowheads="1"/>
          </p:cNvSpPr>
          <p:nvPr/>
        </p:nvSpPr>
        <p:spPr bwMode="auto">
          <a:xfrm>
            <a:off x="1116941" y="5149400"/>
            <a:ext cx="71530" cy="27034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5" name="Oval 40"/>
          <p:cNvSpPr>
            <a:spLocks noChangeArrowheads="1"/>
          </p:cNvSpPr>
          <p:nvPr/>
        </p:nvSpPr>
        <p:spPr bwMode="auto">
          <a:xfrm>
            <a:off x="1021014" y="4729685"/>
            <a:ext cx="261927" cy="261927"/>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6" name="Rectangle 41"/>
          <p:cNvSpPr>
            <a:spLocks noChangeArrowheads="1"/>
          </p:cNvSpPr>
          <p:nvPr/>
        </p:nvSpPr>
        <p:spPr bwMode="auto">
          <a:xfrm>
            <a:off x="678292" y="5149400"/>
            <a:ext cx="72582" cy="27034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7" name="Oval 42"/>
          <p:cNvSpPr>
            <a:spLocks noChangeArrowheads="1"/>
          </p:cNvSpPr>
          <p:nvPr/>
        </p:nvSpPr>
        <p:spPr bwMode="auto">
          <a:xfrm>
            <a:off x="534179" y="4914822"/>
            <a:ext cx="356600" cy="356600"/>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8" name="Oval 43"/>
          <p:cNvSpPr>
            <a:spLocks noChangeArrowheads="1"/>
          </p:cNvSpPr>
          <p:nvPr/>
        </p:nvSpPr>
        <p:spPr bwMode="auto">
          <a:xfrm>
            <a:off x="579412" y="4729685"/>
            <a:ext cx="261927" cy="261927"/>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19" name="Rectangle 12"/>
          <p:cNvSpPr>
            <a:spLocks noChangeArrowheads="1"/>
          </p:cNvSpPr>
          <p:nvPr/>
        </p:nvSpPr>
        <p:spPr bwMode="auto">
          <a:xfrm>
            <a:off x="1347310" y="2772252"/>
            <a:ext cx="3424308" cy="52585"/>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0" name="Rectangle 25"/>
          <p:cNvSpPr>
            <a:spLocks noChangeArrowheads="1"/>
          </p:cNvSpPr>
          <p:nvPr/>
        </p:nvSpPr>
        <p:spPr bwMode="auto">
          <a:xfrm>
            <a:off x="1347310" y="3330835"/>
            <a:ext cx="3424308" cy="45719"/>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28" name="Rectangle 127"/>
          <p:cNvSpPr/>
          <p:nvPr/>
        </p:nvSpPr>
        <p:spPr bwMode="auto">
          <a:xfrm>
            <a:off x="1639424" y="2939507"/>
            <a:ext cx="1380744" cy="3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chemeClr val="tx1"/>
                    </a:gs>
                    <a:gs pos="100000">
                      <a:schemeClr val="tx1"/>
                    </a:gs>
                  </a:gsLst>
                  <a:lin ang="5400000" scaled="0"/>
                </a:gradFill>
                <a:ea typeface="Segoe UI" pitchFamily="34" charset="0"/>
                <a:cs typeface="Segoe UI" pitchFamily="34" charset="0"/>
              </a:rPr>
              <a:t>Windows Server</a:t>
            </a:r>
          </a:p>
        </p:txBody>
      </p:sp>
      <p:sp>
        <p:nvSpPr>
          <p:cNvPr id="129" name="Rectangle 128"/>
          <p:cNvSpPr/>
          <p:nvPr/>
        </p:nvSpPr>
        <p:spPr bwMode="auto">
          <a:xfrm>
            <a:off x="3069634" y="2939507"/>
            <a:ext cx="1439644" cy="3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chemeClr val="tx1"/>
                    </a:gs>
                    <a:gs pos="100000">
                      <a:schemeClr val="tx1"/>
                    </a:gs>
                  </a:gsLst>
                  <a:lin ang="5400000" scaled="0"/>
                </a:gradFill>
                <a:ea typeface="Segoe UI" pitchFamily="34" charset="0"/>
                <a:cs typeface="Segoe UI" pitchFamily="34" charset="0"/>
              </a:rPr>
              <a:t>Linux</a:t>
            </a:r>
          </a:p>
        </p:txBody>
      </p:sp>
      <p:sp>
        <p:nvSpPr>
          <p:cNvPr id="134" name="Oval 42"/>
          <p:cNvSpPr>
            <a:spLocks noChangeArrowheads="1"/>
          </p:cNvSpPr>
          <p:nvPr/>
        </p:nvSpPr>
        <p:spPr bwMode="auto">
          <a:xfrm>
            <a:off x="973677" y="4868863"/>
            <a:ext cx="356600" cy="356600"/>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05050"/>
              </a:solidFill>
            </a:endParaRPr>
          </a:p>
        </p:txBody>
      </p:sp>
      <p:sp>
        <p:nvSpPr>
          <p:cNvPr id="135" name="Rectangle 134"/>
          <p:cNvSpPr/>
          <p:nvPr/>
        </p:nvSpPr>
        <p:spPr bwMode="auto">
          <a:xfrm>
            <a:off x="1639424" y="3536822"/>
            <a:ext cx="2869854" cy="786384"/>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505050"/>
                    </a:gs>
                    <a:gs pos="100000">
                      <a:srgbClr val="505050"/>
                    </a:gs>
                  </a:gsLst>
                  <a:lin ang="5400000" scaled="0"/>
                </a:gradFill>
                <a:ea typeface="Segoe UI" pitchFamily="34" charset="0"/>
                <a:cs typeface="Segoe UI" pitchFamily="34" charset="0"/>
              </a:rPr>
              <a:t>Portal </a:t>
            </a:r>
          </a:p>
          <a:p>
            <a:pPr algn="ctr" defTabSz="932472" fontAlgn="base">
              <a:lnSpc>
                <a:spcPct val="90000"/>
              </a:lnSpc>
              <a:spcBef>
                <a:spcPct val="0"/>
              </a:spcBef>
              <a:spcAft>
                <a:spcPct val="0"/>
              </a:spcAft>
            </a:pPr>
            <a:r>
              <a:rPr lang="en-US" sz="1400" dirty="0" err="1">
                <a:gradFill>
                  <a:gsLst>
                    <a:gs pos="0">
                      <a:srgbClr val="505050"/>
                    </a:gs>
                    <a:gs pos="100000">
                      <a:srgbClr val="505050"/>
                    </a:gs>
                  </a:gsLst>
                  <a:lin ang="5400000" scaled="0"/>
                </a:gradFill>
                <a:ea typeface="Segoe UI" pitchFamily="34" charset="0"/>
                <a:cs typeface="Segoe UI" pitchFamily="34" charset="0"/>
              </a:rPr>
              <a:t>IaaS</a:t>
            </a:r>
            <a:r>
              <a:rPr lang="en-US" sz="1400" dirty="0">
                <a:gradFill>
                  <a:gsLst>
                    <a:gs pos="0">
                      <a:srgbClr val="505050"/>
                    </a:gs>
                    <a:gs pos="100000">
                      <a:srgbClr val="505050"/>
                    </a:gs>
                  </a:gsLst>
                  <a:lin ang="5400000" scaled="0"/>
                </a:gradFill>
                <a:ea typeface="Segoe UI" pitchFamily="34" charset="0"/>
                <a:cs typeface="Segoe UI" pitchFamily="34" charset="0"/>
              </a:rPr>
              <a:t> | </a:t>
            </a:r>
            <a:r>
              <a:rPr lang="en-US" sz="1400" dirty="0" err="1">
                <a:gradFill>
                  <a:gsLst>
                    <a:gs pos="0">
                      <a:srgbClr val="505050"/>
                    </a:gs>
                    <a:gs pos="100000">
                      <a:srgbClr val="505050"/>
                    </a:gs>
                  </a:gsLst>
                  <a:lin ang="5400000" scaled="0"/>
                </a:gradFill>
                <a:ea typeface="Segoe UI" pitchFamily="34" charset="0"/>
                <a:cs typeface="Segoe UI" pitchFamily="34" charset="0"/>
              </a:rPr>
              <a:t>PaaS</a:t>
            </a:r>
            <a:r>
              <a:rPr lang="en-US" sz="1400" dirty="0">
                <a:gradFill>
                  <a:gsLst>
                    <a:gs pos="0">
                      <a:srgbClr val="505050"/>
                    </a:gs>
                    <a:gs pos="100000">
                      <a:srgbClr val="505050"/>
                    </a:gs>
                  </a:gsLst>
                  <a:lin ang="5400000" scaled="0"/>
                </a:gradFill>
                <a:ea typeface="Segoe UI" pitchFamily="34" charset="0"/>
                <a:cs typeface="Segoe UI" pitchFamily="34" charset="0"/>
              </a:rPr>
              <a:t> services </a:t>
            </a:r>
          </a:p>
        </p:txBody>
      </p:sp>
      <p:sp>
        <p:nvSpPr>
          <p:cNvPr id="136" name="Rectangle 135"/>
          <p:cNvSpPr/>
          <p:nvPr/>
        </p:nvSpPr>
        <p:spPr bwMode="auto">
          <a:xfrm>
            <a:off x="1639424" y="4369949"/>
            <a:ext cx="2869854" cy="833127"/>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505050"/>
                    </a:gs>
                    <a:gs pos="100000">
                      <a:srgbClr val="505050"/>
                    </a:gs>
                  </a:gsLst>
                  <a:lin ang="5400000" scaled="0"/>
                </a:gradFill>
                <a:ea typeface="Segoe UI" pitchFamily="34" charset="0"/>
                <a:cs typeface="Segoe UI" pitchFamily="34" charset="0"/>
              </a:rPr>
              <a:t>Cloud-inspired infrastructure</a:t>
            </a:r>
          </a:p>
          <a:p>
            <a:pPr algn="ctr" defTabSz="932472" fontAlgn="base">
              <a:lnSpc>
                <a:spcPct val="90000"/>
              </a:lnSpc>
              <a:spcBef>
                <a:spcPct val="0"/>
              </a:spcBef>
              <a:spcAft>
                <a:spcPct val="0"/>
              </a:spcAft>
            </a:pPr>
            <a:r>
              <a:rPr lang="en-US" sz="1050" dirty="0">
                <a:gradFill>
                  <a:gsLst>
                    <a:gs pos="0">
                      <a:srgbClr val="505050"/>
                    </a:gs>
                    <a:gs pos="100000">
                      <a:srgbClr val="505050"/>
                    </a:gs>
                  </a:gsLst>
                  <a:lin ang="5400000" scaled="0"/>
                </a:gradFill>
                <a:ea typeface="Segoe UI" pitchFamily="34" charset="0"/>
                <a:cs typeface="Segoe UI" pitchFamily="34" charset="0"/>
              </a:rPr>
              <a:t>Powered by Windows Server, Hyper-V, </a:t>
            </a:r>
            <a:br>
              <a:rPr lang="en-US" sz="1050" dirty="0">
                <a:gradFill>
                  <a:gsLst>
                    <a:gs pos="0">
                      <a:srgbClr val="505050"/>
                    </a:gs>
                    <a:gs pos="100000">
                      <a:srgbClr val="505050"/>
                    </a:gs>
                  </a:gsLst>
                  <a:lin ang="5400000" scaled="0"/>
                </a:gradFill>
                <a:ea typeface="Segoe UI" pitchFamily="34" charset="0"/>
                <a:cs typeface="Segoe UI" pitchFamily="34" charset="0"/>
              </a:rPr>
            </a:br>
            <a:r>
              <a:rPr lang="en-US" sz="1050" dirty="0">
                <a:gradFill>
                  <a:gsLst>
                    <a:gs pos="0">
                      <a:srgbClr val="505050"/>
                    </a:gs>
                    <a:gs pos="100000">
                      <a:srgbClr val="505050"/>
                    </a:gs>
                  </a:gsLst>
                  <a:lin ang="5400000" scaled="0"/>
                </a:gradFill>
                <a:ea typeface="Segoe UI" pitchFamily="34" charset="0"/>
                <a:cs typeface="Segoe UI" pitchFamily="34" charset="0"/>
              </a:rPr>
              <a:t>System Center, and Azure technologies</a:t>
            </a:r>
          </a:p>
        </p:txBody>
      </p:sp>
      <p:sp>
        <p:nvSpPr>
          <p:cNvPr id="12" name="Freeform 9"/>
          <p:cNvSpPr>
            <a:spLocks/>
          </p:cNvSpPr>
          <p:nvPr/>
        </p:nvSpPr>
        <p:spPr bwMode="auto">
          <a:xfrm>
            <a:off x="5617711" y="2805136"/>
            <a:ext cx="1328737" cy="661988"/>
          </a:xfrm>
          <a:custGeom>
            <a:avLst/>
            <a:gdLst>
              <a:gd name="T0" fmla="*/ 819 w 819"/>
              <a:gd name="T1" fmla="*/ 406 h 406"/>
              <a:gd name="T2" fmla="*/ 791 w 819"/>
              <a:gd name="T3" fmla="*/ 56 h 406"/>
              <a:gd name="T4" fmla="*/ 678 w 819"/>
              <a:gd name="T5" fmla="*/ 154 h 406"/>
              <a:gd name="T6" fmla="*/ 678 w 819"/>
              <a:gd name="T7" fmla="*/ 154 h 406"/>
              <a:gd name="T8" fmla="*/ 678 w 819"/>
              <a:gd name="T9" fmla="*/ 140 h 406"/>
              <a:gd name="T10" fmla="*/ 650 w 819"/>
              <a:gd name="T11" fmla="*/ 112 h 406"/>
              <a:gd name="T12" fmla="*/ 339 w 819"/>
              <a:gd name="T13" fmla="*/ 0 h 406"/>
              <a:gd name="T14" fmla="*/ 325 w 819"/>
              <a:gd name="T15" fmla="*/ 0 h 406"/>
              <a:gd name="T16" fmla="*/ 14 w 819"/>
              <a:gd name="T17" fmla="*/ 140 h 406"/>
              <a:gd name="T18" fmla="*/ 0 w 819"/>
              <a:gd name="T19" fmla="*/ 140 h 406"/>
              <a:gd name="T20" fmla="*/ 113 w 819"/>
              <a:gd name="T21" fmla="*/ 238 h 406"/>
              <a:gd name="T22" fmla="*/ 113 w 819"/>
              <a:gd name="T23" fmla="*/ 238 h 406"/>
              <a:gd name="T24" fmla="*/ 325 w 819"/>
              <a:gd name="T25" fmla="*/ 140 h 406"/>
              <a:gd name="T26" fmla="*/ 339 w 819"/>
              <a:gd name="T27" fmla="*/ 140 h 406"/>
              <a:gd name="T28" fmla="*/ 537 w 819"/>
              <a:gd name="T29" fmla="*/ 210 h 406"/>
              <a:gd name="T30" fmla="*/ 579 w 819"/>
              <a:gd name="T31" fmla="*/ 238 h 406"/>
              <a:gd name="T32" fmla="*/ 466 w 819"/>
              <a:gd name="T33" fmla="*/ 336 h 406"/>
              <a:gd name="T34" fmla="*/ 819 w 819"/>
              <a:gd name="T35" fmla="*/ 406 h 406"/>
              <a:gd name="T36" fmla="*/ 819 w 819"/>
              <a:gd name="T37"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9" h="406">
                <a:moveTo>
                  <a:pt x="819" y="406"/>
                </a:moveTo>
                <a:cubicBezTo>
                  <a:pt x="791" y="56"/>
                  <a:pt x="791" y="56"/>
                  <a:pt x="791" y="56"/>
                </a:cubicBezTo>
                <a:cubicBezTo>
                  <a:pt x="678" y="154"/>
                  <a:pt x="678" y="154"/>
                  <a:pt x="678" y="154"/>
                </a:cubicBezTo>
                <a:cubicBezTo>
                  <a:pt x="678" y="154"/>
                  <a:pt x="678" y="154"/>
                  <a:pt x="678" y="154"/>
                </a:cubicBezTo>
                <a:cubicBezTo>
                  <a:pt x="678" y="140"/>
                  <a:pt x="678" y="140"/>
                  <a:pt x="678" y="140"/>
                </a:cubicBezTo>
                <a:cubicBezTo>
                  <a:pt x="650" y="112"/>
                  <a:pt x="650" y="112"/>
                  <a:pt x="650" y="112"/>
                </a:cubicBezTo>
                <a:cubicBezTo>
                  <a:pt x="565" y="42"/>
                  <a:pt x="452" y="0"/>
                  <a:pt x="339" y="0"/>
                </a:cubicBezTo>
                <a:cubicBezTo>
                  <a:pt x="339" y="0"/>
                  <a:pt x="339" y="0"/>
                  <a:pt x="325" y="0"/>
                </a:cubicBezTo>
                <a:cubicBezTo>
                  <a:pt x="212" y="0"/>
                  <a:pt x="99" y="56"/>
                  <a:pt x="14" y="140"/>
                </a:cubicBezTo>
                <a:cubicBezTo>
                  <a:pt x="0" y="140"/>
                  <a:pt x="0" y="140"/>
                  <a:pt x="0" y="140"/>
                </a:cubicBezTo>
                <a:cubicBezTo>
                  <a:pt x="113" y="238"/>
                  <a:pt x="113" y="238"/>
                  <a:pt x="113" y="238"/>
                </a:cubicBezTo>
                <a:cubicBezTo>
                  <a:pt x="113" y="238"/>
                  <a:pt x="113" y="238"/>
                  <a:pt x="113" y="238"/>
                </a:cubicBezTo>
                <a:cubicBezTo>
                  <a:pt x="170" y="182"/>
                  <a:pt x="254" y="140"/>
                  <a:pt x="325" y="140"/>
                </a:cubicBezTo>
                <a:cubicBezTo>
                  <a:pt x="339" y="140"/>
                  <a:pt x="339" y="140"/>
                  <a:pt x="339" y="140"/>
                </a:cubicBezTo>
                <a:cubicBezTo>
                  <a:pt x="410" y="140"/>
                  <a:pt x="480" y="168"/>
                  <a:pt x="537" y="210"/>
                </a:cubicBezTo>
                <a:cubicBezTo>
                  <a:pt x="579" y="238"/>
                  <a:pt x="579" y="238"/>
                  <a:pt x="579" y="238"/>
                </a:cubicBezTo>
                <a:cubicBezTo>
                  <a:pt x="466" y="336"/>
                  <a:pt x="466" y="336"/>
                  <a:pt x="466" y="336"/>
                </a:cubicBezTo>
                <a:cubicBezTo>
                  <a:pt x="819" y="406"/>
                  <a:pt x="819" y="406"/>
                  <a:pt x="819" y="406"/>
                </a:cubicBezTo>
                <a:cubicBezTo>
                  <a:pt x="819" y="406"/>
                  <a:pt x="819" y="406"/>
                  <a:pt x="819" y="40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32688"/>
            <a:endParaRPr lang="en-US" sz="1836">
              <a:solidFill>
                <a:srgbClr val="FFFFFF"/>
              </a:solidFill>
            </a:endParaRPr>
          </a:p>
        </p:txBody>
      </p:sp>
      <p:sp>
        <p:nvSpPr>
          <p:cNvPr id="137" name="Freeform 9"/>
          <p:cNvSpPr>
            <a:spLocks/>
          </p:cNvSpPr>
          <p:nvPr/>
        </p:nvSpPr>
        <p:spPr bwMode="auto">
          <a:xfrm flipH="1" flipV="1">
            <a:off x="5553076" y="4433582"/>
            <a:ext cx="1328737" cy="661988"/>
          </a:xfrm>
          <a:custGeom>
            <a:avLst/>
            <a:gdLst>
              <a:gd name="T0" fmla="*/ 819 w 819"/>
              <a:gd name="T1" fmla="*/ 406 h 406"/>
              <a:gd name="T2" fmla="*/ 791 w 819"/>
              <a:gd name="T3" fmla="*/ 56 h 406"/>
              <a:gd name="T4" fmla="*/ 678 w 819"/>
              <a:gd name="T5" fmla="*/ 154 h 406"/>
              <a:gd name="T6" fmla="*/ 678 w 819"/>
              <a:gd name="T7" fmla="*/ 154 h 406"/>
              <a:gd name="T8" fmla="*/ 678 w 819"/>
              <a:gd name="T9" fmla="*/ 140 h 406"/>
              <a:gd name="T10" fmla="*/ 650 w 819"/>
              <a:gd name="T11" fmla="*/ 112 h 406"/>
              <a:gd name="T12" fmla="*/ 339 w 819"/>
              <a:gd name="T13" fmla="*/ 0 h 406"/>
              <a:gd name="T14" fmla="*/ 325 w 819"/>
              <a:gd name="T15" fmla="*/ 0 h 406"/>
              <a:gd name="T16" fmla="*/ 14 w 819"/>
              <a:gd name="T17" fmla="*/ 140 h 406"/>
              <a:gd name="T18" fmla="*/ 0 w 819"/>
              <a:gd name="T19" fmla="*/ 140 h 406"/>
              <a:gd name="T20" fmla="*/ 113 w 819"/>
              <a:gd name="T21" fmla="*/ 238 h 406"/>
              <a:gd name="T22" fmla="*/ 113 w 819"/>
              <a:gd name="T23" fmla="*/ 238 h 406"/>
              <a:gd name="T24" fmla="*/ 325 w 819"/>
              <a:gd name="T25" fmla="*/ 140 h 406"/>
              <a:gd name="T26" fmla="*/ 339 w 819"/>
              <a:gd name="T27" fmla="*/ 140 h 406"/>
              <a:gd name="T28" fmla="*/ 537 w 819"/>
              <a:gd name="T29" fmla="*/ 210 h 406"/>
              <a:gd name="T30" fmla="*/ 579 w 819"/>
              <a:gd name="T31" fmla="*/ 238 h 406"/>
              <a:gd name="T32" fmla="*/ 466 w 819"/>
              <a:gd name="T33" fmla="*/ 336 h 406"/>
              <a:gd name="T34" fmla="*/ 819 w 819"/>
              <a:gd name="T35" fmla="*/ 406 h 406"/>
              <a:gd name="T36" fmla="*/ 819 w 819"/>
              <a:gd name="T37"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9" h="406">
                <a:moveTo>
                  <a:pt x="819" y="406"/>
                </a:moveTo>
                <a:cubicBezTo>
                  <a:pt x="791" y="56"/>
                  <a:pt x="791" y="56"/>
                  <a:pt x="791" y="56"/>
                </a:cubicBezTo>
                <a:cubicBezTo>
                  <a:pt x="678" y="154"/>
                  <a:pt x="678" y="154"/>
                  <a:pt x="678" y="154"/>
                </a:cubicBezTo>
                <a:cubicBezTo>
                  <a:pt x="678" y="154"/>
                  <a:pt x="678" y="154"/>
                  <a:pt x="678" y="154"/>
                </a:cubicBezTo>
                <a:cubicBezTo>
                  <a:pt x="678" y="140"/>
                  <a:pt x="678" y="140"/>
                  <a:pt x="678" y="140"/>
                </a:cubicBezTo>
                <a:cubicBezTo>
                  <a:pt x="650" y="112"/>
                  <a:pt x="650" y="112"/>
                  <a:pt x="650" y="112"/>
                </a:cubicBezTo>
                <a:cubicBezTo>
                  <a:pt x="565" y="42"/>
                  <a:pt x="452" y="0"/>
                  <a:pt x="339" y="0"/>
                </a:cubicBezTo>
                <a:cubicBezTo>
                  <a:pt x="339" y="0"/>
                  <a:pt x="339" y="0"/>
                  <a:pt x="325" y="0"/>
                </a:cubicBezTo>
                <a:cubicBezTo>
                  <a:pt x="212" y="0"/>
                  <a:pt x="99" y="56"/>
                  <a:pt x="14" y="140"/>
                </a:cubicBezTo>
                <a:cubicBezTo>
                  <a:pt x="0" y="140"/>
                  <a:pt x="0" y="140"/>
                  <a:pt x="0" y="140"/>
                </a:cubicBezTo>
                <a:cubicBezTo>
                  <a:pt x="113" y="238"/>
                  <a:pt x="113" y="238"/>
                  <a:pt x="113" y="238"/>
                </a:cubicBezTo>
                <a:cubicBezTo>
                  <a:pt x="113" y="238"/>
                  <a:pt x="113" y="238"/>
                  <a:pt x="113" y="238"/>
                </a:cubicBezTo>
                <a:cubicBezTo>
                  <a:pt x="170" y="182"/>
                  <a:pt x="254" y="140"/>
                  <a:pt x="325" y="140"/>
                </a:cubicBezTo>
                <a:cubicBezTo>
                  <a:pt x="339" y="140"/>
                  <a:pt x="339" y="140"/>
                  <a:pt x="339" y="140"/>
                </a:cubicBezTo>
                <a:cubicBezTo>
                  <a:pt x="410" y="140"/>
                  <a:pt x="480" y="168"/>
                  <a:pt x="537" y="210"/>
                </a:cubicBezTo>
                <a:cubicBezTo>
                  <a:pt x="579" y="238"/>
                  <a:pt x="579" y="238"/>
                  <a:pt x="579" y="238"/>
                </a:cubicBezTo>
                <a:cubicBezTo>
                  <a:pt x="466" y="336"/>
                  <a:pt x="466" y="336"/>
                  <a:pt x="466" y="336"/>
                </a:cubicBezTo>
                <a:cubicBezTo>
                  <a:pt x="819" y="406"/>
                  <a:pt x="819" y="406"/>
                  <a:pt x="819" y="406"/>
                </a:cubicBezTo>
                <a:cubicBezTo>
                  <a:pt x="819" y="406"/>
                  <a:pt x="819" y="406"/>
                  <a:pt x="819" y="40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defTabSz="932688"/>
            <a:endParaRPr lang="en-US" sz="1836">
              <a:solidFill>
                <a:srgbClr val="FFFFFF"/>
              </a:solidFill>
            </a:endParaRPr>
          </a:p>
        </p:txBody>
      </p:sp>
      <p:sp>
        <p:nvSpPr>
          <p:cNvPr id="140" name="Rectangle 139"/>
          <p:cNvSpPr/>
          <p:nvPr/>
        </p:nvSpPr>
        <p:spPr bwMode="auto">
          <a:xfrm>
            <a:off x="7793608" y="2892764"/>
            <a:ext cx="1380744" cy="3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chemeClr val="tx1"/>
                    </a:gs>
                    <a:gs pos="100000">
                      <a:schemeClr val="tx1"/>
                    </a:gs>
                  </a:gsLst>
                  <a:lin ang="5400000" scaled="0"/>
                </a:gradFill>
                <a:ea typeface="Segoe UI" pitchFamily="34" charset="0"/>
                <a:cs typeface="Segoe UI" pitchFamily="34" charset="0"/>
              </a:rPr>
              <a:t>Windows Server</a:t>
            </a:r>
          </a:p>
        </p:txBody>
      </p:sp>
      <p:sp>
        <p:nvSpPr>
          <p:cNvPr id="141" name="Rectangle 140"/>
          <p:cNvSpPr/>
          <p:nvPr/>
        </p:nvSpPr>
        <p:spPr bwMode="auto">
          <a:xfrm>
            <a:off x="9223818" y="2892764"/>
            <a:ext cx="1439644" cy="3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chemeClr val="tx1"/>
                    </a:gs>
                    <a:gs pos="100000">
                      <a:schemeClr val="tx1"/>
                    </a:gs>
                  </a:gsLst>
                  <a:lin ang="5400000" scaled="0"/>
                </a:gradFill>
                <a:ea typeface="Segoe UI" pitchFamily="34" charset="0"/>
                <a:cs typeface="Segoe UI" pitchFamily="34" charset="0"/>
              </a:rPr>
              <a:t>Linux</a:t>
            </a:r>
          </a:p>
        </p:txBody>
      </p:sp>
      <p:grpSp>
        <p:nvGrpSpPr>
          <p:cNvPr id="14" name="Group 13"/>
          <p:cNvGrpSpPr/>
          <p:nvPr/>
        </p:nvGrpSpPr>
        <p:grpSpPr>
          <a:xfrm>
            <a:off x="7897245" y="3413840"/>
            <a:ext cx="2662580" cy="1666254"/>
            <a:chOff x="8000882" y="3536822"/>
            <a:chExt cx="2662580" cy="1666254"/>
          </a:xfrm>
        </p:grpSpPr>
        <p:sp>
          <p:nvSpPr>
            <p:cNvPr id="142" name="Rectangle 141"/>
            <p:cNvSpPr/>
            <p:nvPr/>
          </p:nvSpPr>
          <p:spPr bwMode="auto">
            <a:xfrm>
              <a:off x="8000882" y="3536822"/>
              <a:ext cx="2662580" cy="786384"/>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505050"/>
                      </a:gs>
                      <a:gs pos="100000">
                        <a:srgbClr val="505050"/>
                      </a:gs>
                    </a:gsLst>
                    <a:lin ang="5400000" scaled="0"/>
                  </a:gradFill>
                  <a:ea typeface="Segoe UI" pitchFamily="34" charset="0"/>
                  <a:cs typeface="Segoe UI" pitchFamily="34" charset="0"/>
                </a:rPr>
                <a:t>Portal </a:t>
              </a:r>
            </a:p>
            <a:p>
              <a:pPr algn="ctr" defTabSz="932472" fontAlgn="base">
                <a:lnSpc>
                  <a:spcPct val="90000"/>
                </a:lnSpc>
                <a:spcBef>
                  <a:spcPct val="0"/>
                </a:spcBef>
                <a:spcAft>
                  <a:spcPct val="0"/>
                </a:spcAft>
              </a:pPr>
              <a:r>
                <a:rPr lang="en-US" sz="1400" dirty="0" err="1">
                  <a:gradFill>
                    <a:gsLst>
                      <a:gs pos="0">
                        <a:srgbClr val="505050"/>
                      </a:gs>
                      <a:gs pos="100000">
                        <a:srgbClr val="505050"/>
                      </a:gs>
                    </a:gsLst>
                    <a:lin ang="5400000" scaled="0"/>
                  </a:gradFill>
                  <a:ea typeface="Segoe UI" pitchFamily="34" charset="0"/>
                  <a:cs typeface="Segoe UI" pitchFamily="34" charset="0"/>
                </a:rPr>
                <a:t>IaaS</a:t>
              </a:r>
              <a:r>
                <a:rPr lang="en-US" sz="1400" dirty="0">
                  <a:gradFill>
                    <a:gsLst>
                      <a:gs pos="0">
                        <a:srgbClr val="505050"/>
                      </a:gs>
                      <a:gs pos="100000">
                        <a:srgbClr val="505050"/>
                      </a:gs>
                    </a:gsLst>
                    <a:lin ang="5400000" scaled="0"/>
                  </a:gradFill>
                  <a:ea typeface="Segoe UI" pitchFamily="34" charset="0"/>
                  <a:cs typeface="Segoe UI" pitchFamily="34" charset="0"/>
                </a:rPr>
                <a:t> | </a:t>
              </a:r>
              <a:r>
                <a:rPr lang="en-US" sz="1400" dirty="0" err="1">
                  <a:gradFill>
                    <a:gsLst>
                      <a:gs pos="0">
                        <a:srgbClr val="505050"/>
                      </a:gs>
                      <a:gs pos="100000">
                        <a:srgbClr val="505050"/>
                      </a:gs>
                    </a:gsLst>
                    <a:lin ang="5400000" scaled="0"/>
                  </a:gradFill>
                  <a:ea typeface="Segoe UI" pitchFamily="34" charset="0"/>
                  <a:cs typeface="Segoe UI" pitchFamily="34" charset="0"/>
                </a:rPr>
                <a:t>PaaS</a:t>
              </a:r>
              <a:r>
                <a:rPr lang="en-US" sz="1400" dirty="0">
                  <a:gradFill>
                    <a:gsLst>
                      <a:gs pos="0">
                        <a:srgbClr val="505050"/>
                      </a:gs>
                      <a:gs pos="100000">
                        <a:srgbClr val="505050"/>
                      </a:gs>
                    </a:gsLst>
                    <a:lin ang="5400000" scaled="0"/>
                  </a:gradFill>
                  <a:ea typeface="Segoe UI" pitchFamily="34" charset="0"/>
                  <a:cs typeface="Segoe UI" pitchFamily="34" charset="0"/>
                </a:rPr>
                <a:t> services </a:t>
              </a:r>
            </a:p>
          </p:txBody>
        </p:sp>
        <p:sp>
          <p:nvSpPr>
            <p:cNvPr id="143" name="Rectangle 142"/>
            <p:cNvSpPr/>
            <p:nvPr/>
          </p:nvSpPr>
          <p:spPr bwMode="auto">
            <a:xfrm>
              <a:off x="8000882" y="4369949"/>
              <a:ext cx="2662580" cy="833127"/>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505050"/>
                      </a:gs>
                      <a:gs pos="100000">
                        <a:srgbClr val="505050"/>
                      </a:gs>
                    </a:gsLst>
                    <a:lin ang="5400000" scaled="0"/>
                  </a:gradFill>
                  <a:ea typeface="Segoe UI" pitchFamily="34" charset="0"/>
                  <a:cs typeface="Segoe UI" pitchFamily="34" charset="0"/>
                </a:rPr>
                <a:t>Cloud  infrastructure</a:t>
              </a:r>
            </a:p>
          </p:txBody>
        </p:sp>
      </p:grpSp>
    </p:spTree>
    <p:extLst>
      <p:ext uri="{BB962C8B-B14F-4D97-AF65-F5344CB8AC3E}">
        <p14:creationId xmlns:p14="http://schemas.microsoft.com/office/powerpoint/2010/main" val="176581916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a:ext>
            </a:extLst>
          </a:blip>
          <a:stretch>
            <a:fillRect/>
          </a:stretch>
        </p:blipFill>
        <p:spPr>
          <a:xfrm>
            <a:off x="2447386" y="4312244"/>
            <a:ext cx="2183218" cy="1891277"/>
          </a:xfrm>
          <a:prstGeom prst="rect">
            <a:avLst/>
          </a:prstGeom>
        </p:spPr>
      </p:pic>
      <p:pic>
        <p:nvPicPr>
          <p:cNvPr id="48" name="Picture 47"/>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a:ext>
            </a:extLst>
          </a:blip>
          <a:stretch>
            <a:fillRect/>
          </a:stretch>
        </p:blipFill>
        <p:spPr>
          <a:xfrm>
            <a:off x="2447386" y="600215"/>
            <a:ext cx="2183218" cy="1891277"/>
          </a:xfrm>
          <a:prstGeom prst="rect">
            <a:avLst/>
          </a:prstGeom>
        </p:spPr>
      </p:pic>
      <p:pic>
        <p:nvPicPr>
          <p:cNvPr id="28" name="Picture 27"/>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a:ext>
            </a:extLst>
          </a:blip>
          <a:stretch>
            <a:fillRect/>
          </a:stretch>
        </p:blipFill>
        <p:spPr>
          <a:xfrm>
            <a:off x="834310" y="5233926"/>
            <a:ext cx="2158695" cy="1870033"/>
          </a:xfrm>
          <a:prstGeom prst="rect">
            <a:avLst/>
          </a:prstGeom>
        </p:spPr>
      </p:pic>
      <p:pic>
        <p:nvPicPr>
          <p:cNvPr id="29" name="Picture 28"/>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a:ext>
            </a:extLst>
          </a:blip>
          <a:stretch>
            <a:fillRect/>
          </a:stretch>
        </p:blipFill>
        <p:spPr>
          <a:xfrm>
            <a:off x="846943" y="-285578"/>
            <a:ext cx="2143955" cy="1857264"/>
          </a:xfrm>
          <a:prstGeom prst="rect">
            <a:avLst/>
          </a:prstGeom>
        </p:spPr>
      </p:pic>
      <p:pic>
        <p:nvPicPr>
          <p:cNvPr id="31" name="Picture 30"/>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a:ext>
            </a:extLst>
          </a:blip>
          <a:stretch>
            <a:fillRect/>
          </a:stretch>
        </p:blipFill>
        <p:spPr>
          <a:xfrm>
            <a:off x="4047585" y="1525502"/>
            <a:ext cx="2183218" cy="1891277"/>
          </a:xfrm>
          <a:prstGeom prst="rect">
            <a:avLst/>
          </a:prstGeom>
        </p:spPr>
      </p:pic>
      <p:pic>
        <p:nvPicPr>
          <p:cNvPr id="32" name="Picture 31"/>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a:ext>
            </a:extLst>
          </a:blip>
          <a:stretch>
            <a:fillRect/>
          </a:stretch>
        </p:blipFill>
        <p:spPr>
          <a:xfrm>
            <a:off x="4047585" y="3397845"/>
            <a:ext cx="2183218" cy="1891277"/>
          </a:xfrm>
          <a:prstGeom prst="rect">
            <a:avLst/>
          </a:prstGeom>
        </p:spPr>
      </p:pic>
      <p:pic>
        <p:nvPicPr>
          <p:cNvPr id="34" name="Picture 33"/>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a:ext>
            </a:extLst>
          </a:blip>
          <a:stretch>
            <a:fillRect/>
          </a:stretch>
        </p:blipFill>
        <p:spPr>
          <a:xfrm>
            <a:off x="-752987" y="622732"/>
            <a:ext cx="2143955" cy="1857264"/>
          </a:xfrm>
          <a:prstGeom prst="rect">
            <a:avLst/>
          </a:prstGeom>
        </p:spPr>
      </p:pic>
      <p:pic>
        <p:nvPicPr>
          <p:cNvPr id="35" name="Picture 34"/>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a:ext>
            </a:extLst>
          </a:blip>
          <a:stretch>
            <a:fillRect/>
          </a:stretch>
        </p:blipFill>
        <p:spPr>
          <a:xfrm>
            <a:off x="-752986" y="-1206068"/>
            <a:ext cx="2143955" cy="1857264"/>
          </a:xfrm>
          <a:prstGeom prst="rect">
            <a:avLst/>
          </a:prstGeom>
        </p:spPr>
      </p:pic>
      <p:pic>
        <p:nvPicPr>
          <p:cNvPr id="36" name="Picture 35"/>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a:ext>
            </a:extLst>
          </a:blip>
          <a:stretch>
            <a:fillRect/>
          </a:stretch>
        </p:blipFill>
        <p:spPr>
          <a:xfrm>
            <a:off x="-746807" y="4324558"/>
            <a:ext cx="2143955" cy="1857264"/>
          </a:xfrm>
          <a:prstGeom prst="rect">
            <a:avLst/>
          </a:prstGeom>
        </p:spPr>
      </p:pic>
      <p:pic>
        <p:nvPicPr>
          <p:cNvPr id="37" name="Picture 36"/>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a:ext>
            </a:extLst>
          </a:blip>
          <a:stretch>
            <a:fillRect/>
          </a:stretch>
        </p:blipFill>
        <p:spPr>
          <a:xfrm>
            <a:off x="-746807" y="2465940"/>
            <a:ext cx="2143955" cy="1866865"/>
          </a:xfrm>
          <a:prstGeom prst="rect">
            <a:avLst/>
          </a:prstGeom>
        </p:spPr>
      </p:pic>
      <p:grpSp>
        <p:nvGrpSpPr>
          <p:cNvPr id="38" name="Group 37"/>
          <p:cNvGrpSpPr/>
          <p:nvPr/>
        </p:nvGrpSpPr>
        <p:grpSpPr>
          <a:xfrm>
            <a:off x="2453957" y="2459849"/>
            <a:ext cx="2157064" cy="1865330"/>
            <a:chOff x="2450758" y="2455881"/>
            <a:chExt cx="2157064" cy="1865330"/>
          </a:xfrm>
        </p:grpSpPr>
        <p:pic>
          <p:nvPicPr>
            <p:cNvPr id="39" name="Picture 3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450758" y="2455881"/>
              <a:ext cx="2157064" cy="1865330"/>
            </a:xfrm>
            <a:prstGeom prst="rect">
              <a:avLst/>
            </a:prstGeom>
          </p:spPr>
        </p:pic>
        <p:sp>
          <p:nvSpPr>
            <p:cNvPr id="40" name="Rectangle 39"/>
            <p:cNvSpPr/>
            <p:nvPr/>
          </p:nvSpPr>
          <p:spPr>
            <a:xfrm>
              <a:off x="2806867" y="3045748"/>
              <a:ext cx="1343766" cy="646331"/>
            </a:xfrm>
            <a:prstGeom prst="rect">
              <a:avLst/>
            </a:prstGeom>
          </p:spPr>
          <p:txBody>
            <a:bodyPr wrap="square">
              <a:spAutoFit/>
            </a:bodyPr>
            <a:lstStyle/>
            <a:p>
              <a:pPr algn="ctr" defTabSz="932372">
                <a:spcAft>
                  <a:spcPts val="1199"/>
                </a:spcAft>
                <a:defRPr/>
              </a:pPr>
              <a:r>
                <a:rPr lang="en-US" dirty="0">
                  <a:gradFill>
                    <a:gsLst>
                      <a:gs pos="0">
                        <a:srgbClr val="5C2D91">
                          <a:lumMod val="50000"/>
                        </a:srgbClr>
                      </a:gs>
                      <a:gs pos="100000">
                        <a:srgbClr val="5C2D91">
                          <a:lumMod val="50000"/>
                        </a:srgbClr>
                      </a:gs>
                    </a:gsLst>
                    <a:lin ang="5400000" scaled="1"/>
                  </a:gradFill>
                  <a:latin typeface="Segoe UI Semibold" panose="020B0702040204020203" pitchFamily="34" charset="0"/>
                  <a:cs typeface="Segoe UI Semibold" panose="020B0702040204020203" pitchFamily="34" charset="0"/>
                </a:rPr>
                <a:t>Enterprise proven</a:t>
              </a:r>
            </a:p>
          </p:txBody>
        </p:sp>
      </p:grpSp>
      <p:grpSp>
        <p:nvGrpSpPr>
          <p:cNvPr id="41" name="Group 40"/>
          <p:cNvGrpSpPr/>
          <p:nvPr/>
        </p:nvGrpSpPr>
        <p:grpSpPr>
          <a:xfrm>
            <a:off x="846989" y="3392759"/>
            <a:ext cx="2157064" cy="1865330"/>
            <a:chOff x="846989" y="3388791"/>
            <a:chExt cx="2157064" cy="1865330"/>
          </a:xfrm>
        </p:grpSpPr>
        <p:pic>
          <p:nvPicPr>
            <p:cNvPr id="42" name="Picture 4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6989" y="3388791"/>
              <a:ext cx="2157064" cy="1865330"/>
            </a:xfrm>
            <a:prstGeom prst="rect">
              <a:avLst/>
            </a:prstGeom>
          </p:spPr>
        </p:pic>
        <p:sp>
          <p:nvSpPr>
            <p:cNvPr id="43" name="Rectangle 42"/>
            <p:cNvSpPr/>
            <p:nvPr/>
          </p:nvSpPr>
          <p:spPr>
            <a:xfrm>
              <a:off x="1410016" y="4156018"/>
              <a:ext cx="896399" cy="341632"/>
            </a:xfrm>
            <a:prstGeom prst="rect">
              <a:avLst/>
            </a:prstGeom>
          </p:spPr>
          <p:txBody>
            <a:bodyPr wrap="none">
              <a:spAutoFit/>
            </a:bodyPr>
            <a:lstStyle/>
            <a:p>
              <a:pPr algn="ctr" defTabSz="932103">
                <a:lnSpc>
                  <a:spcPct val="90000"/>
                </a:lnSpc>
                <a:defRPr/>
              </a:pPr>
              <a:r>
                <a:rPr lang="en-US" dirty="0">
                  <a:gradFill>
                    <a:gsLst>
                      <a:gs pos="0">
                        <a:srgbClr val="5C2D91">
                          <a:lumMod val="50000"/>
                        </a:srgbClr>
                      </a:gs>
                      <a:gs pos="100000">
                        <a:srgbClr val="5C2D91">
                          <a:lumMod val="50000"/>
                        </a:srgbClr>
                      </a:gs>
                    </a:gsLst>
                    <a:lin ang="5400000" scaled="1"/>
                  </a:gradFill>
                  <a:latin typeface="Segoe UI Semibold" panose="020B0702040204020203" pitchFamily="34" charset="0"/>
                  <a:cs typeface="Segoe UI Semibold" panose="020B0702040204020203" pitchFamily="34" charset="0"/>
                </a:rPr>
                <a:t>Hybrid</a:t>
              </a:r>
            </a:p>
          </p:txBody>
        </p:sp>
      </p:grpSp>
      <p:grpSp>
        <p:nvGrpSpPr>
          <p:cNvPr id="44" name="Group 43"/>
          <p:cNvGrpSpPr/>
          <p:nvPr/>
        </p:nvGrpSpPr>
        <p:grpSpPr>
          <a:xfrm>
            <a:off x="840179" y="1551189"/>
            <a:ext cx="2157064" cy="1865330"/>
            <a:chOff x="840179" y="1547221"/>
            <a:chExt cx="2157064" cy="1865330"/>
          </a:xfrm>
        </p:grpSpPr>
        <p:pic>
          <p:nvPicPr>
            <p:cNvPr id="45" name="Picture 4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0179" y="1547221"/>
              <a:ext cx="2157064" cy="1865330"/>
            </a:xfrm>
            <a:prstGeom prst="rect">
              <a:avLst/>
            </a:prstGeom>
          </p:spPr>
        </p:pic>
        <p:sp>
          <p:nvSpPr>
            <p:cNvPr id="46" name="Rectangle 45"/>
            <p:cNvSpPr/>
            <p:nvPr/>
          </p:nvSpPr>
          <p:spPr>
            <a:xfrm>
              <a:off x="1202618" y="2309070"/>
              <a:ext cx="1425390" cy="341632"/>
            </a:xfrm>
            <a:prstGeom prst="rect">
              <a:avLst/>
            </a:prstGeom>
          </p:spPr>
          <p:txBody>
            <a:bodyPr wrap="none">
              <a:spAutoFit/>
            </a:bodyPr>
            <a:lstStyle/>
            <a:p>
              <a:pPr algn="ctr" defTabSz="932103">
                <a:lnSpc>
                  <a:spcPct val="90000"/>
                </a:lnSpc>
                <a:defRPr/>
              </a:pPr>
              <a:r>
                <a:rPr lang="en-US" dirty="0">
                  <a:gradFill>
                    <a:gsLst>
                      <a:gs pos="0">
                        <a:srgbClr val="5C2D91">
                          <a:lumMod val="50000"/>
                        </a:srgbClr>
                      </a:gs>
                      <a:gs pos="100000">
                        <a:srgbClr val="5C2D91">
                          <a:lumMod val="50000"/>
                        </a:srgbClr>
                      </a:gs>
                    </a:gsLst>
                    <a:lin ang="5400000" scaled="1"/>
                  </a:gradFill>
                  <a:latin typeface="Segoe UI Semibold" panose="020B0702040204020203" pitchFamily="34" charset="0"/>
                  <a:cs typeface="Segoe UI Semibold" panose="020B0702040204020203" pitchFamily="34" charset="0"/>
                </a:rPr>
                <a:t>Hyper-scale</a:t>
              </a:r>
            </a:p>
          </p:txBody>
        </p:sp>
      </p:grpSp>
      <p:pic>
        <p:nvPicPr>
          <p:cNvPr id="47" name="Picture 46"/>
          <p:cNvPicPr>
            <a:picLocks noChangeAspect="1"/>
          </p:cNvPicPr>
          <p:nvPr/>
        </p:nvPicPr>
        <p:blipFill>
          <a:blip r:embed="rId3" cstate="email">
            <a:duotone>
              <a:schemeClr val="accent1">
                <a:shade val="45000"/>
                <a:satMod val="135000"/>
              </a:schemeClr>
              <a:prstClr val="white"/>
            </a:duotone>
            <a:lum contrast="40000"/>
            <a:extLst>
              <a:ext uri="{28A0092B-C50C-407E-A947-70E740481C1C}">
                <a14:useLocalDpi xmlns:a14="http://schemas.microsoft.com/office/drawing/2010/main"/>
              </a:ext>
            </a:extLst>
          </a:blip>
          <a:stretch>
            <a:fillRect/>
          </a:stretch>
        </p:blipFill>
        <p:spPr>
          <a:xfrm>
            <a:off x="-748845" y="6158730"/>
            <a:ext cx="2143955" cy="1857264"/>
          </a:xfrm>
          <a:prstGeom prst="rect">
            <a:avLst/>
          </a:prstGeom>
        </p:spPr>
      </p:pic>
      <p:grpSp>
        <p:nvGrpSpPr>
          <p:cNvPr id="3" name="Group 2"/>
          <p:cNvGrpSpPr/>
          <p:nvPr/>
        </p:nvGrpSpPr>
        <p:grpSpPr>
          <a:xfrm>
            <a:off x="4056018" y="1513294"/>
            <a:ext cx="2183218" cy="1891277"/>
            <a:chOff x="2465832" y="4328836"/>
            <a:chExt cx="2183218" cy="1891277"/>
          </a:xfrm>
        </p:grpSpPr>
        <p:pic>
          <p:nvPicPr>
            <p:cNvPr id="56" name="Picture 55"/>
            <p:cNvPicPr>
              <a:picLocks noChangeAspect="1"/>
            </p:cNvPicPr>
            <p:nvPr/>
          </p:nvPicPr>
          <p:blipFill>
            <a:blip r:embed="rId3" cstate="email">
              <a:duotone>
                <a:schemeClr val="accent1">
                  <a:shade val="45000"/>
                  <a:satMod val="135000"/>
                </a:schemeClr>
                <a:prstClr val="white"/>
              </a:duotone>
              <a:lum bright="20000" contrast="40000"/>
              <a:extLst>
                <a:ext uri="{28A0092B-C50C-407E-A947-70E740481C1C}">
                  <a14:useLocalDpi xmlns:a14="http://schemas.microsoft.com/office/drawing/2010/main"/>
                </a:ext>
              </a:extLst>
            </a:blip>
            <a:stretch>
              <a:fillRect/>
            </a:stretch>
          </p:blipFill>
          <p:spPr>
            <a:xfrm>
              <a:off x="2465832" y="4328836"/>
              <a:ext cx="2183218" cy="1891277"/>
            </a:xfrm>
            <a:prstGeom prst="rect">
              <a:avLst/>
            </a:prstGeom>
          </p:spPr>
        </p:pic>
        <p:sp>
          <p:nvSpPr>
            <p:cNvPr id="60" name="Rectangle 59"/>
            <p:cNvSpPr/>
            <p:nvPr/>
          </p:nvSpPr>
          <p:spPr>
            <a:xfrm>
              <a:off x="3032297" y="5103658"/>
              <a:ext cx="1050289" cy="590931"/>
            </a:xfrm>
            <a:prstGeom prst="rect">
              <a:avLst/>
            </a:prstGeom>
          </p:spPr>
          <p:txBody>
            <a:bodyPr wrap="none">
              <a:spAutoFit/>
            </a:bodyPr>
            <a:lstStyle/>
            <a:p>
              <a:pPr defTabSz="932103">
                <a:lnSpc>
                  <a:spcPct val="90000"/>
                </a:lnSpc>
                <a:defRPr/>
              </a:pPr>
              <a:r>
                <a:rPr lang="en-US"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Open &amp; </a:t>
              </a:r>
              <a:br>
                <a:rPr lang="en-US"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br>
              <a:r>
                <a:rPr lang="en-US" dirty="0">
                  <a:gradFill>
                    <a:gsLst>
                      <a:gs pos="0">
                        <a:srgbClr val="FFFFFF"/>
                      </a:gs>
                      <a:gs pos="100000">
                        <a:srgbClr val="FFFFFF"/>
                      </a:gs>
                    </a:gsLst>
                    <a:lin ang="5400000" scaled="0"/>
                  </a:gradFill>
                  <a:latin typeface="Segoe UI Semibold" panose="020B0702040204020203" pitchFamily="34" charset="0"/>
                  <a:cs typeface="Segoe UI Semibold" panose="020B0702040204020203" pitchFamily="34" charset="0"/>
                </a:rPr>
                <a:t>flexible</a:t>
              </a:r>
            </a:p>
          </p:txBody>
        </p:sp>
      </p:grpSp>
      <p:sp>
        <p:nvSpPr>
          <p:cNvPr id="30" name="Rectangle 29"/>
          <p:cNvSpPr/>
          <p:nvPr/>
        </p:nvSpPr>
        <p:spPr bwMode="auto">
          <a:xfrm rot="18900000">
            <a:off x="6902416" y="2851707"/>
            <a:ext cx="1161655" cy="116165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72" tIns="146138" rIns="182672" bIns="146138" numCol="1" spcCol="0" rtlCol="0" fromWordArt="0" anchor="t" anchorCtr="0" forceAA="0" compatLnSpc="1">
            <a:prstTxWarp prst="textNoShape">
              <a:avLst/>
            </a:prstTxWarp>
            <a:noAutofit/>
          </a:bodyPr>
          <a:lstStyle/>
          <a:p>
            <a:pPr algn="ctr" defTabSz="931446" fontAlgn="base">
              <a:lnSpc>
                <a:spcPct val="90000"/>
              </a:lnSpc>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042800" y="3969"/>
            <a:ext cx="5393675" cy="698658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72" tIns="146138" rIns="182672" bIns="146138" numCol="1" spcCol="0" rtlCol="0" fromWordArt="0" anchor="t" anchorCtr="0" forceAA="0" compatLnSpc="1">
            <a:prstTxWarp prst="textNoShape">
              <a:avLst/>
            </a:prstTxWarp>
            <a:noAutofit/>
          </a:bodyPr>
          <a:lstStyle/>
          <a:p>
            <a:pPr algn="ctr" defTabSz="931446" fontAlgn="base">
              <a:lnSpc>
                <a:spcPct val="90000"/>
              </a:lnSpc>
              <a:spcBef>
                <a:spcPct val="0"/>
              </a:spcBef>
              <a:spcAft>
                <a:spcPct val="0"/>
              </a:spcAft>
            </a:pPr>
            <a:endParaRPr lang="en-US" sz="2397"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p:cNvSpPr txBox="1"/>
          <p:nvPr/>
        </p:nvSpPr>
        <p:spPr>
          <a:xfrm>
            <a:off x="7283828" y="513685"/>
            <a:ext cx="4891023" cy="848499"/>
          </a:xfrm>
          <a:prstGeom prst="rect">
            <a:avLst/>
          </a:prstGeom>
          <a:noFill/>
        </p:spPr>
        <p:txBody>
          <a:bodyPr wrap="square" lIns="182672" tIns="146138" rIns="182672" bIns="146138" rtlCol="0">
            <a:spAutoFit/>
          </a:bodyPr>
          <a:lstStyle/>
          <a:p>
            <a:pPr defTabSz="931346" eaLnBrk="0" fontAlgn="base" hangingPunct="0">
              <a:lnSpc>
                <a:spcPct val="90000"/>
              </a:lnSpc>
              <a:spcBef>
                <a:spcPct val="0"/>
              </a:spcBef>
              <a:spcAft>
                <a:spcPts val="599"/>
              </a:spcAft>
              <a:defRPr/>
            </a:pPr>
            <a:r>
              <a:rPr lang="en-US" sz="3996" dirty="0">
                <a:solidFill>
                  <a:schemeClr val="tx1">
                    <a:lumMod val="50000"/>
                  </a:schemeClr>
                </a:solidFill>
                <a:latin typeface="Segoe UI Light"/>
                <a:ea typeface="MS PGothic" panose="020B0600070205080204" pitchFamily="34" charset="-128"/>
              </a:rPr>
              <a:t>Open + Flexible</a:t>
            </a:r>
          </a:p>
        </p:txBody>
      </p:sp>
      <p:grpSp>
        <p:nvGrpSpPr>
          <p:cNvPr id="51" name="Group 50"/>
          <p:cNvGrpSpPr/>
          <p:nvPr/>
        </p:nvGrpSpPr>
        <p:grpSpPr>
          <a:xfrm>
            <a:off x="7604966" y="4523553"/>
            <a:ext cx="4437179" cy="555144"/>
            <a:chOff x="7606541" y="4806303"/>
            <a:chExt cx="4442220" cy="555775"/>
          </a:xfrm>
        </p:grpSpPr>
        <p:pic>
          <p:nvPicPr>
            <p:cNvPr id="52" name="Picture 51"/>
            <p:cNvPicPr>
              <a:picLocks noChangeAspect="1"/>
            </p:cNvPicPr>
            <p:nvPr/>
          </p:nvPicPr>
          <p:blipFill>
            <a:blip r:embed="rId5" cstate="email">
              <a:clrChange>
                <a:clrFrom>
                  <a:srgbClr val="F9F9F9"/>
                </a:clrFrom>
                <a:clrTo>
                  <a:srgbClr val="F9F9F9">
                    <a:alpha val="0"/>
                  </a:srgbClr>
                </a:clrTo>
              </a:clrChange>
              <a:extLst>
                <a:ext uri="{28A0092B-C50C-407E-A947-70E740481C1C}">
                  <a14:useLocalDpi xmlns:a14="http://schemas.microsoft.com/office/drawing/2010/main"/>
                </a:ext>
              </a:extLst>
            </a:blip>
            <a:stretch>
              <a:fillRect/>
            </a:stretch>
          </p:blipFill>
          <p:spPr>
            <a:xfrm>
              <a:off x="10982541" y="4806303"/>
              <a:ext cx="1066220" cy="520993"/>
            </a:xfrm>
            <a:prstGeom prst="rect">
              <a:avLst/>
            </a:prstGeom>
          </p:spPr>
        </p:pic>
        <p:pic>
          <p:nvPicPr>
            <p:cNvPr id="53" name="Picture 52"/>
            <p:cNvPicPr>
              <a:picLocks noChangeAspect="1"/>
            </p:cNvPicPr>
            <p:nvPr/>
          </p:nvPicPr>
          <p:blipFill>
            <a:blip r:embed="rId6" cstate="email">
              <a:clrChange>
                <a:clrFrom>
                  <a:srgbClr val="F9F9F9"/>
                </a:clrFrom>
                <a:clrTo>
                  <a:srgbClr val="F9F9F9">
                    <a:alpha val="0"/>
                  </a:srgbClr>
                </a:clrTo>
              </a:clrChange>
              <a:extLst>
                <a:ext uri="{28A0092B-C50C-407E-A947-70E740481C1C}">
                  <a14:useLocalDpi xmlns:a14="http://schemas.microsoft.com/office/drawing/2010/main"/>
                </a:ext>
              </a:extLst>
            </a:blip>
            <a:stretch>
              <a:fillRect/>
            </a:stretch>
          </p:blipFill>
          <p:spPr>
            <a:xfrm>
              <a:off x="8519928" y="4995788"/>
              <a:ext cx="1042561" cy="320241"/>
            </a:xfrm>
            <a:prstGeom prst="rect">
              <a:avLst/>
            </a:prstGeom>
          </p:spPr>
        </p:pic>
        <p:pic>
          <p:nvPicPr>
            <p:cNvPr id="54" name="Picture 2"/>
            <p:cNvPicPr>
              <a:picLocks noChangeAspect="1" noChangeArrowheads="1"/>
            </p:cNvPicPr>
            <p:nvPr/>
          </p:nvPicPr>
          <p:blipFill>
            <a:blip r:embed="rId7" cstate="email">
              <a:extLst>
                <a:ext uri="{28A0092B-C50C-407E-A947-70E740481C1C}">
                  <a14:useLocalDpi xmlns:a14="http://schemas.microsoft.com/office/drawing/2010/main"/>
                </a:ext>
              </a:extLst>
            </a:blip>
            <a:stretch>
              <a:fillRect/>
            </a:stretch>
          </p:blipFill>
          <p:spPr bwMode="auto">
            <a:xfrm>
              <a:off x="9778053" y="5066799"/>
              <a:ext cx="1026435" cy="265884"/>
            </a:xfrm>
            <a:prstGeom prst="rect">
              <a:avLst/>
            </a:prstGeom>
            <a:extLst>
              <a:ext uri="{909E8E84-426E-40DD-AFC4-6F175D3DCCD1}">
                <a14:hiddenFill xmlns:a14="http://schemas.microsoft.com/office/drawing/2010/main">
                  <a:solidFill>
                    <a:srgbClr val="FFFFFF"/>
                  </a:solidFill>
                </a14:hiddenFill>
              </a:ext>
            </a:extLst>
          </p:spPr>
        </p:pic>
        <p:pic>
          <p:nvPicPr>
            <p:cNvPr id="55" name="Picture 54"/>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606541" y="5001182"/>
              <a:ext cx="789080" cy="360896"/>
            </a:xfrm>
            <a:prstGeom prst="rect">
              <a:avLst/>
            </a:prstGeom>
          </p:spPr>
        </p:pic>
      </p:grpSp>
      <p:grpSp>
        <p:nvGrpSpPr>
          <p:cNvPr id="79" name="Group 78"/>
          <p:cNvGrpSpPr/>
          <p:nvPr/>
        </p:nvGrpSpPr>
        <p:grpSpPr>
          <a:xfrm>
            <a:off x="7542744" y="1395199"/>
            <a:ext cx="4457158" cy="3922111"/>
            <a:chOff x="7544249" y="1674394"/>
            <a:chExt cx="4462222" cy="3926567"/>
          </a:xfrm>
        </p:grpSpPr>
        <p:cxnSp>
          <p:nvCxnSpPr>
            <p:cNvPr id="80" name="Straight Connector 79"/>
            <p:cNvCxnSpPr/>
            <p:nvPr/>
          </p:nvCxnSpPr>
          <p:spPr>
            <a:xfrm>
              <a:off x="7544249" y="1674394"/>
              <a:ext cx="4462222"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544249" y="2656036"/>
              <a:ext cx="4462222"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544249" y="3637678"/>
              <a:ext cx="4462222"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544249" y="5600961"/>
              <a:ext cx="4462222"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544249" y="4619320"/>
              <a:ext cx="4462222" cy="0"/>
            </a:xfrm>
            <a:prstGeom prst="line">
              <a:avLst/>
            </a:prstGeom>
            <a:ln>
              <a:solidFill>
                <a:schemeClr val="bg2"/>
              </a:solidFill>
              <a:prstDash val="dash"/>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7453394" y="1403398"/>
            <a:ext cx="2921531" cy="4198071"/>
            <a:chOff x="7454796" y="1682603"/>
            <a:chExt cx="2924850" cy="4202840"/>
          </a:xfrm>
        </p:grpSpPr>
        <p:sp>
          <p:nvSpPr>
            <p:cNvPr id="86" name="TextBox 85"/>
            <p:cNvSpPr txBox="1"/>
            <p:nvPr/>
          </p:nvSpPr>
          <p:spPr>
            <a:xfrm>
              <a:off x="7454796" y="2662482"/>
              <a:ext cx="1599116" cy="261610"/>
            </a:xfrm>
            <a:prstGeom prst="rect">
              <a:avLst/>
            </a:prstGeom>
            <a:noFill/>
          </p:spPr>
          <p:txBody>
            <a:bodyPr wrap="square" rtlCol="0">
              <a:spAutoFit/>
            </a:bodyPr>
            <a:lstStyle/>
            <a:p>
              <a:pPr defTabSz="930936">
                <a:defRPr/>
              </a:pPr>
              <a:r>
                <a:rPr lang="en-US" sz="1099" dirty="0">
                  <a:solidFill>
                    <a:srgbClr val="505050"/>
                  </a:solidFill>
                  <a:latin typeface="Segoe UI Semibold" panose="020B0702040204020203" pitchFamily="34" charset="0"/>
                  <a:cs typeface="Segoe UI Semibold" panose="020B0702040204020203" pitchFamily="34" charset="0"/>
                </a:rPr>
                <a:t>Applications</a:t>
              </a:r>
            </a:p>
          </p:txBody>
        </p:sp>
        <p:sp>
          <p:nvSpPr>
            <p:cNvPr id="87" name="TextBox 86"/>
            <p:cNvSpPr txBox="1"/>
            <p:nvPr/>
          </p:nvSpPr>
          <p:spPr>
            <a:xfrm>
              <a:off x="7454796" y="5623833"/>
              <a:ext cx="1282827" cy="261610"/>
            </a:xfrm>
            <a:prstGeom prst="rect">
              <a:avLst/>
            </a:prstGeom>
            <a:noFill/>
          </p:spPr>
          <p:txBody>
            <a:bodyPr wrap="square" rtlCol="0">
              <a:spAutoFit/>
            </a:bodyPr>
            <a:lstStyle/>
            <a:p>
              <a:pPr defTabSz="930936">
                <a:defRPr/>
              </a:pPr>
              <a:r>
                <a:rPr lang="en-US" sz="1099" dirty="0">
                  <a:solidFill>
                    <a:srgbClr val="505050"/>
                  </a:solidFill>
                  <a:latin typeface="Segoe UI Semibold" panose="020B0702040204020203" pitchFamily="34" charset="0"/>
                  <a:cs typeface="Segoe UI Semibold" panose="020B0702040204020203" pitchFamily="34" charset="0"/>
                </a:rPr>
                <a:t>Infrastructure</a:t>
              </a:r>
            </a:p>
          </p:txBody>
        </p:sp>
        <p:sp>
          <p:nvSpPr>
            <p:cNvPr id="88" name="TextBox 87"/>
            <p:cNvSpPr txBox="1"/>
            <p:nvPr/>
          </p:nvSpPr>
          <p:spPr>
            <a:xfrm>
              <a:off x="7454796" y="1682603"/>
              <a:ext cx="1330570" cy="261610"/>
            </a:xfrm>
            <a:prstGeom prst="rect">
              <a:avLst/>
            </a:prstGeom>
            <a:noFill/>
          </p:spPr>
          <p:txBody>
            <a:bodyPr wrap="square" rtlCol="0">
              <a:spAutoFit/>
            </a:bodyPr>
            <a:lstStyle/>
            <a:p>
              <a:pPr defTabSz="930936">
                <a:defRPr/>
              </a:pPr>
              <a:r>
                <a:rPr lang="en-US" sz="1099" dirty="0">
                  <a:solidFill>
                    <a:srgbClr val="505050"/>
                  </a:solidFill>
                  <a:latin typeface="Segoe UI Semibold" panose="020B0702040204020203" pitchFamily="34" charset="0"/>
                  <a:cs typeface="Segoe UI Semibold" panose="020B0702040204020203" pitchFamily="34" charset="0"/>
                </a:rPr>
                <a:t>Management</a:t>
              </a:r>
            </a:p>
          </p:txBody>
        </p:sp>
        <p:sp>
          <p:nvSpPr>
            <p:cNvPr id="89" name="TextBox 88"/>
            <p:cNvSpPr txBox="1"/>
            <p:nvPr/>
          </p:nvSpPr>
          <p:spPr>
            <a:xfrm>
              <a:off x="7454796" y="4646098"/>
              <a:ext cx="2924850" cy="261610"/>
            </a:xfrm>
            <a:prstGeom prst="rect">
              <a:avLst/>
            </a:prstGeom>
            <a:noFill/>
          </p:spPr>
          <p:txBody>
            <a:bodyPr wrap="square" rtlCol="0">
              <a:spAutoFit/>
            </a:bodyPr>
            <a:lstStyle/>
            <a:p>
              <a:pPr defTabSz="930936">
                <a:defRPr/>
              </a:pPr>
              <a:r>
                <a:rPr lang="en-US" sz="1099" dirty="0">
                  <a:solidFill>
                    <a:srgbClr val="505050"/>
                  </a:solidFill>
                  <a:latin typeface="Segoe UI Semibold" panose="020B0702040204020203" pitchFamily="34" charset="0"/>
                  <a:cs typeface="Segoe UI Semibold" panose="020B0702040204020203" pitchFamily="34" charset="0"/>
                </a:rPr>
                <a:t>Databases &amp; Middleware</a:t>
              </a:r>
            </a:p>
          </p:txBody>
        </p:sp>
        <p:sp>
          <p:nvSpPr>
            <p:cNvPr id="90" name="TextBox 89"/>
            <p:cNvSpPr txBox="1"/>
            <p:nvPr/>
          </p:nvSpPr>
          <p:spPr>
            <a:xfrm>
              <a:off x="7454796" y="3648040"/>
              <a:ext cx="1599116" cy="261610"/>
            </a:xfrm>
            <a:prstGeom prst="rect">
              <a:avLst/>
            </a:prstGeom>
            <a:noFill/>
          </p:spPr>
          <p:txBody>
            <a:bodyPr wrap="square" rtlCol="0">
              <a:spAutoFit/>
            </a:bodyPr>
            <a:lstStyle/>
            <a:p>
              <a:pPr defTabSz="930936">
                <a:defRPr/>
              </a:pPr>
              <a:r>
                <a:rPr lang="en-US" sz="1099" dirty="0">
                  <a:solidFill>
                    <a:srgbClr val="505050"/>
                  </a:solidFill>
                  <a:latin typeface="Segoe UI Semibold" panose="020B0702040204020203" pitchFamily="34" charset="0"/>
                  <a:cs typeface="Segoe UI Semibold" panose="020B0702040204020203" pitchFamily="34" charset="0"/>
                </a:rPr>
                <a:t>App Frameworks</a:t>
              </a:r>
            </a:p>
          </p:txBody>
        </p:sp>
      </p:grpSp>
      <p:grpSp>
        <p:nvGrpSpPr>
          <p:cNvPr id="19" name="Group 18"/>
          <p:cNvGrpSpPr/>
          <p:nvPr/>
        </p:nvGrpSpPr>
        <p:grpSpPr>
          <a:xfrm>
            <a:off x="7563344" y="2584074"/>
            <a:ext cx="4395723" cy="701665"/>
            <a:chOff x="7563343" y="2580105"/>
            <a:chExt cx="4395723" cy="701665"/>
          </a:xfrm>
        </p:grpSpPr>
        <p:grpSp>
          <p:nvGrpSpPr>
            <p:cNvPr id="57" name="Group 56"/>
            <p:cNvGrpSpPr/>
            <p:nvPr/>
          </p:nvGrpSpPr>
          <p:grpSpPr>
            <a:xfrm>
              <a:off x="7563343" y="2580105"/>
              <a:ext cx="4395723" cy="701665"/>
              <a:chOff x="7564871" y="2864621"/>
              <a:chExt cx="4400717" cy="702462"/>
            </a:xfrm>
          </p:grpSpPr>
          <p:pic>
            <p:nvPicPr>
              <p:cNvPr id="62" name="Picture 61"/>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649755" y="2936117"/>
                <a:ext cx="748307" cy="533655"/>
              </a:xfrm>
              <a:prstGeom prst="rect">
                <a:avLst/>
              </a:prstGeom>
            </p:spPr>
          </p:pic>
          <p:grpSp>
            <p:nvGrpSpPr>
              <p:cNvPr id="63" name="Group 62"/>
              <p:cNvGrpSpPr/>
              <p:nvPr/>
            </p:nvGrpSpPr>
            <p:grpSpPr>
              <a:xfrm>
                <a:off x="10621438" y="2918449"/>
                <a:ext cx="497036" cy="568990"/>
                <a:chOff x="11227523" y="2315027"/>
                <a:chExt cx="565700" cy="647594"/>
              </a:xfrm>
            </p:grpSpPr>
            <p:pic>
              <p:nvPicPr>
                <p:cNvPr id="66" name="Picture 65"/>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11227523" y="2315027"/>
                  <a:ext cx="563134" cy="485323"/>
                </a:xfrm>
                <a:prstGeom prst="rect">
                  <a:avLst/>
                </a:prstGeom>
              </p:spPr>
            </p:pic>
            <p:pic>
              <p:nvPicPr>
                <p:cNvPr id="67" name="Picture 66"/>
                <p:cNvPicPr>
                  <a:picLocks noChangeAspect="1"/>
                </p:cNvPicPr>
                <p:nvPr/>
              </p:nvPicPr>
              <p:blipFill rotWithShape="1">
                <a:blip r:embed="rId11" cstate="email">
                  <a:extLst>
                    <a:ext uri="{28A0092B-C50C-407E-A947-70E740481C1C}">
                      <a14:useLocalDpi xmlns:a14="http://schemas.microsoft.com/office/drawing/2010/main"/>
                    </a:ext>
                  </a:extLst>
                </a:blip>
                <a:srcRect/>
                <a:stretch/>
              </p:blipFill>
              <p:spPr>
                <a:xfrm>
                  <a:off x="11230089" y="2784475"/>
                  <a:ext cx="563134" cy="178146"/>
                </a:xfrm>
                <a:prstGeom prst="rect">
                  <a:avLst/>
                </a:prstGeom>
              </p:spPr>
            </p:pic>
          </p:grpSp>
          <p:pic>
            <p:nvPicPr>
              <p:cNvPr id="64" name="Picture 4" descr="https://tool.microsoftsca.com/Content/assets/clients/928527.png"/>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564871" y="2886149"/>
                <a:ext cx="1267182" cy="633591"/>
              </a:xfrm>
              <a:prstGeom prst="rect">
                <a:avLst/>
              </a:prstGeom>
              <a:extLst>
                <a:ext uri="{909E8E84-426E-40DD-AFC4-6F175D3DCCD1}">
                  <a14:hiddenFill xmlns:a14="http://schemas.microsoft.com/office/drawing/2010/main">
                    <a:solidFill>
                      <a:srgbClr val="FFFFFF"/>
                    </a:solidFill>
                  </a14:hiddenFill>
                </a:ext>
              </a:extLst>
            </p:spPr>
          </p:pic>
          <p:pic>
            <p:nvPicPr>
              <p:cNvPr id="65" name="Picture 2" descr="http://blog.cloudfoundry.com/wp-content/static/cfcom/assets/images/logocf300square.jpg"/>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1263126" y="2864621"/>
                <a:ext cx="702462" cy="702462"/>
              </a:xfrm>
              <a:prstGeom prst="rect">
                <a:avLst/>
              </a:prstGeom>
              <a:extLst>
                <a:ext uri="{909E8E84-426E-40DD-AFC4-6F175D3DCCD1}">
                  <a14:hiddenFill xmlns:a14="http://schemas.microsoft.com/office/drawing/2010/main">
                    <a:solidFill>
                      <a:srgbClr val="FFFFFF"/>
                    </a:solidFill>
                  </a14:hiddenFill>
                </a:ext>
              </a:extLst>
            </p:spPr>
          </p:pic>
        </p:grpSp>
        <p:pic>
          <p:nvPicPr>
            <p:cNvPr id="18" name="Picture 17"/>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8989558" y="2634372"/>
              <a:ext cx="543616" cy="543616"/>
            </a:xfrm>
            <a:prstGeom prst="rect">
              <a:avLst/>
            </a:prstGeom>
          </p:spPr>
        </p:pic>
      </p:grpSp>
      <p:grpSp>
        <p:nvGrpSpPr>
          <p:cNvPr id="21" name="Group 20"/>
          <p:cNvGrpSpPr/>
          <p:nvPr/>
        </p:nvGrpSpPr>
        <p:grpSpPr>
          <a:xfrm>
            <a:off x="7603054" y="3515166"/>
            <a:ext cx="4083558" cy="595386"/>
            <a:chOff x="7603054" y="3511198"/>
            <a:chExt cx="4083558" cy="595386"/>
          </a:xfrm>
        </p:grpSpPr>
        <p:grpSp>
          <p:nvGrpSpPr>
            <p:cNvPr id="73" name="Group 72"/>
            <p:cNvGrpSpPr/>
            <p:nvPr/>
          </p:nvGrpSpPr>
          <p:grpSpPr>
            <a:xfrm>
              <a:off x="7603054" y="3590684"/>
              <a:ext cx="4083558" cy="515900"/>
              <a:chOff x="7604627" y="3876343"/>
              <a:chExt cx="4088197" cy="516486"/>
            </a:xfrm>
          </p:grpSpPr>
          <p:pic>
            <p:nvPicPr>
              <p:cNvPr id="75" name="Picture 74" descr="PHP.png"/>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10398062" y="3994512"/>
                <a:ext cx="651233" cy="361584"/>
              </a:xfrm>
              <a:prstGeom prst="rect">
                <a:avLst/>
              </a:prstGeom>
            </p:spPr>
          </p:pic>
          <p:pic>
            <p:nvPicPr>
              <p:cNvPr id="76" name="Picture 75"/>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7604627" y="4065745"/>
                <a:ext cx="785147" cy="219118"/>
              </a:xfrm>
              <a:prstGeom prst="rect">
                <a:avLst/>
              </a:prstGeom>
            </p:spPr>
          </p:pic>
          <p:pic>
            <p:nvPicPr>
              <p:cNvPr id="77" name="Picture 76"/>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1263126" y="3876343"/>
                <a:ext cx="429698" cy="493243"/>
              </a:xfrm>
              <a:prstGeom prst="rect">
                <a:avLst/>
              </a:prstGeom>
            </p:spPr>
          </p:pic>
          <p:pic>
            <p:nvPicPr>
              <p:cNvPr id="78" name="Picture 77"/>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8538732" y="4017631"/>
                <a:ext cx="1111023" cy="375198"/>
              </a:xfrm>
              <a:prstGeom prst="rect">
                <a:avLst/>
              </a:prstGeom>
            </p:spPr>
          </p:pic>
        </p:grpSp>
        <p:pic>
          <p:nvPicPr>
            <p:cNvPr id="20" name="Picture 19"/>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9794861" y="3511198"/>
              <a:ext cx="312426" cy="582612"/>
            </a:xfrm>
            <a:prstGeom prst="rect">
              <a:avLst/>
            </a:prstGeom>
          </p:spPr>
        </p:pic>
      </p:grpSp>
      <p:grpSp>
        <p:nvGrpSpPr>
          <p:cNvPr id="23" name="Group 22"/>
          <p:cNvGrpSpPr/>
          <p:nvPr/>
        </p:nvGrpSpPr>
        <p:grpSpPr>
          <a:xfrm>
            <a:off x="7632539" y="5130324"/>
            <a:ext cx="4472265" cy="1389824"/>
            <a:chOff x="7632538" y="5126356"/>
            <a:chExt cx="4472265" cy="1389824"/>
          </a:xfrm>
        </p:grpSpPr>
        <p:grpSp>
          <p:nvGrpSpPr>
            <p:cNvPr id="4" name="Group 3"/>
            <p:cNvGrpSpPr/>
            <p:nvPr/>
          </p:nvGrpSpPr>
          <p:grpSpPr>
            <a:xfrm>
              <a:off x="7632538" y="5126356"/>
              <a:ext cx="4472265" cy="1389824"/>
              <a:chOff x="7632538" y="5126356"/>
              <a:chExt cx="4472265" cy="1389824"/>
            </a:xfrm>
          </p:grpSpPr>
          <p:grpSp>
            <p:nvGrpSpPr>
              <p:cNvPr id="91" name="Group 90"/>
              <p:cNvGrpSpPr/>
              <p:nvPr/>
            </p:nvGrpSpPr>
            <p:grpSpPr>
              <a:xfrm>
                <a:off x="7632538" y="5620348"/>
                <a:ext cx="3021504" cy="774323"/>
                <a:chOff x="7634144" y="5817120"/>
                <a:chExt cx="4446978" cy="1139628"/>
              </a:xfrm>
            </p:grpSpPr>
            <p:pic>
              <p:nvPicPr>
                <p:cNvPr id="92" name="Picture 91"/>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10121622" y="5817120"/>
                  <a:ext cx="1959500" cy="665537"/>
                </a:xfrm>
                <a:prstGeom prst="rect">
                  <a:avLst/>
                </a:prstGeom>
              </p:spPr>
            </p:pic>
            <p:sp>
              <p:nvSpPr>
                <p:cNvPr id="96" name="TextBox 95"/>
                <p:cNvSpPr txBox="1"/>
                <p:nvPr/>
              </p:nvSpPr>
              <p:spPr>
                <a:xfrm>
                  <a:off x="9066508" y="6318543"/>
                  <a:ext cx="1035986" cy="638205"/>
                </a:xfrm>
                <a:prstGeom prst="rect">
                  <a:avLst/>
                </a:prstGeom>
                <a:noFill/>
              </p:spPr>
              <p:txBody>
                <a:bodyPr wrap="square" lIns="182672" tIns="146138" rIns="182672" bIns="146138" rtlCol="0">
                  <a:spAutoFit/>
                </a:bodyPr>
                <a:lstStyle/>
                <a:p>
                  <a:pPr>
                    <a:lnSpc>
                      <a:spcPct val="90000"/>
                    </a:lnSpc>
                    <a:spcAft>
                      <a:spcPts val="599"/>
                    </a:spcAft>
                  </a:pPr>
                  <a:r>
                    <a:rPr lang="en-US" sz="1000" dirty="0">
                      <a:solidFill>
                        <a:schemeClr val="bg1">
                          <a:lumMod val="50000"/>
                        </a:schemeClr>
                      </a:solidFill>
                    </a:rPr>
                    <a:t>Linux</a:t>
                  </a:r>
                  <a:endParaRPr lang="en-US" sz="900" dirty="0">
                    <a:solidFill>
                      <a:schemeClr val="bg1">
                        <a:lumMod val="50000"/>
                      </a:schemeClr>
                    </a:solidFill>
                  </a:endParaRPr>
                </a:p>
              </p:txBody>
            </p:sp>
            <p:pic>
              <p:nvPicPr>
                <p:cNvPr id="94" name="Picture 93"/>
                <p:cNvPicPr>
                  <a:picLocks noChangeAspect="1"/>
                </p:cNvPicPr>
                <p:nvPr/>
              </p:nvPicPr>
              <p:blipFill>
                <a:blip r:embed="rId21"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634144" y="5938494"/>
                  <a:ext cx="1236431" cy="469159"/>
                </a:xfrm>
                <a:prstGeom prst="rect">
                  <a:avLst/>
                </a:prstGeom>
              </p:spPr>
            </p:pic>
          </p:grpSp>
          <p:pic>
            <p:nvPicPr>
              <p:cNvPr id="2" name="Picture 1"/>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10714979" y="5126356"/>
                <a:ext cx="1389824" cy="1389824"/>
              </a:xfrm>
              <a:prstGeom prst="rect">
                <a:avLst/>
              </a:prstGeom>
            </p:spPr>
          </p:pic>
        </p:grpSp>
        <p:pic>
          <p:nvPicPr>
            <p:cNvPr id="22" name="Picture 21"/>
            <p:cNvPicPr>
              <a:picLocks noChangeAspect="1"/>
            </p:cNvPicPr>
            <p:nvPr/>
          </p:nvPicPr>
          <p:blipFill rotWithShape="1">
            <a:blip r:embed="rId23" cstate="email">
              <a:extLst>
                <a:ext uri="{28A0092B-C50C-407E-A947-70E740481C1C}">
                  <a14:useLocalDpi xmlns:a14="http://schemas.microsoft.com/office/drawing/2010/main"/>
                </a:ext>
              </a:extLst>
            </a:blip>
            <a:srcRect/>
            <a:stretch/>
          </p:blipFill>
          <p:spPr>
            <a:xfrm>
              <a:off x="8770204" y="5676431"/>
              <a:ext cx="292912" cy="365904"/>
            </a:xfrm>
            <a:prstGeom prst="rect">
              <a:avLst/>
            </a:prstGeom>
          </p:spPr>
        </p:pic>
      </p:grpSp>
      <p:grpSp>
        <p:nvGrpSpPr>
          <p:cNvPr id="27" name="Group 26"/>
          <p:cNvGrpSpPr/>
          <p:nvPr/>
        </p:nvGrpSpPr>
        <p:grpSpPr>
          <a:xfrm>
            <a:off x="7584799" y="1557552"/>
            <a:ext cx="4422396" cy="627684"/>
            <a:chOff x="7584799" y="1553584"/>
            <a:chExt cx="4422396" cy="627684"/>
          </a:xfrm>
        </p:grpSpPr>
        <p:grpSp>
          <p:nvGrpSpPr>
            <p:cNvPr id="68" name="Group 67"/>
            <p:cNvGrpSpPr/>
            <p:nvPr/>
          </p:nvGrpSpPr>
          <p:grpSpPr>
            <a:xfrm>
              <a:off x="7584799" y="1553584"/>
              <a:ext cx="2878306" cy="627684"/>
              <a:chOff x="7586351" y="1836934"/>
              <a:chExt cx="2881576" cy="628397"/>
            </a:xfrm>
          </p:grpSpPr>
          <p:pic>
            <p:nvPicPr>
              <p:cNvPr id="69" name="Picture 68"/>
              <p:cNvPicPr>
                <a:picLocks noChangeAspect="1"/>
              </p:cNvPicPr>
              <p:nvPr/>
            </p:nvPicPr>
            <p:blipFill>
              <a:blip r:embed="rId24" cstate="email">
                <a:clrChange>
                  <a:clrFrom>
                    <a:srgbClr val="000000">
                      <a:alpha val="0"/>
                    </a:srgbClr>
                  </a:clrFrom>
                  <a:clrTo>
                    <a:srgbClr val="000000">
                      <a:alpha val="0"/>
                    </a:srgbClr>
                  </a:clrTo>
                </a:clrChange>
                <a:extLst>
                  <a:ext uri="{28A0092B-C50C-407E-A947-70E740481C1C}">
                    <a14:useLocalDpi xmlns:a14="http://schemas.microsoft.com/office/drawing/2010/main"/>
                  </a:ext>
                </a:extLst>
              </a:blip>
              <a:stretch>
                <a:fillRect/>
              </a:stretch>
            </p:blipFill>
            <p:spPr>
              <a:xfrm>
                <a:off x="7586351" y="1897746"/>
                <a:ext cx="1134759" cy="529887"/>
              </a:xfrm>
              <a:prstGeom prst="rect">
                <a:avLst/>
              </a:prstGeom>
            </p:spPr>
          </p:pic>
          <p:pic>
            <p:nvPicPr>
              <p:cNvPr id="70" name="Picture 69"/>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8948307" y="1894207"/>
                <a:ext cx="543368" cy="533946"/>
              </a:xfrm>
              <a:prstGeom prst="rect">
                <a:avLst/>
              </a:prstGeom>
            </p:spPr>
          </p:pic>
          <p:pic>
            <p:nvPicPr>
              <p:cNvPr id="71" name="Picture 70"/>
              <p:cNvPicPr>
                <a:picLocks noChangeAspect="1"/>
              </p:cNvPicPr>
              <p:nvPr/>
            </p:nvPicPr>
            <p:blipFill>
              <a:blip r:embed="rId26" cstate="print">
                <a:extLst>
                  <a:ext uri="{28A0092B-C50C-407E-A947-70E740481C1C}">
                    <a14:useLocalDpi xmlns:a14="http://schemas.microsoft.com/office/drawing/2010/main"/>
                  </a:ext>
                </a:extLst>
              </a:blip>
              <a:stretch>
                <a:fillRect/>
              </a:stretch>
            </p:blipFill>
            <p:spPr>
              <a:xfrm>
                <a:off x="9673111" y="1836934"/>
                <a:ext cx="794816" cy="628397"/>
              </a:xfrm>
              <a:prstGeom prst="rect">
                <a:avLst/>
              </a:prstGeom>
            </p:spPr>
          </p:pic>
        </p:grpSp>
        <p:grpSp>
          <p:nvGrpSpPr>
            <p:cNvPr id="26" name="Group 25"/>
            <p:cNvGrpSpPr/>
            <p:nvPr/>
          </p:nvGrpSpPr>
          <p:grpSpPr>
            <a:xfrm>
              <a:off x="10737093" y="1578001"/>
              <a:ext cx="1270102" cy="536793"/>
              <a:chOff x="-1827101" y="2419206"/>
              <a:chExt cx="1352054" cy="571429"/>
            </a:xfrm>
          </p:grpSpPr>
          <p:pic>
            <p:nvPicPr>
              <p:cNvPr id="93" name="Picture 92"/>
              <p:cNvPicPr>
                <a:picLocks noChangeAspect="1"/>
              </p:cNvPicPr>
              <p:nvPr/>
            </p:nvPicPr>
            <p:blipFill rotWithShape="1">
              <a:blip r:embed="rId27" cstate="email">
                <a:extLst>
                  <a:ext uri="{28A0092B-C50C-407E-A947-70E740481C1C}">
                    <a14:useLocalDpi xmlns:a14="http://schemas.microsoft.com/office/drawing/2010/main"/>
                  </a:ext>
                </a:extLst>
              </a:blip>
              <a:srcRect/>
              <a:stretch/>
            </p:blipFill>
            <p:spPr>
              <a:xfrm>
                <a:off x="-1827101" y="2487523"/>
                <a:ext cx="452342" cy="450080"/>
              </a:xfrm>
              <a:prstGeom prst="rect">
                <a:avLst/>
              </a:prstGeom>
            </p:spPr>
          </p:pic>
          <p:pic>
            <p:nvPicPr>
              <p:cNvPr id="25" name="Picture 24"/>
              <p:cNvPicPr>
                <a:picLocks noChangeAspect="1"/>
              </p:cNvPicPr>
              <p:nvPr/>
            </p:nvPicPr>
            <p:blipFill>
              <a:blip r:embed="rId28" cstate="email">
                <a:extLst>
                  <a:ext uri="{28A0092B-C50C-407E-A947-70E740481C1C}">
                    <a14:useLocalDpi xmlns:a14="http://schemas.microsoft.com/office/drawing/2010/main"/>
                  </a:ext>
                </a:extLst>
              </a:blip>
              <a:stretch>
                <a:fillRect/>
              </a:stretch>
            </p:blipFill>
            <p:spPr>
              <a:xfrm>
                <a:off x="-1306793" y="2419206"/>
                <a:ext cx="831746" cy="571429"/>
              </a:xfrm>
              <a:prstGeom prst="rect">
                <a:avLst/>
              </a:prstGeom>
            </p:spPr>
          </p:pic>
        </p:grpSp>
      </p:grpSp>
    </p:spTree>
    <p:extLst>
      <p:ext uri="{BB962C8B-B14F-4D97-AF65-F5344CB8AC3E}">
        <p14:creationId xmlns:p14="http://schemas.microsoft.com/office/powerpoint/2010/main" val="38436994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250"/>
                                        <p:tgtEl>
                                          <p:spTgt spid="34"/>
                                        </p:tgtEl>
                                      </p:cBhvr>
                                    </p:animEffect>
                                  </p:childTnLst>
                                </p:cTn>
                              </p:par>
                              <p:par>
                                <p:cTn id="23" presetID="10" presetClass="entr" presetSubtype="0" fill="hold" nodeType="withEffect">
                                  <p:stCondLst>
                                    <p:cond delay="10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250"/>
                                        <p:tgtEl>
                                          <p:spTgt spid="31"/>
                                        </p:tgtEl>
                                      </p:cBhvr>
                                    </p:animEffect>
                                  </p:childTnLst>
                                </p:cTn>
                              </p:par>
                              <p:par>
                                <p:cTn id="26" presetID="10" presetClass="entr" presetSubtype="0" fill="hold" nodeType="withEffect">
                                  <p:stCondLst>
                                    <p:cond delay="15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250"/>
                                        <p:tgtEl>
                                          <p:spTgt spid="37"/>
                                        </p:tgtEl>
                                      </p:cBhvr>
                                    </p:animEffect>
                                  </p:childTnLst>
                                </p:cTn>
                              </p:par>
                              <p:par>
                                <p:cTn id="29" presetID="10" presetClass="entr" presetSubtype="0" fill="hold" nodeType="withEffect">
                                  <p:stCondLst>
                                    <p:cond delay="20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250"/>
                                        <p:tgtEl>
                                          <p:spTgt spid="36"/>
                                        </p:tgtEl>
                                      </p:cBhvr>
                                    </p:animEffect>
                                  </p:childTnLst>
                                </p:cTn>
                              </p:par>
                              <p:par>
                                <p:cTn id="32" presetID="10" presetClass="entr" presetSubtype="0" fill="hold" nodeType="withEffect">
                                  <p:stCondLst>
                                    <p:cond delay="25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250"/>
                                        <p:tgtEl>
                                          <p:spTgt spid="32"/>
                                        </p:tgtEl>
                                      </p:cBhvr>
                                    </p:animEffect>
                                  </p:childTnLst>
                                </p:cTn>
                              </p:par>
                              <p:par>
                                <p:cTn id="35" presetID="10" presetClass="entr" presetSubtype="0" fill="hold" nodeType="withEffect">
                                  <p:stCondLst>
                                    <p:cond delay="30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250"/>
                                        <p:tgtEl>
                                          <p:spTgt spid="28"/>
                                        </p:tgtEl>
                                      </p:cBhvr>
                                    </p:animEffect>
                                  </p:childTnLst>
                                </p:cTn>
                              </p:par>
                              <p:par>
                                <p:cTn id="38" presetID="10" presetClass="entr" presetSubtype="0" fill="hold" nodeType="withEffect">
                                  <p:stCondLst>
                                    <p:cond delay="35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250"/>
                                        <p:tgtEl>
                                          <p:spTgt spid="29"/>
                                        </p:tgtEl>
                                      </p:cBhvr>
                                    </p:animEffect>
                                  </p:childTnLst>
                                </p:cTn>
                              </p:par>
                              <p:par>
                                <p:cTn id="41" presetID="10" presetClass="entr" presetSubtype="0" fill="hold" nodeType="withEffect">
                                  <p:stCondLst>
                                    <p:cond delay="40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250"/>
                                        <p:tgtEl>
                                          <p:spTgt spid="35"/>
                                        </p:tgtEl>
                                      </p:cBhvr>
                                    </p:animEffect>
                                  </p:childTnLst>
                                </p:cTn>
                              </p:par>
                              <p:par>
                                <p:cTn id="44" presetID="10" presetClass="entr" presetSubtype="0" fill="hold" nodeType="withEffect">
                                  <p:stCondLst>
                                    <p:cond delay="45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250"/>
                                        <p:tgtEl>
                                          <p:spTgt spid="47"/>
                                        </p:tgtEl>
                                      </p:cBhvr>
                                    </p:animEffect>
                                  </p:childTnLst>
                                </p:cTn>
                              </p:par>
                              <p:par>
                                <p:cTn id="47" presetID="10" presetClass="entr" presetSubtype="0" fill="hold" nodeType="withEffect">
                                  <p:stCondLst>
                                    <p:cond delay="50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250"/>
                                        <p:tgtEl>
                                          <p:spTgt spid="48"/>
                                        </p:tgtEl>
                                      </p:cBhvr>
                                    </p:animEffect>
                                  </p:childTnLst>
                                </p:cTn>
                              </p:par>
                            </p:childTnLst>
                          </p:cTn>
                        </p:par>
                        <p:par>
                          <p:cTn id="50" fill="hold">
                            <p:stCondLst>
                              <p:cond delay="2250"/>
                            </p:stCondLst>
                            <p:childTnLst>
                              <p:par>
                                <p:cTn id="51" presetID="10" presetClass="entr" presetSubtype="0" fill="hold" nodeType="after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fade">
                                      <p:cBhvr>
                                        <p:cTn id="53" dur="500"/>
                                        <p:tgtEl>
                                          <p:spTgt spid="3"/>
                                        </p:tgtEl>
                                      </p:cBhvr>
                                    </p:animEffect>
                                  </p:childTnLst>
                                </p:cTn>
                              </p:par>
                            </p:childTnLst>
                          </p:cTn>
                        </p:par>
                        <p:par>
                          <p:cTn id="54" fill="hold">
                            <p:stCondLst>
                              <p:cond delay="2750"/>
                            </p:stCondLst>
                            <p:childTnLst>
                              <p:par>
                                <p:cTn id="55" presetID="10" presetClass="entr" presetSubtype="0" fill="hold" grpId="0" nodeType="after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250"/>
                                        <p:tgtEl>
                                          <p:spTgt spid="50"/>
                                        </p:tgtEl>
                                      </p:cBhvr>
                                    </p:animEffect>
                                  </p:childTnLst>
                                </p:cTn>
                              </p:par>
                            </p:childTnLst>
                          </p:cTn>
                        </p:par>
                        <p:par>
                          <p:cTn id="58" fill="hold">
                            <p:stCondLst>
                              <p:cond delay="3000"/>
                            </p:stCondLst>
                            <p:childTnLst>
                              <p:par>
                                <p:cTn id="59" presetID="22" presetClass="entr" presetSubtype="8" fill="hold" nodeType="after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wipe(left)">
                                      <p:cBhvr>
                                        <p:cTn id="61" dur="500"/>
                                        <p:tgtEl>
                                          <p:spTgt spid="79"/>
                                        </p:tgtEl>
                                      </p:cBhvr>
                                    </p:animEffect>
                                  </p:childTnLst>
                                </p:cTn>
                              </p:par>
                            </p:childTnLst>
                          </p:cTn>
                        </p:par>
                        <p:par>
                          <p:cTn id="62" fill="hold">
                            <p:stCondLst>
                              <p:cond delay="3500"/>
                            </p:stCondLst>
                            <p:childTnLst>
                              <p:par>
                                <p:cTn id="63" presetID="10" presetClass="entr" presetSubtype="0" fill="hold" nodeType="after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fade">
                                      <p:cBhvr>
                                        <p:cTn id="65" dur="500"/>
                                        <p:tgtEl>
                                          <p:spTgt spid="85"/>
                                        </p:tgtEl>
                                      </p:cBhvr>
                                    </p:animEffect>
                                  </p:childTnLst>
                                </p:cTn>
                              </p:par>
                            </p:childTnLst>
                          </p:cTn>
                        </p:par>
                        <p:par>
                          <p:cTn id="66" fill="hold">
                            <p:stCondLst>
                              <p:cond delay="4000"/>
                            </p:stCondLst>
                            <p:childTnLst>
                              <p:par>
                                <p:cTn id="67" presetID="10" presetClass="entr" presetSubtype="0" fill="hold"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250"/>
                                        <p:tgtEl>
                                          <p:spTgt spid="27"/>
                                        </p:tgtEl>
                                      </p:cBhvr>
                                    </p:animEffect>
                                  </p:childTnLst>
                                </p:cTn>
                              </p:par>
                            </p:childTnLst>
                          </p:cTn>
                        </p:par>
                        <p:par>
                          <p:cTn id="70" fill="hold">
                            <p:stCondLst>
                              <p:cond delay="4250"/>
                            </p:stCondLst>
                            <p:childTnLst>
                              <p:par>
                                <p:cTn id="71" presetID="10" presetClass="entr" presetSubtype="0" fill="hold"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250"/>
                                        <p:tgtEl>
                                          <p:spTgt spid="19"/>
                                        </p:tgtEl>
                                      </p:cBhvr>
                                    </p:animEffect>
                                  </p:childTnLst>
                                </p:cTn>
                              </p:par>
                            </p:childTnLst>
                          </p:cTn>
                        </p:par>
                        <p:par>
                          <p:cTn id="74" fill="hold">
                            <p:stCondLst>
                              <p:cond delay="4500"/>
                            </p:stCondLst>
                            <p:childTnLst>
                              <p:par>
                                <p:cTn id="75" presetID="10" presetClass="entr" presetSubtype="0" fill="hold" nodeType="after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250"/>
                                        <p:tgtEl>
                                          <p:spTgt spid="21"/>
                                        </p:tgtEl>
                                      </p:cBhvr>
                                    </p:animEffect>
                                  </p:childTnLst>
                                </p:cTn>
                              </p:par>
                            </p:childTnLst>
                          </p:cTn>
                        </p:par>
                        <p:par>
                          <p:cTn id="78" fill="hold">
                            <p:stCondLst>
                              <p:cond delay="4750"/>
                            </p:stCondLst>
                            <p:childTnLst>
                              <p:par>
                                <p:cTn id="79" presetID="10" presetClass="entr" presetSubtype="0" fill="hold" nodeType="after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250"/>
                                        <p:tgtEl>
                                          <p:spTgt spid="51"/>
                                        </p:tgtEl>
                                      </p:cBhvr>
                                    </p:animEffect>
                                  </p:childTnLst>
                                </p:cTn>
                              </p:par>
                            </p:childTnLst>
                          </p:cTn>
                        </p:par>
                        <p:par>
                          <p:cTn id="82" fill="hold">
                            <p:stCondLst>
                              <p:cond delay="5000"/>
                            </p:stCondLst>
                            <p:childTnLst>
                              <p:par>
                                <p:cTn id="83" presetID="10" presetClass="entr" presetSubtype="0" fill="hold" nodeType="after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0" y="5790"/>
            <a:ext cx="12436474" cy="333584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00" name="Picture 9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04282" y="1599707"/>
            <a:ext cx="938005" cy="533074"/>
          </a:xfrm>
          <a:prstGeom prst="rect">
            <a:avLst/>
          </a:prstGeom>
        </p:spPr>
      </p:pic>
      <p:sp>
        <p:nvSpPr>
          <p:cNvPr id="41" name="Rectangle 40"/>
          <p:cNvSpPr/>
          <p:nvPr/>
        </p:nvSpPr>
        <p:spPr bwMode="auto">
          <a:xfrm>
            <a:off x="-1" y="3341630"/>
            <a:ext cx="12436475" cy="3648926"/>
          </a:xfrm>
          <a:prstGeom prst="rect">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07" name="Group 106"/>
          <p:cNvGrpSpPr/>
          <p:nvPr/>
        </p:nvGrpSpPr>
        <p:grpSpPr>
          <a:xfrm>
            <a:off x="7604323" y="3778977"/>
            <a:ext cx="4833741" cy="3298099"/>
            <a:chOff x="7604322" y="3775008"/>
            <a:chExt cx="4833741" cy="3298099"/>
          </a:xfrm>
        </p:grpSpPr>
        <p:pic>
          <p:nvPicPr>
            <p:cNvPr id="106" name="Picture 105" descr="KeynoteIllustrations_BrianHa 2.pn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7604322" y="3775008"/>
              <a:ext cx="799917" cy="3298099"/>
            </a:xfrm>
            <a:prstGeom prst="rect">
              <a:avLst/>
            </a:prstGeom>
          </p:spPr>
        </p:pic>
        <p:grpSp>
          <p:nvGrpSpPr>
            <p:cNvPr id="4" name="Group 4"/>
            <p:cNvGrpSpPr>
              <a:grpSpLocks noChangeAspect="1"/>
            </p:cNvGrpSpPr>
            <p:nvPr/>
          </p:nvGrpSpPr>
          <p:grpSpPr bwMode="auto">
            <a:xfrm>
              <a:off x="8601075" y="4999038"/>
              <a:ext cx="887413" cy="1997075"/>
              <a:chOff x="5418" y="3149"/>
              <a:chExt cx="559" cy="1258"/>
            </a:xfrm>
          </p:grpSpPr>
          <p:sp>
            <p:nvSpPr>
              <p:cNvPr id="5" name="AutoShape 3"/>
              <p:cNvSpPr>
                <a:spLocks noChangeAspect="1" noChangeArrowheads="1" noTextEdit="1"/>
              </p:cNvSpPr>
              <p:nvPr/>
            </p:nvSpPr>
            <p:spPr bwMode="auto">
              <a:xfrm>
                <a:off x="5418" y="3149"/>
                <a:ext cx="559" cy="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7" name="Rectangle 5"/>
              <p:cNvSpPr>
                <a:spLocks noChangeArrowheads="1"/>
              </p:cNvSpPr>
              <p:nvPr/>
            </p:nvSpPr>
            <p:spPr bwMode="auto">
              <a:xfrm>
                <a:off x="5423" y="3144"/>
                <a:ext cx="554" cy="1258"/>
              </a:xfrm>
              <a:prstGeom prst="rect">
                <a:avLst/>
              </a:prstGeom>
              <a:solidFill>
                <a:srgbClr val="A92A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8" name="Rectangle 6"/>
              <p:cNvSpPr>
                <a:spLocks noChangeArrowheads="1"/>
              </p:cNvSpPr>
              <p:nvPr/>
            </p:nvSpPr>
            <p:spPr bwMode="auto">
              <a:xfrm>
                <a:off x="5423" y="3202"/>
                <a:ext cx="480" cy="47"/>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12" name="Rectangle 7"/>
              <p:cNvSpPr>
                <a:spLocks noChangeArrowheads="1"/>
              </p:cNvSpPr>
              <p:nvPr/>
            </p:nvSpPr>
            <p:spPr bwMode="auto">
              <a:xfrm>
                <a:off x="5423" y="3411"/>
                <a:ext cx="480" cy="47"/>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14" name="Rectangle 8"/>
              <p:cNvSpPr>
                <a:spLocks noChangeArrowheads="1"/>
              </p:cNvSpPr>
              <p:nvPr/>
            </p:nvSpPr>
            <p:spPr bwMode="auto">
              <a:xfrm>
                <a:off x="5423" y="3306"/>
                <a:ext cx="480" cy="48"/>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15" name="Rectangle 9"/>
              <p:cNvSpPr>
                <a:spLocks noChangeArrowheads="1"/>
              </p:cNvSpPr>
              <p:nvPr/>
            </p:nvSpPr>
            <p:spPr bwMode="auto">
              <a:xfrm>
                <a:off x="5423" y="3516"/>
                <a:ext cx="480" cy="47"/>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17" name="Rectangle 10"/>
              <p:cNvSpPr>
                <a:spLocks noChangeArrowheads="1"/>
              </p:cNvSpPr>
              <p:nvPr/>
            </p:nvSpPr>
            <p:spPr bwMode="auto">
              <a:xfrm>
                <a:off x="5423" y="3726"/>
                <a:ext cx="480" cy="47"/>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18" name="Rectangle 11"/>
              <p:cNvSpPr>
                <a:spLocks noChangeArrowheads="1"/>
              </p:cNvSpPr>
              <p:nvPr/>
            </p:nvSpPr>
            <p:spPr bwMode="auto">
              <a:xfrm>
                <a:off x="5423" y="3621"/>
                <a:ext cx="480" cy="47"/>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19" name="Rectangle 12"/>
              <p:cNvSpPr>
                <a:spLocks noChangeArrowheads="1"/>
              </p:cNvSpPr>
              <p:nvPr/>
            </p:nvSpPr>
            <p:spPr bwMode="auto">
              <a:xfrm>
                <a:off x="5423" y="3831"/>
                <a:ext cx="480" cy="47"/>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0" name="Rectangle 13"/>
              <p:cNvSpPr>
                <a:spLocks noChangeArrowheads="1"/>
              </p:cNvSpPr>
              <p:nvPr/>
            </p:nvSpPr>
            <p:spPr bwMode="auto">
              <a:xfrm>
                <a:off x="5423" y="4040"/>
                <a:ext cx="480" cy="47"/>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5" name="Rectangle 14"/>
              <p:cNvSpPr>
                <a:spLocks noChangeArrowheads="1"/>
              </p:cNvSpPr>
              <p:nvPr/>
            </p:nvSpPr>
            <p:spPr bwMode="auto">
              <a:xfrm>
                <a:off x="5423" y="3935"/>
                <a:ext cx="480" cy="48"/>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6" name="Rectangle 15"/>
              <p:cNvSpPr>
                <a:spLocks noChangeArrowheads="1"/>
              </p:cNvSpPr>
              <p:nvPr/>
            </p:nvSpPr>
            <p:spPr bwMode="auto">
              <a:xfrm>
                <a:off x="5423" y="4145"/>
                <a:ext cx="480" cy="47"/>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7" name="Rectangle 16"/>
              <p:cNvSpPr>
                <a:spLocks noChangeArrowheads="1"/>
              </p:cNvSpPr>
              <p:nvPr/>
            </p:nvSpPr>
            <p:spPr bwMode="auto">
              <a:xfrm>
                <a:off x="5423" y="4355"/>
                <a:ext cx="480" cy="47"/>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8" name="Rectangle 17"/>
              <p:cNvSpPr>
                <a:spLocks noChangeArrowheads="1"/>
              </p:cNvSpPr>
              <p:nvPr/>
            </p:nvSpPr>
            <p:spPr bwMode="auto">
              <a:xfrm>
                <a:off x="5423" y="4250"/>
                <a:ext cx="480" cy="47"/>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grpSp>
        <p:grpSp>
          <p:nvGrpSpPr>
            <p:cNvPr id="29" name="Group 20"/>
            <p:cNvGrpSpPr>
              <a:grpSpLocks noChangeAspect="1"/>
            </p:cNvGrpSpPr>
            <p:nvPr/>
          </p:nvGrpSpPr>
          <p:grpSpPr bwMode="auto">
            <a:xfrm>
              <a:off x="9636125" y="5146675"/>
              <a:ext cx="1085850" cy="1849438"/>
              <a:chOff x="6070" y="3242"/>
              <a:chExt cx="684" cy="1165"/>
            </a:xfrm>
          </p:grpSpPr>
          <p:sp>
            <p:nvSpPr>
              <p:cNvPr id="35" name="AutoShape 19"/>
              <p:cNvSpPr>
                <a:spLocks noChangeAspect="1" noChangeArrowheads="1" noTextEdit="1"/>
              </p:cNvSpPr>
              <p:nvPr/>
            </p:nvSpPr>
            <p:spPr bwMode="auto">
              <a:xfrm>
                <a:off x="6070" y="3242"/>
                <a:ext cx="684" cy="1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6" name="Rectangle 21"/>
              <p:cNvSpPr>
                <a:spLocks noChangeArrowheads="1"/>
              </p:cNvSpPr>
              <p:nvPr/>
            </p:nvSpPr>
            <p:spPr bwMode="auto">
              <a:xfrm>
                <a:off x="6070" y="3242"/>
                <a:ext cx="689" cy="1160"/>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7" name="Rectangle 22"/>
              <p:cNvSpPr>
                <a:spLocks noChangeArrowheads="1"/>
              </p:cNvSpPr>
              <p:nvPr/>
            </p:nvSpPr>
            <p:spPr bwMode="auto">
              <a:xfrm>
                <a:off x="6669" y="3242"/>
                <a:ext cx="90" cy="116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8" name="Rectangle 23"/>
              <p:cNvSpPr>
                <a:spLocks noChangeArrowheads="1"/>
              </p:cNvSpPr>
              <p:nvPr/>
            </p:nvSpPr>
            <p:spPr bwMode="auto">
              <a:xfrm>
                <a:off x="6399" y="3242"/>
                <a:ext cx="32" cy="116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43" name="Rectangle 24"/>
              <p:cNvSpPr>
                <a:spLocks noChangeArrowheads="1"/>
              </p:cNvSpPr>
              <p:nvPr/>
            </p:nvSpPr>
            <p:spPr bwMode="auto">
              <a:xfrm>
                <a:off x="6314" y="3242"/>
                <a:ext cx="32" cy="116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44" name="Rectangle 25"/>
              <p:cNvSpPr>
                <a:spLocks noChangeArrowheads="1"/>
              </p:cNvSpPr>
              <p:nvPr/>
            </p:nvSpPr>
            <p:spPr bwMode="auto">
              <a:xfrm>
                <a:off x="6229" y="3242"/>
                <a:ext cx="32" cy="116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46" name="Rectangle 26"/>
              <p:cNvSpPr>
                <a:spLocks noChangeArrowheads="1"/>
              </p:cNvSpPr>
              <p:nvPr/>
            </p:nvSpPr>
            <p:spPr bwMode="auto">
              <a:xfrm>
                <a:off x="6145" y="3242"/>
                <a:ext cx="31" cy="116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48" name="Rectangle 27"/>
              <p:cNvSpPr>
                <a:spLocks noChangeArrowheads="1"/>
              </p:cNvSpPr>
              <p:nvPr/>
            </p:nvSpPr>
            <p:spPr bwMode="auto">
              <a:xfrm>
                <a:off x="6484" y="3242"/>
                <a:ext cx="32" cy="116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50" name="Rectangle 28"/>
              <p:cNvSpPr>
                <a:spLocks noChangeArrowheads="1"/>
              </p:cNvSpPr>
              <p:nvPr/>
            </p:nvSpPr>
            <p:spPr bwMode="auto">
              <a:xfrm>
                <a:off x="6569" y="3242"/>
                <a:ext cx="31" cy="116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grpSp>
        <p:grpSp>
          <p:nvGrpSpPr>
            <p:cNvPr id="51" name="Group 31"/>
            <p:cNvGrpSpPr>
              <a:grpSpLocks noChangeAspect="1"/>
            </p:cNvGrpSpPr>
            <p:nvPr/>
          </p:nvGrpSpPr>
          <p:grpSpPr bwMode="auto">
            <a:xfrm>
              <a:off x="10860088" y="6081713"/>
              <a:ext cx="1577975" cy="912812"/>
              <a:chOff x="6865" y="3837"/>
              <a:chExt cx="994" cy="575"/>
            </a:xfrm>
          </p:grpSpPr>
          <p:sp>
            <p:nvSpPr>
              <p:cNvPr id="52" name="AutoShape 30"/>
              <p:cNvSpPr>
                <a:spLocks noChangeAspect="1" noChangeArrowheads="1" noTextEdit="1"/>
              </p:cNvSpPr>
              <p:nvPr/>
            </p:nvSpPr>
            <p:spPr bwMode="auto">
              <a:xfrm>
                <a:off x="6865" y="3837"/>
                <a:ext cx="994"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53" name="Rectangle 32"/>
              <p:cNvSpPr>
                <a:spLocks noChangeArrowheads="1"/>
              </p:cNvSpPr>
              <p:nvPr/>
            </p:nvSpPr>
            <p:spPr bwMode="auto">
              <a:xfrm>
                <a:off x="6865" y="3842"/>
                <a:ext cx="994" cy="565"/>
              </a:xfrm>
              <a:prstGeom prst="rect">
                <a:avLst/>
              </a:prstGeom>
              <a:solidFill>
                <a:srgbClr val="A92A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54" name="Rectangle 33"/>
              <p:cNvSpPr>
                <a:spLocks noChangeArrowheads="1"/>
              </p:cNvSpPr>
              <p:nvPr/>
            </p:nvSpPr>
            <p:spPr bwMode="auto">
              <a:xfrm>
                <a:off x="6939" y="3901"/>
                <a:ext cx="68" cy="69"/>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55" name="Rectangle 34"/>
              <p:cNvSpPr>
                <a:spLocks noChangeArrowheads="1"/>
              </p:cNvSpPr>
              <p:nvPr/>
            </p:nvSpPr>
            <p:spPr bwMode="auto">
              <a:xfrm>
                <a:off x="7149" y="3901"/>
                <a:ext cx="68" cy="69"/>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56" name="Rectangle 35"/>
              <p:cNvSpPr>
                <a:spLocks noChangeArrowheads="1"/>
              </p:cNvSpPr>
              <p:nvPr/>
            </p:nvSpPr>
            <p:spPr bwMode="auto">
              <a:xfrm>
                <a:off x="7359" y="3901"/>
                <a:ext cx="69" cy="69"/>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57" name="Rectangle 36"/>
              <p:cNvSpPr>
                <a:spLocks noChangeArrowheads="1"/>
              </p:cNvSpPr>
              <p:nvPr/>
            </p:nvSpPr>
            <p:spPr bwMode="auto">
              <a:xfrm>
                <a:off x="7570" y="3901"/>
                <a:ext cx="68" cy="69"/>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58" name="Rectangle 37"/>
              <p:cNvSpPr>
                <a:spLocks noChangeArrowheads="1"/>
              </p:cNvSpPr>
              <p:nvPr/>
            </p:nvSpPr>
            <p:spPr bwMode="auto">
              <a:xfrm>
                <a:off x="7044" y="3901"/>
                <a:ext cx="68" cy="69"/>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59" name="Rectangle 38"/>
              <p:cNvSpPr>
                <a:spLocks noChangeArrowheads="1"/>
              </p:cNvSpPr>
              <p:nvPr/>
            </p:nvSpPr>
            <p:spPr bwMode="auto">
              <a:xfrm>
                <a:off x="7254" y="3901"/>
                <a:ext cx="69" cy="69"/>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60" name="Rectangle 39"/>
              <p:cNvSpPr>
                <a:spLocks noChangeArrowheads="1"/>
              </p:cNvSpPr>
              <p:nvPr/>
            </p:nvSpPr>
            <p:spPr bwMode="auto">
              <a:xfrm>
                <a:off x="7465" y="3901"/>
                <a:ext cx="68" cy="69"/>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61" name="Rectangle 40"/>
              <p:cNvSpPr>
                <a:spLocks noChangeArrowheads="1"/>
              </p:cNvSpPr>
              <p:nvPr/>
            </p:nvSpPr>
            <p:spPr bwMode="auto">
              <a:xfrm>
                <a:off x="7675" y="3901"/>
                <a:ext cx="68" cy="69"/>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62" name="Rectangle 41"/>
              <p:cNvSpPr>
                <a:spLocks noChangeArrowheads="1"/>
              </p:cNvSpPr>
              <p:nvPr/>
            </p:nvSpPr>
            <p:spPr bwMode="auto">
              <a:xfrm>
                <a:off x="6939" y="4007"/>
                <a:ext cx="68" cy="70"/>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63" name="Rectangle 42"/>
              <p:cNvSpPr>
                <a:spLocks noChangeArrowheads="1"/>
              </p:cNvSpPr>
              <p:nvPr/>
            </p:nvSpPr>
            <p:spPr bwMode="auto">
              <a:xfrm>
                <a:off x="7149" y="4007"/>
                <a:ext cx="68" cy="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88" name="Rectangle 43"/>
              <p:cNvSpPr>
                <a:spLocks noChangeArrowheads="1"/>
              </p:cNvSpPr>
              <p:nvPr/>
            </p:nvSpPr>
            <p:spPr bwMode="auto">
              <a:xfrm>
                <a:off x="7359" y="4007"/>
                <a:ext cx="69" cy="7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89" name="Rectangle 44"/>
              <p:cNvSpPr>
                <a:spLocks noChangeArrowheads="1"/>
              </p:cNvSpPr>
              <p:nvPr/>
            </p:nvSpPr>
            <p:spPr bwMode="auto">
              <a:xfrm>
                <a:off x="7570" y="4007"/>
                <a:ext cx="68" cy="7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90" name="Rectangle 45"/>
              <p:cNvSpPr>
                <a:spLocks noChangeArrowheads="1"/>
              </p:cNvSpPr>
              <p:nvPr/>
            </p:nvSpPr>
            <p:spPr bwMode="auto">
              <a:xfrm>
                <a:off x="7044" y="4007"/>
                <a:ext cx="68" cy="7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91" name="Rectangle 46"/>
              <p:cNvSpPr>
                <a:spLocks noChangeArrowheads="1"/>
              </p:cNvSpPr>
              <p:nvPr/>
            </p:nvSpPr>
            <p:spPr bwMode="auto">
              <a:xfrm>
                <a:off x="7254" y="4007"/>
                <a:ext cx="69" cy="70"/>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92" name="Rectangle 47"/>
              <p:cNvSpPr>
                <a:spLocks noChangeArrowheads="1"/>
              </p:cNvSpPr>
              <p:nvPr/>
            </p:nvSpPr>
            <p:spPr bwMode="auto">
              <a:xfrm>
                <a:off x="7465" y="4007"/>
                <a:ext cx="68" cy="70"/>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93" name="Rectangle 48"/>
              <p:cNvSpPr>
                <a:spLocks noChangeArrowheads="1"/>
              </p:cNvSpPr>
              <p:nvPr/>
            </p:nvSpPr>
            <p:spPr bwMode="auto">
              <a:xfrm>
                <a:off x="7675" y="4007"/>
                <a:ext cx="68" cy="70"/>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94" name="Rectangle 49"/>
              <p:cNvSpPr>
                <a:spLocks noChangeArrowheads="1"/>
              </p:cNvSpPr>
              <p:nvPr/>
            </p:nvSpPr>
            <p:spPr bwMode="auto">
              <a:xfrm>
                <a:off x="6939" y="4114"/>
                <a:ext cx="68" cy="69"/>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95" name="Rectangle 50"/>
              <p:cNvSpPr>
                <a:spLocks noChangeArrowheads="1"/>
              </p:cNvSpPr>
              <p:nvPr/>
            </p:nvSpPr>
            <p:spPr bwMode="auto">
              <a:xfrm>
                <a:off x="7149" y="4114"/>
                <a:ext cx="68" cy="69"/>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96" name="Rectangle 51"/>
              <p:cNvSpPr>
                <a:spLocks noChangeArrowheads="1"/>
              </p:cNvSpPr>
              <p:nvPr/>
            </p:nvSpPr>
            <p:spPr bwMode="auto">
              <a:xfrm>
                <a:off x="7359" y="4114"/>
                <a:ext cx="69" cy="69"/>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97" name="Rectangle 52"/>
              <p:cNvSpPr>
                <a:spLocks noChangeArrowheads="1"/>
              </p:cNvSpPr>
              <p:nvPr/>
            </p:nvSpPr>
            <p:spPr bwMode="auto">
              <a:xfrm>
                <a:off x="7570" y="4114"/>
                <a:ext cx="68" cy="69"/>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98" name="Rectangle 53"/>
              <p:cNvSpPr>
                <a:spLocks noChangeArrowheads="1"/>
              </p:cNvSpPr>
              <p:nvPr/>
            </p:nvSpPr>
            <p:spPr bwMode="auto">
              <a:xfrm>
                <a:off x="7044" y="4114"/>
                <a:ext cx="68" cy="69"/>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299" name="Rectangle 54"/>
              <p:cNvSpPr>
                <a:spLocks noChangeArrowheads="1"/>
              </p:cNvSpPr>
              <p:nvPr/>
            </p:nvSpPr>
            <p:spPr bwMode="auto">
              <a:xfrm>
                <a:off x="7254" y="4114"/>
                <a:ext cx="69" cy="69"/>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00" name="Rectangle 55"/>
              <p:cNvSpPr>
                <a:spLocks noChangeArrowheads="1"/>
              </p:cNvSpPr>
              <p:nvPr/>
            </p:nvSpPr>
            <p:spPr bwMode="auto">
              <a:xfrm>
                <a:off x="7465" y="4114"/>
                <a:ext cx="68" cy="69"/>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01" name="Rectangle 56"/>
              <p:cNvSpPr>
                <a:spLocks noChangeArrowheads="1"/>
              </p:cNvSpPr>
              <p:nvPr/>
            </p:nvSpPr>
            <p:spPr bwMode="auto">
              <a:xfrm>
                <a:off x="7675" y="4114"/>
                <a:ext cx="68" cy="69"/>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02" name="Rectangle 57"/>
              <p:cNvSpPr>
                <a:spLocks noChangeArrowheads="1"/>
              </p:cNvSpPr>
              <p:nvPr/>
            </p:nvSpPr>
            <p:spPr bwMode="auto">
              <a:xfrm>
                <a:off x="6939" y="4220"/>
                <a:ext cx="68" cy="7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03" name="Rectangle 58"/>
              <p:cNvSpPr>
                <a:spLocks noChangeArrowheads="1"/>
              </p:cNvSpPr>
              <p:nvPr/>
            </p:nvSpPr>
            <p:spPr bwMode="auto">
              <a:xfrm>
                <a:off x="7149" y="4220"/>
                <a:ext cx="68" cy="7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04" name="Rectangle 59"/>
              <p:cNvSpPr>
                <a:spLocks noChangeArrowheads="1"/>
              </p:cNvSpPr>
              <p:nvPr/>
            </p:nvSpPr>
            <p:spPr bwMode="auto">
              <a:xfrm>
                <a:off x="7359" y="4220"/>
                <a:ext cx="69" cy="7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05" name="Rectangle 60"/>
              <p:cNvSpPr>
                <a:spLocks noChangeArrowheads="1"/>
              </p:cNvSpPr>
              <p:nvPr/>
            </p:nvSpPr>
            <p:spPr bwMode="auto">
              <a:xfrm>
                <a:off x="7570" y="4220"/>
                <a:ext cx="68" cy="7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06" name="Rectangle 61"/>
              <p:cNvSpPr>
                <a:spLocks noChangeArrowheads="1"/>
              </p:cNvSpPr>
              <p:nvPr/>
            </p:nvSpPr>
            <p:spPr bwMode="auto">
              <a:xfrm>
                <a:off x="7044" y="4220"/>
                <a:ext cx="68" cy="7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10" name="Rectangle 62"/>
              <p:cNvSpPr>
                <a:spLocks noChangeArrowheads="1"/>
              </p:cNvSpPr>
              <p:nvPr/>
            </p:nvSpPr>
            <p:spPr bwMode="auto">
              <a:xfrm>
                <a:off x="7254" y="4220"/>
                <a:ext cx="69" cy="7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311" name="Rectangle 63"/>
              <p:cNvSpPr>
                <a:spLocks noChangeArrowheads="1"/>
              </p:cNvSpPr>
              <p:nvPr/>
            </p:nvSpPr>
            <p:spPr bwMode="auto">
              <a:xfrm>
                <a:off x="7465" y="4220"/>
                <a:ext cx="68" cy="70"/>
              </a:xfrm>
              <a:prstGeom prst="rect">
                <a:avLst/>
              </a:prstGeom>
              <a:solidFill>
                <a:srgbClr val="9B4F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sp>
            <p:nvSpPr>
              <p:cNvPr id="96" name="Rectangle 64"/>
              <p:cNvSpPr>
                <a:spLocks noChangeArrowheads="1"/>
              </p:cNvSpPr>
              <p:nvPr/>
            </p:nvSpPr>
            <p:spPr bwMode="auto">
              <a:xfrm>
                <a:off x="7675" y="4220"/>
                <a:ext cx="68" cy="70"/>
              </a:xfrm>
              <a:prstGeom prst="rect">
                <a:avLst/>
              </a:prstGeom>
              <a:solidFill>
                <a:srgbClr val="44225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en-US">
                  <a:solidFill>
                    <a:srgbClr val="FFFFFF"/>
                  </a:solidFill>
                  <a:latin typeface="Segoe UI"/>
                </a:endParaRPr>
              </a:p>
            </p:txBody>
          </p:sp>
        </p:grpSp>
      </p:grpSp>
      <p:pic>
        <p:nvPicPr>
          <p:cNvPr id="101" name="Picture 100"/>
          <p:cNvPicPr>
            <a:picLocks noChangeAspect="1"/>
          </p:cNvPicPr>
          <p:nvPr/>
        </p:nvPicPr>
        <p:blipFill>
          <a:blip r:embed="rId5" cstate="email">
            <a:lum bright="20000" contrast="-40000"/>
            <a:extLst>
              <a:ext uri="{28A0092B-C50C-407E-A947-70E740481C1C}">
                <a14:useLocalDpi xmlns:a14="http://schemas.microsoft.com/office/drawing/2010/main"/>
              </a:ext>
            </a:extLst>
          </a:blip>
          <a:stretch>
            <a:fillRect/>
          </a:stretch>
        </p:blipFill>
        <p:spPr>
          <a:xfrm>
            <a:off x="10576153" y="2716728"/>
            <a:ext cx="1425052" cy="759580"/>
          </a:xfrm>
          <a:prstGeom prst="rect">
            <a:avLst/>
          </a:prstGeom>
        </p:spPr>
      </p:pic>
      <p:pic>
        <p:nvPicPr>
          <p:cNvPr id="102" name="Picture 101"/>
          <p:cNvPicPr>
            <a:picLocks noChangeAspect="1"/>
          </p:cNvPicPr>
          <p:nvPr/>
        </p:nvPicPr>
        <p:blipFill>
          <a:blip r:embed="rId5" cstate="email">
            <a:lum bright="20000" contrast="-40000"/>
            <a:extLst>
              <a:ext uri="{28A0092B-C50C-407E-A947-70E740481C1C}">
                <a14:useLocalDpi xmlns:a14="http://schemas.microsoft.com/office/drawing/2010/main"/>
              </a:ext>
            </a:extLst>
          </a:blip>
          <a:stretch>
            <a:fillRect/>
          </a:stretch>
        </p:blipFill>
        <p:spPr>
          <a:xfrm>
            <a:off x="10002888" y="360448"/>
            <a:ext cx="949117" cy="505898"/>
          </a:xfrm>
          <a:prstGeom prst="rect">
            <a:avLst/>
          </a:prstGeom>
        </p:spPr>
      </p:pic>
      <p:sp>
        <p:nvSpPr>
          <p:cNvPr id="6" name="Rectangle 5"/>
          <p:cNvSpPr/>
          <p:nvPr/>
        </p:nvSpPr>
        <p:spPr>
          <a:xfrm>
            <a:off x="6673851" y="3970"/>
            <a:ext cx="5762627" cy="6994525"/>
          </a:xfrm>
          <a:prstGeom prst="rect">
            <a:avLst/>
          </a:prstGeom>
          <a:solidFill>
            <a:srgbClr val="5C2D91"/>
          </a:solidFill>
          <a:ln w="10795" cap="flat" cmpd="sng" algn="ctr">
            <a:noFill/>
            <a:prstDash val="solid"/>
            <a:headEnd type="none" w="med" len="med"/>
            <a:tailEnd type="none" w="med" len="med"/>
          </a:ln>
          <a:effectLst/>
        </p:spPr>
        <p:txBody>
          <a:bodyPr rot="0" spcFirstLastPara="0" vertOverflow="overflow" horzOverflow="overflow" vert="horz" wrap="square" lIns="243742" tIns="194994" rIns="243742" bIns="194994" numCol="1" spcCol="0" rtlCol="0" fromWordArt="0" anchor="t" anchorCtr="0" forceAA="0" compatLnSpc="1">
            <a:prstTxWarp prst="textNoShape">
              <a:avLst/>
            </a:prstTxWarp>
            <a:noAutofit/>
          </a:bodyPr>
          <a:lstStyle/>
          <a:p>
            <a:pPr defTabSz="1218345" fontAlgn="base">
              <a:lnSpc>
                <a:spcPct val="90000"/>
              </a:lnSpc>
              <a:spcBef>
                <a:spcPct val="0"/>
              </a:spcBef>
              <a:spcAft>
                <a:spcPct val="0"/>
              </a:spcAft>
              <a:defRPr/>
            </a:pPr>
            <a:endParaRPr lang="en-US" sz="5864" kern="0" spc="-67">
              <a:gradFill>
                <a:gsLst>
                  <a:gs pos="36283">
                    <a:srgbClr val="00188F"/>
                  </a:gs>
                  <a:gs pos="28000">
                    <a:srgbClr val="00188F"/>
                  </a:gs>
                </a:gsLst>
                <a:lin ang="5400000" scaled="0"/>
              </a:gradFill>
              <a:latin typeface="Segoe UI Light"/>
            </a:endParaRPr>
          </a:p>
        </p:txBody>
      </p:sp>
      <p:sp>
        <p:nvSpPr>
          <p:cNvPr id="9" name="TextBox 8"/>
          <p:cNvSpPr txBox="1"/>
          <p:nvPr/>
        </p:nvSpPr>
        <p:spPr>
          <a:xfrm>
            <a:off x="6960861" y="1134045"/>
            <a:ext cx="5476875" cy="1268562"/>
          </a:xfrm>
          <a:prstGeom prst="rect">
            <a:avLst/>
          </a:prstGeom>
          <a:noFill/>
        </p:spPr>
        <p:txBody>
          <a:bodyPr wrap="square" lIns="182880" tIns="0" bIns="0" rtlCol="0" anchor="ctr" anchorCtr="0">
            <a:noAutofit/>
          </a:bodyPr>
          <a:lstStyle/>
          <a:p>
            <a:pPr>
              <a:spcAft>
                <a:spcPts val="1110"/>
              </a:spcAft>
              <a:defRPr/>
            </a:pPr>
            <a:r>
              <a:rPr lang="en-US" sz="2800" spc="40" dirty="0">
                <a:gradFill>
                  <a:gsLst>
                    <a:gs pos="7258">
                      <a:srgbClr val="FFFFFF"/>
                    </a:gs>
                    <a:gs pos="19000">
                      <a:srgbClr val="FFFFFF"/>
                    </a:gs>
                  </a:gsLst>
                  <a:lin ang="5400000" scaled="1"/>
                </a:gradFill>
                <a:latin typeface="Segoe UI Light"/>
                <a:cs typeface="Segoe UI Semibold" panose="020B0702040204020203" pitchFamily="34" charset="0"/>
              </a:rPr>
              <a:t>Enables automation and </a:t>
            </a:r>
            <a:br>
              <a:rPr lang="en-US" sz="2800" spc="40" dirty="0">
                <a:gradFill>
                  <a:gsLst>
                    <a:gs pos="7258">
                      <a:srgbClr val="FFFFFF"/>
                    </a:gs>
                    <a:gs pos="19000">
                      <a:srgbClr val="FFFFFF"/>
                    </a:gs>
                  </a:gsLst>
                  <a:lin ang="5400000" scaled="1"/>
                </a:gradFill>
                <a:latin typeface="Segoe UI Light"/>
                <a:cs typeface="Segoe UI Semibold" panose="020B0702040204020203" pitchFamily="34" charset="0"/>
              </a:rPr>
            </a:br>
            <a:r>
              <a:rPr lang="en-US" sz="2800" spc="40" dirty="0">
                <a:gradFill>
                  <a:gsLst>
                    <a:gs pos="7258">
                      <a:srgbClr val="FFFFFF"/>
                    </a:gs>
                    <a:gs pos="19000">
                      <a:srgbClr val="FFFFFF"/>
                    </a:gs>
                  </a:gsLst>
                  <a:lin ang="5400000" scaled="1"/>
                </a:gradFill>
                <a:latin typeface="Segoe UI Light"/>
                <a:cs typeface="Segoe UI Semibold" panose="020B0702040204020203" pitchFamily="34" charset="0"/>
              </a:rPr>
              <a:t>Agile &amp; DevOps practices</a:t>
            </a:r>
          </a:p>
        </p:txBody>
      </p:sp>
      <p:sp>
        <p:nvSpPr>
          <p:cNvPr id="10" name="TextBox 9"/>
          <p:cNvSpPr txBox="1"/>
          <p:nvPr/>
        </p:nvSpPr>
        <p:spPr>
          <a:xfrm>
            <a:off x="6953823" y="2885118"/>
            <a:ext cx="5768783" cy="1268562"/>
          </a:xfrm>
          <a:prstGeom prst="rect">
            <a:avLst/>
          </a:prstGeom>
          <a:noFill/>
        </p:spPr>
        <p:txBody>
          <a:bodyPr wrap="square" lIns="182880" tIns="0" bIns="0" rtlCol="0" anchor="ctr" anchorCtr="0">
            <a:noAutofit/>
          </a:bodyPr>
          <a:lstStyle/>
          <a:p>
            <a:pPr>
              <a:spcAft>
                <a:spcPts val="1110"/>
              </a:spcAft>
              <a:defRPr/>
            </a:pPr>
            <a:r>
              <a:rPr lang="en-US" sz="2800" spc="40" dirty="0">
                <a:gradFill>
                  <a:gsLst>
                    <a:gs pos="7258">
                      <a:srgbClr val="FFFFFF"/>
                    </a:gs>
                    <a:gs pos="19000">
                      <a:srgbClr val="FFFFFF"/>
                    </a:gs>
                  </a:gsLst>
                  <a:lin ang="5400000" scaled="1"/>
                </a:gradFill>
                <a:latin typeface="Segoe UI Light"/>
                <a:cs typeface="Segoe UI Semibold" panose="020B0702040204020203" pitchFamily="34" charset="0"/>
              </a:rPr>
              <a:t>Open and extensible, supports</a:t>
            </a:r>
            <a:br>
              <a:rPr lang="en-US" sz="2800" spc="40" dirty="0">
                <a:gradFill>
                  <a:gsLst>
                    <a:gs pos="7258">
                      <a:srgbClr val="FFFFFF"/>
                    </a:gs>
                    <a:gs pos="19000">
                      <a:srgbClr val="FFFFFF"/>
                    </a:gs>
                  </a:gsLst>
                  <a:lin ang="5400000" scaled="1"/>
                </a:gradFill>
                <a:latin typeface="Segoe UI Light"/>
                <a:cs typeface="Segoe UI Semibold" panose="020B0702040204020203" pitchFamily="34" charset="0"/>
              </a:rPr>
            </a:br>
            <a:r>
              <a:rPr lang="en-US" sz="2800" spc="40" dirty="0">
                <a:gradFill>
                  <a:gsLst>
                    <a:gs pos="7258">
                      <a:srgbClr val="FFFFFF"/>
                    </a:gs>
                    <a:gs pos="19000">
                      <a:srgbClr val="FFFFFF"/>
                    </a:gs>
                  </a:gsLst>
                  <a:lin ang="5400000" scaled="1"/>
                </a:gradFill>
                <a:latin typeface="Segoe UI Light"/>
                <a:cs typeface="Segoe UI Semibold" panose="020B0702040204020203" pitchFamily="34" charset="0"/>
              </a:rPr>
              <a:t>your tools and technologies</a:t>
            </a:r>
          </a:p>
        </p:txBody>
      </p:sp>
      <p:sp>
        <p:nvSpPr>
          <p:cNvPr id="11" name="TextBox 10"/>
          <p:cNvSpPr txBox="1"/>
          <p:nvPr/>
        </p:nvSpPr>
        <p:spPr>
          <a:xfrm>
            <a:off x="6949751" y="4636192"/>
            <a:ext cx="5487104" cy="1268562"/>
          </a:xfrm>
          <a:prstGeom prst="rect">
            <a:avLst/>
          </a:prstGeom>
          <a:noFill/>
        </p:spPr>
        <p:txBody>
          <a:bodyPr wrap="square" lIns="182880" tIns="0" bIns="0" rtlCol="0" anchor="ctr" anchorCtr="0">
            <a:noAutofit/>
          </a:bodyPr>
          <a:lstStyle/>
          <a:p>
            <a:pPr>
              <a:spcAft>
                <a:spcPts val="1110"/>
              </a:spcAft>
              <a:defRPr/>
            </a:pPr>
            <a:r>
              <a:rPr lang="en-US" sz="2800" spc="40" dirty="0">
                <a:gradFill>
                  <a:gsLst>
                    <a:gs pos="7258">
                      <a:srgbClr val="FFFFFF"/>
                    </a:gs>
                    <a:gs pos="19000">
                      <a:srgbClr val="FFFFFF"/>
                    </a:gs>
                  </a:gsLst>
                  <a:lin ang="5400000" scaled="1"/>
                </a:gradFill>
                <a:latin typeface="Segoe UI Light"/>
                <a:cs typeface="Segoe UI Semibold" panose="020B0702040204020203" pitchFamily="34" charset="0"/>
              </a:rPr>
              <a:t>Flexibility with on-premises or cloud service</a:t>
            </a:r>
          </a:p>
        </p:txBody>
      </p:sp>
      <p:pic>
        <p:nvPicPr>
          <p:cNvPr id="16" name="Picture 15"/>
          <p:cNvPicPr>
            <a:picLocks noChangeAspect="1"/>
          </p:cNvPicPr>
          <p:nvPr/>
        </p:nvPicPr>
        <p:blipFill>
          <a:blip r:embed="rId5"/>
          <a:stretch>
            <a:fillRect/>
          </a:stretch>
        </p:blipFill>
        <p:spPr>
          <a:xfrm>
            <a:off x="4770437" y="2328232"/>
            <a:ext cx="2153912" cy="1148076"/>
          </a:xfrm>
          <a:prstGeom prst="rect">
            <a:avLst/>
          </a:prstGeom>
        </p:spPr>
      </p:pic>
      <p:grpSp>
        <p:nvGrpSpPr>
          <p:cNvPr id="2" name="Group 1"/>
          <p:cNvGrpSpPr/>
          <p:nvPr/>
        </p:nvGrpSpPr>
        <p:grpSpPr>
          <a:xfrm>
            <a:off x="2201540" y="4839540"/>
            <a:ext cx="2270773" cy="638923"/>
            <a:chOff x="-2872082" y="2470355"/>
            <a:chExt cx="2270773" cy="638923"/>
          </a:xfrm>
        </p:grpSpPr>
        <p:pic>
          <p:nvPicPr>
            <p:cNvPr id="21" name="Picture 20"/>
            <p:cNvPicPr>
              <a:picLocks noChangeAspect="1"/>
            </p:cNvPicPr>
            <p:nvPr/>
          </p:nvPicPr>
          <p:blipFill rotWithShape="1">
            <a:blip r:embed="rId6" cstate="print">
              <a:duotone>
                <a:prstClr val="black"/>
                <a:schemeClr val="accent1">
                  <a:tint val="45000"/>
                  <a:satMod val="400000"/>
                </a:schemeClr>
              </a:duotone>
              <a:extLst>
                <a:ext uri="{28A0092B-C50C-407E-A947-70E740481C1C}">
                  <a14:useLocalDpi xmlns:a14="http://schemas.microsoft.com/office/drawing/2010/main"/>
                </a:ext>
              </a:extLst>
            </a:blip>
            <a:srcRect/>
            <a:stretch/>
          </p:blipFill>
          <p:spPr>
            <a:xfrm>
              <a:off x="-1808366" y="2507471"/>
              <a:ext cx="716612" cy="601807"/>
            </a:xfrm>
            <a:prstGeom prst="rect">
              <a:avLst/>
            </a:prstGeom>
          </p:spPr>
        </p:pic>
        <p:pic>
          <p:nvPicPr>
            <p:cNvPr id="22" name="Picture 21" descr="KeynoteIllustrations_Soma 9.png"/>
            <p:cNvPicPr>
              <a:picLocks noChangeAspect="1"/>
            </p:cNvPicPr>
            <p:nvPr/>
          </p:nvPicPr>
          <p:blipFill rotWithShape="1">
            <a:blip r:embed="rId7" cstate="print">
              <a:duotone>
                <a:prstClr val="black"/>
                <a:schemeClr val="accent1">
                  <a:tint val="45000"/>
                  <a:satMod val="400000"/>
                </a:schemeClr>
              </a:duotone>
              <a:extLst>
                <a:ext uri="{28A0092B-C50C-407E-A947-70E740481C1C}">
                  <a14:useLocalDpi xmlns:a14="http://schemas.microsoft.com/office/drawing/2010/main"/>
                </a:ext>
              </a:extLst>
            </a:blip>
            <a:srcRect/>
            <a:stretch/>
          </p:blipFill>
          <p:spPr>
            <a:xfrm>
              <a:off x="-2872082" y="2470355"/>
              <a:ext cx="625098" cy="601079"/>
            </a:xfrm>
            <a:prstGeom prst="rect">
              <a:avLst/>
            </a:prstGeom>
          </p:spPr>
        </p:pic>
        <p:pic>
          <p:nvPicPr>
            <p:cNvPr id="23" name="Picture 22"/>
            <p:cNvPicPr>
              <a:picLocks noChangeAspect="1"/>
            </p:cNvPicPr>
            <p:nvPr/>
          </p:nvPicPr>
          <p:blipFill rotWithShape="1">
            <a:blip r:embed="rId8" cstate="print">
              <a:duotone>
                <a:prstClr val="black"/>
                <a:schemeClr val="accent1">
                  <a:tint val="45000"/>
                  <a:satMod val="400000"/>
                </a:schemeClr>
              </a:duotone>
              <a:extLst>
                <a:ext uri="{28A0092B-C50C-407E-A947-70E740481C1C}">
                  <a14:useLocalDpi xmlns:a14="http://schemas.microsoft.com/office/drawing/2010/main"/>
                </a:ext>
              </a:extLst>
            </a:blip>
            <a:srcRect/>
            <a:stretch/>
          </p:blipFill>
          <p:spPr>
            <a:xfrm>
              <a:off x="-2247107" y="2585220"/>
              <a:ext cx="465644" cy="487800"/>
            </a:xfrm>
            <a:prstGeom prst="rect">
              <a:avLst/>
            </a:prstGeom>
          </p:spPr>
        </p:pic>
        <p:pic>
          <p:nvPicPr>
            <p:cNvPr id="24" name="Picture 23"/>
            <p:cNvPicPr>
              <a:picLocks noChangeAspect="1"/>
            </p:cNvPicPr>
            <p:nvPr/>
          </p:nvPicPr>
          <p:blipFill rotWithShape="1">
            <a:blip r:embed="rId9" cstate="print">
              <a:duotone>
                <a:prstClr val="black"/>
                <a:schemeClr val="accent1">
                  <a:tint val="45000"/>
                  <a:satMod val="400000"/>
                </a:schemeClr>
              </a:duotone>
              <a:extLst>
                <a:ext uri="{28A0092B-C50C-407E-A947-70E740481C1C}">
                  <a14:useLocalDpi xmlns:a14="http://schemas.microsoft.com/office/drawing/2010/main"/>
                </a:ext>
              </a:extLst>
            </a:blip>
            <a:srcRect/>
            <a:stretch/>
          </p:blipFill>
          <p:spPr>
            <a:xfrm>
              <a:off x="-1037635" y="2507471"/>
              <a:ext cx="436326" cy="469107"/>
            </a:xfrm>
            <a:prstGeom prst="rect">
              <a:avLst/>
            </a:prstGeom>
          </p:spPr>
        </p:pic>
      </p:grpSp>
      <p:grpSp>
        <p:nvGrpSpPr>
          <p:cNvPr id="3" name="Group 2"/>
          <p:cNvGrpSpPr/>
          <p:nvPr/>
        </p:nvGrpSpPr>
        <p:grpSpPr>
          <a:xfrm>
            <a:off x="2201540" y="1371454"/>
            <a:ext cx="2270773" cy="601808"/>
            <a:chOff x="1952902" y="1764358"/>
            <a:chExt cx="2270773" cy="601808"/>
          </a:xfrm>
        </p:grpSpPr>
        <p:pic>
          <p:nvPicPr>
            <p:cNvPr id="30" name="Picture 29"/>
            <p:cNvPicPr>
              <a:picLocks noChangeAspect="1"/>
            </p:cNvPicPr>
            <p:nvPr/>
          </p:nvPicPr>
          <p:blipFill rotWithShape="1">
            <a:blip r:embed="rId6" cstate="print">
              <a:lum bright="70000" contrast="-70000"/>
              <a:extLst>
                <a:ext uri="{28A0092B-C50C-407E-A947-70E740481C1C}">
                  <a14:useLocalDpi xmlns:a14="http://schemas.microsoft.com/office/drawing/2010/main"/>
                </a:ext>
              </a:extLst>
            </a:blip>
            <a:srcRect/>
            <a:stretch/>
          </p:blipFill>
          <p:spPr>
            <a:xfrm>
              <a:off x="3016617" y="1764358"/>
              <a:ext cx="716612" cy="601807"/>
            </a:xfrm>
            <a:prstGeom prst="rect">
              <a:avLst/>
            </a:prstGeom>
          </p:spPr>
        </p:pic>
        <p:pic>
          <p:nvPicPr>
            <p:cNvPr id="31" name="Picture 30" descr="KeynoteIllustrations_Soma 9.png"/>
            <p:cNvPicPr>
              <a:picLocks noChangeAspect="1"/>
            </p:cNvPicPr>
            <p:nvPr/>
          </p:nvPicPr>
          <p:blipFill rotWithShape="1">
            <a:blip r:embed="rId7" cstate="print">
              <a:lum bright="70000" contrast="-70000"/>
              <a:extLst>
                <a:ext uri="{28A0092B-C50C-407E-A947-70E740481C1C}">
                  <a14:useLocalDpi xmlns:a14="http://schemas.microsoft.com/office/drawing/2010/main"/>
                </a:ext>
              </a:extLst>
            </a:blip>
            <a:srcRect/>
            <a:stretch/>
          </p:blipFill>
          <p:spPr>
            <a:xfrm>
              <a:off x="1952902" y="1764521"/>
              <a:ext cx="625098" cy="601079"/>
            </a:xfrm>
            <a:prstGeom prst="rect">
              <a:avLst/>
            </a:prstGeom>
          </p:spPr>
        </p:pic>
        <p:pic>
          <p:nvPicPr>
            <p:cNvPr id="32" name="Picture 31"/>
            <p:cNvPicPr>
              <a:picLocks noChangeAspect="1"/>
            </p:cNvPicPr>
            <p:nvPr/>
          </p:nvPicPr>
          <p:blipFill rotWithShape="1">
            <a:blip r:embed="rId8" cstate="print">
              <a:lum bright="70000" contrast="-70000"/>
              <a:extLst>
                <a:ext uri="{28A0092B-C50C-407E-A947-70E740481C1C}">
                  <a14:useLocalDpi xmlns:a14="http://schemas.microsoft.com/office/drawing/2010/main"/>
                </a:ext>
              </a:extLst>
            </a:blip>
            <a:srcRect/>
            <a:stretch/>
          </p:blipFill>
          <p:spPr>
            <a:xfrm>
              <a:off x="2577877" y="1878366"/>
              <a:ext cx="465644" cy="487800"/>
            </a:xfrm>
            <a:prstGeom prst="rect">
              <a:avLst/>
            </a:prstGeom>
          </p:spPr>
        </p:pic>
        <p:pic>
          <p:nvPicPr>
            <p:cNvPr id="33" name="Picture 32"/>
            <p:cNvPicPr>
              <a:picLocks noChangeAspect="1"/>
            </p:cNvPicPr>
            <p:nvPr/>
          </p:nvPicPr>
          <p:blipFill rotWithShape="1">
            <a:blip r:embed="rId9" cstate="print">
              <a:lum bright="70000" contrast="-70000"/>
              <a:extLst>
                <a:ext uri="{28A0092B-C50C-407E-A947-70E740481C1C}">
                  <a14:useLocalDpi xmlns:a14="http://schemas.microsoft.com/office/drawing/2010/main"/>
                </a:ext>
              </a:extLst>
            </a:blip>
            <a:srcRect/>
            <a:stretch/>
          </p:blipFill>
          <p:spPr>
            <a:xfrm>
              <a:off x="3787349" y="1790041"/>
              <a:ext cx="436326" cy="469107"/>
            </a:xfrm>
            <a:prstGeom prst="rect">
              <a:avLst/>
            </a:prstGeom>
          </p:spPr>
        </p:pic>
      </p:grpSp>
      <p:sp>
        <p:nvSpPr>
          <p:cNvPr id="39" name="TextBox 38"/>
          <p:cNvSpPr txBox="1"/>
          <p:nvPr/>
        </p:nvSpPr>
        <p:spPr>
          <a:xfrm>
            <a:off x="1649984" y="3993061"/>
            <a:ext cx="3373885" cy="664797"/>
          </a:xfrm>
          <a:prstGeom prst="rect">
            <a:avLst/>
          </a:prstGeom>
          <a:noFill/>
        </p:spPr>
        <p:txBody>
          <a:bodyPr wrap="square" lIns="0" tIns="0" rIns="0" bIns="0" rtlCol="0">
            <a:spAutoFit/>
          </a:bodyPr>
          <a:lstStyle/>
          <a:p>
            <a:pPr algn="ctr" defTabSz="932327">
              <a:lnSpc>
                <a:spcPct val="90000"/>
              </a:lnSpc>
              <a:defRPr/>
            </a:pPr>
            <a:r>
              <a:rPr lang="en-US" sz="2400" kern="0" spc="20" dirty="0">
                <a:gradFill>
                  <a:gsLst>
                    <a:gs pos="0">
                      <a:srgbClr val="E51489">
                        <a:lumMod val="5000"/>
                        <a:lumOff val="95000"/>
                      </a:srgbClr>
                    </a:gs>
                    <a:gs pos="100000">
                      <a:srgbClr val="FFFFFF"/>
                    </a:gs>
                  </a:gsLst>
                  <a:lin ang="5400000" scaled="1"/>
                </a:gradFill>
                <a:latin typeface="Segoe UI Semilight"/>
                <a:cs typeface="Segoe UI Semilight" panose="020B0402040204020203" pitchFamily="34" charset="0"/>
              </a:rPr>
              <a:t>Team Foundation</a:t>
            </a:r>
            <a:br>
              <a:rPr lang="en-US" sz="2400" kern="0" spc="20" dirty="0">
                <a:gradFill>
                  <a:gsLst>
                    <a:gs pos="0">
                      <a:srgbClr val="E51489">
                        <a:lumMod val="5000"/>
                        <a:lumOff val="95000"/>
                      </a:srgbClr>
                    </a:gs>
                    <a:gs pos="100000">
                      <a:srgbClr val="FFFFFF"/>
                    </a:gs>
                  </a:gsLst>
                  <a:lin ang="5400000" scaled="1"/>
                </a:gradFill>
                <a:latin typeface="Segoe UI Semilight"/>
                <a:cs typeface="Segoe UI Semilight" panose="020B0402040204020203" pitchFamily="34" charset="0"/>
              </a:rPr>
            </a:br>
            <a:r>
              <a:rPr lang="en-US" sz="2400" kern="0" spc="20" dirty="0">
                <a:gradFill>
                  <a:gsLst>
                    <a:gs pos="0">
                      <a:srgbClr val="E51489">
                        <a:lumMod val="5000"/>
                        <a:lumOff val="95000"/>
                      </a:srgbClr>
                    </a:gs>
                    <a:gs pos="100000">
                      <a:srgbClr val="FFFFFF"/>
                    </a:gs>
                  </a:gsLst>
                  <a:lin ang="5400000" scaled="1"/>
                </a:gradFill>
                <a:latin typeface="Segoe UI Semilight"/>
                <a:cs typeface="Segoe UI Semilight" panose="020B0402040204020203" pitchFamily="34" charset="0"/>
              </a:rPr>
              <a:t>Server</a:t>
            </a:r>
          </a:p>
        </p:txBody>
      </p:sp>
      <p:sp>
        <p:nvSpPr>
          <p:cNvPr id="40" name="TextBox 39"/>
          <p:cNvSpPr txBox="1"/>
          <p:nvPr/>
        </p:nvSpPr>
        <p:spPr>
          <a:xfrm>
            <a:off x="1649984" y="546466"/>
            <a:ext cx="3373885" cy="664797"/>
          </a:xfrm>
          <a:prstGeom prst="rect">
            <a:avLst/>
          </a:prstGeom>
          <a:noFill/>
        </p:spPr>
        <p:txBody>
          <a:bodyPr wrap="square" lIns="0" tIns="0" rIns="0" bIns="0" rtlCol="0">
            <a:spAutoFit/>
          </a:bodyPr>
          <a:lstStyle/>
          <a:p>
            <a:pPr algn="ctr" defTabSz="932327">
              <a:lnSpc>
                <a:spcPct val="90000"/>
              </a:lnSpc>
              <a:defRPr/>
            </a:pPr>
            <a:r>
              <a:rPr lang="en-US" sz="2400" kern="0" dirty="0">
                <a:gradFill>
                  <a:gsLst>
                    <a:gs pos="0">
                      <a:srgbClr val="E51489">
                        <a:lumMod val="5000"/>
                        <a:lumOff val="95000"/>
                      </a:srgbClr>
                    </a:gs>
                    <a:gs pos="100000">
                      <a:srgbClr val="FFFFFF"/>
                    </a:gs>
                  </a:gsLst>
                  <a:lin ang="5400000" scaled="1"/>
                </a:gradFill>
                <a:latin typeface="Segoe UI Semilight"/>
                <a:cs typeface="Segoe UI Semilight" panose="020B0402040204020203" pitchFamily="34" charset="0"/>
              </a:rPr>
              <a:t>Visual Studio</a:t>
            </a:r>
            <a:br>
              <a:rPr lang="en-US" sz="2400" kern="0" dirty="0">
                <a:gradFill>
                  <a:gsLst>
                    <a:gs pos="0">
                      <a:srgbClr val="E51489">
                        <a:lumMod val="5000"/>
                        <a:lumOff val="95000"/>
                      </a:srgbClr>
                    </a:gs>
                    <a:gs pos="100000">
                      <a:srgbClr val="FFFFFF"/>
                    </a:gs>
                  </a:gsLst>
                  <a:lin ang="5400000" scaled="1"/>
                </a:gradFill>
                <a:latin typeface="Segoe UI Semilight"/>
                <a:cs typeface="Segoe UI Semilight" panose="020B0402040204020203" pitchFamily="34" charset="0"/>
              </a:rPr>
            </a:br>
            <a:r>
              <a:rPr lang="en-US" sz="2400" kern="0" dirty="0">
                <a:gradFill>
                  <a:gsLst>
                    <a:gs pos="0">
                      <a:srgbClr val="E51489">
                        <a:lumMod val="5000"/>
                        <a:lumOff val="95000"/>
                      </a:srgbClr>
                    </a:gs>
                    <a:gs pos="100000">
                      <a:srgbClr val="FFFFFF"/>
                    </a:gs>
                  </a:gsLst>
                  <a:lin ang="5400000" scaled="1"/>
                </a:gradFill>
                <a:latin typeface="Segoe UI Semilight"/>
                <a:cs typeface="Segoe UI Semilight" panose="020B0402040204020203" pitchFamily="34" charset="0"/>
              </a:rPr>
              <a:t>Team Services</a:t>
            </a:r>
          </a:p>
        </p:txBody>
      </p:sp>
      <p:pic>
        <p:nvPicPr>
          <p:cNvPr id="45" name="Picture 4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94433" y="601662"/>
            <a:ext cx="938005" cy="533074"/>
          </a:xfrm>
          <a:prstGeom prst="rect">
            <a:avLst/>
          </a:prstGeom>
        </p:spPr>
      </p:pic>
      <p:cxnSp>
        <p:nvCxnSpPr>
          <p:cNvPr id="47" name="Straight Connector 46"/>
          <p:cNvCxnSpPr/>
          <p:nvPr/>
        </p:nvCxnSpPr>
        <p:spPr>
          <a:xfrm>
            <a:off x="6960861" y="4411662"/>
            <a:ext cx="501841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960861" y="2661916"/>
            <a:ext cx="5018415"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descr="KeynoteIllustrations_BrianHa 2.png"/>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3901735" y="3780564"/>
            <a:ext cx="2849902" cy="3298099"/>
          </a:xfrm>
          <a:prstGeom prst="rect">
            <a:avLst/>
          </a:prstGeom>
        </p:spPr>
      </p:pic>
      <p:sp>
        <p:nvSpPr>
          <p:cNvPr id="99" name="Rectangle 98"/>
          <p:cNvSpPr/>
          <p:nvPr/>
        </p:nvSpPr>
        <p:spPr bwMode="auto">
          <a:xfrm>
            <a:off x="10321" y="4445036"/>
            <a:ext cx="602468" cy="423680"/>
          </a:xfrm>
          <a:prstGeom prst="rect">
            <a:avLst/>
          </a:prstGeom>
          <a:solidFill>
            <a:srgbClr val="9B4F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3" name="Group 12"/>
          <p:cNvGrpSpPr/>
          <p:nvPr/>
        </p:nvGrpSpPr>
        <p:grpSpPr>
          <a:xfrm flipH="1">
            <a:off x="10321" y="4445038"/>
            <a:ext cx="2016916" cy="2545519"/>
            <a:chOff x="-4112869" y="3548411"/>
            <a:chExt cx="2016916" cy="2545519"/>
          </a:xfrm>
        </p:grpSpPr>
        <p:sp>
          <p:nvSpPr>
            <p:cNvPr id="358" name="Rectangle 42"/>
            <p:cNvSpPr>
              <a:spLocks noChangeArrowheads="1"/>
            </p:cNvSpPr>
            <p:nvPr/>
          </p:nvSpPr>
          <p:spPr bwMode="auto">
            <a:xfrm>
              <a:off x="-3554943" y="4905824"/>
              <a:ext cx="616956" cy="1188105"/>
            </a:xfrm>
            <a:prstGeom prst="rect">
              <a:avLst/>
            </a:prstGeom>
            <a:solidFill>
              <a:srgbClr val="442257"/>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59" name="Freeform 46"/>
            <p:cNvSpPr>
              <a:spLocks/>
            </p:cNvSpPr>
            <p:nvPr/>
          </p:nvSpPr>
          <p:spPr bwMode="auto">
            <a:xfrm>
              <a:off x="-3207101" y="4290300"/>
              <a:ext cx="595484" cy="1803629"/>
            </a:xfrm>
            <a:custGeom>
              <a:avLst/>
              <a:gdLst>
                <a:gd name="T0" fmla="*/ 0 w 416"/>
                <a:gd name="T1" fmla="*/ 630 h 1260"/>
                <a:gd name="T2" fmla="*/ 0 w 416"/>
                <a:gd name="T3" fmla="*/ 1260 h 1260"/>
                <a:gd name="T4" fmla="*/ 416 w 416"/>
                <a:gd name="T5" fmla="*/ 1260 h 1260"/>
                <a:gd name="T6" fmla="*/ 416 w 416"/>
                <a:gd name="T7" fmla="*/ 0 h 1260"/>
                <a:gd name="T8" fmla="*/ 0 w 416"/>
                <a:gd name="T9" fmla="*/ 630 h 1260"/>
              </a:gdLst>
              <a:ahLst/>
              <a:cxnLst>
                <a:cxn ang="0">
                  <a:pos x="T0" y="T1"/>
                </a:cxn>
                <a:cxn ang="0">
                  <a:pos x="T2" y="T3"/>
                </a:cxn>
                <a:cxn ang="0">
                  <a:pos x="T4" y="T5"/>
                </a:cxn>
                <a:cxn ang="0">
                  <a:pos x="T6" y="T7"/>
                </a:cxn>
                <a:cxn ang="0">
                  <a:pos x="T8" y="T9"/>
                </a:cxn>
              </a:cxnLst>
              <a:rect l="0" t="0" r="r" b="b"/>
              <a:pathLst>
                <a:path w="416" h="1260">
                  <a:moveTo>
                    <a:pt x="0" y="630"/>
                  </a:moveTo>
                  <a:lnTo>
                    <a:pt x="0" y="1260"/>
                  </a:lnTo>
                  <a:lnTo>
                    <a:pt x="416" y="1260"/>
                  </a:lnTo>
                  <a:lnTo>
                    <a:pt x="416" y="0"/>
                  </a:lnTo>
                  <a:lnTo>
                    <a:pt x="0" y="630"/>
                  </a:lnTo>
                  <a:close/>
                </a:path>
              </a:pathLst>
            </a:custGeom>
            <a:solidFill>
              <a:srgbClr val="A92A8C"/>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60" name="Rectangle 95"/>
            <p:cNvSpPr>
              <a:spLocks noChangeArrowheads="1"/>
            </p:cNvSpPr>
            <p:nvPr/>
          </p:nvSpPr>
          <p:spPr bwMode="auto">
            <a:xfrm>
              <a:off x="-3146980" y="4443466"/>
              <a:ext cx="88750" cy="183226"/>
            </a:xfrm>
            <a:prstGeom prst="rect">
              <a:avLst/>
            </a:prstGeom>
            <a:solidFill>
              <a:srgbClr val="9B4F94"/>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61" name="Rectangle 96"/>
            <p:cNvSpPr>
              <a:spLocks noChangeArrowheads="1"/>
            </p:cNvSpPr>
            <p:nvPr/>
          </p:nvSpPr>
          <p:spPr bwMode="auto">
            <a:xfrm>
              <a:off x="-2955165" y="4443466"/>
              <a:ext cx="84456" cy="183226"/>
            </a:xfrm>
            <a:prstGeom prst="rect">
              <a:avLst/>
            </a:prstGeom>
            <a:solidFill>
              <a:srgbClr val="9B4F94"/>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62" name="Rectangle 97"/>
            <p:cNvSpPr>
              <a:spLocks noChangeArrowheads="1"/>
            </p:cNvSpPr>
            <p:nvPr/>
          </p:nvSpPr>
          <p:spPr bwMode="auto">
            <a:xfrm>
              <a:off x="-2767645" y="4443466"/>
              <a:ext cx="88750" cy="183226"/>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63" name="Rectangle 98"/>
            <p:cNvSpPr>
              <a:spLocks noChangeArrowheads="1"/>
            </p:cNvSpPr>
            <p:nvPr/>
          </p:nvSpPr>
          <p:spPr bwMode="auto">
            <a:xfrm>
              <a:off x="-3146980" y="4716873"/>
              <a:ext cx="88750" cy="184658"/>
            </a:xfrm>
            <a:prstGeom prst="rect">
              <a:avLst/>
            </a:prstGeom>
            <a:solidFill>
              <a:srgbClr val="9B4F94"/>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64" name="Rectangle 99"/>
            <p:cNvSpPr>
              <a:spLocks noChangeArrowheads="1"/>
            </p:cNvSpPr>
            <p:nvPr/>
          </p:nvSpPr>
          <p:spPr bwMode="auto">
            <a:xfrm>
              <a:off x="-2955165" y="4716873"/>
              <a:ext cx="84456" cy="184658"/>
            </a:xfrm>
            <a:prstGeom prst="rect">
              <a:avLst/>
            </a:prstGeom>
            <a:solidFill>
              <a:srgbClr val="9B4F94"/>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65" name="Rectangle 100"/>
            <p:cNvSpPr>
              <a:spLocks noChangeArrowheads="1"/>
            </p:cNvSpPr>
            <p:nvPr/>
          </p:nvSpPr>
          <p:spPr bwMode="auto">
            <a:xfrm>
              <a:off x="-2767645" y="4716873"/>
              <a:ext cx="88750" cy="184658"/>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66" name="Rectangle 101"/>
            <p:cNvSpPr>
              <a:spLocks noChangeArrowheads="1"/>
            </p:cNvSpPr>
            <p:nvPr/>
          </p:nvSpPr>
          <p:spPr bwMode="auto">
            <a:xfrm>
              <a:off x="-3146980" y="4971671"/>
              <a:ext cx="88750" cy="184658"/>
            </a:xfrm>
            <a:prstGeom prst="rect">
              <a:avLst/>
            </a:prstGeom>
            <a:solidFill>
              <a:srgbClr val="9B4F94"/>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67" name="Rectangle 102"/>
            <p:cNvSpPr>
              <a:spLocks noChangeArrowheads="1"/>
            </p:cNvSpPr>
            <p:nvPr/>
          </p:nvSpPr>
          <p:spPr bwMode="auto">
            <a:xfrm>
              <a:off x="-2955165" y="4971671"/>
              <a:ext cx="84456" cy="184658"/>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68" name="Rectangle 103"/>
            <p:cNvSpPr>
              <a:spLocks noChangeArrowheads="1"/>
            </p:cNvSpPr>
            <p:nvPr/>
          </p:nvSpPr>
          <p:spPr bwMode="auto">
            <a:xfrm>
              <a:off x="-2767645" y="4971671"/>
              <a:ext cx="88750" cy="184658"/>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69" name="Rectangle 104"/>
            <p:cNvSpPr>
              <a:spLocks noChangeArrowheads="1"/>
            </p:cNvSpPr>
            <p:nvPr/>
          </p:nvSpPr>
          <p:spPr bwMode="auto">
            <a:xfrm>
              <a:off x="-3146980" y="5227901"/>
              <a:ext cx="88750"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70" name="Rectangle 105"/>
            <p:cNvSpPr>
              <a:spLocks noChangeArrowheads="1"/>
            </p:cNvSpPr>
            <p:nvPr/>
          </p:nvSpPr>
          <p:spPr bwMode="auto">
            <a:xfrm>
              <a:off x="-2955165" y="5227901"/>
              <a:ext cx="84456"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71" name="Rectangle 106"/>
            <p:cNvSpPr>
              <a:spLocks noChangeArrowheads="1"/>
            </p:cNvSpPr>
            <p:nvPr/>
          </p:nvSpPr>
          <p:spPr bwMode="auto">
            <a:xfrm>
              <a:off x="-2767645" y="5227901"/>
              <a:ext cx="88750"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72" name="Rectangle 107"/>
            <p:cNvSpPr>
              <a:spLocks noChangeArrowheads="1"/>
            </p:cNvSpPr>
            <p:nvPr/>
          </p:nvSpPr>
          <p:spPr bwMode="auto">
            <a:xfrm>
              <a:off x="-3146980" y="5482700"/>
              <a:ext cx="88750"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73" name="Rectangle 108"/>
            <p:cNvSpPr>
              <a:spLocks noChangeArrowheads="1"/>
            </p:cNvSpPr>
            <p:nvPr/>
          </p:nvSpPr>
          <p:spPr bwMode="auto">
            <a:xfrm>
              <a:off x="-2955165" y="5482700"/>
              <a:ext cx="84456"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74" name="Rectangle 109"/>
            <p:cNvSpPr>
              <a:spLocks noChangeArrowheads="1"/>
            </p:cNvSpPr>
            <p:nvPr/>
          </p:nvSpPr>
          <p:spPr bwMode="auto">
            <a:xfrm>
              <a:off x="-2767645" y="5482700"/>
              <a:ext cx="88750"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75" name="Rectangle 110"/>
            <p:cNvSpPr>
              <a:spLocks noChangeArrowheads="1"/>
            </p:cNvSpPr>
            <p:nvPr/>
          </p:nvSpPr>
          <p:spPr bwMode="auto">
            <a:xfrm>
              <a:off x="-3146980" y="5737498"/>
              <a:ext cx="88750"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76" name="Rectangle 111"/>
            <p:cNvSpPr>
              <a:spLocks noChangeArrowheads="1"/>
            </p:cNvSpPr>
            <p:nvPr/>
          </p:nvSpPr>
          <p:spPr bwMode="auto">
            <a:xfrm>
              <a:off x="-2955165" y="5737498"/>
              <a:ext cx="84456"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77" name="Rectangle 112"/>
            <p:cNvSpPr>
              <a:spLocks noChangeArrowheads="1"/>
            </p:cNvSpPr>
            <p:nvPr/>
          </p:nvSpPr>
          <p:spPr bwMode="auto">
            <a:xfrm>
              <a:off x="-2767645" y="5737498"/>
              <a:ext cx="88750" cy="180363"/>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08" name="Rectangle 116"/>
            <p:cNvSpPr>
              <a:spLocks noChangeArrowheads="1"/>
            </p:cNvSpPr>
            <p:nvPr/>
          </p:nvSpPr>
          <p:spPr bwMode="auto">
            <a:xfrm>
              <a:off x="-4112869" y="4486723"/>
              <a:ext cx="321176" cy="1607207"/>
            </a:xfrm>
            <a:prstGeom prst="rect">
              <a:avLst/>
            </a:prstGeom>
            <a:solidFill>
              <a:srgbClr val="682A7A"/>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09" name="Rectangle 117"/>
            <p:cNvSpPr>
              <a:spLocks noChangeArrowheads="1"/>
            </p:cNvSpPr>
            <p:nvPr/>
          </p:nvSpPr>
          <p:spPr bwMode="auto">
            <a:xfrm>
              <a:off x="-3954935" y="3570973"/>
              <a:ext cx="634389" cy="2522957"/>
            </a:xfrm>
            <a:prstGeom prst="rect">
              <a:avLst/>
            </a:prstGeom>
            <a:solidFill>
              <a:srgbClr val="A92A8C"/>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12" name="Rectangle 120"/>
            <p:cNvSpPr>
              <a:spLocks noChangeArrowheads="1"/>
            </p:cNvSpPr>
            <p:nvPr/>
          </p:nvSpPr>
          <p:spPr bwMode="auto">
            <a:xfrm>
              <a:off x="-3873978" y="3654585"/>
              <a:ext cx="66359" cy="163242"/>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13" name="Rectangle 121"/>
            <p:cNvSpPr>
              <a:spLocks noChangeArrowheads="1"/>
            </p:cNvSpPr>
            <p:nvPr/>
          </p:nvSpPr>
          <p:spPr bwMode="auto">
            <a:xfrm>
              <a:off x="-3738606" y="3654585"/>
              <a:ext cx="66359" cy="163242"/>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14" name="Rectangle 122"/>
            <p:cNvSpPr>
              <a:spLocks noChangeArrowheads="1"/>
            </p:cNvSpPr>
            <p:nvPr/>
          </p:nvSpPr>
          <p:spPr bwMode="auto">
            <a:xfrm>
              <a:off x="-3603234" y="3654585"/>
              <a:ext cx="65032" cy="163242"/>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15" name="Rectangle 123"/>
            <p:cNvSpPr>
              <a:spLocks noChangeArrowheads="1"/>
            </p:cNvSpPr>
            <p:nvPr/>
          </p:nvSpPr>
          <p:spPr bwMode="auto">
            <a:xfrm>
              <a:off x="-3469190" y="3654585"/>
              <a:ext cx="66359" cy="163242"/>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16" name="Rectangle 124"/>
            <p:cNvSpPr>
              <a:spLocks noChangeArrowheads="1"/>
            </p:cNvSpPr>
            <p:nvPr/>
          </p:nvSpPr>
          <p:spPr bwMode="auto">
            <a:xfrm>
              <a:off x="-3873978" y="3890822"/>
              <a:ext cx="66359" cy="163242"/>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17" name="Rectangle 125"/>
            <p:cNvSpPr>
              <a:spLocks noChangeArrowheads="1"/>
            </p:cNvSpPr>
            <p:nvPr/>
          </p:nvSpPr>
          <p:spPr bwMode="auto">
            <a:xfrm>
              <a:off x="-3738606" y="3890822"/>
              <a:ext cx="66359" cy="163242"/>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18" name="Rectangle 126"/>
            <p:cNvSpPr>
              <a:spLocks noChangeArrowheads="1"/>
            </p:cNvSpPr>
            <p:nvPr/>
          </p:nvSpPr>
          <p:spPr bwMode="auto">
            <a:xfrm>
              <a:off x="-3603234" y="3890822"/>
              <a:ext cx="65032" cy="163242"/>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19" name="Rectangle 127"/>
            <p:cNvSpPr>
              <a:spLocks noChangeArrowheads="1"/>
            </p:cNvSpPr>
            <p:nvPr/>
          </p:nvSpPr>
          <p:spPr bwMode="auto">
            <a:xfrm>
              <a:off x="-3469190" y="3890822"/>
              <a:ext cx="66359" cy="163242"/>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20" name="Rectangle 128"/>
            <p:cNvSpPr>
              <a:spLocks noChangeArrowheads="1"/>
            </p:cNvSpPr>
            <p:nvPr/>
          </p:nvSpPr>
          <p:spPr bwMode="auto">
            <a:xfrm>
              <a:off x="-3873978" y="4127059"/>
              <a:ext cx="66359" cy="163242"/>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21" name="Rectangle 129"/>
            <p:cNvSpPr>
              <a:spLocks noChangeArrowheads="1"/>
            </p:cNvSpPr>
            <p:nvPr/>
          </p:nvSpPr>
          <p:spPr bwMode="auto">
            <a:xfrm>
              <a:off x="-3738606" y="4127059"/>
              <a:ext cx="66359" cy="163242"/>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22" name="Rectangle 130"/>
            <p:cNvSpPr>
              <a:spLocks noChangeArrowheads="1"/>
            </p:cNvSpPr>
            <p:nvPr/>
          </p:nvSpPr>
          <p:spPr bwMode="auto">
            <a:xfrm>
              <a:off x="-3603234" y="4127059"/>
              <a:ext cx="65032" cy="163242"/>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23" name="Rectangle 131"/>
            <p:cNvSpPr>
              <a:spLocks noChangeArrowheads="1"/>
            </p:cNvSpPr>
            <p:nvPr/>
          </p:nvSpPr>
          <p:spPr bwMode="auto">
            <a:xfrm>
              <a:off x="-3469190" y="4127059"/>
              <a:ext cx="66359" cy="163242"/>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24" name="Rectangle 132"/>
            <p:cNvSpPr>
              <a:spLocks noChangeArrowheads="1"/>
            </p:cNvSpPr>
            <p:nvPr/>
          </p:nvSpPr>
          <p:spPr bwMode="auto">
            <a:xfrm>
              <a:off x="-3873978" y="4363296"/>
              <a:ext cx="66359" cy="159261"/>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25" name="Rectangle 133"/>
            <p:cNvSpPr>
              <a:spLocks noChangeArrowheads="1"/>
            </p:cNvSpPr>
            <p:nvPr/>
          </p:nvSpPr>
          <p:spPr bwMode="auto">
            <a:xfrm>
              <a:off x="-3738606" y="4363296"/>
              <a:ext cx="66359" cy="159261"/>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26" name="Rectangle 134"/>
            <p:cNvSpPr>
              <a:spLocks noChangeArrowheads="1"/>
            </p:cNvSpPr>
            <p:nvPr/>
          </p:nvSpPr>
          <p:spPr bwMode="auto">
            <a:xfrm>
              <a:off x="-3603234" y="4363296"/>
              <a:ext cx="65032" cy="159261"/>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27" name="Rectangle 135"/>
            <p:cNvSpPr>
              <a:spLocks noChangeArrowheads="1"/>
            </p:cNvSpPr>
            <p:nvPr/>
          </p:nvSpPr>
          <p:spPr bwMode="auto">
            <a:xfrm>
              <a:off x="-3469190" y="4363296"/>
              <a:ext cx="66359" cy="159261"/>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28" name="Rectangle 136"/>
            <p:cNvSpPr>
              <a:spLocks noChangeArrowheads="1"/>
            </p:cNvSpPr>
            <p:nvPr/>
          </p:nvSpPr>
          <p:spPr bwMode="auto">
            <a:xfrm>
              <a:off x="-3873978" y="4595551"/>
              <a:ext cx="66359"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29" name="Rectangle 137"/>
            <p:cNvSpPr>
              <a:spLocks noChangeArrowheads="1"/>
            </p:cNvSpPr>
            <p:nvPr/>
          </p:nvSpPr>
          <p:spPr bwMode="auto">
            <a:xfrm>
              <a:off x="-3738606" y="4595551"/>
              <a:ext cx="66359" cy="164570"/>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30" name="Rectangle 138"/>
            <p:cNvSpPr>
              <a:spLocks noChangeArrowheads="1"/>
            </p:cNvSpPr>
            <p:nvPr/>
          </p:nvSpPr>
          <p:spPr bwMode="auto">
            <a:xfrm>
              <a:off x="-3603234" y="4595551"/>
              <a:ext cx="65032"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31" name="Rectangle 139"/>
            <p:cNvSpPr>
              <a:spLocks noChangeArrowheads="1"/>
            </p:cNvSpPr>
            <p:nvPr/>
          </p:nvSpPr>
          <p:spPr bwMode="auto">
            <a:xfrm>
              <a:off x="-3469190" y="4595551"/>
              <a:ext cx="66359"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32" name="Rectangle 140"/>
            <p:cNvSpPr>
              <a:spLocks noChangeArrowheads="1"/>
            </p:cNvSpPr>
            <p:nvPr/>
          </p:nvSpPr>
          <p:spPr bwMode="auto">
            <a:xfrm>
              <a:off x="-3873978" y="4831788"/>
              <a:ext cx="66359"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33" name="Rectangle 141"/>
            <p:cNvSpPr>
              <a:spLocks noChangeArrowheads="1"/>
            </p:cNvSpPr>
            <p:nvPr/>
          </p:nvSpPr>
          <p:spPr bwMode="auto">
            <a:xfrm>
              <a:off x="-3738606" y="4831788"/>
              <a:ext cx="66359"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34" name="Rectangle 142"/>
            <p:cNvSpPr>
              <a:spLocks noChangeArrowheads="1"/>
            </p:cNvSpPr>
            <p:nvPr/>
          </p:nvSpPr>
          <p:spPr bwMode="auto">
            <a:xfrm>
              <a:off x="-3603234" y="4831788"/>
              <a:ext cx="65032" cy="164570"/>
            </a:xfrm>
            <a:prstGeom prst="rect">
              <a:avLst/>
            </a:prstGeom>
            <a:solidFill>
              <a:srgbClr val="2172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35" name="Rectangle 143"/>
            <p:cNvSpPr>
              <a:spLocks noChangeArrowheads="1"/>
            </p:cNvSpPr>
            <p:nvPr/>
          </p:nvSpPr>
          <p:spPr bwMode="auto">
            <a:xfrm>
              <a:off x="-3469190" y="4831788"/>
              <a:ext cx="66359"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36" name="Rectangle 144"/>
            <p:cNvSpPr>
              <a:spLocks noChangeArrowheads="1"/>
            </p:cNvSpPr>
            <p:nvPr/>
          </p:nvSpPr>
          <p:spPr bwMode="auto">
            <a:xfrm>
              <a:off x="-3873978" y="5068025"/>
              <a:ext cx="66359"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37" name="Rectangle 145"/>
            <p:cNvSpPr>
              <a:spLocks noChangeArrowheads="1"/>
            </p:cNvSpPr>
            <p:nvPr/>
          </p:nvSpPr>
          <p:spPr bwMode="auto">
            <a:xfrm>
              <a:off x="-3738606" y="5068025"/>
              <a:ext cx="66359" cy="164570"/>
            </a:xfrm>
            <a:prstGeom prst="rect">
              <a:avLst/>
            </a:prstGeom>
            <a:solidFill>
              <a:srgbClr val="1EBB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38" name="Rectangle 146"/>
            <p:cNvSpPr>
              <a:spLocks noChangeArrowheads="1"/>
            </p:cNvSpPr>
            <p:nvPr/>
          </p:nvSpPr>
          <p:spPr bwMode="auto">
            <a:xfrm>
              <a:off x="-3603234" y="5068025"/>
              <a:ext cx="65032" cy="164570"/>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39" name="Rectangle 147"/>
            <p:cNvSpPr>
              <a:spLocks noChangeArrowheads="1"/>
            </p:cNvSpPr>
            <p:nvPr/>
          </p:nvSpPr>
          <p:spPr bwMode="auto">
            <a:xfrm>
              <a:off x="-3469190" y="5068025"/>
              <a:ext cx="66359" cy="164570"/>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40" name="Rectangle 148"/>
            <p:cNvSpPr>
              <a:spLocks noChangeArrowheads="1"/>
            </p:cNvSpPr>
            <p:nvPr/>
          </p:nvSpPr>
          <p:spPr bwMode="auto">
            <a:xfrm>
              <a:off x="-3873978" y="5305589"/>
              <a:ext cx="66359"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41" name="Rectangle 149"/>
            <p:cNvSpPr>
              <a:spLocks noChangeArrowheads="1"/>
            </p:cNvSpPr>
            <p:nvPr/>
          </p:nvSpPr>
          <p:spPr bwMode="auto">
            <a:xfrm>
              <a:off x="-3738606" y="5305589"/>
              <a:ext cx="66359"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42" name="Rectangle 150"/>
            <p:cNvSpPr>
              <a:spLocks noChangeArrowheads="1"/>
            </p:cNvSpPr>
            <p:nvPr/>
          </p:nvSpPr>
          <p:spPr bwMode="auto">
            <a:xfrm>
              <a:off x="-3603234" y="5305589"/>
              <a:ext cx="65032"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43" name="Rectangle 151"/>
            <p:cNvSpPr>
              <a:spLocks noChangeArrowheads="1"/>
            </p:cNvSpPr>
            <p:nvPr/>
          </p:nvSpPr>
          <p:spPr bwMode="auto">
            <a:xfrm>
              <a:off x="-3469190" y="5305589"/>
              <a:ext cx="66359"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44" name="Rectangle 152"/>
            <p:cNvSpPr>
              <a:spLocks noChangeArrowheads="1"/>
            </p:cNvSpPr>
            <p:nvPr/>
          </p:nvSpPr>
          <p:spPr bwMode="auto">
            <a:xfrm>
              <a:off x="-3873978" y="5541826"/>
              <a:ext cx="66359" cy="159261"/>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45" name="Rectangle 153"/>
            <p:cNvSpPr>
              <a:spLocks noChangeArrowheads="1"/>
            </p:cNvSpPr>
            <p:nvPr/>
          </p:nvSpPr>
          <p:spPr bwMode="auto">
            <a:xfrm>
              <a:off x="-3738606" y="5541826"/>
              <a:ext cx="66359" cy="159261"/>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46" name="Rectangle 154"/>
            <p:cNvSpPr>
              <a:spLocks noChangeArrowheads="1"/>
            </p:cNvSpPr>
            <p:nvPr/>
          </p:nvSpPr>
          <p:spPr bwMode="auto">
            <a:xfrm>
              <a:off x="-3603234" y="5541826"/>
              <a:ext cx="65032" cy="159261"/>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47" name="Rectangle 155"/>
            <p:cNvSpPr>
              <a:spLocks noChangeArrowheads="1"/>
            </p:cNvSpPr>
            <p:nvPr/>
          </p:nvSpPr>
          <p:spPr bwMode="auto">
            <a:xfrm>
              <a:off x="-3469190" y="5541826"/>
              <a:ext cx="66359" cy="159261"/>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48" name="Rectangle 156"/>
            <p:cNvSpPr>
              <a:spLocks noChangeArrowheads="1"/>
            </p:cNvSpPr>
            <p:nvPr/>
          </p:nvSpPr>
          <p:spPr bwMode="auto">
            <a:xfrm>
              <a:off x="-3873978" y="5774081"/>
              <a:ext cx="66359"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49" name="Rectangle 157"/>
            <p:cNvSpPr>
              <a:spLocks noChangeArrowheads="1"/>
            </p:cNvSpPr>
            <p:nvPr/>
          </p:nvSpPr>
          <p:spPr bwMode="auto">
            <a:xfrm>
              <a:off x="-3738606" y="5774081"/>
              <a:ext cx="66359"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50" name="Rectangle 158"/>
            <p:cNvSpPr>
              <a:spLocks noChangeArrowheads="1"/>
            </p:cNvSpPr>
            <p:nvPr/>
          </p:nvSpPr>
          <p:spPr bwMode="auto">
            <a:xfrm>
              <a:off x="-3603234" y="5774081"/>
              <a:ext cx="65032"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51" name="Rectangle 159"/>
            <p:cNvSpPr>
              <a:spLocks noChangeArrowheads="1"/>
            </p:cNvSpPr>
            <p:nvPr/>
          </p:nvSpPr>
          <p:spPr bwMode="auto">
            <a:xfrm>
              <a:off x="-3469190" y="5774081"/>
              <a:ext cx="66359" cy="163242"/>
            </a:xfrm>
            <a:prstGeom prst="rect">
              <a:avLst/>
            </a:prstGeom>
            <a:solidFill>
              <a:srgbClr val="5C2D91"/>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07" name="Freeform 115"/>
            <p:cNvSpPr>
              <a:spLocks/>
            </p:cNvSpPr>
            <p:nvPr/>
          </p:nvSpPr>
          <p:spPr bwMode="auto">
            <a:xfrm>
              <a:off x="-2697163" y="3548411"/>
              <a:ext cx="601210" cy="2545519"/>
            </a:xfrm>
            <a:custGeom>
              <a:avLst/>
              <a:gdLst>
                <a:gd name="T0" fmla="*/ 0 w 453"/>
                <a:gd name="T1" fmla="*/ 318 h 1918"/>
                <a:gd name="T2" fmla="*/ 453 w 453"/>
                <a:gd name="T3" fmla="*/ 0 h 1918"/>
                <a:gd name="T4" fmla="*/ 453 w 453"/>
                <a:gd name="T5" fmla="*/ 1918 h 1918"/>
                <a:gd name="T6" fmla="*/ 0 w 453"/>
                <a:gd name="T7" fmla="*/ 1918 h 1918"/>
                <a:gd name="T8" fmla="*/ 0 w 453"/>
                <a:gd name="T9" fmla="*/ 318 h 1918"/>
              </a:gdLst>
              <a:ahLst/>
              <a:cxnLst>
                <a:cxn ang="0">
                  <a:pos x="T0" y="T1"/>
                </a:cxn>
                <a:cxn ang="0">
                  <a:pos x="T2" y="T3"/>
                </a:cxn>
                <a:cxn ang="0">
                  <a:pos x="T4" y="T5"/>
                </a:cxn>
                <a:cxn ang="0">
                  <a:pos x="T6" y="T7"/>
                </a:cxn>
                <a:cxn ang="0">
                  <a:pos x="T8" y="T9"/>
                </a:cxn>
              </a:cxnLst>
              <a:rect l="0" t="0" r="r" b="b"/>
              <a:pathLst>
                <a:path w="453" h="1918">
                  <a:moveTo>
                    <a:pt x="0" y="318"/>
                  </a:moveTo>
                  <a:lnTo>
                    <a:pt x="453" y="0"/>
                  </a:lnTo>
                  <a:lnTo>
                    <a:pt x="453" y="1918"/>
                  </a:lnTo>
                  <a:lnTo>
                    <a:pt x="0" y="1918"/>
                  </a:lnTo>
                  <a:lnTo>
                    <a:pt x="0" y="318"/>
                  </a:lnTo>
                  <a:close/>
                </a:path>
              </a:pathLst>
            </a:custGeom>
            <a:solidFill>
              <a:srgbClr val="9B4F94"/>
            </a:solidFill>
            <a:ln>
              <a:noFill/>
            </a:ln>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52" name="Line 160"/>
            <p:cNvSpPr>
              <a:spLocks noChangeShapeType="1"/>
            </p:cNvSpPr>
            <p:nvPr/>
          </p:nvSpPr>
          <p:spPr bwMode="auto">
            <a:xfrm>
              <a:off x="-2187529" y="3548411"/>
              <a:ext cx="0" cy="2545519"/>
            </a:xfrm>
            <a:prstGeom prst="line">
              <a:avLst/>
            </a:prstGeom>
            <a:noFill/>
            <a:ln w="26988" cap="flat">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53" name="Line 161"/>
            <p:cNvSpPr>
              <a:spLocks noChangeShapeType="1"/>
            </p:cNvSpPr>
            <p:nvPr/>
          </p:nvSpPr>
          <p:spPr bwMode="auto">
            <a:xfrm>
              <a:off x="-2292375" y="3548411"/>
              <a:ext cx="0" cy="2545519"/>
            </a:xfrm>
            <a:prstGeom prst="line">
              <a:avLst/>
            </a:prstGeom>
            <a:noFill/>
            <a:ln w="26988" cap="flat">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54" name="Line 162"/>
            <p:cNvSpPr>
              <a:spLocks noChangeShapeType="1"/>
            </p:cNvSpPr>
            <p:nvPr/>
          </p:nvSpPr>
          <p:spPr bwMode="auto">
            <a:xfrm>
              <a:off x="-2401203" y="3548411"/>
              <a:ext cx="0" cy="2545519"/>
            </a:xfrm>
            <a:prstGeom prst="line">
              <a:avLst/>
            </a:prstGeom>
            <a:noFill/>
            <a:ln w="26988" cap="flat">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55" name="Line 163"/>
            <p:cNvSpPr>
              <a:spLocks noChangeShapeType="1"/>
            </p:cNvSpPr>
            <p:nvPr/>
          </p:nvSpPr>
          <p:spPr bwMode="auto">
            <a:xfrm>
              <a:off x="-2507377" y="3548411"/>
              <a:ext cx="0" cy="2545519"/>
            </a:xfrm>
            <a:prstGeom prst="line">
              <a:avLst/>
            </a:prstGeom>
            <a:noFill/>
            <a:ln w="26988" cap="flat">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sp>
          <p:nvSpPr>
            <p:cNvPr id="356" name="Line 164"/>
            <p:cNvSpPr>
              <a:spLocks noChangeShapeType="1"/>
            </p:cNvSpPr>
            <p:nvPr/>
          </p:nvSpPr>
          <p:spPr bwMode="auto">
            <a:xfrm>
              <a:off x="-2612224" y="3548411"/>
              <a:ext cx="0" cy="2545519"/>
            </a:xfrm>
            <a:prstGeom prst="line">
              <a:avLst/>
            </a:prstGeom>
            <a:noFill/>
            <a:ln w="26988" cap="flat">
              <a:solidFill>
                <a:srgbClr val="D2D2D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932218">
                <a:defRPr/>
              </a:pPr>
              <a:endParaRPr lang="de-DE">
                <a:solidFill>
                  <a:srgbClr val="FFFFFF"/>
                </a:solidFill>
                <a:latin typeface="Segoe UI"/>
              </a:endParaRPr>
            </a:p>
          </p:txBody>
        </p:sp>
      </p:grpSp>
      <p:pic>
        <p:nvPicPr>
          <p:cNvPr id="380" name="Picture 37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9533" y="613397"/>
            <a:ext cx="1081504" cy="576462"/>
          </a:xfrm>
          <a:prstGeom prst="rect">
            <a:avLst/>
          </a:prstGeom>
        </p:spPr>
      </p:pic>
      <p:pic>
        <p:nvPicPr>
          <p:cNvPr id="381" name="Picture 38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65238" y="1897388"/>
            <a:ext cx="938005" cy="533074"/>
          </a:xfrm>
          <a:prstGeom prst="rect">
            <a:avLst/>
          </a:prstGeom>
        </p:spPr>
      </p:pic>
      <p:pic>
        <p:nvPicPr>
          <p:cNvPr id="382" name="Picture 381"/>
          <p:cNvPicPr>
            <a:picLocks noChangeAspect="1"/>
          </p:cNvPicPr>
          <p:nvPr/>
        </p:nvPicPr>
        <p:blipFill>
          <a:blip r:embed="rId5" cstate="email">
            <a:lum bright="20000" contrast="-40000"/>
            <a:extLst>
              <a:ext uri="{28A0092B-C50C-407E-A947-70E740481C1C}">
                <a14:useLocalDpi xmlns:a14="http://schemas.microsoft.com/office/drawing/2010/main"/>
              </a:ext>
            </a:extLst>
          </a:blip>
          <a:stretch>
            <a:fillRect/>
          </a:stretch>
        </p:blipFill>
        <p:spPr>
          <a:xfrm>
            <a:off x="122237" y="2430462"/>
            <a:ext cx="1425052" cy="759580"/>
          </a:xfrm>
          <a:prstGeom prst="rect">
            <a:avLst/>
          </a:prstGeom>
        </p:spPr>
      </p:pic>
      <p:sp>
        <p:nvSpPr>
          <p:cNvPr id="97" name="Isosceles Triangle 96"/>
          <p:cNvSpPr/>
          <p:nvPr/>
        </p:nvSpPr>
        <p:spPr bwMode="auto">
          <a:xfrm rot="10800000">
            <a:off x="608878" y="5316070"/>
            <a:ext cx="511264" cy="771991"/>
          </a:xfrm>
          <a:prstGeom prst="triangle">
            <a:avLst>
              <a:gd name="adj" fmla="val 0"/>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8" name="Isosceles Triangle 97"/>
          <p:cNvSpPr/>
          <p:nvPr/>
        </p:nvSpPr>
        <p:spPr bwMode="auto">
          <a:xfrm rot="10800000" flipH="1">
            <a:off x="5493545" y="5523317"/>
            <a:ext cx="392906" cy="564742"/>
          </a:xfrm>
          <a:prstGeom prst="triangle">
            <a:avLst>
              <a:gd name="adj" fmla="val 0"/>
            </a:avLst>
          </a:prstGeom>
          <a:solidFill>
            <a:srgbClr val="682A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3" name="Rectangle 102"/>
          <p:cNvSpPr/>
          <p:nvPr/>
        </p:nvSpPr>
        <p:spPr>
          <a:xfrm>
            <a:off x="6728006" y="6603485"/>
            <a:ext cx="6152792" cy="369332"/>
          </a:xfrm>
          <a:prstGeom prst="rect">
            <a:avLst/>
          </a:prstGeom>
        </p:spPr>
        <p:txBody>
          <a:bodyPr wrap="square">
            <a:spAutoFit/>
          </a:bodyPr>
          <a:lstStyle/>
          <a:p>
            <a:r>
              <a:rPr lang="en-US" dirty="0">
                <a:solidFill>
                  <a:schemeClr val="bg1"/>
                </a:solidFill>
              </a:rPr>
              <a:t>http://www.visualstudio.com/news/release-archive-vso </a:t>
            </a:r>
          </a:p>
        </p:txBody>
      </p:sp>
    </p:spTree>
    <p:extLst>
      <p:ext uri="{BB962C8B-B14F-4D97-AF65-F5344CB8AC3E}">
        <p14:creationId xmlns:p14="http://schemas.microsoft.com/office/powerpoint/2010/main" val="3604866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a:off x="1" y="2392332"/>
            <a:ext cx="12436474" cy="1911955"/>
          </a:xfrm>
          <a:prstGeom prst="rect">
            <a:avLst/>
          </a:prstGeom>
          <a:solidFill>
            <a:srgbClr val="5C2D9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3150" tIns="64008" rIns="186309" bIns="0" numCol="1" rtlCol="0" anchor="t" anchorCtr="0" compatLnSpc="1">
            <a:prstTxWarp prst="textNoShape">
              <a:avLst/>
            </a:prstTxWarp>
          </a:bodyPr>
          <a:lstStyle/>
          <a:p>
            <a:pPr algn="ctr" defTabSz="931284" fontAlgn="base">
              <a:lnSpc>
                <a:spcPct val="90000"/>
              </a:lnSpc>
              <a:spcBef>
                <a:spcPct val="0"/>
              </a:spcBef>
              <a:spcAft>
                <a:spcPct val="0"/>
              </a:spcAft>
            </a:pPr>
            <a:r>
              <a:rPr lang="en-US" sz="3200" spc="-51"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Visual Studio Partners and Extensions</a:t>
            </a:r>
          </a:p>
        </p:txBody>
      </p:sp>
      <p:sp>
        <p:nvSpPr>
          <p:cNvPr id="60" name="Rectangle 59"/>
          <p:cNvSpPr/>
          <p:nvPr/>
        </p:nvSpPr>
        <p:spPr>
          <a:xfrm>
            <a:off x="113698" y="2935447"/>
            <a:ext cx="3030439" cy="1298817"/>
          </a:xfrm>
          <a:prstGeom prst="rect">
            <a:avLst/>
          </a:prstGeom>
        </p:spPr>
        <p:txBody>
          <a:bodyPr wrap="square">
            <a:spAutoFit/>
          </a:bodyPr>
          <a:lstStyle/>
          <a:p>
            <a:pPr algn="ctr" defTabSz="931553"/>
            <a:r>
              <a:rPr lang="en-US" sz="4000" b="1" dirty="0">
                <a:solidFill>
                  <a:srgbClr val="FFFFFF"/>
                </a:solidFill>
                <a:latin typeface="Segoe UI"/>
                <a:ea typeface="Calibri" panose="020F0502020204030204" pitchFamily="34" charset="0"/>
                <a:cs typeface="Times New Roman" panose="02020603050405020304" pitchFamily="18" charset="0"/>
              </a:rPr>
              <a:t>65</a:t>
            </a:r>
            <a:endParaRPr lang="en-US" sz="4483" b="1" dirty="0">
              <a:solidFill>
                <a:srgbClr val="FFFFFF"/>
              </a:solidFill>
              <a:latin typeface="Segoe UI"/>
              <a:ea typeface="Calibri" panose="020F0502020204030204" pitchFamily="34" charset="0"/>
              <a:cs typeface="Times New Roman" panose="02020603050405020304" pitchFamily="18" charset="0"/>
            </a:endParaRPr>
          </a:p>
          <a:p>
            <a:pPr algn="ctr" defTabSz="931553">
              <a:lnSpc>
                <a:spcPct val="80000"/>
              </a:lnSpc>
            </a:pPr>
            <a:r>
              <a:rPr lang="en-US" sz="24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t>Visual Studio Code Extensions</a:t>
            </a:r>
          </a:p>
        </p:txBody>
      </p:sp>
      <p:sp>
        <p:nvSpPr>
          <p:cNvPr id="65" name="Rectangle 64"/>
          <p:cNvSpPr/>
          <p:nvPr/>
        </p:nvSpPr>
        <p:spPr>
          <a:xfrm>
            <a:off x="3329030" y="2935447"/>
            <a:ext cx="2982454" cy="1298817"/>
          </a:xfrm>
          <a:prstGeom prst="rect">
            <a:avLst/>
          </a:prstGeom>
        </p:spPr>
        <p:txBody>
          <a:bodyPr wrap="square">
            <a:spAutoFit/>
          </a:bodyPr>
          <a:lstStyle/>
          <a:p>
            <a:pPr algn="ctr" defTabSz="931553"/>
            <a:r>
              <a:rPr lang="en-US" sz="4000" b="1" dirty="0">
                <a:solidFill>
                  <a:srgbClr val="FFFFFF"/>
                </a:solidFill>
                <a:latin typeface="Segoe UI"/>
                <a:ea typeface="Calibri" panose="020F0502020204030204" pitchFamily="34" charset="0"/>
                <a:cs typeface="Times New Roman" panose="02020603050405020304" pitchFamily="18" charset="0"/>
              </a:rPr>
              <a:t>5,910</a:t>
            </a:r>
            <a:endParaRPr lang="en-US" sz="4483" b="1" dirty="0">
              <a:solidFill>
                <a:srgbClr val="FFFFFF"/>
              </a:solidFill>
              <a:latin typeface="Segoe UI"/>
              <a:ea typeface="Calibri" panose="020F0502020204030204" pitchFamily="34" charset="0"/>
              <a:cs typeface="Times New Roman" panose="02020603050405020304" pitchFamily="18" charset="0"/>
            </a:endParaRPr>
          </a:p>
          <a:p>
            <a:pPr algn="ctr" defTabSz="931553">
              <a:lnSpc>
                <a:spcPct val="80000"/>
              </a:lnSpc>
            </a:pPr>
            <a:r>
              <a:rPr lang="en-US" sz="2400" spc="-1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t>Visual Studio</a:t>
            </a:r>
            <a:br>
              <a:rPr lang="en-US" sz="2400" spc="-1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br>
            <a:r>
              <a:rPr lang="en-US" sz="2400" spc="-1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t>Gallery Extensions</a:t>
            </a:r>
          </a:p>
        </p:txBody>
      </p:sp>
      <p:sp>
        <p:nvSpPr>
          <p:cNvPr id="66" name="Rectangle 65"/>
          <p:cNvSpPr/>
          <p:nvPr/>
        </p:nvSpPr>
        <p:spPr>
          <a:xfrm>
            <a:off x="6561803" y="2935447"/>
            <a:ext cx="3009895" cy="1298817"/>
          </a:xfrm>
          <a:prstGeom prst="rect">
            <a:avLst/>
          </a:prstGeom>
        </p:spPr>
        <p:txBody>
          <a:bodyPr wrap="square">
            <a:spAutoFit/>
          </a:bodyPr>
          <a:lstStyle/>
          <a:p>
            <a:pPr algn="ctr" defTabSz="931553"/>
            <a:r>
              <a:rPr lang="en-US" sz="4000" b="1" dirty="0">
                <a:solidFill>
                  <a:srgbClr val="FFFFFF"/>
                </a:solidFill>
                <a:latin typeface="Segoe UI"/>
                <a:ea typeface="Calibri" panose="020F0502020204030204" pitchFamily="34" charset="0"/>
                <a:cs typeface="Times New Roman" panose="02020603050405020304" pitchFamily="18" charset="0"/>
              </a:rPr>
              <a:t>90</a:t>
            </a:r>
          </a:p>
          <a:p>
            <a:pPr algn="ctr" defTabSz="931553">
              <a:lnSpc>
                <a:spcPct val="80000"/>
              </a:lnSpc>
            </a:pPr>
            <a:r>
              <a:rPr lang="en-US" sz="24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t>Visual Studio</a:t>
            </a:r>
            <a:br>
              <a:rPr lang="en-US" sz="24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br>
            <a:r>
              <a:rPr lang="en-US" sz="24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t>Sim-Ship Partners</a:t>
            </a:r>
          </a:p>
        </p:txBody>
      </p:sp>
      <p:sp>
        <p:nvSpPr>
          <p:cNvPr id="68" name="Rectangle 67"/>
          <p:cNvSpPr/>
          <p:nvPr/>
        </p:nvSpPr>
        <p:spPr>
          <a:xfrm>
            <a:off x="9798714" y="2935447"/>
            <a:ext cx="2374862" cy="1298817"/>
          </a:xfrm>
          <a:prstGeom prst="rect">
            <a:avLst/>
          </a:prstGeom>
        </p:spPr>
        <p:txBody>
          <a:bodyPr wrap="square">
            <a:spAutoFit/>
          </a:bodyPr>
          <a:lstStyle/>
          <a:p>
            <a:pPr algn="ctr" defTabSz="931553"/>
            <a:r>
              <a:rPr lang="en-US" sz="4000" b="1" dirty="0">
                <a:solidFill>
                  <a:srgbClr val="FFFFFF"/>
                </a:solidFill>
                <a:latin typeface="Segoe UI"/>
                <a:ea typeface="Calibri" panose="020F0502020204030204" pitchFamily="34" charset="0"/>
                <a:cs typeface="Times New Roman" panose="02020603050405020304" pitchFamily="18" charset="0"/>
              </a:rPr>
              <a:t>48</a:t>
            </a:r>
          </a:p>
          <a:p>
            <a:pPr algn="ctr" defTabSz="931553">
              <a:lnSpc>
                <a:spcPct val="80000"/>
              </a:lnSpc>
            </a:pPr>
            <a:r>
              <a:rPr lang="en-US" sz="2400" spc="-1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t>VS Team Services Extensions</a:t>
            </a:r>
          </a:p>
        </p:txBody>
      </p:sp>
      <p:pic>
        <p:nvPicPr>
          <p:cNvPr id="46" name="Picture 4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334758" y="5715628"/>
            <a:ext cx="2135710" cy="457200"/>
          </a:xfrm>
          <a:prstGeom prst="rect">
            <a:avLst/>
          </a:prstGeom>
        </p:spPr>
      </p:pic>
      <p:pic>
        <p:nvPicPr>
          <p:cNvPr id="47" name="Picture 4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64240" y="1688451"/>
            <a:ext cx="1920240" cy="495422"/>
          </a:xfrm>
          <a:prstGeom prst="rect">
            <a:avLst/>
          </a:prstGeom>
        </p:spPr>
      </p:pic>
      <p:pic>
        <p:nvPicPr>
          <p:cNvPr id="48" name="Picture 4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649482" y="344100"/>
            <a:ext cx="1628334" cy="459192"/>
          </a:xfrm>
          <a:prstGeom prst="rect">
            <a:avLst/>
          </a:prstGeom>
        </p:spPr>
      </p:pic>
      <p:pic>
        <p:nvPicPr>
          <p:cNvPr id="51" name="Picture 5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337768" y="5959389"/>
            <a:ext cx="1615949" cy="659307"/>
          </a:xfrm>
          <a:prstGeom prst="rect">
            <a:avLst/>
          </a:prstGeom>
        </p:spPr>
      </p:pic>
      <p:pic>
        <p:nvPicPr>
          <p:cNvPr id="53" name="Picture 5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966007" y="6172828"/>
            <a:ext cx="1857924" cy="360440"/>
          </a:xfrm>
          <a:prstGeom prst="rect">
            <a:avLst/>
          </a:prstGeom>
        </p:spPr>
      </p:pic>
      <p:pic>
        <p:nvPicPr>
          <p:cNvPr id="54" name="Picture 53"/>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898014" y="4357303"/>
            <a:ext cx="1920240" cy="480060"/>
          </a:xfrm>
          <a:prstGeom prst="rect">
            <a:avLst/>
          </a:prstGeom>
        </p:spPr>
      </p:pic>
      <p:pic>
        <p:nvPicPr>
          <p:cNvPr id="56" name="Picture 55"/>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96447" y="5202649"/>
            <a:ext cx="2194560" cy="452077"/>
          </a:xfrm>
          <a:prstGeom prst="rect">
            <a:avLst/>
          </a:prstGeom>
        </p:spPr>
      </p:pic>
      <p:pic>
        <p:nvPicPr>
          <p:cNvPr id="57" name="Picture 56"/>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698622" y="5180827"/>
            <a:ext cx="1828800" cy="442571"/>
          </a:xfrm>
          <a:prstGeom prst="rect">
            <a:avLst/>
          </a:prstGeom>
        </p:spPr>
      </p:pic>
      <p:pic>
        <p:nvPicPr>
          <p:cNvPr id="59" name="Picture 58"/>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510570" y="1773364"/>
            <a:ext cx="1403426" cy="325596"/>
          </a:xfrm>
          <a:prstGeom prst="rect">
            <a:avLst/>
          </a:prstGeom>
        </p:spPr>
      </p:pic>
      <p:pic>
        <p:nvPicPr>
          <p:cNvPr id="61" name="Picture 60"/>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228076" y="827082"/>
            <a:ext cx="1920240" cy="547507"/>
          </a:xfrm>
          <a:prstGeom prst="rect">
            <a:avLst/>
          </a:prstGeom>
        </p:spPr>
      </p:pic>
      <p:pic>
        <p:nvPicPr>
          <p:cNvPr id="63" name="Picture 62"/>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5459444" y="176312"/>
            <a:ext cx="2323777" cy="564998"/>
          </a:xfrm>
          <a:prstGeom prst="rect">
            <a:avLst/>
          </a:prstGeom>
        </p:spPr>
      </p:pic>
      <p:pic>
        <p:nvPicPr>
          <p:cNvPr id="71" name="Picture 70"/>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5459443" y="6067096"/>
            <a:ext cx="2190750" cy="952500"/>
          </a:xfrm>
          <a:prstGeom prst="rect">
            <a:avLst/>
          </a:prstGeom>
        </p:spPr>
      </p:pic>
      <p:pic>
        <p:nvPicPr>
          <p:cNvPr id="75" name="Picture 74"/>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10165286" y="868202"/>
            <a:ext cx="1828800" cy="635108"/>
          </a:xfrm>
          <a:prstGeom prst="rect">
            <a:avLst/>
          </a:prstGeom>
        </p:spPr>
      </p:pic>
      <p:pic>
        <p:nvPicPr>
          <p:cNvPr id="76" name="Picture 75"/>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8215994" y="6383326"/>
            <a:ext cx="1696218" cy="320040"/>
          </a:xfrm>
          <a:prstGeom prst="rect">
            <a:avLst/>
          </a:prstGeom>
        </p:spPr>
      </p:pic>
      <p:pic>
        <p:nvPicPr>
          <p:cNvPr id="79" name="Picture 78"/>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5063307" y="5389354"/>
            <a:ext cx="2194560" cy="428207"/>
          </a:xfrm>
          <a:prstGeom prst="rect">
            <a:avLst/>
          </a:prstGeom>
        </p:spPr>
      </p:pic>
      <p:pic>
        <p:nvPicPr>
          <p:cNvPr id="82" name="Picture 81"/>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5796866" y="1781021"/>
            <a:ext cx="1554480" cy="476468"/>
          </a:xfrm>
          <a:prstGeom prst="rect">
            <a:avLst/>
          </a:prstGeom>
        </p:spPr>
      </p:pic>
      <p:pic>
        <p:nvPicPr>
          <p:cNvPr id="85" name="Picture 84"/>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9928464" y="1660570"/>
            <a:ext cx="2011680" cy="465628"/>
          </a:xfrm>
          <a:prstGeom prst="rect">
            <a:avLst/>
          </a:prstGeom>
        </p:spPr>
      </p:pic>
      <p:pic>
        <p:nvPicPr>
          <p:cNvPr id="88" name="Picture 87"/>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4296700" y="1779570"/>
            <a:ext cx="914400" cy="365760"/>
          </a:xfrm>
          <a:prstGeom prst="rect">
            <a:avLst/>
          </a:prstGeom>
        </p:spPr>
      </p:pic>
      <p:pic>
        <p:nvPicPr>
          <p:cNvPr id="90" name="Picture 89"/>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264240" y="307237"/>
            <a:ext cx="1188720" cy="320952"/>
          </a:xfrm>
          <a:prstGeom prst="rect">
            <a:avLst/>
          </a:prstGeom>
        </p:spPr>
      </p:pic>
      <p:pic>
        <p:nvPicPr>
          <p:cNvPr id="91" name="Picture 90"/>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8131497" y="197917"/>
            <a:ext cx="1280160" cy="640080"/>
          </a:xfrm>
          <a:prstGeom prst="rect">
            <a:avLst/>
          </a:prstGeom>
        </p:spPr>
      </p:pic>
      <p:pic>
        <p:nvPicPr>
          <p:cNvPr id="92" name="Picture 91"/>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4276286" y="4282493"/>
            <a:ext cx="1280160" cy="661970"/>
          </a:xfrm>
          <a:prstGeom prst="rect">
            <a:avLst/>
          </a:prstGeom>
        </p:spPr>
      </p:pic>
      <p:pic>
        <p:nvPicPr>
          <p:cNvPr id="93" name="Picture 92"/>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a:off x="1912528" y="159661"/>
            <a:ext cx="1397000" cy="502920"/>
          </a:xfrm>
          <a:prstGeom prst="rect">
            <a:avLst/>
          </a:prstGeom>
        </p:spPr>
      </p:pic>
      <p:pic>
        <p:nvPicPr>
          <p:cNvPr id="94" name="Picture 93"/>
          <p:cNvPicPr>
            <a:picLocks noChangeAspect="1"/>
          </p:cNvPicPr>
          <p:nvPr/>
        </p:nvPicPr>
        <p:blipFill>
          <a:blip r:embed="rId25">
            <a:extLst>
              <a:ext uri="{28A0092B-C50C-407E-A947-70E740481C1C}">
                <a14:useLocalDpi xmlns:a14="http://schemas.microsoft.com/office/drawing/2010/main"/>
              </a:ext>
            </a:extLst>
          </a:blip>
          <a:stretch>
            <a:fillRect/>
          </a:stretch>
        </p:blipFill>
        <p:spPr>
          <a:xfrm>
            <a:off x="6626471" y="5793024"/>
            <a:ext cx="1554480" cy="466343"/>
          </a:xfrm>
          <a:prstGeom prst="rect">
            <a:avLst/>
          </a:prstGeom>
        </p:spPr>
      </p:pic>
      <p:pic>
        <p:nvPicPr>
          <p:cNvPr id="95" name="Picture 94"/>
          <p:cNvPicPr>
            <a:picLocks noChangeAspect="1"/>
          </p:cNvPicPr>
          <p:nvPr/>
        </p:nvPicPr>
        <p:blipFill>
          <a:blip r:embed="rId26" cstate="email">
            <a:extLst>
              <a:ext uri="{28A0092B-C50C-407E-A947-70E740481C1C}">
                <a14:useLocalDpi xmlns:a14="http://schemas.microsoft.com/office/drawing/2010/main"/>
              </a:ext>
            </a:extLst>
          </a:blip>
          <a:stretch>
            <a:fillRect/>
          </a:stretch>
        </p:blipFill>
        <p:spPr>
          <a:xfrm>
            <a:off x="7754551" y="5180826"/>
            <a:ext cx="2103120" cy="328614"/>
          </a:xfrm>
          <a:prstGeom prst="rect">
            <a:avLst/>
          </a:prstGeom>
        </p:spPr>
      </p:pic>
      <p:grpSp>
        <p:nvGrpSpPr>
          <p:cNvPr id="96" name="Group 95"/>
          <p:cNvGrpSpPr/>
          <p:nvPr/>
        </p:nvGrpSpPr>
        <p:grpSpPr>
          <a:xfrm>
            <a:off x="264241" y="4400452"/>
            <a:ext cx="2126767" cy="644774"/>
            <a:chOff x="3410097" y="7695335"/>
            <a:chExt cx="2126767" cy="644774"/>
          </a:xfrm>
        </p:grpSpPr>
        <p:pic>
          <p:nvPicPr>
            <p:cNvPr id="97" name="Picture 96"/>
            <p:cNvPicPr>
              <a:picLocks noChangeAspect="1"/>
            </p:cNvPicPr>
            <p:nvPr/>
          </p:nvPicPr>
          <p:blipFill rotWithShape="1">
            <a:blip r:embed="rId27" cstate="email">
              <a:extLst>
                <a:ext uri="{28A0092B-C50C-407E-A947-70E740481C1C}">
                  <a14:useLocalDpi xmlns:a14="http://schemas.microsoft.com/office/drawing/2010/main"/>
                </a:ext>
              </a:extLst>
            </a:blip>
            <a:srcRect/>
            <a:stretch/>
          </p:blipFill>
          <p:spPr>
            <a:xfrm>
              <a:off x="3410097" y="7695335"/>
              <a:ext cx="640080" cy="644774"/>
            </a:xfrm>
            <a:prstGeom prst="rect">
              <a:avLst/>
            </a:prstGeom>
          </p:spPr>
        </p:pic>
        <p:pic>
          <p:nvPicPr>
            <p:cNvPr id="98" name="Picture 97"/>
            <p:cNvPicPr>
              <a:picLocks noChangeAspect="1"/>
            </p:cNvPicPr>
            <p:nvPr/>
          </p:nvPicPr>
          <p:blipFill rotWithShape="1">
            <a:blip r:embed="rId28" cstate="email">
              <a:extLst>
                <a:ext uri="{28A0092B-C50C-407E-A947-70E740481C1C}">
                  <a14:useLocalDpi xmlns:a14="http://schemas.microsoft.com/office/drawing/2010/main"/>
                </a:ext>
              </a:extLst>
            </a:blip>
            <a:srcRect/>
            <a:stretch/>
          </p:blipFill>
          <p:spPr>
            <a:xfrm>
              <a:off x="3890944" y="7844589"/>
              <a:ext cx="1645920" cy="431352"/>
            </a:xfrm>
            <a:prstGeom prst="rect">
              <a:avLst/>
            </a:prstGeom>
          </p:spPr>
        </p:pic>
      </p:grpSp>
      <p:pic>
        <p:nvPicPr>
          <p:cNvPr id="99" name="Picture 98"/>
          <p:cNvPicPr>
            <a:picLocks noChangeAspect="1"/>
          </p:cNvPicPr>
          <p:nvPr/>
        </p:nvPicPr>
        <p:blipFill>
          <a:blip r:embed="rId29" cstate="email">
            <a:extLst>
              <a:ext uri="{28A0092B-C50C-407E-A947-70E740481C1C}">
                <a14:useLocalDpi xmlns:a14="http://schemas.microsoft.com/office/drawing/2010/main"/>
              </a:ext>
            </a:extLst>
          </a:blip>
          <a:stretch>
            <a:fillRect/>
          </a:stretch>
        </p:blipFill>
        <p:spPr>
          <a:xfrm>
            <a:off x="8096119" y="4562658"/>
            <a:ext cx="1554480" cy="293797"/>
          </a:xfrm>
          <a:prstGeom prst="rect">
            <a:avLst/>
          </a:prstGeom>
        </p:spPr>
      </p:pic>
      <p:pic>
        <p:nvPicPr>
          <p:cNvPr id="100" name="Picture 99"/>
          <p:cNvPicPr>
            <a:picLocks noChangeAspect="1"/>
          </p:cNvPicPr>
          <p:nvPr/>
        </p:nvPicPr>
        <p:blipFill>
          <a:blip r:embed="rId30" cstate="email">
            <a:extLst>
              <a:ext uri="{28A0092B-C50C-407E-A947-70E740481C1C}">
                <a14:useLocalDpi xmlns:a14="http://schemas.microsoft.com/office/drawing/2010/main"/>
              </a:ext>
            </a:extLst>
          </a:blip>
          <a:stretch>
            <a:fillRect/>
          </a:stretch>
        </p:blipFill>
        <p:spPr>
          <a:xfrm>
            <a:off x="2704552" y="4390697"/>
            <a:ext cx="1298632" cy="552126"/>
          </a:xfrm>
          <a:prstGeom prst="rect">
            <a:avLst/>
          </a:prstGeom>
        </p:spPr>
      </p:pic>
      <p:pic>
        <p:nvPicPr>
          <p:cNvPr id="101" name="Picture 100"/>
          <p:cNvPicPr>
            <a:picLocks noChangeAspect="1"/>
          </p:cNvPicPr>
          <p:nvPr/>
        </p:nvPicPr>
        <p:blipFill>
          <a:blip r:embed="rId31" cstate="email">
            <a:extLst>
              <a:ext uri="{28A0092B-C50C-407E-A947-70E740481C1C}">
                <a14:useLocalDpi xmlns:a14="http://schemas.microsoft.com/office/drawing/2010/main"/>
              </a:ext>
            </a:extLst>
          </a:blip>
          <a:stretch>
            <a:fillRect/>
          </a:stretch>
        </p:blipFill>
        <p:spPr>
          <a:xfrm>
            <a:off x="6466708" y="873590"/>
            <a:ext cx="2246084" cy="722116"/>
          </a:xfrm>
          <a:prstGeom prst="rect">
            <a:avLst/>
          </a:prstGeom>
        </p:spPr>
      </p:pic>
      <p:pic>
        <p:nvPicPr>
          <p:cNvPr id="102" name="Picture 101"/>
          <p:cNvPicPr>
            <a:picLocks noChangeAspect="1"/>
          </p:cNvPicPr>
          <p:nvPr/>
        </p:nvPicPr>
        <p:blipFill>
          <a:blip r:embed="rId32" cstate="email">
            <a:extLst>
              <a:ext uri="{28A0092B-C50C-407E-A947-70E740481C1C}">
                <a14:useLocalDpi xmlns:a14="http://schemas.microsoft.com/office/drawing/2010/main"/>
              </a:ext>
            </a:extLst>
          </a:blip>
          <a:stretch>
            <a:fillRect/>
          </a:stretch>
        </p:blipFill>
        <p:spPr>
          <a:xfrm>
            <a:off x="2391007" y="1048319"/>
            <a:ext cx="1642552" cy="511149"/>
          </a:xfrm>
          <a:prstGeom prst="rect">
            <a:avLst/>
          </a:prstGeom>
        </p:spPr>
      </p:pic>
      <p:pic>
        <p:nvPicPr>
          <p:cNvPr id="103" name="Picture 102"/>
          <p:cNvPicPr>
            <a:picLocks noChangeAspect="1"/>
          </p:cNvPicPr>
          <p:nvPr/>
        </p:nvPicPr>
        <p:blipFill rotWithShape="1">
          <a:blip r:embed="rId33" cstate="email">
            <a:extLst>
              <a:ext uri="{28A0092B-C50C-407E-A947-70E740481C1C}">
                <a14:useLocalDpi xmlns:a14="http://schemas.microsoft.com/office/drawing/2010/main"/>
              </a:ext>
            </a:extLst>
          </a:blip>
          <a:srcRect/>
          <a:stretch/>
        </p:blipFill>
        <p:spPr>
          <a:xfrm>
            <a:off x="9556155" y="196834"/>
            <a:ext cx="2464606" cy="541758"/>
          </a:xfrm>
          <a:prstGeom prst="rect">
            <a:avLst/>
          </a:prstGeom>
        </p:spPr>
      </p:pic>
      <p:pic>
        <p:nvPicPr>
          <p:cNvPr id="104" name="Picture 103"/>
          <p:cNvPicPr>
            <a:picLocks noChangeAspect="1"/>
          </p:cNvPicPr>
          <p:nvPr/>
        </p:nvPicPr>
        <p:blipFill>
          <a:blip r:embed="rId34"/>
          <a:stretch>
            <a:fillRect/>
          </a:stretch>
        </p:blipFill>
        <p:spPr>
          <a:xfrm>
            <a:off x="8997812" y="911707"/>
            <a:ext cx="914400" cy="664029"/>
          </a:xfrm>
          <a:prstGeom prst="rect">
            <a:avLst/>
          </a:prstGeom>
        </p:spPr>
      </p:pic>
      <p:pic>
        <p:nvPicPr>
          <p:cNvPr id="105" name="Picture 104"/>
          <p:cNvPicPr>
            <a:picLocks noChangeAspect="1"/>
          </p:cNvPicPr>
          <p:nvPr/>
        </p:nvPicPr>
        <p:blipFill>
          <a:blip r:embed="rId35" cstate="email">
            <a:extLst>
              <a:ext uri="{28A0092B-C50C-407E-A947-70E740481C1C}">
                <a14:useLocalDpi xmlns:a14="http://schemas.microsoft.com/office/drawing/2010/main"/>
              </a:ext>
            </a:extLst>
          </a:blip>
          <a:stretch>
            <a:fillRect/>
          </a:stretch>
        </p:blipFill>
        <p:spPr>
          <a:xfrm>
            <a:off x="9928464" y="4388338"/>
            <a:ext cx="2011680" cy="521012"/>
          </a:xfrm>
          <a:prstGeom prst="rect">
            <a:avLst/>
          </a:prstGeom>
        </p:spPr>
      </p:pic>
      <p:pic>
        <p:nvPicPr>
          <p:cNvPr id="106" name="Picture 105"/>
          <p:cNvPicPr>
            <a:picLocks noChangeAspect="1"/>
          </p:cNvPicPr>
          <p:nvPr/>
        </p:nvPicPr>
        <p:blipFill>
          <a:blip r:embed="rId36" cstate="email">
            <a:extLst>
              <a:ext uri="{28A0092B-C50C-407E-A947-70E740481C1C}">
                <a14:useLocalDpi xmlns:a14="http://schemas.microsoft.com/office/drawing/2010/main"/>
              </a:ext>
            </a:extLst>
          </a:blip>
          <a:stretch>
            <a:fillRect/>
          </a:stretch>
        </p:blipFill>
        <p:spPr>
          <a:xfrm>
            <a:off x="4024173" y="5572865"/>
            <a:ext cx="1168825" cy="1278430"/>
          </a:xfrm>
          <a:prstGeom prst="rect">
            <a:avLst/>
          </a:prstGeom>
        </p:spPr>
      </p:pic>
      <p:pic>
        <p:nvPicPr>
          <p:cNvPr id="107" name="Picture 106"/>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10165286" y="5012928"/>
            <a:ext cx="1737360" cy="916141"/>
          </a:xfrm>
          <a:prstGeom prst="rect">
            <a:avLst/>
          </a:prstGeom>
        </p:spPr>
      </p:pic>
      <p:pic>
        <p:nvPicPr>
          <p:cNvPr id="108" name="Picture 107"/>
          <p:cNvPicPr>
            <a:picLocks noChangeAspect="1"/>
          </p:cNvPicPr>
          <p:nvPr/>
        </p:nvPicPr>
        <p:blipFill>
          <a:blip r:embed="rId38" cstate="email">
            <a:extLst>
              <a:ext uri="{28A0092B-C50C-407E-A947-70E740481C1C}">
                <a14:useLocalDpi xmlns:a14="http://schemas.microsoft.com/office/drawing/2010/main"/>
              </a:ext>
            </a:extLst>
          </a:blip>
          <a:stretch>
            <a:fillRect/>
          </a:stretch>
        </p:blipFill>
        <p:spPr>
          <a:xfrm>
            <a:off x="7589751" y="1824674"/>
            <a:ext cx="2136075" cy="397310"/>
          </a:xfrm>
          <a:prstGeom prst="rect">
            <a:avLst/>
          </a:prstGeom>
        </p:spPr>
      </p:pic>
      <p:pic>
        <p:nvPicPr>
          <p:cNvPr id="109" name="Picture 108"/>
          <p:cNvPicPr>
            <a:picLocks noChangeAspect="1"/>
          </p:cNvPicPr>
          <p:nvPr/>
        </p:nvPicPr>
        <p:blipFill rotWithShape="1">
          <a:blip r:embed="rId39" cstate="email">
            <a:extLst>
              <a:ext uri="{28A0092B-C50C-407E-A947-70E740481C1C}">
                <a14:useLocalDpi xmlns:a14="http://schemas.microsoft.com/office/drawing/2010/main"/>
              </a:ext>
            </a:extLst>
          </a:blip>
          <a:srcRect/>
          <a:stretch/>
        </p:blipFill>
        <p:spPr>
          <a:xfrm>
            <a:off x="4228663" y="1228079"/>
            <a:ext cx="2011680" cy="324203"/>
          </a:xfrm>
          <a:prstGeom prst="rect">
            <a:avLst/>
          </a:prstGeom>
        </p:spPr>
      </p:pic>
      <p:pic>
        <p:nvPicPr>
          <p:cNvPr id="110" name="Picture 109"/>
          <p:cNvPicPr>
            <a:picLocks noChangeAspect="1"/>
          </p:cNvPicPr>
          <p:nvPr/>
        </p:nvPicPr>
        <p:blipFill>
          <a:blip r:embed="rId40" cstate="email">
            <a:extLst>
              <a:ext uri="{28A0092B-C50C-407E-A947-70E740481C1C}">
                <a14:useLocalDpi xmlns:a14="http://schemas.microsoft.com/office/drawing/2010/main"/>
              </a:ext>
            </a:extLst>
          </a:blip>
          <a:stretch>
            <a:fillRect/>
          </a:stretch>
        </p:blipFill>
        <p:spPr>
          <a:xfrm>
            <a:off x="288265" y="5963609"/>
            <a:ext cx="1297740" cy="644840"/>
          </a:xfrm>
          <a:prstGeom prst="rect">
            <a:avLst/>
          </a:prstGeom>
        </p:spPr>
      </p:pic>
      <p:pic>
        <p:nvPicPr>
          <p:cNvPr id="111" name="Picture 110"/>
          <p:cNvPicPr>
            <a:picLocks noChangeAspect="1"/>
          </p:cNvPicPr>
          <p:nvPr/>
        </p:nvPicPr>
        <p:blipFill>
          <a:blip r:embed="rId41">
            <a:extLst>
              <a:ext uri="{28A0092B-C50C-407E-A947-70E740481C1C}">
                <a14:useLocalDpi xmlns:a14="http://schemas.microsoft.com/office/drawing/2010/main"/>
              </a:ext>
            </a:extLst>
          </a:blip>
          <a:stretch>
            <a:fillRect/>
          </a:stretch>
        </p:blipFill>
        <p:spPr>
          <a:xfrm>
            <a:off x="5565552" y="4923712"/>
            <a:ext cx="1819275" cy="323850"/>
          </a:xfrm>
          <a:prstGeom prst="rect">
            <a:avLst/>
          </a:prstGeom>
        </p:spPr>
      </p:pic>
    </p:spTree>
    <p:extLst>
      <p:ext uri="{BB962C8B-B14F-4D97-AF65-F5344CB8AC3E}">
        <p14:creationId xmlns:p14="http://schemas.microsoft.com/office/powerpoint/2010/main" val="28917339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1+#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additive="base">
                                        <p:cTn id="12" dur="500" fill="hold"/>
                                        <p:tgtEl>
                                          <p:spTgt spid="65"/>
                                        </p:tgtEl>
                                        <p:attrNameLst>
                                          <p:attrName>ppt_x</p:attrName>
                                        </p:attrNameLst>
                                      </p:cBhvr>
                                      <p:tavLst>
                                        <p:tav tm="0">
                                          <p:val>
                                            <p:strVal val="1+#ppt_w/2"/>
                                          </p:val>
                                        </p:tav>
                                        <p:tav tm="100000">
                                          <p:val>
                                            <p:strVal val="#ppt_x"/>
                                          </p:val>
                                        </p:tav>
                                      </p:tavLst>
                                    </p:anim>
                                    <p:anim calcmode="lin" valueType="num">
                                      <p:cBhvr additive="base">
                                        <p:cTn id="13" dur="500" fill="hold"/>
                                        <p:tgtEl>
                                          <p:spTgt spid="6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66"/>
                                        </p:tgtEl>
                                        <p:attrNameLst>
                                          <p:attrName>style.visibility</p:attrName>
                                        </p:attrNameLst>
                                      </p:cBhvr>
                                      <p:to>
                                        <p:strVal val="visible"/>
                                      </p:to>
                                    </p:set>
                                    <p:anim calcmode="lin" valueType="num">
                                      <p:cBhvr additive="base">
                                        <p:cTn id="17" dur="500" fill="hold"/>
                                        <p:tgtEl>
                                          <p:spTgt spid="66"/>
                                        </p:tgtEl>
                                        <p:attrNameLst>
                                          <p:attrName>ppt_x</p:attrName>
                                        </p:attrNameLst>
                                      </p:cBhvr>
                                      <p:tavLst>
                                        <p:tav tm="0">
                                          <p:val>
                                            <p:strVal val="1+#ppt_w/2"/>
                                          </p:val>
                                        </p:tav>
                                        <p:tav tm="100000">
                                          <p:val>
                                            <p:strVal val="#ppt_x"/>
                                          </p:val>
                                        </p:tav>
                                      </p:tavLst>
                                    </p:anim>
                                    <p:anim calcmode="lin" valueType="num">
                                      <p:cBhvr additive="base">
                                        <p:cTn id="18" dur="500" fill="hold"/>
                                        <p:tgtEl>
                                          <p:spTgt spid="6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500" fill="hold"/>
                                        <p:tgtEl>
                                          <p:spTgt spid="68"/>
                                        </p:tgtEl>
                                        <p:attrNameLst>
                                          <p:attrName>ppt_x</p:attrName>
                                        </p:attrNameLst>
                                      </p:cBhvr>
                                      <p:tavLst>
                                        <p:tav tm="0">
                                          <p:val>
                                            <p:strVal val="1+#ppt_w/2"/>
                                          </p:val>
                                        </p:tav>
                                        <p:tav tm="100000">
                                          <p:val>
                                            <p:strVal val="#ppt_x"/>
                                          </p:val>
                                        </p:tav>
                                      </p:tavLst>
                                    </p:anim>
                                    <p:anim calcmode="lin" valueType="num">
                                      <p:cBhvr additive="base">
                                        <p:cTn id="23"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5" grpId="0"/>
      <p:bldP spid="66" grpId="0"/>
      <p:bldP spid="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138317758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p:cNvGrpSpPr/>
          <p:nvPr/>
        </p:nvGrpSpPr>
        <p:grpSpPr>
          <a:xfrm>
            <a:off x="296695" y="2045863"/>
            <a:ext cx="4919881" cy="3257438"/>
            <a:chOff x="290040" y="2697985"/>
            <a:chExt cx="3696830" cy="2586415"/>
          </a:xfrm>
        </p:grpSpPr>
        <p:sp>
          <p:nvSpPr>
            <p:cNvPr id="6" name="TextBox 5"/>
            <p:cNvSpPr txBox="1"/>
            <p:nvPr/>
          </p:nvSpPr>
          <p:spPr>
            <a:xfrm>
              <a:off x="290928" y="4192857"/>
              <a:ext cx="3635674" cy="1091543"/>
            </a:xfrm>
            <a:prstGeom prst="rect">
              <a:avLst/>
            </a:prstGeom>
          </p:spPr>
          <p:txBody>
            <a:bodyPr wrap="square" rtlCol="0" anchor="t">
              <a:spAutoFit/>
            </a:bodyPr>
            <a:lstStyle/>
            <a:p>
              <a:pPr algn="ctr" defTabSz="932421">
                <a:lnSpc>
                  <a:spcPts val="2040"/>
                </a:lnSpc>
                <a:defRPr/>
              </a:pPr>
              <a:r>
                <a:rPr lang="en-US" sz="1600" i="1" spc="41" dirty="0">
                  <a:solidFill>
                    <a:schemeClr val="tx1">
                      <a:lumMod val="50000"/>
                    </a:schemeClr>
                  </a:solidFill>
                  <a:latin typeface="Segoe UI"/>
                </a:rPr>
                <a:t>Based </a:t>
              </a:r>
              <a:r>
                <a:rPr lang="en-US" sz="1600" i="1" spc="41" dirty="0">
                  <a:solidFill>
                    <a:schemeClr val="tx1">
                      <a:lumMod val="50000"/>
                    </a:schemeClr>
                  </a:solidFill>
                  <a:latin typeface="Segoe UI" panose="020B0502040204020203" pitchFamily="34" charset="0"/>
                  <a:cs typeface="Segoe UI" panose="020B0502040204020203" pitchFamily="34" charset="0"/>
                </a:rPr>
                <a:t>on</a:t>
              </a:r>
              <a:r>
                <a:rPr lang="en-US" sz="1600" i="1" spc="41" dirty="0">
                  <a:solidFill>
                    <a:schemeClr val="tx1">
                      <a:lumMod val="50000"/>
                    </a:schemeClr>
                  </a:solidFill>
                  <a:latin typeface="Segoe UI"/>
                </a:rPr>
                <a:t> our experiences from our own transformation to a DevOps culture, we </a:t>
              </a:r>
              <a:r>
                <a:rPr lang="en-US" sz="1600" i="1" spc="-20" dirty="0">
                  <a:solidFill>
                    <a:schemeClr val="tx1">
                      <a:lumMod val="50000"/>
                    </a:schemeClr>
                  </a:solidFill>
                  <a:latin typeface="Segoe UI"/>
                </a:rPr>
                <a:t>have identified </a:t>
              </a:r>
              <a:r>
                <a:rPr lang="en-US" sz="1600" b="1" i="1" spc="-20" dirty="0">
                  <a:solidFill>
                    <a:schemeClr val="tx1">
                      <a:lumMod val="50000"/>
                    </a:schemeClr>
                  </a:solidFill>
                  <a:latin typeface="Segoe UI"/>
                </a:rPr>
                <a:t>DevOps habits</a:t>
              </a:r>
              <a:r>
                <a:rPr lang="en-US" sz="1600" i="1" spc="-20" dirty="0">
                  <a:solidFill>
                    <a:schemeClr val="tx1">
                      <a:lumMod val="50000"/>
                    </a:schemeClr>
                  </a:solidFill>
                  <a:latin typeface="Segoe UI"/>
                </a:rPr>
                <a:t> and related</a:t>
              </a:r>
              <a:r>
                <a:rPr lang="en-US" sz="1600" i="1" dirty="0">
                  <a:solidFill>
                    <a:schemeClr val="tx1">
                      <a:lumMod val="50000"/>
                    </a:schemeClr>
                  </a:solidFill>
                  <a:latin typeface="Segoe UI"/>
                </a:rPr>
                <a:t> </a:t>
              </a:r>
              <a:r>
                <a:rPr lang="en-US" sz="1600" b="1" i="1" spc="20" dirty="0">
                  <a:solidFill>
                    <a:schemeClr val="tx1">
                      <a:lumMod val="50000"/>
                    </a:schemeClr>
                  </a:solidFill>
                  <a:latin typeface="Segoe UI"/>
                </a:rPr>
                <a:t>DevOps practices</a:t>
              </a:r>
              <a:r>
                <a:rPr lang="en-US" sz="1600" i="1" spc="20" dirty="0">
                  <a:solidFill>
                    <a:schemeClr val="tx1">
                      <a:lumMod val="50000"/>
                    </a:schemeClr>
                  </a:solidFill>
                  <a:latin typeface="Segoe UI"/>
                </a:rPr>
                <a:t> that will lead to a true</a:t>
              </a:r>
              <a:r>
                <a:rPr lang="en-US" sz="1600" i="1" spc="31" dirty="0">
                  <a:solidFill>
                    <a:schemeClr val="tx1">
                      <a:lumMod val="50000"/>
                    </a:schemeClr>
                  </a:solidFill>
                  <a:latin typeface="Segoe UI"/>
                </a:rPr>
                <a:t> </a:t>
              </a:r>
              <a:r>
                <a:rPr lang="en-US" sz="1600" i="1" spc="-10" dirty="0">
                  <a:solidFill>
                    <a:schemeClr val="tx1">
                      <a:lumMod val="50000"/>
                    </a:schemeClr>
                  </a:solidFill>
                  <a:latin typeface="Segoe UI"/>
                </a:rPr>
                <a:t>shift to DevOps in organizations of any size.</a:t>
              </a:r>
            </a:p>
          </p:txBody>
        </p:sp>
        <p:grpSp>
          <p:nvGrpSpPr>
            <p:cNvPr id="4" name="Group 3"/>
            <p:cNvGrpSpPr/>
            <p:nvPr/>
          </p:nvGrpSpPr>
          <p:grpSpPr>
            <a:xfrm>
              <a:off x="290040" y="2697985"/>
              <a:ext cx="3696830" cy="1462031"/>
              <a:chOff x="260350" y="2236833"/>
              <a:chExt cx="3696830" cy="1462031"/>
            </a:xfrm>
          </p:grpSpPr>
          <p:cxnSp>
            <p:nvCxnSpPr>
              <p:cNvPr id="11" name="Straight Connector 10"/>
              <p:cNvCxnSpPr/>
              <p:nvPr/>
            </p:nvCxnSpPr>
            <p:spPr>
              <a:xfrm flipH="1">
                <a:off x="260350" y="2696943"/>
                <a:ext cx="3696830" cy="11242"/>
              </a:xfrm>
              <a:prstGeom prst="line">
                <a:avLst/>
              </a:prstGeom>
              <a:ln w="19050" cmpd="sng">
                <a:solidFill>
                  <a:srgbClr val="A09A96"/>
                </a:solidFill>
              </a:ln>
            </p:spPr>
            <p:style>
              <a:lnRef idx="1">
                <a:schemeClr val="dk1"/>
              </a:lnRef>
              <a:fillRef idx="0">
                <a:schemeClr val="dk1"/>
              </a:fillRef>
              <a:effectRef idx="0">
                <a:schemeClr val="dk1"/>
              </a:effectRef>
              <a:fontRef idx="minor">
                <a:schemeClr val="tx1"/>
              </a:fontRef>
            </p:style>
          </p:cxnSp>
          <p:sp>
            <p:nvSpPr>
              <p:cNvPr id="7" name="Title 15"/>
              <p:cNvSpPr txBox="1">
                <a:spLocks/>
              </p:cNvSpPr>
              <p:nvPr/>
            </p:nvSpPr>
            <p:spPr>
              <a:xfrm>
                <a:off x="265832" y="2721528"/>
                <a:ext cx="3685867" cy="977336"/>
              </a:xfrm>
              <a:prstGeom prst="rect">
                <a:avLst/>
              </a:prstGeom>
            </p:spPr>
            <p:txBody>
              <a:bodyPr anchor="ctr"/>
              <a:lstStyle>
                <a:lvl1pPr algn="l" defTabSz="914400" rtl="0" eaLnBrk="1" latinLnBrk="0" hangingPunct="1">
                  <a:lnSpc>
                    <a:spcPts val="4200"/>
                  </a:lnSpc>
                  <a:spcBef>
                    <a:spcPct val="0"/>
                  </a:spcBef>
                  <a:buNone/>
                  <a:defRPr lang="en-US" sz="2800" b="1" i="0" kern="1200" spc="100" baseline="0" dirty="0" smtClean="0">
                    <a:solidFill>
                      <a:schemeClr val="tx1"/>
                    </a:solidFill>
                    <a:latin typeface="+mn-lt"/>
                    <a:ea typeface="+mj-ea"/>
                    <a:cs typeface="+mj-cs"/>
                  </a:defRPr>
                </a:lvl1pPr>
              </a:lstStyle>
              <a:p>
                <a:pPr algn="ctr" defTabSz="932597">
                  <a:lnSpc>
                    <a:spcPts val="3060"/>
                  </a:lnSpc>
                  <a:defRPr/>
                </a:pPr>
                <a:r>
                  <a:rPr lang="en-US" spc="306" dirty="0">
                    <a:solidFill>
                      <a:schemeClr val="tx1">
                        <a:lumMod val="50000"/>
                      </a:schemeClr>
                    </a:solidFill>
                    <a:latin typeface="Segoe UI"/>
                  </a:rPr>
                  <a:t>OUR 7 HABITS FOR DEVOPS SUCCESS</a:t>
                </a:r>
              </a:p>
            </p:txBody>
          </p:sp>
          <p:sp>
            <p:nvSpPr>
              <p:cNvPr id="13" name="Title 12"/>
              <p:cNvSpPr txBox="1">
                <a:spLocks/>
              </p:cNvSpPr>
              <p:nvPr/>
            </p:nvSpPr>
            <p:spPr>
              <a:xfrm>
                <a:off x="290928" y="2236833"/>
                <a:ext cx="3635674" cy="586541"/>
              </a:xfrm>
              <a:prstGeom prst="rect">
                <a:avLst/>
              </a:prstGeom>
            </p:spPr>
            <p:txBody>
              <a:bodyPr anchor="ctr"/>
              <a:lstStyle>
                <a:lvl1pPr algn="l" defTabSz="914400" rtl="0" eaLnBrk="1" latinLnBrk="0" hangingPunct="1">
                  <a:spcBef>
                    <a:spcPct val="0"/>
                  </a:spcBef>
                  <a:buNone/>
                  <a:defRPr sz="7200" kern="1200">
                    <a:solidFill>
                      <a:srgbClr val="00A9CB"/>
                    </a:solidFill>
                    <a:latin typeface="+mj-lt"/>
                    <a:ea typeface="+mj-ea"/>
                    <a:cs typeface="+mj-cs"/>
                  </a:defRPr>
                </a:lvl1pPr>
              </a:lstStyle>
              <a:p>
                <a:pPr algn="ctr" defTabSz="932597">
                  <a:defRPr/>
                </a:pPr>
                <a:r>
                  <a:rPr lang="en-US" sz="1400" b="1" spc="306" dirty="0">
                    <a:solidFill>
                      <a:schemeClr val="tx1">
                        <a:lumMod val="50000"/>
                      </a:schemeClr>
                    </a:solidFill>
                    <a:latin typeface="Segoe UI" panose="020B0502040204020203" pitchFamily="34" charset="0"/>
                    <a:cs typeface="Segoe UI" panose="020B0502040204020203" pitchFamily="34" charset="0"/>
                  </a:rPr>
                  <a:t>DevOps Maturity Assessment</a:t>
                </a:r>
              </a:p>
            </p:txBody>
          </p:sp>
        </p:grpSp>
      </p:grp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47436" y="-1"/>
            <a:ext cx="6888158" cy="6994525"/>
          </a:xfrm>
          <a:prstGeom prst="rect">
            <a:avLst/>
          </a:prstGeom>
        </p:spPr>
      </p:pic>
      <p:sp>
        <p:nvSpPr>
          <p:cNvPr id="9" name="Rectangle 8"/>
          <p:cNvSpPr/>
          <p:nvPr/>
        </p:nvSpPr>
        <p:spPr>
          <a:xfrm>
            <a:off x="131538" y="5709819"/>
            <a:ext cx="5320431" cy="400110"/>
          </a:xfrm>
          <a:prstGeom prst="rect">
            <a:avLst/>
          </a:prstGeom>
        </p:spPr>
        <p:txBody>
          <a:bodyPr wrap="none">
            <a:spAutoFit/>
          </a:bodyPr>
          <a:lstStyle/>
          <a:p>
            <a:r>
              <a:rPr lang="en-US" sz="2000" dirty="0">
                <a:hlinkClick r:id="rId4"/>
              </a:rPr>
              <a:t>http://DevOpsAssessment.azurewebsites.net/</a:t>
            </a:r>
            <a:r>
              <a:rPr lang="en-US" sz="2000" dirty="0"/>
              <a:t> </a:t>
            </a:r>
          </a:p>
        </p:txBody>
      </p:sp>
    </p:spTree>
    <p:extLst>
      <p:ext uri="{BB962C8B-B14F-4D97-AF65-F5344CB8AC3E}">
        <p14:creationId xmlns:p14="http://schemas.microsoft.com/office/powerpoint/2010/main" val="250822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0492" y="5961595"/>
            <a:ext cx="11050588" cy="800219"/>
          </a:xfrm>
          <a:prstGeom prst="rect">
            <a:avLst/>
          </a:prstGeom>
        </p:spPr>
        <p:txBody>
          <a:bodyPr wrap="square">
            <a:spAutoFit/>
          </a:bodyPr>
          <a:lstStyle/>
          <a:p>
            <a:r>
              <a:rPr lang="en-US" sz="2800" dirty="0">
                <a:hlinkClick r:id="rId3"/>
              </a:rPr>
              <a:t>http://aka.ms/OurDevOpsJourney</a:t>
            </a:r>
            <a:r>
              <a:rPr lang="en-US" sz="2800" dirty="0"/>
              <a:t> </a:t>
            </a:r>
          </a:p>
          <a:p>
            <a:r>
              <a:rPr lang="en-US" dirty="0">
                <a:hlinkClick r:id="rId4"/>
              </a:rPr>
              <a:t>http://www.itproguy.com/how-microsoft-does-agile-devops-resources/</a:t>
            </a:r>
            <a:r>
              <a:rPr lang="en-US" dirty="0"/>
              <a:t> </a:t>
            </a:r>
          </a:p>
        </p:txBody>
      </p:sp>
      <p:pic>
        <p:nvPicPr>
          <p:cNvPr id="2" name="Picture 1"/>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400492" y="1212850"/>
            <a:ext cx="9687887" cy="4631389"/>
          </a:xfrm>
          <a:prstGeom prst="rect">
            <a:avLst/>
          </a:prstGeom>
        </p:spPr>
      </p:pic>
      <p:sp>
        <p:nvSpPr>
          <p:cNvPr id="3" name="Title 2"/>
          <p:cNvSpPr>
            <a:spLocks noGrp="1"/>
          </p:cNvSpPr>
          <p:nvPr>
            <p:ph type="title"/>
          </p:nvPr>
        </p:nvSpPr>
        <p:spPr/>
        <p:txBody>
          <a:bodyPr/>
          <a:lstStyle/>
          <a:p>
            <a:r>
              <a:rPr lang="en-US" dirty="0"/>
              <a:t>Microsoft’s DevOps Journey</a:t>
            </a:r>
          </a:p>
        </p:txBody>
      </p:sp>
    </p:spTree>
    <p:extLst>
      <p:ext uri="{BB962C8B-B14F-4D97-AF65-F5344CB8AC3E}">
        <p14:creationId xmlns:p14="http://schemas.microsoft.com/office/powerpoint/2010/main" val="10672397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gradFill>
                  <a:gsLst>
                    <a:gs pos="1250">
                      <a:schemeClr val="tx2"/>
                    </a:gs>
                    <a:gs pos="100000">
                      <a:schemeClr val="tx2"/>
                    </a:gs>
                  </a:gsLst>
                  <a:lin ang="5400000" scaled="0"/>
                </a:gradFill>
              </a:rPr>
              <a:t>Thiago</a:t>
            </a:r>
            <a:r>
              <a:rPr lang="en-US" dirty="0">
                <a:gradFill>
                  <a:gsLst>
                    <a:gs pos="1250">
                      <a:schemeClr val="tx2"/>
                    </a:gs>
                    <a:gs pos="100000">
                      <a:schemeClr val="tx2"/>
                    </a:gs>
                  </a:gsLst>
                  <a:lin ang="5400000" scaled="0"/>
                </a:gradFill>
              </a:rPr>
              <a:t> Almeida| ‏@</a:t>
            </a:r>
            <a:r>
              <a:rPr lang="en-US" dirty="0" err="1">
                <a:gradFill>
                  <a:gsLst>
                    <a:gs pos="1250">
                      <a:schemeClr val="tx2"/>
                    </a:gs>
                    <a:gs pos="100000">
                      <a:schemeClr val="tx2"/>
                    </a:gs>
                  </a:gsLst>
                  <a:lin ang="5400000" scaled="0"/>
                </a:gradFill>
              </a:rPr>
              <a:t>nzthiago</a:t>
            </a:r>
            <a:r>
              <a:rPr lang="en-US" dirty="0">
                <a:gradFill>
                  <a:gsLst>
                    <a:gs pos="1250">
                      <a:schemeClr val="tx2"/>
                    </a:gs>
                    <a:gs pos="100000">
                      <a:schemeClr val="tx2"/>
                    </a:gs>
                  </a:gsLst>
                  <a:lin ang="5400000" scaled="0"/>
                </a:gradFill>
              </a:rPr>
              <a:t> </a:t>
            </a:r>
          </a:p>
        </p:txBody>
      </p:sp>
      <p:sp>
        <p:nvSpPr>
          <p:cNvPr id="7" name="Content Placeholder 6"/>
          <p:cNvSpPr>
            <a:spLocks noGrp="1"/>
          </p:cNvSpPr>
          <p:nvPr>
            <p:ph idx="10"/>
          </p:nvPr>
        </p:nvSpPr>
        <p:spPr>
          <a:xfrm>
            <a:off x="387848" y="1369074"/>
            <a:ext cx="8954246" cy="1384995"/>
          </a:xfrm>
        </p:spPr>
        <p:txBody>
          <a:bodyPr/>
          <a:lstStyle/>
          <a:p>
            <a:pPr marL="685800" lvl="1" indent="0">
              <a:buNone/>
            </a:pPr>
            <a:r>
              <a:rPr lang="en-US" sz="2800" dirty="0">
                <a:gradFill>
                  <a:gsLst>
                    <a:gs pos="2917">
                      <a:schemeClr val="accent3"/>
                    </a:gs>
                    <a:gs pos="30000">
                      <a:schemeClr val="accent3"/>
                    </a:gs>
                  </a:gsLst>
                  <a:lin ang="5400000" scaled="0"/>
                </a:gradFill>
                <a:latin typeface="+mj-lt"/>
              </a:rPr>
              <a:t>Senior Technical Evangelist</a:t>
            </a:r>
          </a:p>
          <a:p>
            <a:pPr marL="685800" lvl="1" indent="0">
              <a:buNone/>
            </a:pPr>
            <a:r>
              <a:rPr lang="en-US" dirty="0">
                <a:gradFill>
                  <a:gsLst>
                    <a:gs pos="2917">
                      <a:schemeClr val="tx1"/>
                    </a:gs>
                    <a:gs pos="30000">
                      <a:schemeClr val="tx1"/>
                    </a:gs>
                  </a:gsLst>
                  <a:lin ang="5400000" scaled="0"/>
                </a:gradFill>
                <a:hlinkClick r:id="rId3"/>
              </a:rPr>
              <a:t>http://talmeida.net</a:t>
            </a:r>
            <a:endParaRPr lang="en-US" dirty="0">
              <a:gradFill>
                <a:gsLst>
                  <a:gs pos="2917">
                    <a:schemeClr val="tx1"/>
                  </a:gs>
                  <a:gs pos="30000">
                    <a:schemeClr val="tx1"/>
                  </a:gs>
                </a:gsLst>
                <a:lin ang="5400000" scaled="0"/>
              </a:gradFill>
            </a:endParaRPr>
          </a:p>
          <a:p>
            <a:pPr marL="685800" lvl="1" indent="0">
              <a:buNone/>
            </a:pPr>
            <a:r>
              <a:rPr lang="en-US" dirty="0">
                <a:hlinkClick r:id="rId4"/>
              </a:rPr>
              <a:t>http://github.com/nzthiago</a:t>
            </a:r>
            <a:endParaRPr lang="en-US" dirty="0"/>
          </a:p>
        </p:txBody>
      </p:sp>
    </p:spTree>
    <p:extLst>
      <p:ext uri="{BB962C8B-B14F-4D97-AF65-F5344CB8AC3E}">
        <p14:creationId xmlns:p14="http://schemas.microsoft.com/office/powerpoint/2010/main" val="813043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gradFill>
                  <a:gsLst>
                    <a:gs pos="2917">
                      <a:schemeClr val="tx2"/>
                    </a:gs>
                    <a:gs pos="30000">
                      <a:schemeClr val="tx2"/>
                    </a:gs>
                  </a:gsLst>
                  <a:lin ang="5400000" scaled="0"/>
                </a:gradFill>
              </a:rPr>
              <a:t>Resources for DevOps Practices</a:t>
            </a:r>
          </a:p>
        </p:txBody>
      </p:sp>
      <p:sp>
        <p:nvSpPr>
          <p:cNvPr id="6" name="Text Placeholder 5"/>
          <p:cNvSpPr>
            <a:spLocks noGrp="1"/>
          </p:cNvSpPr>
          <p:nvPr>
            <p:ph type="body" sz="quarter" idx="10"/>
          </p:nvPr>
        </p:nvSpPr>
        <p:spPr>
          <a:xfrm>
            <a:off x="274515" y="1515041"/>
            <a:ext cx="11885514" cy="1249573"/>
          </a:xfrm>
        </p:spPr>
        <p:txBody>
          <a:bodyPr/>
          <a:lstStyle/>
          <a:p>
            <a:pPr>
              <a:spcBef>
                <a:spcPts val="900"/>
              </a:spcBef>
              <a:spcAft>
                <a:spcPts val="0"/>
              </a:spcAft>
            </a:pPr>
            <a:r>
              <a:rPr lang="en-US" sz="2800" dirty="0">
                <a:gradFill>
                  <a:gsLst>
                    <a:gs pos="2917">
                      <a:schemeClr val="accent3"/>
                    </a:gs>
                    <a:gs pos="30000">
                      <a:schemeClr val="accent3"/>
                    </a:gs>
                  </a:gsLst>
                  <a:lin ang="5400000" scaled="0"/>
                </a:gradFill>
              </a:rPr>
              <a:t>Optimize your DevOps practices and tools: </a:t>
            </a:r>
          </a:p>
          <a:p>
            <a:pPr lvl="1"/>
            <a:r>
              <a:rPr lang="en-US" dirty="0">
                <a:gradFill>
                  <a:gsLst>
                    <a:gs pos="2917">
                      <a:schemeClr val="tx1"/>
                    </a:gs>
                    <a:gs pos="30000">
                      <a:schemeClr val="tx1"/>
                    </a:gs>
                  </a:gsLst>
                  <a:lin ang="5400000" scaled="0"/>
                </a:gradFill>
              </a:rPr>
              <a:t>Get started on your DevOps journey:  </a:t>
            </a:r>
            <a:r>
              <a:rPr lang="en-US" dirty="0">
                <a:gradFill>
                  <a:gsLst>
                    <a:gs pos="2917">
                      <a:schemeClr val="tx1"/>
                    </a:gs>
                    <a:gs pos="30000">
                      <a:schemeClr val="tx1"/>
                    </a:gs>
                  </a:gsLst>
                  <a:lin ang="5400000" scaled="0"/>
                </a:gradFill>
                <a:hlinkClick r:id="rId3"/>
              </a:rPr>
              <a:t>aka.ms/DevOps</a:t>
            </a:r>
            <a:endParaRPr lang="en-US" dirty="0">
              <a:gradFill>
                <a:gsLst>
                  <a:gs pos="2917">
                    <a:schemeClr val="tx1"/>
                  </a:gs>
                  <a:gs pos="30000">
                    <a:schemeClr val="tx1"/>
                  </a:gs>
                </a:gsLst>
                <a:lin ang="5400000" scaled="0"/>
              </a:gradFill>
            </a:endParaRPr>
          </a:p>
          <a:p>
            <a:pPr lvl="1"/>
            <a:endParaRPr lang="en-US" dirty="0">
              <a:gradFill>
                <a:gsLst>
                  <a:gs pos="2917">
                    <a:schemeClr val="tx1"/>
                  </a:gs>
                  <a:gs pos="30000">
                    <a:schemeClr val="tx1"/>
                  </a:gs>
                </a:gsLst>
                <a:lin ang="5400000" scaled="0"/>
              </a:gradFill>
            </a:endParaRPr>
          </a:p>
        </p:txBody>
      </p:sp>
      <p:sp>
        <p:nvSpPr>
          <p:cNvPr id="7" name="Text Placeholder 5"/>
          <p:cNvSpPr txBox="1">
            <a:spLocks/>
          </p:cNvSpPr>
          <p:nvPr/>
        </p:nvSpPr>
        <p:spPr>
          <a:xfrm>
            <a:off x="274516" y="2558393"/>
            <a:ext cx="11885514" cy="925452"/>
          </a:xfrm>
          <a:prstGeom prst="rect">
            <a:avLst/>
          </a:prstGeom>
        </p:spPr>
        <p:txBody>
          <a:bodyPr vert="horz" wrap="square" lIns="146283" tIns="91427" rIns="146283" bIns="91427" rtlCol="0">
            <a:spAutoFit/>
          </a:bodyPr>
          <a:lstStyle>
            <a:lvl1pPr marL="0"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0354">
                      <a:schemeClr val="tx2"/>
                    </a:gs>
                    <a:gs pos="40000">
                      <a:schemeClr val="tx2"/>
                    </a:gs>
                  </a:gsLst>
                  <a:lin ang="5400000" scaled="0"/>
                </a:gradFill>
                <a:latin typeface="+mj-lt"/>
                <a:ea typeface="+mn-ea"/>
                <a:cs typeface="+mn-cs"/>
              </a:defRPr>
            </a:lvl1pPr>
            <a:lvl2pPr marL="0" marR="0" indent="0" algn="l" defTabSz="932667" rtl="0" eaLnBrk="1" fontAlgn="auto" latinLnBrk="0" hangingPunct="1">
              <a:lnSpc>
                <a:spcPct val="90000"/>
              </a:lnSpc>
              <a:spcBef>
                <a:spcPct val="20000"/>
              </a:spcBef>
              <a:spcAft>
                <a:spcPts val="0"/>
              </a:spcAft>
              <a:buClr>
                <a:schemeClr val="tx1"/>
              </a:buClr>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82"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163"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745"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gradFill>
                  <a:gsLst>
                    <a:gs pos="2917">
                      <a:schemeClr val="accent3"/>
                    </a:gs>
                    <a:gs pos="30000">
                      <a:schemeClr val="accent3"/>
                    </a:gs>
                  </a:gsLst>
                </a:gradFill>
              </a:rPr>
              <a:t>DevOps Dimension Show on Channel 9</a:t>
            </a:r>
            <a:endParaRPr lang="en-US" sz="2800" dirty="0">
              <a:solidFill>
                <a:srgbClr val="46877F"/>
              </a:solidFill>
            </a:endParaRPr>
          </a:p>
          <a:p>
            <a:pPr lvl="1"/>
            <a:r>
              <a:rPr lang="en-US" dirty="0">
                <a:gradFill>
                  <a:gsLst>
                    <a:gs pos="2917">
                      <a:schemeClr val="tx1"/>
                    </a:gs>
                    <a:gs pos="30000">
                      <a:schemeClr val="tx1"/>
                    </a:gs>
                  </a:gsLst>
                  <a:lin ang="5400000" scaled="0"/>
                </a:gradFill>
              </a:rPr>
              <a:t>Continuous Improvement on your DevOps journey: </a:t>
            </a:r>
            <a:r>
              <a:rPr lang="en-US" dirty="0">
                <a:gradFill>
                  <a:gsLst>
                    <a:gs pos="2917">
                      <a:schemeClr val="tx1"/>
                    </a:gs>
                    <a:gs pos="30000">
                      <a:schemeClr val="tx1"/>
                    </a:gs>
                  </a:gsLst>
                  <a:lin ang="5400000" scaled="0"/>
                </a:gradFill>
                <a:hlinkClick r:id="rId4"/>
              </a:rPr>
              <a:t>aka.ms/</a:t>
            </a:r>
            <a:r>
              <a:rPr lang="en-US" dirty="0" err="1">
                <a:gradFill>
                  <a:gsLst>
                    <a:gs pos="2917">
                      <a:schemeClr val="tx1"/>
                    </a:gs>
                    <a:gs pos="30000">
                      <a:schemeClr val="tx1"/>
                    </a:gs>
                  </a:gsLst>
                  <a:lin ang="5400000" scaled="0"/>
                </a:gradFill>
                <a:hlinkClick r:id="rId4"/>
              </a:rPr>
              <a:t>DevOpsDimension</a:t>
            </a:r>
            <a:endParaRPr lang="en-US" dirty="0">
              <a:gradFill>
                <a:gsLst>
                  <a:gs pos="2917">
                    <a:schemeClr val="tx1"/>
                  </a:gs>
                  <a:gs pos="30000">
                    <a:schemeClr val="tx1"/>
                  </a:gs>
                </a:gsLst>
                <a:lin ang="5400000" scaled="0"/>
              </a:gradFill>
            </a:endParaRPr>
          </a:p>
        </p:txBody>
      </p:sp>
      <p:sp>
        <p:nvSpPr>
          <p:cNvPr id="8" name="Text Placeholder 5"/>
          <p:cNvSpPr txBox="1">
            <a:spLocks/>
          </p:cNvSpPr>
          <p:nvPr/>
        </p:nvSpPr>
        <p:spPr>
          <a:xfrm>
            <a:off x="274516" y="5664310"/>
            <a:ext cx="11885514" cy="925452"/>
          </a:xfrm>
          <a:prstGeom prst="rect">
            <a:avLst/>
          </a:prstGeom>
        </p:spPr>
        <p:txBody>
          <a:bodyPr vert="horz" wrap="square" lIns="146283" tIns="91427" rIns="146283" bIns="91427" rtlCol="0">
            <a:spAutoFit/>
          </a:bodyPr>
          <a:lstStyle>
            <a:lvl1pPr marL="0"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0354">
                      <a:schemeClr val="tx2"/>
                    </a:gs>
                    <a:gs pos="40000">
                      <a:schemeClr val="tx2"/>
                    </a:gs>
                  </a:gsLst>
                  <a:lin ang="5400000" scaled="0"/>
                </a:gradFill>
                <a:latin typeface="+mj-lt"/>
                <a:ea typeface="+mn-ea"/>
                <a:cs typeface="+mn-cs"/>
              </a:defRPr>
            </a:lvl1pPr>
            <a:lvl2pPr marL="0" marR="0" indent="0" algn="l" defTabSz="932667" rtl="0" eaLnBrk="1" fontAlgn="auto" latinLnBrk="0" hangingPunct="1">
              <a:lnSpc>
                <a:spcPct val="90000"/>
              </a:lnSpc>
              <a:spcBef>
                <a:spcPct val="20000"/>
              </a:spcBef>
              <a:spcAft>
                <a:spcPts val="0"/>
              </a:spcAft>
              <a:buClr>
                <a:schemeClr val="tx1"/>
              </a:buClr>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82"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163"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745"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gradFill>
                  <a:gsLst>
                    <a:gs pos="2917">
                      <a:schemeClr val="accent3"/>
                    </a:gs>
                    <a:gs pos="30000">
                      <a:schemeClr val="accent3"/>
                    </a:gs>
                  </a:gsLst>
                  <a:lin ang="5400000" scaled="0"/>
                </a:gradFill>
              </a:rPr>
              <a:t>Learn DevOps Practices hands-on with PartsUnlimited apps</a:t>
            </a:r>
          </a:p>
          <a:p>
            <a:pPr lvl="1"/>
            <a:r>
              <a:rPr lang="en-US" sz="1960" dirty="0">
                <a:gradFill>
                  <a:gsLst>
                    <a:gs pos="2917">
                      <a:schemeClr val="tx1"/>
                    </a:gs>
                    <a:gs pos="30000">
                      <a:schemeClr val="tx1"/>
                    </a:gs>
                  </a:gsLst>
                  <a:lin ang="5400000" scaled="0"/>
                </a:gradFill>
                <a:hlinkClick r:id="rId5"/>
              </a:rPr>
              <a:t>http://aka.ms/PartsHOL</a:t>
            </a:r>
            <a:endParaRPr lang="en-US" sz="1960" dirty="0">
              <a:gradFill>
                <a:gsLst>
                  <a:gs pos="2917">
                    <a:schemeClr val="tx1"/>
                  </a:gs>
                  <a:gs pos="30000">
                    <a:schemeClr val="tx1"/>
                  </a:gs>
                </a:gsLst>
                <a:lin ang="5400000" scaled="0"/>
              </a:gradFill>
            </a:endParaRPr>
          </a:p>
        </p:txBody>
      </p:sp>
      <p:sp>
        <p:nvSpPr>
          <p:cNvPr id="9" name="Text Placeholder 5"/>
          <p:cNvSpPr txBox="1">
            <a:spLocks/>
          </p:cNvSpPr>
          <p:nvPr/>
        </p:nvSpPr>
        <p:spPr>
          <a:xfrm>
            <a:off x="277846" y="899287"/>
            <a:ext cx="11885514" cy="636529"/>
          </a:xfrm>
          <a:prstGeom prst="rect">
            <a:avLst/>
          </a:prstGeom>
        </p:spPr>
        <p:txBody>
          <a:bodyPr vert="horz" wrap="square" lIns="146283" tIns="91427" rIns="146283" bIns="91427" rtlCol="0">
            <a:spAutoFit/>
          </a:bodyPr>
          <a:lstStyle>
            <a:lvl1pPr marL="0"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0354">
                      <a:schemeClr val="tx2"/>
                    </a:gs>
                    <a:gs pos="40000">
                      <a:schemeClr val="tx2"/>
                    </a:gs>
                  </a:gsLst>
                  <a:lin ang="5400000" scaled="0"/>
                </a:gradFill>
                <a:latin typeface="+mj-lt"/>
                <a:ea typeface="+mn-ea"/>
                <a:cs typeface="+mn-cs"/>
              </a:defRPr>
            </a:lvl1pPr>
            <a:lvl2pPr marL="0" marR="0" indent="0" algn="l" defTabSz="932667" rtl="0" eaLnBrk="1" fontAlgn="auto" latinLnBrk="0" hangingPunct="1">
              <a:lnSpc>
                <a:spcPct val="90000"/>
              </a:lnSpc>
              <a:spcBef>
                <a:spcPct val="20000"/>
              </a:spcBef>
              <a:spcAft>
                <a:spcPts val="0"/>
              </a:spcAft>
              <a:buClr>
                <a:schemeClr val="tx1"/>
              </a:buClr>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82"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163"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745"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199" dirty="0">
                <a:gradFill>
                  <a:gsLst>
                    <a:gs pos="2917">
                      <a:schemeClr val="accent6"/>
                    </a:gs>
                    <a:gs pos="30000">
                      <a:schemeClr val="accent6"/>
                    </a:gs>
                  </a:gsLst>
                  <a:lin ang="5400000" scaled="0"/>
                </a:gradFill>
              </a:rPr>
              <a:t>Accelerate your application delivery lifecycle</a:t>
            </a:r>
          </a:p>
        </p:txBody>
      </p:sp>
      <p:sp>
        <p:nvSpPr>
          <p:cNvPr id="10" name="Text Placeholder 5"/>
          <p:cNvSpPr txBox="1">
            <a:spLocks/>
          </p:cNvSpPr>
          <p:nvPr/>
        </p:nvSpPr>
        <p:spPr>
          <a:xfrm>
            <a:off x="274515" y="3591463"/>
            <a:ext cx="11885514" cy="925452"/>
          </a:xfrm>
          <a:prstGeom prst="rect">
            <a:avLst/>
          </a:prstGeom>
        </p:spPr>
        <p:txBody>
          <a:bodyPr vert="horz" wrap="square" lIns="146283" tIns="91427" rIns="146283" bIns="91427" rtlCol="0">
            <a:spAutoFit/>
          </a:bodyPr>
          <a:lstStyle>
            <a:lvl1pPr marL="0"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0354">
                      <a:schemeClr val="tx2"/>
                    </a:gs>
                    <a:gs pos="40000">
                      <a:schemeClr val="tx2"/>
                    </a:gs>
                  </a:gsLst>
                  <a:lin ang="5400000" scaled="0"/>
                </a:gradFill>
                <a:latin typeface="+mj-lt"/>
                <a:ea typeface="+mn-ea"/>
                <a:cs typeface="+mn-cs"/>
              </a:defRPr>
            </a:lvl1pPr>
            <a:lvl2pPr marL="0" marR="0" indent="0" algn="l" defTabSz="932667" rtl="0" eaLnBrk="1" fontAlgn="auto" latinLnBrk="0" hangingPunct="1">
              <a:lnSpc>
                <a:spcPct val="90000"/>
              </a:lnSpc>
              <a:spcBef>
                <a:spcPct val="20000"/>
              </a:spcBef>
              <a:spcAft>
                <a:spcPts val="0"/>
              </a:spcAft>
              <a:buClr>
                <a:schemeClr val="tx1"/>
              </a:buClr>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82"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163"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745"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gradFill>
                  <a:gsLst>
                    <a:gs pos="2917">
                      <a:schemeClr val="accent3"/>
                    </a:gs>
                    <a:gs pos="30000">
                      <a:schemeClr val="accent3"/>
                    </a:gs>
                  </a:gsLst>
                  <a:lin ang="5400000" scaled="0"/>
                </a:gradFill>
              </a:rPr>
              <a:t>Technical resources for Practitioners: </a:t>
            </a:r>
          </a:p>
          <a:p>
            <a:pPr lvl="1"/>
            <a:r>
              <a:rPr lang="en-US" dirty="0">
                <a:gradFill>
                  <a:gsLst>
                    <a:gs pos="2917">
                      <a:schemeClr val="tx1"/>
                    </a:gs>
                    <a:gs pos="30000">
                      <a:schemeClr val="tx1"/>
                    </a:gs>
                  </a:gsLst>
                  <a:lin ang="5400000" scaled="0"/>
                </a:gradFill>
              </a:rPr>
              <a:t>Get access to free online training: </a:t>
            </a:r>
            <a:r>
              <a:rPr lang="en-US" dirty="0">
                <a:gradFill>
                  <a:gsLst>
                    <a:gs pos="2917">
                      <a:schemeClr val="tx1"/>
                    </a:gs>
                    <a:gs pos="30000">
                      <a:schemeClr val="tx1"/>
                    </a:gs>
                  </a:gsLst>
                  <a:lin ang="5400000" scaled="0"/>
                </a:gradFill>
                <a:hlinkClick r:id="rId6"/>
              </a:rPr>
              <a:t>aka.ms/</a:t>
            </a:r>
            <a:r>
              <a:rPr lang="en-US" dirty="0" err="1">
                <a:gradFill>
                  <a:gsLst>
                    <a:gs pos="2917">
                      <a:schemeClr val="tx1"/>
                    </a:gs>
                    <a:gs pos="30000">
                      <a:schemeClr val="tx1"/>
                    </a:gs>
                  </a:gsLst>
                  <a:lin ang="5400000" scaled="0"/>
                </a:gradFill>
                <a:hlinkClick r:id="rId6"/>
              </a:rPr>
              <a:t>DevOpsLearn</a:t>
            </a:r>
            <a:endParaRPr lang="en-US" dirty="0">
              <a:gradFill>
                <a:gsLst>
                  <a:gs pos="2917">
                    <a:schemeClr val="tx1"/>
                  </a:gs>
                  <a:gs pos="30000">
                    <a:schemeClr val="tx1"/>
                  </a:gs>
                </a:gsLst>
                <a:lin ang="5400000" scaled="0"/>
              </a:gradFill>
            </a:endParaRPr>
          </a:p>
        </p:txBody>
      </p:sp>
      <p:sp>
        <p:nvSpPr>
          <p:cNvPr id="11" name="Text Placeholder 5"/>
          <p:cNvSpPr txBox="1">
            <a:spLocks/>
          </p:cNvSpPr>
          <p:nvPr/>
        </p:nvSpPr>
        <p:spPr>
          <a:xfrm>
            <a:off x="272369" y="4605057"/>
            <a:ext cx="11885514" cy="925452"/>
          </a:xfrm>
          <a:prstGeom prst="rect">
            <a:avLst/>
          </a:prstGeom>
        </p:spPr>
        <p:txBody>
          <a:bodyPr vert="horz" wrap="square" lIns="146283" tIns="91427" rIns="146283" bIns="91427" rtlCol="0">
            <a:spAutoFit/>
          </a:bodyPr>
          <a:lstStyle>
            <a:lvl1pPr marL="0"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20354">
                      <a:schemeClr val="tx2"/>
                    </a:gs>
                    <a:gs pos="40000">
                      <a:schemeClr val="tx2"/>
                    </a:gs>
                  </a:gsLst>
                  <a:lin ang="5400000" scaled="0"/>
                </a:gradFill>
                <a:latin typeface="+mj-lt"/>
                <a:ea typeface="+mn-ea"/>
                <a:cs typeface="+mn-cs"/>
              </a:defRPr>
            </a:lvl1pPr>
            <a:lvl2pPr marL="0" marR="0" indent="0" algn="l" defTabSz="932667" rtl="0" eaLnBrk="1" fontAlgn="auto" latinLnBrk="0" hangingPunct="1">
              <a:lnSpc>
                <a:spcPct val="90000"/>
              </a:lnSpc>
              <a:spcBef>
                <a:spcPct val="20000"/>
              </a:spcBef>
              <a:spcAft>
                <a:spcPts val="0"/>
              </a:spcAft>
              <a:buClr>
                <a:schemeClr val="tx1"/>
              </a:buClr>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582"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57163"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685745" marR="0" indent="0"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745" dirty="0">
                <a:gradFill>
                  <a:gsLst>
                    <a:gs pos="2917">
                      <a:schemeClr val="accent3"/>
                    </a:gs>
                    <a:gs pos="30000">
                      <a:schemeClr val="accent3"/>
                    </a:gs>
                  </a:gsLst>
                  <a:lin ang="5400000" scaled="0"/>
                </a:gradFill>
              </a:rPr>
              <a:t>DevOps Maturity Self-Assessment</a:t>
            </a:r>
          </a:p>
          <a:p>
            <a:pPr lvl="1"/>
            <a:r>
              <a:rPr lang="en-US" sz="1961" dirty="0">
                <a:gradFill>
                  <a:gsLst>
                    <a:gs pos="2917">
                      <a:schemeClr val="tx1"/>
                    </a:gs>
                    <a:gs pos="30000">
                      <a:schemeClr val="tx1"/>
                    </a:gs>
                  </a:gsLst>
                  <a:lin ang="5400000" scaled="0"/>
                </a:gradFill>
              </a:rPr>
              <a:t>See where your organization is at across 7 areas: </a:t>
            </a:r>
            <a:r>
              <a:rPr lang="en-US" sz="1961" dirty="0">
                <a:gradFill>
                  <a:gsLst>
                    <a:gs pos="2917">
                      <a:schemeClr val="tx1"/>
                    </a:gs>
                    <a:gs pos="30000">
                      <a:schemeClr val="tx1"/>
                    </a:gs>
                  </a:gsLst>
                  <a:lin ang="5400000" scaled="0"/>
                </a:gradFill>
                <a:hlinkClick r:id="rId7"/>
              </a:rPr>
              <a:t>http://devopsassessment.azurewebsites.net/</a:t>
            </a:r>
            <a:r>
              <a:rPr lang="en-US" sz="1961"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70845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36016" y="2211775"/>
            <a:ext cx="355529" cy="3972299"/>
          </a:xfrm>
          <a:prstGeom prst="rect">
            <a:avLst/>
          </a:prstGeom>
        </p:spPr>
      </p:pic>
      <p:pic>
        <p:nvPicPr>
          <p:cNvPr id="4" name="Picture 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41588" y="3382302"/>
            <a:ext cx="1830334" cy="2893461"/>
          </a:xfrm>
          <a:prstGeom prst="rect">
            <a:avLst/>
          </a:prstGeom>
        </p:spPr>
      </p:pic>
      <p:sp>
        <p:nvSpPr>
          <p:cNvPr id="7" name="Title 6"/>
          <p:cNvSpPr>
            <a:spLocks noGrp="1"/>
          </p:cNvSpPr>
          <p:nvPr>
            <p:ph type="title"/>
          </p:nvPr>
        </p:nvSpPr>
        <p:spPr/>
        <p:txBody>
          <a:bodyPr/>
          <a:lstStyle/>
          <a:p>
            <a:r>
              <a:rPr lang="en-US" dirty="0"/>
              <a:t>Happy DevOps</a:t>
            </a:r>
          </a:p>
        </p:txBody>
      </p:sp>
      <p:sp>
        <p:nvSpPr>
          <p:cNvPr id="23" name="TextBox 22"/>
          <p:cNvSpPr txBox="1"/>
          <p:nvPr/>
        </p:nvSpPr>
        <p:spPr>
          <a:xfrm>
            <a:off x="757733" y="5839263"/>
            <a:ext cx="931883" cy="627781"/>
          </a:xfrm>
          <a:prstGeom prst="rect">
            <a:avLst/>
          </a:prstGeom>
          <a:noFill/>
        </p:spPr>
        <p:txBody>
          <a:bodyPr wrap="none" lIns="182829" tIns="146263" rIns="182829" bIns="146263" rtlCol="0">
            <a:spAutoFit/>
          </a:bodyPr>
          <a:lstStyle/>
          <a:p>
            <a:pPr defTabSz="932502">
              <a:lnSpc>
                <a:spcPct val="90000"/>
              </a:lnSpc>
              <a:spcAft>
                <a:spcPts val="600"/>
              </a:spcAft>
            </a:pPr>
            <a:r>
              <a:rPr lang="en-US" sz="2400" dirty="0">
                <a:solidFill>
                  <a:schemeClr val="bg1"/>
                </a:solidFill>
              </a:rPr>
              <a:t>DEV</a:t>
            </a:r>
          </a:p>
        </p:txBody>
      </p:sp>
      <p:sp>
        <p:nvSpPr>
          <p:cNvPr id="24" name="TextBox 23"/>
          <p:cNvSpPr txBox="1"/>
          <p:nvPr/>
        </p:nvSpPr>
        <p:spPr>
          <a:xfrm>
            <a:off x="5960898" y="5839263"/>
            <a:ext cx="938295" cy="627781"/>
          </a:xfrm>
          <a:prstGeom prst="rect">
            <a:avLst/>
          </a:prstGeom>
          <a:noFill/>
        </p:spPr>
        <p:txBody>
          <a:bodyPr wrap="none" lIns="182829" tIns="146263" rIns="182829" bIns="146263" rtlCol="0">
            <a:spAutoFit/>
          </a:bodyPr>
          <a:lstStyle/>
          <a:p>
            <a:pPr defTabSz="932502">
              <a:lnSpc>
                <a:spcPct val="90000"/>
              </a:lnSpc>
              <a:spcAft>
                <a:spcPts val="600"/>
              </a:spcAft>
            </a:pPr>
            <a:r>
              <a:rPr lang="en-US" sz="2400" dirty="0">
                <a:solidFill>
                  <a:schemeClr val="bg1"/>
                </a:solidFill>
              </a:rPr>
              <a:t>OPS</a:t>
            </a:r>
          </a:p>
        </p:txBody>
      </p:sp>
      <p:grpSp>
        <p:nvGrpSpPr>
          <p:cNvPr id="30" name="Group 29"/>
          <p:cNvGrpSpPr/>
          <p:nvPr/>
        </p:nvGrpSpPr>
        <p:grpSpPr>
          <a:xfrm>
            <a:off x="6720607" y="2662580"/>
            <a:ext cx="5386127" cy="3671366"/>
            <a:chOff x="6720748" y="2662342"/>
            <a:chExt cx="5387655" cy="3672408"/>
          </a:xfrm>
        </p:grpSpPr>
        <p:grpSp>
          <p:nvGrpSpPr>
            <p:cNvPr id="9" name="Group 8"/>
            <p:cNvGrpSpPr/>
            <p:nvPr/>
          </p:nvGrpSpPr>
          <p:grpSpPr>
            <a:xfrm>
              <a:off x="6720748" y="4721398"/>
              <a:ext cx="1368152" cy="723258"/>
              <a:chOff x="6002213" y="3425254"/>
              <a:chExt cx="1587625" cy="723258"/>
            </a:xfrm>
            <a:solidFill>
              <a:schemeClr val="accent1"/>
            </a:solidFill>
          </p:grpSpPr>
          <p:sp>
            <p:nvSpPr>
              <p:cNvPr id="10" name="Rectangle 9"/>
              <p:cNvSpPr/>
              <p:nvPr/>
            </p:nvSpPr>
            <p:spPr bwMode="auto">
              <a:xfrm>
                <a:off x="6002213" y="3425254"/>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6002213" y="3932488"/>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 name="Group 1"/>
            <p:cNvGrpSpPr/>
            <p:nvPr/>
          </p:nvGrpSpPr>
          <p:grpSpPr>
            <a:xfrm>
              <a:off x="8860829" y="4509886"/>
              <a:ext cx="2174098" cy="1736339"/>
              <a:chOff x="8860829" y="4509886"/>
              <a:chExt cx="2174098" cy="1736339"/>
            </a:xfrm>
          </p:grpSpPr>
          <p:sp>
            <p:nvSpPr>
              <p:cNvPr id="13" name="Oval 12"/>
              <p:cNvSpPr/>
              <p:nvPr/>
            </p:nvSpPr>
            <p:spPr bwMode="auto">
              <a:xfrm>
                <a:off x="8860829" y="5970914"/>
                <a:ext cx="2174098" cy="275311"/>
              </a:xfrm>
              <a:prstGeom prst="ellipse">
                <a:avLst/>
              </a:prstGeom>
              <a:solidFill>
                <a:schemeClr val="bg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p:cNvGrpSpPr/>
              <p:nvPr/>
            </p:nvGrpSpPr>
            <p:grpSpPr>
              <a:xfrm rot="2001771">
                <a:off x="9266604" y="4509886"/>
                <a:ext cx="1453360" cy="1618491"/>
                <a:chOff x="8504238" y="4584705"/>
                <a:chExt cx="1236752" cy="1377271"/>
              </a:xfrm>
            </p:grpSpPr>
            <p:sp>
              <p:nvSpPr>
                <p:cNvPr id="18" name="Oval 17"/>
                <p:cNvSpPr/>
                <p:nvPr/>
              </p:nvSpPr>
              <p:spPr bwMode="auto">
                <a:xfrm>
                  <a:off x="8504238" y="4725224"/>
                  <a:ext cx="1236752" cy="1236752"/>
                </a:xfrm>
                <a:prstGeom prst="ellipse">
                  <a:avLst/>
                </a:prstGeom>
                <a:solidFill>
                  <a:schemeClr val="bg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8618558" y="5282139"/>
                  <a:ext cx="504056" cy="504056"/>
                </a:xfrm>
                <a:prstGeom prst="ellipse">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 name="Group 19"/>
                <p:cNvGrpSpPr/>
                <p:nvPr/>
              </p:nvGrpSpPr>
              <p:grpSpPr>
                <a:xfrm>
                  <a:off x="8952456" y="4584705"/>
                  <a:ext cx="340316" cy="220585"/>
                  <a:chOff x="8964163" y="4017555"/>
                  <a:chExt cx="340316" cy="366035"/>
                </a:xfrm>
              </p:grpSpPr>
              <p:sp>
                <p:nvSpPr>
                  <p:cNvPr id="21" name="Freeform 20"/>
                  <p:cNvSpPr/>
                  <p:nvPr/>
                </p:nvSpPr>
                <p:spPr bwMode="auto">
                  <a:xfrm>
                    <a:off x="8964163" y="4051662"/>
                    <a:ext cx="340316" cy="331928"/>
                  </a:xfrm>
                  <a:custGeom>
                    <a:avLst/>
                    <a:gdLst>
                      <a:gd name="connsiteX0" fmla="*/ 0 w 340316"/>
                      <a:gd name="connsiteY0" fmla="*/ 0 h 331928"/>
                      <a:gd name="connsiteX1" fmla="*/ 340316 w 340316"/>
                      <a:gd name="connsiteY1" fmla="*/ 0 h 331928"/>
                      <a:gd name="connsiteX2" fmla="*/ 340316 w 340316"/>
                      <a:gd name="connsiteY2" fmla="*/ 290681 h 331928"/>
                      <a:gd name="connsiteX3" fmla="*/ 170158 w 340316"/>
                      <a:gd name="connsiteY3" fmla="*/ 331928 h 331928"/>
                      <a:gd name="connsiteX4" fmla="*/ 0 w 340316"/>
                      <a:gd name="connsiteY4" fmla="*/ 290681 h 331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16" h="331928">
                        <a:moveTo>
                          <a:pt x="0" y="0"/>
                        </a:moveTo>
                        <a:lnTo>
                          <a:pt x="340316" y="0"/>
                        </a:lnTo>
                        <a:lnTo>
                          <a:pt x="340316" y="290681"/>
                        </a:lnTo>
                        <a:cubicBezTo>
                          <a:pt x="340316" y="313461"/>
                          <a:pt x="264134" y="331928"/>
                          <a:pt x="170158" y="331928"/>
                        </a:cubicBezTo>
                        <a:cubicBezTo>
                          <a:pt x="76182" y="331928"/>
                          <a:pt x="0" y="313461"/>
                          <a:pt x="0" y="290681"/>
                        </a:cubicBezTo>
                        <a:close/>
                      </a:path>
                    </a:pathLst>
                  </a:cu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p:cNvSpPr/>
                  <p:nvPr/>
                </p:nvSpPr>
                <p:spPr bwMode="auto">
                  <a:xfrm>
                    <a:off x="8964163" y="4017555"/>
                    <a:ext cx="340316" cy="82493"/>
                  </a:xfrm>
                  <a:prstGeom prst="ellipse">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sp>
          <p:nvSpPr>
            <p:cNvPr id="16" name="Freeform 15"/>
            <p:cNvSpPr/>
            <p:nvPr/>
          </p:nvSpPr>
          <p:spPr bwMode="auto">
            <a:xfrm rot="1768747">
              <a:off x="10275031" y="4084118"/>
              <a:ext cx="304422" cy="541356"/>
            </a:xfrm>
            <a:custGeom>
              <a:avLst/>
              <a:gdLst>
                <a:gd name="connsiteX0" fmla="*/ 399384 w 399384"/>
                <a:gd name="connsiteY0" fmla="*/ 710227 h 710227"/>
                <a:gd name="connsiteX1" fmla="*/ 313659 w 399384"/>
                <a:gd name="connsiteY1" fmla="*/ 400664 h 710227"/>
                <a:gd name="connsiteX2" fmla="*/ 13621 w 399384"/>
                <a:gd name="connsiteY2" fmla="*/ 348277 h 710227"/>
                <a:gd name="connsiteX3" fmla="*/ 51721 w 399384"/>
                <a:gd name="connsiteY3" fmla="*/ 29189 h 710227"/>
                <a:gd name="connsiteX4" fmla="*/ 56484 w 399384"/>
                <a:gd name="connsiteY4" fmla="*/ 33952 h 710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384" h="710227">
                  <a:moveTo>
                    <a:pt x="399384" y="710227"/>
                  </a:moveTo>
                  <a:cubicBezTo>
                    <a:pt x="388668" y="585608"/>
                    <a:pt x="377953" y="460989"/>
                    <a:pt x="313659" y="400664"/>
                  </a:cubicBezTo>
                  <a:cubicBezTo>
                    <a:pt x="249365" y="340339"/>
                    <a:pt x="57277" y="410189"/>
                    <a:pt x="13621" y="348277"/>
                  </a:cubicBezTo>
                  <a:cubicBezTo>
                    <a:pt x="-30035" y="286364"/>
                    <a:pt x="44577" y="81576"/>
                    <a:pt x="51721" y="29189"/>
                  </a:cubicBezTo>
                  <a:cubicBezTo>
                    <a:pt x="58865" y="-23198"/>
                    <a:pt x="57674" y="5377"/>
                    <a:pt x="56484" y="33952"/>
                  </a:cubicBezTo>
                </a:path>
              </a:pathLst>
            </a:cu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02"/>
              <a:endParaRPr lang="en-US" sz="1801">
                <a:solidFill>
                  <a:srgbClr val="FFFFFF"/>
                </a:solidFill>
              </a:endParaRPr>
            </a:p>
          </p:txBody>
        </p:sp>
        <p:sp>
          <p:nvSpPr>
            <p:cNvPr id="17" name="Freeform 87"/>
            <p:cNvSpPr>
              <a:spLocks noChangeAspect="1" noEditPoints="1"/>
            </p:cNvSpPr>
            <p:nvPr/>
          </p:nvSpPr>
          <p:spPr bwMode="auto">
            <a:xfrm>
              <a:off x="10262885" y="3860293"/>
              <a:ext cx="423736" cy="408026"/>
            </a:xfrm>
            <a:custGeom>
              <a:avLst/>
              <a:gdLst>
                <a:gd name="T0" fmla="*/ 255 w 388"/>
                <a:gd name="T1" fmla="*/ 58 h 374"/>
                <a:gd name="T2" fmla="*/ 236 w 388"/>
                <a:gd name="T3" fmla="*/ 36 h 374"/>
                <a:gd name="T4" fmla="*/ 196 w 388"/>
                <a:gd name="T5" fmla="*/ 110 h 374"/>
                <a:gd name="T6" fmla="*/ 204 w 388"/>
                <a:gd name="T7" fmla="*/ 138 h 374"/>
                <a:gd name="T8" fmla="*/ 266 w 388"/>
                <a:gd name="T9" fmla="*/ 121 h 374"/>
                <a:gd name="T10" fmla="*/ 221 w 388"/>
                <a:gd name="T11" fmla="*/ 157 h 374"/>
                <a:gd name="T12" fmla="*/ 295 w 388"/>
                <a:gd name="T13" fmla="*/ 140 h 374"/>
                <a:gd name="T14" fmla="*/ 336 w 388"/>
                <a:gd name="T15" fmla="*/ 130 h 374"/>
                <a:gd name="T16" fmla="*/ 323 w 388"/>
                <a:gd name="T17" fmla="*/ 203 h 374"/>
                <a:gd name="T18" fmla="*/ 233 w 388"/>
                <a:gd name="T19" fmla="*/ 169 h 374"/>
                <a:gd name="T20" fmla="*/ 276 w 388"/>
                <a:gd name="T21" fmla="*/ 202 h 374"/>
                <a:gd name="T22" fmla="*/ 315 w 388"/>
                <a:gd name="T23" fmla="*/ 234 h 374"/>
                <a:gd name="T24" fmla="*/ 334 w 388"/>
                <a:gd name="T25" fmla="*/ 212 h 374"/>
                <a:gd name="T26" fmla="*/ 266 w 388"/>
                <a:gd name="T27" fmla="*/ 286 h 374"/>
                <a:gd name="T28" fmla="*/ 240 w 388"/>
                <a:gd name="T29" fmla="*/ 223 h 374"/>
                <a:gd name="T30" fmla="*/ 213 w 388"/>
                <a:gd name="T31" fmla="*/ 210 h 374"/>
                <a:gd name="T32" fmla="*/ 241 w 388"/>
                <a:gd name="T33" fmla="*/ 290 h 374"/>
                <a:gd name="T34" fmla="*/ 257 w 388"/>
                <a:gd name="T35" fmla="*/ 316 h 374"/>
                <a:gd name="T36" fmla="*/ 103 w 388"/>
                <a:gd name="T37" fmla="*/ 112 h 374"/>
                <a:gd name="T38" fmla="*/ 174 w 388"/>
                <a:gd name="T39" fmla="*/ 153 h 374"/>
                <a:gd name="T40" fmla="*/ 161 w 388"/>
                <a:gd name="T41" fmla="*/ 119 h 374"/>
                <a:gd name="T42" fmla="*/ 84 w 388"/>
                <a:gd name="T43" fmla="*/ 86 h 374"/>
                <a:gd name="T44" fmla="*/ 62 w 388"/>
                <a:gd name="T45" fmla="*/ 105 h 374"/>
                <a:gd name="T46" fmla="*/ 163 w 388"/>
                <a:gd name="T47" fmla="*/ 189 h 374"/>
                <a:gd name="T48" fmla="*/ 80 w 388"/>
                <a:gd name="T49" fmla="*/ 250 h 374"/>
                <a:gd name="T50" fmla="*/ 85 w 388"/>
                <a:gd name="T51" fmla="*/ 283 h 374"/>
                <a:gd name="T52" fmla="*/ 109 w 388"/>
                <a:gd name="T53" fmla="*/ 248 h 374"/>
                <a:gd name="T54" fmla="*/ 171 w 388"/>
                <a:gd name="T55" fmla="*/ 195 h 374"/>
                <a:gd name="T56" fmla="*/ 163 w 388"/>
                <a:gd name="T57" fmla="*/ 260 h 374"/>
                <a:gd name="T58" fmla="*/ 161 w 388"/>
                <a:gd name="T59" fmla="*/ 318 h 374"/>
                <a:gd name="T60" fmla="*/ 186 w 388"/>
                <a:gd name="T61" fmla="*/ 299 h 374"/>
                <a:gd name="T62" fmla="*/ 194 w 388"/>
                <a:gd name="T63" fmla="*/ 214 h 374"/>
                <a:gd name="T64" fmla="*/ 248 w 388"/>
                <a:gd name="T65" fmla="*/ 342 h 374"/>
                <a:gd name="T66" fmla="*/ 279 w 388"/>
                <a:gd name="T67" fmla="*/ 345 h 374"/>
                <a:gd name="T68" fmla="*/ 359 w 388"/>
                <a:gd name="T69" fmla="*/ 263 h 374"/>
                <a:gd name="T70" fmla="*/ 356 w 388"/>
                <a:gd name="T71" fmla="*/ 230 h 374"/>
                <a:gd name="T72" fmla="*/ 358 w 388"/>
                <a:gd name="T73" fmla="*/ 136 h 374"/>
                <a:gd name="T74" fmla="*/ 383 w 388"/>
                <a:gd name="T75" fmla="*/ 114 h 374"/>
                <a:gd name="T76" fmla="*/ 278 w 388"/>
                <a:gd name="T77" fmla="*/ 2 h 374"/>
                <a:gd name="T78" fmla="*/ 32 w 388"/>
                <a:gd name="T79" fmla="*/ 120 h 374"/>
                <a:gd name="T80" fmla="*/ 28 w 388"/>
                <a:gd name="T81" fmla="*/ 87 h 374"/>
                <a:gd name="T82" fmla="*/ 71 w 388"/>
                <a:gd name="T83" fmla="*/ 288 h 374"/>
                <a:gd name="T84" fmla="*/ 71 w 388"/>
                <a:gd name="T85" fmla="*/ 322 h 374"/>
                <a:gd name="T86" fmla="*/ 71 w 388"/>
                <a:gd name="T87" fmla="*/ 288 h 374"/>
                <a:gd name="T88" fmla="*/ 170 w 388"/>
                <a:gd name="T89" fmla="*/ 374 h 374"/>
                <a:gd name="T90" fmla="*/ 170 w 388"/>
                <a:gd name="T91" fmla="*/ 341 h 374"/>
                <a:gd name="T92" fmla="*/ 82 w 388"/>
                <a:gd name="T93" fmla="*/ 179 h 374"/>
                <a:gd name="T94" fmla="*/ 157 w 388"/>
                <a:gd name="T95" fmla="*/ 172 h 374"/>
                <a:gd name="T96" fmla="*/ 102 w 388"/>
                <a:gd name="T97" fmla="*/ 150 h 374"/>
                <a:gd name="T98" fmla="*/ 43 w 388"/>
                <a:gd name="T99" fmla="*/ 175 h 374"/>
                <a:gd name="T100" fmla="*/ 52 w 388"/>
                <a:gd name="T101" fmla="*/ 200 h 374"/>
                <a:gd name="T102" fmla="*/ 19 w 388"/>
                <a:gd name="T103" fmla="*/ 23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8" h="374">
                  <a:moveTo>
                    <a:pt x="224" y="94"/>
                  </a:moveTo>
                  <a:cubicBezTo>
                    <a:pt x="229" y="87"/>
                    <a:pt x="234" y="80"/>
                    <a:pt x="239" y="74"/>
                  </a:cubicBezTo>
                  <a:cubicBezTo>
                    <a:pt x="242" y="71"/>
                    <a:pt x="245" y="68"/>
                    <a:pt x="247" y="65"/>
                  </a:cubicBezTo>
                  <a:cubicBezTo>
                    <a:pt x="250" y="62"/>
                    <a:pt x="253" y="59"/>
                    <a:pt x="255" y="58"/>
                  </a:cubicBezTo>
                  <a:cubicBezTo>
                    <a:pt x="256" y="57"/>
                    <a:pt x="257" y="57"/>
                    <a:pt x="257" y="56"/>
                  </a:cubicBezTo>
                  <a:cubicBezTo>
                    <a:pt x="260" y="53"/>
                    <a:pt x="261" y="50"/>
                    <a:pt x="261" y="46"/>
                  </a:cubicBezTo>
                  <a:cubicBezTo>
                    <a:pt x="261" y="42"/>
                    <a:pt x="259" y="38"/>
                    <a:pt x="256" y="36"/>
                  </a:cubicBezTo>
                  <a:cubicBezTo>
                    <a:pt x="251" y="30"/>
                    <a:pt x="241" y="31"/>
                    <a:pt x="236" y="36"/>
                  </a:cubicBezTo>
                  <a:cubicBezTo>
                    <a:pt x="232" y="41"/>
                    <a:pt x="230" y="44"/>
                    <a:pt x="227" y="48"/>
                  </a:cubicBezTo>
                  <a:cubicBezTo>
                    <a:pt x="224" y="52"/>
                    <a:pt x="222" y="55"/>
                    <a:pt x="219" y="60"/>
                  </a:cubicBezTo>
                  <a:cubicBezTo>
                    <a:pt x="214" y="67"/>
                    <a:pt x="210" y="75"/>
                    <a:pt x="206" y="84"/>
                  </a:cubicBezTo>
                  <a:cubicBezTo>
                    <a:pt x="202" y="92"/>
                    <a:pt x="199" y="101"/>
                    <a:pt x="196" y="110"/>
                  </a:cubicBezTo>
                  <a:cubicBezTo>
                    <a:pt x="194" y="117"/>
                    <a:pt x="192" y="126"/>
                    <a:pt x="191" y="137"/>
                  </a:cubicBezTo>
                  <a:cubicBezTo>
                    <a:pt x="191" y="140"/>
                    <a:pt x="193" y="143"/>
                    <a:pt x="196" y="144"/>
                  </a:cubicBezTo>
                  <a:cubicBezTo>
                    <a:pt x="196" y="144"/>
                    <a:pt x="197" y="144"/>
                    <a:pt x="197" y="144"/>
                  </a:cubicBezTo>
                  <a:cubicBezTo>
                    <a:pt x="200" y="144"/>
                    <a:pt x="203" y="142"/>
                    <a:pt x="204" y="138"/>
                  </a:cubicBezTo>
                  <a:cubicBezTo>
                    <a:pt x="205" y="132"/>
                    <a:pt x="208" y="124"/>
                    <a:pt x="212" y="115"/>
                  </a:cubicBezTo>
                  <a:cubicBezTo>
                    <a:pt x="215" y="108"/>
                    <a:pt x="219" y="101"/>
                    <a:pt x="224" y="94"/>
                  </a:cubicBezTo>
                  <a:close/>
                  <a:moveTo>
                    <a:pt x="269" y="121"/>
                  </a:moveTo>
                  <a:cubicBezTo>
                    <a:pt x="266" y="121"/>
                    <a:pt x="266" y="121"/>
                    <a:pt x="266" y="121"/>
                  </a:cubicBezTo>
                  <a:cubicBezTo>
                    <a:pt x="257" y="124"/>
                    <a:pt x="249" y="127"/>
                    <a:pt x="240" y="131"/>
                  </a:cubicBezTo>
                  <a:cubicBezTo>
                    <a:pt x="234" y="135"/>
                    <a:pt x="225" y="139"/>
                    <a:pt x="217" y="146"/>
                  </a:cubicBezTo>
                  <a:cubicBezTo>
                    <a:pt x="214" y="148"/>
                    <a:pt x="213" y="151"/>
                    <a:pt x="215" y="154"/>
                  </a:cubicBezTo>
                  <a:cubicBezTo>
                    <a:pt x="216" y="156"/>
                    <a:pt x="218" y="157"/>
                    <a:pt x="221" y="157"/>
                  </a:cubicBezTo>
                  <a:cubicBezTo>
                    <a:pt x="222" y="157"/>
                    <a:pt x="223" y="157"/>
                    <a:pt x="224" y="156"/>
                  </a:cubicBezTo>
                  <a:cubicBezTo>
                    <a:pt x="230" y="153"/>
                    <a:pt x="238" y="150"/>
                    <a:pt x="246" y="147"/>
                  </a:cubicBezTo>
                  <a:cubicBezTo>
                    <a:pt x="254" y="145"/>
                    <a:pt x="262" y="143"/>
                    <a:pt x="271" y="142"/>
                  </a:cubicBezTo>
                  <a:cubicBezTo>
                    <a:pt x="279" y="141"/>
                    <a:pt x="287" y="140"/>
                    <a:pt x="295" y="140"/>
                  </a:cubicBezTo>
                  <a:cubicBezTo>
                    <a:pt x="299" y="140"/>
                    <a:pt x="303" y="140"/>
                    <a:pt x="307" y="140"/>
                  </a:cubicBezTo>
                  <a:cubicBezTo>
                    <a:pt x="310" y="140"/>
                    <a:pt x="315" y="141"/>
                    <a:pt x="318" y="141"/>
                  </a:cubicBezTo>
                  <a:cubicBezTo>
                    <a:pt x="320" y="142"/>
                    <a:pt x="321" y="142"/>
                    <a:pt x="321" y="142"/>
                  </a:cubicBezTo>
                  <a:cubicBezTo>
                    <a:pt x="330" y="142"/>
                    <a:pt x="336" y="137"/>
                    <a:pt x="336" y="130"/>
                  </a:cubicBezTo>
                  <a:cubicBezTo>
                    <a:pt x="336" y="121"/>
                    <a:pt x="328" y="117"/>
                    <a:pt x="322" y="116"/>
                  </a:cubicBezTo>
                  <a:cubicBezTo>
                    <a:pt x="317" y="116"/>
                    <a:pt x="306" y="114"/>
                    <a:pt x="294" y="115"/>
                  </a:cubicBezTo>
                  <a:cubicBezTo>
                    <a:pt x="284" y="116"/>
                    <a:pt x="276" y="118"/>
                    <a:pt x="269" y="121"/>
                  </a:cubicBezTo>
                  <a:close/>
                  <a:moveTo>
                    <a:pt x="323" y="203"/>
                  </a:moveTo>
                  <a:cubicBezTo>
                    <a:pt x="319" y="201"/>
                    <a:pt x="315" y="198"/>
                    <a:pt x="311" y="196"/>
                  </a:cubicBezTo>
                  <a:cubicBezTo>
                    <a:pt x="303" y="191"/>
                    <a:pt x="295" y="187"/>
                    <a:pt x="286" y="183"/>
                  </a:cubicBezTo>
                  <a:cubicBezTo>
                    <a:pt x="278" y="180"/>
                    <a:pt x="269" y="176"/>
                    <a:pt x="260" y="174"/>
                  </a:cubicBezTo>
                  <a:cubicBezTo>
                    <a:pt x="250" y="171"/>
                    <a:pt x="241" y="170"/>
                    <a:pt x="233" y="169"/>
                  </a:cubicBezTo>
                  <a:cubicBezTo>
                    <a:pt x="229" y="169"/>
                    <a:pt x="227" y="172"/>
                    <a:pt x="226" y="175"/>
                  </a:cubicBezTo>
                  <a:cubicBezTo>
                    <a:pt x="225" y="179"/>
                    <a:pt x="228" y="182"/>
                    <a:pt x="232" y="183"/>
                  </a:cubicBezTo>
                  <a:cubicBezTo>
                    <a:pt x="239" y="184"/>
                    <a:pt x="246" y="187"/>
                    <a:pt x="255" y="190"/>
                  </a:cubicBezTo>
                  <a:cubicBezTo>
                    <a:pt x="262" y="194"/>
                    <a:pt x="269" y="197"/>
                    <a:pt x="276" y="202"/>
                  </a:cubicBezTo>
                  <a:cubicBezTo>
                    <a:pt x="284" y="206"/>
                    <a:pt x="290" y="211"/>
                    <a:pt x="297" y="216"/>
                  </a:cubicBezTo>
                  <a:cubicBezTo>
                    <a:pt x="300" y="219"/>
                    <a:pt x="303" y="222"/>
                    <a:pt x="306" y="224"/>
                  </a:cubicBezTo>
                  <a:cubicBezTo>
                    <a:pt x="309" y="227"/>
                    <a:pt x="312" y="230"/>
                    <a:pt x="314" y="232"/>
                  </a:cubicBezTo>
                  <a:cubicBezTo>
                    <a:pt x="314" y="233"/>
                    <a:pt x="315" y="233"/>
                    <a:pt x="315" y="234"/>
                  </a:cubicBezTo>
                  <a:cubicBezTo>
                    <a:pt x="318" y="236"/>
                    <a:pt x="321" y="238"/>
                    <a:pt x="325" y="238"/>
                  </a:cubicBezTo>
                  <a:cubicBezTo>
                    <a:pt x="329" y="238"/>
                    <a:pt x="333" y="236"/>
                    <a:pt x="336" y="233"/>
                  </a:cubicBezTo>
                  <a:cubicBezTo>
                    <a:pt x="338" y="230"/>
                    <a:pt x="339" y="226"/>
                    <a:pt x="339" y="222"/>
                  </a:cubicBezTo>
                  <a:cubicBezTo>
                    <a:pt x="339" y="218"/>
                    <a:pt x="337" y="215"/>
                    <a:pt x="334" y="212"/>
                  </a:cubicBezTo>
                  <a:cubicBezTo>
                    <a:pt x="330" y="209"/>
                    <a:pt x="327" y="206"/>
                    <a:pt x="323" y="203"/>
                  </a:cubicBezTo>
                  <a:close/>
                  <a:moveTo>
                    <a:pt x="257" y="316"/>
                  </a:moveTo>
                  <a:cubicBezTo>
                    <a:pt x="264" y="316"/>
                    <a:pt x="269" y="309"/>
                    <a:pt x="268" y="301"/>
                  </a:cubicBezTo>
                  <a:cubicBezTo>
                    <a:pt x="268" y="294"/>
                    <a:pt x="267" y="290"/>
                    <a:pt x="266" y="286"/>
                  </a:cubicBezTo>
                  <a:cubicBezTo>
                    <a:pt x="266" y="284"/>
                    <a:pt x="266" y="282"/>
                    <a:pt x="265" y="280"/>
                  </a:cubicBezTo>
                  <a:cubicBezTo>
                    <a:pt x="265" y="278"/>
                    <a:pt x="264" y="275"/>
                    <a:pt x="263" y="272"/>
                  </a:cubicBezTo>
                  <a:cubicBezTo>
                    <a:pt x="261" y="264"/>
                    <a:pt x="257" y="255"/>
                    <a:pt x="253" y="247"/>
                  </a:cubicBezTo>
                  <a:cubicBezTo>
                    <a:pt x="249" y="238"/>
                    <a:pt x="245" y="230"/>
                    <a:pt x="240" y="223"/>
                  </a:cubicBezTo>
                  <a:cubicBezTo>
                    <a:pt x="236" y="217"/>
                    <a:pt x="230" y="209"/>
                    <a:pt x="222" y="201"/>
                  </a:cubicBezTo>
                  <a:cubicBezTo>
                    <a:pt x="220" y="199"/>
                    <a:pt x="216" y="199"/>
                    <a:pt x="214" y="201"/>
                  </a:cubicBezTo>
                  <a:cubicBezTo>
                    <a:pt x="213" y="202"/>
                    <a:pt x="212" y="203"/>
                    <a:pt x="212" y="205"/>
                  </a:cubicBezTo>
                  <a:cubicBezTo>
                    <a:pt x="211" y="207"/>
                    <a:pt x="212" y="208"/>
                    <a:pt x="213" y="210"/>
                  </a:cubicBezTo>
                  <a:cubicBezTo>
                    <a:pt x="217" y="216"/>
                    <a:pt x="221" y="223"/>
                    <a:pt x="225" y="231"/>
                  </a:cubicBezTo>
                  <a:cubicBezTo>
                    <a:pt x="229" y="238"/>
                    <a:pt x="231" y="246"/>
                    <a:pt x="234" y="254"/>
                  </a:cubicBezTo>
                  <a:cubicBezTo>
                    <a:pt x="236" y="262"/>
                    <a:pt x="238" y="270"/>
                    <a:pt x="239" y="278"/>
                  </a:cubicBezTo>
                  <a:cubicBezTo>
                    <a:pt x="240" y="282"/>
                    <a:pt x="240" y="286"/>
                    <a:pt x="241" y="290"/>
                  </a:cubicBezTo>
                  <a:cubicBezTo>
                    <a:pt x="241" y="294"/>
                    <a:pt x="241" y="303"/>
                    <a:pt x="241" y="304"/>
                  </a:cubicBezTo>
                  <a:cubicBezTo>
                    <a:pt x="241" y="307"/>
                    <a:pt x="242" y="310"/>
                    <a:pt x="245" y="313"/>
                  </a:cubicBezTo>
                  <a:cubicBezTo>
                    <a:pt x="247" y="315"/>
                    <a:pt x="251" y="317"/>
                    <a:pt x="255" y="317"/>
                  </a:cubicBezTo>
                  <a:cubicBezTo>
                    <a:pt x="255" y="317"/>
                    <a:pt x="256" y="317"/>
                    <a:pt x="257" y="316"/>
                  </a:cubicBezTo>
                  <a:close/>
                  <a:moveTo>
                    <a:pt x="78" y="113"/>
                  </a:moveTo>
                  <a:cubicBezTo>
                    <a:pt x="79" y="113"/>
                    <a:pt x="80" y="113"/>
                    <a:pt x="81" y="113"/>
                  </a:cubicBezTo>
                  <a:cubicBezTo>
                    <a:pt x="84" y="112"/>
                    <a:pt x="90" y="112"/>
                    <a:pt x="91" y="111"/>
                  </a:cubicBezTo>
                  <a:cubicBezTo>
                    <a:pt x="95" y="111"/>
                    <a:pt x="99" y="111"/>
                    <a:pt x="103" y="112"/>
                  </a:cubicBezTo>
                  <a:cubicBezTo>
                    <a:pt x="111" y="113"/>
                    <a:pt x="120" y="115"/>
                    <a:pt x="127" y="118"/>
                  </a:cubicBezTo>
                  <a:cubicBezTo>
                    <a:pt x="135" y="122"/>
                    <a:pt x="143" y="126"/>
                    <a:pt x="150" y="132"/>
                  </a:cubicBezTo>
                  <a:cubicBezTo>
                    <a:pt x="158" y="137"/>
                    <a:pt x="164" y="144"/>
                    <a:pt x="168" y="150"/>
                  </a:cubicBezTo>
                  <a:cubicBezTo>
                    <a:pt x="170" y="152"/>
                    <a:pt x="172" y="153"/>
                    <a:pt x="174" y="153"/>
                  </a:cubicBezTo>
                  <a:cubicBezTo>
                    <a:pt x="175" y="153"/>
                    <a:pt x="175" y="153"/>
                    <a:pt x="176" y="152"/>
                  </a:cubicBezTo>
                  <a:cubicBezTo>
                    <a:pt x="178" y="151"/>
                    <a:pt x="179" y="150"/>
                    <a:pt x="179" y="149"/>
                  </a:cubicBezTo>
                  <a:cubicBezTo>
                    <a:pt x="180" y="147"/>
                    <a:pt x="180" y="145"/>
                    <a:pt x="179" y="144"/>
                  </a:cubicBezTo>
                  <a:cubicBezTo>
                    <a:pt x="174" y="133"/>
                    <a:pt x="167" y="125"/>
                    <a:pt x="161" y="119"/>
                  </a:cubicBezTo>
                  <a:cubicBezTo>
                    <a:pt x="154" y="112"/>
                    <a:pt x="146" y="106"/>
                    <a:pt x="137" y="100"/>
                  </a:cubicBezTo>
                  <a:cubicBezTo>
                    <a:pt x="128" y="94"/>
                    <a:pt x="118" y="90"/>
                    <a:pt x="108" y="88"/>
                  </a:cubicBezTo>
                  <a:cubicBezTo>
                    <a:pt x="103" y="86"/>
                    <a:pt x="97" y="86"/>
                    <a:pt x="92" y="86"/>
                  </a:cubicBezTo>
                  <a:cubicBezTo>
                    <a:pt x="89" y="85"/>
                    <a:pt x="87" y="86"/>
                    <a:pt x="84" y="86"/>
                  </a:cubicBezTo>
                  <a:cubicBezTo>
                    <a:pt x="84" y="86"/>
                    <a:pt x="84" y="86"/>
                    <a:pt x="84" y="86"/>
                  </a:cubicBezTo>
                  <a:cubicBezTo>
                    <a:pt x="81" y="86"/>
                    <a:pt x="74" y="85"/>
                    <a:pt x="70" y="86"/>
                  </a:cubicBezTo>
                  <a:cubicBezTo>
                    <a:pt x="67" y="88"/>
                    <a:pt x="64" y="90"/>
                    <a:pt x="62" y="94"/>
                  </a:cubicBezTo>
                  <a:cubicBezTo>
                    <a:pt x="61" y="97"/>
                    <a:pt x="61" y="101"/>
                    <a:pt x="62" y="105"/>
                  </a:cubicBezTo>
                  <a:cubicBezTo>
                    <a:pt x="64" y="111"/>
                    <a:pt x="72" y="113"/>
                    <a:pt x="78" y="113"/>
                  </a:cubicBezTo>
                  <a:close/>
                  <a:moveTo>
                    <a:pt x="171" y="195"/>
                  </a:moveTo>
                  <a:cubicBezTo>
                    <a:pt x="170" y="192"/>
                    <a:pt x="167" y="189"/>
                    <a:pt x="163" y="189"/>
                  </a:cubicBezTo>
                  <a:cubicBezTo>
                    <a:pt x="163" y="189"/>
                    <a:pt x="163" y="189"/>
                    <a:pt x="163" y="189"/>
                  </a:cubicBezTo>
                  <a:cubicBezTo>
                    <a:pt x="153" y="189"/>
                    <a:pt x="144" y="192"/>
                    <a:pt x="133" y="196"/>
                  </a:cubicBezTo>
                  <a:cubicBezTo>
                    <a:pt x="124" y="200"/>
                    <a:pt x="115" y="205"/>
                    <a:pt x="107" y="212"/>
                  </a:cubicBezTo>
                  <a:cubicBezTo>
                    <a:pt x="100" y="219"/>
                    <a:pt x="93" y="227"/>
                    <a:pt x="87" y="236"/>
                  </a:cubicBezTo>
                  <a:cubicBezTo>
                    <a:pt x="85" y="240"/>
                    <a:pt x="82" y="245"/>
                    <a:pt x="80" y="250"/>
                  </a:cubicBezTo>
                  <a:cubicBezTo>
                    <a:pt x="78" y="254"/>
                    <a:pt x="76" y="259"/>
                    <a:pt x="74" y="265"/>
                  </a:cubicBezTo>
                  <a:cubicBezTo>
                    <a:pt x="73" y="265"/>
                    <a:pt x="73" y="266"/>
                    <a:pt x="73" y="267"/>
                  </a:cubicBezTo>
                  <a:cubicBezTo>
                    <a:pt x="73" y="271"/>
                    <a:pt x="73" y="274"/>
                    <a:pt x="76" y="277"/>
                  </a:cubicBezTo>
                  <a:cubicBezTo>
                    <a:pt x="78" y="281"/>
                    <a:pt x="81" y="283"/>
                    <a:pt x="85" y="283"/>
                  </a:cubicBezTo>
                  <a:cubicBezTo>
                    <a:pt x="86" y="283"/>
                    <a:pt x="87" y="283"/>
                    <a:pt x="87" y="283"/>
                  </a:cubicBezTo>
                  <a:cubicBezTo>
                    <a:pt x="95" y="283"/>
                    <a:pt x="100" y="278"/>
                    <a:pt x="102" y="271"/>
                  </a:cubicBezTo>
                  <a:cubicBezTo>
                    <a:pt x="102" y="268"/>
                    <a:pt x="103" y="264"/>
                    <a:pt x="105" y="260"/>
                  </a:cubicBezTo>
                  <a:cubicBezTo>
                    <a:pt x="106" y="256"/>
                    <a:pt x="108" y="252"/>
                    <a:pt x="109" y="248"/>
                  </a:cubicBezTo>
                  <a:cubicBezTo>
                    <a:pt x="113" y="241"/>
                    <a:pt x="117" y="233"/>
                    <a:pt x="122" y="227"/>
                  </a:cubicBezTo>
                  <a:cubicBezTo>
                    <a:pt x="128" y="221"/>
                    <a:pt x="134" y="215"/>
                    <a:pt x="141" y="211"/>
                  </a:cubicBezTo>
                  <a:cubicBezTo>
                    <a:pt x="149" y="207"/>
                    <a:pt x="157" y="204"/>
                    <a:pt x="165" y="202"/>
                  </a:cubicBezTo>
                  <a:cubicBezTo>
                    <a:pt x="168" y="201"/>
                    <a:pt x="171" y="199"/>
                    <a:pt x="171" y="195"/>
                  </a:cubicBezTo>
                  <a:close/>
                  <a:moveTo>
                    <a:pt x="191" y="205"/>
                  </a:moveTo>
                  <a:cubicBezTo>
                    <a:pt x="187" y="203"/>
                    <a:pt x="183" y="204"/>
                    <a:pt x="181" y="207"/>
                  </a:cubicBezTo>
                  <a:cubicBezTo>
                    <a:pt x="175" y="217"/>
                    <a:pt x="172" y="225"/>
                    <a:pt x="170" y="233"/>
                  </a:cubicBezTo>
                  <a:cubicBezTo>
                    <a:pt x="167" y="242"/>
                    <a:pt x="165" y="250"/>
                    <a:pt x="163" y="260"/>
                  </a:cubicBezTo>
                  <a:cubicBezTo>
                    <a:pt x="161" y="269"/>
                    <a:pt x="160" y="278"/>
                    <a:pt x="160" y="287"/>
                  </a:cubicBezTo>
                  <a:cubicBezTo>
                    <a:pt x="159" y="292"/>
                    <a:pt x="159" y="297"/>
                    <a:pt x="159" y="301"/>
                  </a:cubicBezTo>
                  <a:cubicBezTo>
                    <a:pt x="160" y="305"/>
                    <a:pt x="160" y="310"/>
                    <a:pt x="160" y="316"/>
                  </a:cubicBezTo>
                  <a:cubicBezTo>
                    <a:pt x="161" y="316"/>
                    <a:pt x="161" y="317"/>
                    <a:pt x="161" y="318"/>
                  </a:cubicBezTo>
                  <a:cubicBezTo>
                    <a:pt x="163" y="324"/>
                    <a:pt x="168" y="328"/>
                    <a:pt x="175" y="328"/>
                  </a:cubicBezTo>
                  <a:cubicBezTo>
                    <a:pt x="176" y="328"/>
                    <a:pt x="178" y="328"/>
                    <a:pt x="179" y="328"/>
                  </a:cubicBezTo>
                  <a:cubicBezTo>
                    <a:pt x="186" y="325"/>
                    <a:pt x="191" y="317"/>
                    <a:pt x="189" y="310"/>
                  </a:cubicBezTo>
                  <a:cubicBezTo>
                    <a:pt x="188" y="306"/>
                    <a:pt x="187" y="301"/>
                    <a:pt x="186" y="299"/>
                  </a:cubicBezTo>
                  <a:cubicBezTo>
                    <a:pt x="186" y="295"/>
                    <a:pt x="185" y="291"/>
                    <a:pt x="185" y="287"/>
                  </a:cubicBezTo>
                  <a:cubicBezTo>
                    <a:pt x="184" y="278"/>
                    <a:pt x="184" y="270"/>
                    <a:pt x="184" y="262"/>
                  </a:cubicBezTo>
                  <a:cubicBezTo>
                    <a:pt x="185" y="253"/>
                    <a:pt x="185" y="245"/>
                    <a:pt x="187" y="237"/>
                  </a:cubicBezTo>
                  <a:cubicBezTo>
                    <a:pt x="189" y="228"/>
                    <a:pt x="191" y="221"/>
                    <a:pt x="194" y="214"/>
                  </a:cubicBezTo>
                  <a:cubicBezTo>
                    <a:pt x="195" y="211"/>
                    <a:pt x="194" y="207"/>
                    <a:pt x="191" y="205"/>
                  </a:cubicBezTo>
                  <a:close/>
                  <a:moveTo>
                    <a:pt x="263" y="333"/>
                  </a:moveTo>
                  <a:cubicBezTo>
                    <a:pt x="261" y="333"/>
                    <a:pt x="260" y="333"/>
                    <a:pt x="258" y="334"/>
                  </a:cubicBezTo>
                  <a:cubicBezTo>
                    <a:pt x="254" y="335"/>
                    <a:pt x="250" y="338"/>
                    <a:pt x="248" y="342"/>
                  </a:cubicBezTo>
                  <a:cubicBezTo>
                    <a:pt x="246" y="345"/>
                    <a:pt x="245" y="350"/>
                    <a:pt x="246" y="354"/>
                  </a:cubicBezTo>
                  <a:cubicBezTo>
                    <a:pt x="248" y="362"/>
                    <a:pt x="255" y="367"/>
                    <a:pt x="262" y="367"/>
                  </a:cubicBezTo>
                  <a:cubicBezTo>
                    <a:pt x="264" y="367"/>
                    <a:pt x="265" y="366"/>
                    <a:pt x="267" y="366"/>
                  </a:cubicBezTo>
                  <a:cubicBezTo>
                    <a:pt x="276" y="364"/>
                    <a:pt x="281" y="354"/>
                    <a:pt x="279" y="345"/>
                  </a:cubicBezTo>
                  <a:cubicBezTo>
                    <a:pt x="277" y="338"/>
                    <a:pt x="270" y="333"/>
                    <a:pt x="263" y="333"/>
                  </a:cubicBezTo>
                  <a:close/>
                  <a:moveTo>
                    <a:pt x="356" y="230"/>
                  </a:moveTo>
                  <a:cubicBezTo>
                    <a:pt x="347" y="232"/>
                    <a:pt x="341" y="240"/>
                    <a:pt x="343" y="249"/>
                  </a:cubicBezTo>
                  <a:cubicBezTo>
                    <a:pt x="345" y="257"/>
                    <a:pt x="351" y="263"/>
                    <a:pt x="359" y="263"/>
                  </a:cubicBezTo>
                  <a:cubicBezTo>
                    <a:pt x="360" y="263"/>
                    <a:pt x="362" y="263"/>
                    <a:pt x="363" y="263"/>
                  </a:cubicBezTo>
                  <a:cubicBezTo>
                    <a:pt x="367" y="262"/>
                    <a:pt x="371" y="259"/>
                    <a:pt x="373" y="256"/>
                  </a:cubicBezTo>
                  <a:cubicBezTo>
                    <a:pt x="376" y="252"/>
                    <a:pt x="377" y="247"/>
                    <a:pt x="376" y="243"/>
                  </a:cubicBezTo>
                  <a:cubicBezTo>
                    <a:pt x="374" y="234"/>
                    <a:pt x="365" y="228"/>
                    <a:pt x="356" y="230"/>
                  </a:cubicBezTo>
                  <a:close/>
                  <a:moveTo>
                    <a:pt x="383" y="114"/>
                  </a:moveTo>
                  <a:cubicBezTo>
                    <a:pt x="381" y="110"/>
                    <a:pt x="376" y="108"/>
                    <a:pt x="372" y="108"/>
                  </a:cubicBezTo>
                  <a:cubicBezTo>
                    <a:pt x="363" y="107"/>
                    <a:pt x="355" y="114"/>
                    <a:pt x="354" y="123"/>
                  </a:cubicBezTo>
                  <a:cubicBezTo>
                    <a:pt x="354" y="128"/>
                    <a:pt x="355" y="132"/>
                    <a:pt x="358" y="136"/>
                  </a:cubicBezTo>
                  <a:cubicBezTo>
                    <a:pt x="361" y="139"/>
                    <a:pt x="365" y="141"/>
                    <a:pt x="370" y="141"/>
                  </a:cubicBezTo>
                  <a:cubicBezTo>
                    <a:pt x="370" y="141"/>
                    <a:pt x="370" y="141"/>
                    <a:pt x="371" y="141"/>
                  </a:cubicBezTo>
                  <a:cubicBezTo>
                    <a:pt x="380" y="141"/>
                    <a:pt x="387" y="134"/>
                    <a:pt x="388" y="126"/>
                  </a:cubicBezTo>
                  <a:cubicBezTo>
                    <a:pt x="388" y="121"/>
                    <a:pt x="386" y="117"/>
                    <a:pt x="383" y="114"/>
                  </a:cubicBezTo>
                  <a:close/>
                  <a:moveTo>
                    <a:pt x="281" y="35"/>
                  </a:moveTo>
                  <a:cubicBezTo>
                    <a:pt x="283" y="35"/>
                    <a:pt x="284" y="35"/>
                    <a:pt x="285" y="35"/>
                  </a:cubicBezTo>
                  <a:cubicBezTo>
                    <a:pt x="294" y="33"/>
                    <a:pt x="300" y="24"/>
                    <a:pt x="298" y="15"/>
                  </a:cubicBezTo>
                  <a:cubicBezTo>
                    <a:pt x="296" y="6"/>
                    <a:pt x="287" y="0"/>
                    <a:pt x="278" y="2"/>
                  </a:cubicBezTo>
                  <a:cubicBezTo>
                    <a:pt x="274" y="3"/>
                    <a:pt x="270" y="5"/>
                    <a:pt x="268" y="9"/>
                  </a:cubicBezTo>
                  <a:cubicBezTo>
                    <a:pt x="265" y="13"/>
                    <a:pt x="264" y="17"/>
                    <a:pt x="265" y="21"/>
                  </a:cubicBezTo>
                  <a:cubicBezTo>
                    <a:pt x="267" y="29"/>
                    <a:pt x="274" y="35"/>
                    <a:pt x="281" y="35"/>
                  </a:cubicBezTo>
                  <a:close/>
                  <a:moveTo>
                    <a:pt x="32" y="120"/>
                  </a:moveTo>
                  <a:cubicBezTo>
                    <a:pt x="33" y="120"/>
                    <a:pt x="34" y="120"/>
                    <a:pt x="36" y="119"/>
                  </a:cubicBezTo>
                  <a:cubicBezTo>
                    <a:pt x="45" y="117"/>
                    <a:pt x="50" y="108"/>
                    <a:pt x="48" y="99"/>
                  </a:cubicBezTo>
                  <a:cubicBezTo>
                    <a:pt x="46" y="92"/>
                    <a:pt x="40" y="86"/>
                    <a:pt x="32" y="86"/>
                  </a:cubicBezTo>
                  <a:cubicBezTo>
                    <a:pt x="30" y="86"/>
                    <a:pt x="29" y="86"/>
                    <a:pt x="28" y="87"/>
                  </a:cubicBezTo>
                  <a:cubicBezTo>
                    <a:pt x="24" y="88"/>
                    <a:pt x="20" y="90"/>
                    <a:pt x="18" y="94"/>
                  </a:cubicBezTo>
                  <a:cubicBezTo>
                    <a:pt x="15" y="98"/>
                    <a:pt x="14" y="103"/>
                    <a:pt x="16" y="107"/>
                  </a:cubicBezTo>
                  <a:cubicBezTo>
                    <a:pt x="17" y="114"/>
                    <a:pt x="24" y="120"/>
                    <a:pt x="32" y="120"/>
                  </a:cubicBezTo>
                  <a:close/>
                  <a:moveTo>
                    <a:pt x="71" y="288"/>
                  </a:moveTo>
                  <a:cubicBezTo>
                    <a:pt x="69" y="288"/>
                    <a:pt x="66" y="289"/>
                    <a:pt x="64" y="290"/>
                  </a:cubicBezTo>
                  <a:cubicBezTo>
                    <a:pt x="60" y="292"/>
                    <a:pt x="57" y="296"/>
                    <a:pt x="55" y="300"/>
                  </a:cubicBezTo>
                  <a:cubicBezTo>
                    <a:pt x="54" y="304"/>
                    <a:pt x="54" y="309"/>
                    <a:pt x="56" y="313"/>
                  </a:cubicBezTo>
                  <a:cubicBezTo>
                    <a:pt x="59" y="318"/>
                    <a:pt x="65" y="322"/>
                    <a:pt x="71" y="322"/>
                  </a:cubicBezTo>
                  <a:cubicBezTo>
                    <a:pt x="74" y="322"/>
                    <a:pt x="76" y="321"/>
                    <a:pt x="79" y="320"/>
                  </a:cubicBezTo>
                  <a:cubicBezTo>
                    <a:pt x="83" y="318"/>
                    <a:pt x="86" y="315"/>
                    <a:pt x="87" y="311"/>
                  </a:cubicBezTo>
                  <a:cubicBezTo>
                    <a:pt x="89" y="306"/>
                    <a:pt x="88" y="302"/>
                    <a:pt x="86" y="298"/>
                  </a:cubicBezTo>
                  <a:cubicBezTo>
                    <a:pt x="84" y="292"/>
                    <a:pt x="78" y="288"/>
                    <a:pt x="71" y="288"/>
                  </a:cubicBezTo>
                  <a:close/>
                  <a:moveTo>
                    <a:pt x="170" y="341"/>
                  </a:moveTo>
                  <a:cubicBezTo>
                    <a:pt x="168" y="341"/>
                    <a:pt x="167" y="341"/>
                    <a:pt x="166" y="342"/>
                  </a:cubicBezTo>
                  <a:cubicBezTo>
                    <a:pt x="157" y="344"/>
                    <a:pt x="151" y="353"/>
                    <a:pt x="154" y="362"/>
                  </a:cubicBezTo>
                  <a:cubicBezTo>
                    <a:pt x="156" y="369"/>
                    <a:pt x="162" y="374"/>
                    <a:pt x="170" y="374"/>
                  </a:cubicBezTo>
                  <a:cubicBezTo>
                    <a:pt x="171" y="374"/>
                    <a:pt x="173" y="374"/>
                    <a:pt x="174" y="374"/>
                  </a:cubicBezTo>
                  <a:cubicBezTo>
                    <a:pt x="179" y="373"/>
                    <a:pt x="182" y="370"/>
                    <a:pt x="184" y="366"/>
                  </a:cubicBezTo>
                  <a:cubicBezTo>
                    <a:pt x="187" y="362"/>
                    <a:pt x="187" y="358"/>
                    <a:pt x="186" y="353"/>
                  </a:cubicBezTo>
                  <a:cubicBezTo>
                    <a:pt x="184" y="346"/>
                    <a:pt x="177" y="341"/>
                    <a:pt x="170" y="341"/>
                  </a:cubicBezTo>
                  <a:close/>
                  <a:moveTo>
                    <a:pt x="65" y="193"/>
                  </a:moveTo>
                  <a:cubicBezTo>
                    <a:pt x="65" y="193"/>
                    <a:pt x="66" y="191"/>
                    <a:pt x="68" y="190"/>
                  </a:cubicBezTo>
                  <a:cubicBezTo>
                    <a:pt x="69" y="188"/>
                    <a:pt x="71" y="187"/>
                    <a:pt x="72" y="186"/>
                  </a:cubicBezTo>
                  <a:cubicBezTo>
                    <a:pt x="75" y="183"/>
                    <a:pt x="79" y="181"/>
                    <a:pt x="82" y="179"/>
                  </a:cubicBezTo>
                  <a:cubicBezTo>
                    <a:pt x="89" y="175"/>
                    <a:pt x="97" y="172"/>
                    <a:pt x="105" y="170"/>
                  </a:cubicBezTo>
                  <a:cubicBezTo>
                    <a:pt x="113" y="169"/>
                    <a:pt x="122" y="168"/>
                    <a:pt x="130" y="168"/>
                  </a:cubicBezTo>
                  <a:cubicBezTo>
                    <a:pt x="131" y="168"/>
                    <a:pt x="131" y="168"/>
                    <a:pt x="131" y="168"/>
                  </a:cubicBezTo>
                  <a:cubicBezTo>
                    <a:pt x="141" y="168"/>
                    <a:pt x="150" y="169"/>
                    <a:pt x="157" y="172"/>
                  </a:cubicBezTo>
                  <a:cubicBezTo>
                    <a:pt x="160" y="173"/>
                    <a:pt x="163" y="171"/>
                    <a:pt x="165" y="169"/>
                  </a:cubicBezTo>
                  <a:cubicBezTo>
                    <a:pt x="167" y="166"/>
                    <a:pt x="165" y="162"/>
                    <a:pt x="162" y="160"/>
                  </a:cubicBezTo>
                  <a:cubicBezTo>
                    <a:pt x="152" y="154"/>
                    <a:pt x="142" y="152"/>
                    <a:pt x="133" y="151"/>
                  </a:cubicBezTo>
                  <a:cubicBezTo>
                    <a:pt x="123" y="149"/>
                    <a:pt x="113" y="149"/>
                    <a:pt x="102" y="150"/>
                  </a:cubicBezTo>
                  <a:cubicBezTo>
                    <a:pt x="92" y="150"/>
                    <a:pt x="81" y="153"/>
                    <a:pt x="71" y="157"/>
                  </a:cubicBezTo>
                  <a:cubicBezTo>
                    <a:pt x="66" y="159"/>
                    <a:pt x="61" y="161"/>
                    <a:pt x="57" y="164"/>
                  </a:cubicBezTo>
                  <a:cubicBezTo>
                    <a:pt x="54" y="165"/>
                    <a:pt x="52" y="167"/>
                    <a:pt x="50" y="169"/>
                  </a:cubicBezTo>
                  <a:cubicBezTo>
                    <a:pt x="47" y="171"/>
                    <a:pt x="45" y="172"/>
                    <a:pt x="43" y="175"/>
                  </a:cubicBezTo>
                  <a:cubicBezTo>
                    <a:pt x="42" y="175"/>
                    <a:pt x="42" y="175"/>
                    <a:pt x="42" y="175"/>
                  </a:cubicBezTo>
                  <a:cubicBezTo>
                    <a:pt x="41" y="176"/>
                    <a:pt x="41" y="177"/>
                    <a:pt x="40" y="178"/>
                  </a:cubicBezTo>
                  <a:cubicBezTo>
                    <a:pt x="36" y="184"/>
                    <a:pt x="38" y="193"/>
                    <a:pt x="45" y="198"/>
                  </a:cubicBezTo>
                  <a:cubicBezTo>
                    <a:pt x="47" y="199"/>
                    <a:pt x="50" y="200"/>
                    <a:pt x="52" y="200"/>
                  </a:cubicBezTo>
                  <a:cubicBezTo>
                    <a:pt x="57" y="200"/>
                    <a:pt x="62" y="197"/>
                    <a:pt x="65" y="193"/>
                  </a:cubicBezTo>
                  <a:close/>
                  <a:moveTo>
                    <a:pt x="6" y="203"/>
                  </a:moveTo>
                  <a:cubicBezTo>
                    <a:pt x="0" y="210"/>
                    <a:pt x="1" y="221"/>
                    <a:pt x="8" y="227"/>
                  </a:cubicBezTo>
                  <a:cubicBezTo>
                    <a:pt x="11" y="229"/>
                    <a:pt x="15" y="231"/>
                    <a:pt x="19" y="231"/>
                  </a:cubicBezTo>
                  <a:cubicBezTo>
                    <a:pt x="24" y="231"/>
                    <a:pt x="29" y="229"/>
                    <a:pt x="32" y="225"/>
                  </a:cubicBezTo>
                  <a:cubicBezTo>
                    <a:pt x="38" y="218"/>
                    <a:pt x="37" y="207"/>
                    <a:pt x="30" y="201"/>
                  </a:cubicBezTo>
                  <a:cubicBezTo>
                    <a:pt x="23" y="196"/>
                    <a:pt x="12" y="197"/>
                    <a:pt x="6" y="203"/>
                  </a:cubicBezTo>
                  <a:close/>
                </a:path>
              </a:pathLst>
            </a:custGeom>
            <a:solidFill>
              <a:srgbClr val="FCD116"/>
            </a:solidFill>
            <a:ln>
              <a:noFill/>
            </a:ln>
          </p:spPr>
          <p:txBody>
            <a:bodyPr vert="horz" wrap="square" lIns="91414" tIns="45707" rIns="91414" bIns="45707" numCol="1" anchor="t" anchorCtr="0" compatLnSpc="1">
              <a:prstTxWarp prst="textNoShape">
                <a:avLst/>
              </a:prstTxWarp>
            </a:bodyPr>
            <a:lstStyle/>
            <a:p>
              <a:pPr defTabSz="932502"/>
              <a:endParaRPr lang="en-US" sz="1801">
                <a:solidFill>
                  <a:srgbClr val="FFFFFF"/>
                </a:solidFill>
              </a:endParaRPr>
            </a:p>
          </p:txBody>
        </p:sp>
        <p:sp>
          <p:nvSpPr>
            <p:cNvPr id="3" name="Explosion 1 2"/>
            <p:cNvSpPr/>
            <p:nvPr/>
          </p:nvSpPr>
          <p:spPr bwMode="auto">
            <a:xfrm>
              <a:off x="8435995" y="2662342"/>
              <a:ext cx="3672408" cy="3672408"/>
            </a:xfrm>
            <a:prstGeom prst="irregularSeal1">
              <a:avLst/>
            </a:prstGeom>
            <a:solidFill>
              <a:srgbClr val="FFF10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Explosion 1 4"/>
            <p:cNvSpPr/>
            <p:nvPr/>
          </p:nvSpPr>
          <p:spPr bwMode="auto">
            <a:xfrm rot="9900000">
              <a:off x="8888939" y="3045408"/>
              <a:ext cx="2700491" cy="2700491"/>
            </a:xfrm>
            <a:prstGeom prst="irregularSeal1">
              <a:avLst/>
            </a:prstGeom>
            <a:solidFill>
              <a:srgbClr val="FFB9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Explosion 1 5"/>
            <p:cNvSpPr/>
            <p:nvPr/>
          </p:nvSpPr>
          <p:spPr bwMode="auto">
            <a:xfrm rot="5400000">
              <a:off x="9418638" y="3542968"/>
              <a:ext cx="1916898" cy="1916898"/>
            </a:xfrm>
            <a:prstGeom prst="irregularSeal1">
              <a:avLst/>
            </a:prstGeom>
            <a:solidFill>
              <a:srgbClr val="DC3C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2" name="Picture 1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876791" y="3569249"/>
            <a:ext cx="1260021" cy="2676196"/>
          </a:xfrm>
          <a:prstGeom prst="rect">
            <a:avLst/>
          </a:prstGeom>
        </p:spPr>
      </p:pic>
      <p:sp>
        <p:nvSpPr>
          <p:cNvPr id="36" name="Rectangle 35"/>
          <p:cNvSpPr/>
          <p:nvPr/>
        </p:nvSpPr>
        <p:spPr bwMode="auto">
          <a:xfrm>
            <a:off x="4020125" y="6419138"/>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4566382" y="6569333"/>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5315534" y="6447968"/>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rot="2447649">
            <a:off x="4973269" y="6342367"/>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rot="19319000">
            <a:off x="3234383" y="6469968"/>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rot="19378518">
            <a:off x="3863274" y="6261723"/>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50"/>
          <p:cNvSpPr/>
          <p:nvPr/>
        </p:nvSpPr>
        <p:spPr bwMode="auto">
          <a:xfrm>
            <a:off x="2467115" y="6420263"/>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p:cNvSpPr/>
          <p:nvPr/>
        </p:nvSpPr>
        <p:spPr bwMode="auto">
          <a:xfrm rot="19860261">
            <a:off x="3048019" y="6372873"/>
            <a:ext cx="279641" cy="150194"/>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6" name="Group 65"/>
          <p:cNvGrpSpPr/>
          <p:nvPr/>
        </p:nvGrpSpPr>
        <p:grpSpPr>
          <a:xfrm>
            <a:off x="1183872" y="6336004"/>
            <a:ext cx="8379984" cy="415415"/>
            <a:chOff x="1182443" y="6336809"/>
            <a:chExt cx="8382361" cy="415533"/>
          </a:xfrm>
        </p:grpSpPr>
        <p:sp>
          <p:nvSpPr>
            <p:cNvPr id="31" name="Rectangle 30"/>
            <p:cNvSpPr/>
            <p:nvPr/>
          </p:nvSpPr>
          <p:spPr bwMode="auto">
            <a:xfrm>
              <a:off x="4756888" y="6467791"/>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3482116" y="6579582"/>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3805829" y="6579582"/>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3576646" y="6426281"/>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4140850" y="6579582"/>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2920502" y="6579582"/>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4908031" y="6576518"/>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5136108"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5459821"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1907660" y="6440077"/>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1716684" y="6542489"/>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47"/>
            <p:cNvSpPr/>
            <p:nvPr/>
          </p:nvSpPr>
          <p:spPr bwMode="auto">
            <a:xfrm>
              <a:off x="2058803" y="6548804"/>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p:cNvSpPr/>
            <p:nvPr/>
          </p:nvSpPr>
          <p:spPr bwMode="auto">
            <a:xfrm>
              <a:off x="2286880" y="6574391"/>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49"/>
            <p:cNvSpPr/>
            <p:nvPr/>
          </p:nvSpPr>
          <p:spPr bwMode="auto">
            <a:xfrm>
              <a:off x="2610593" y="6574391"/>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2" name="Rectangle 51"/>
            <p:cNvSpPr/>
            <p:nvPr/>
          </p:nvSpPr>
          <p:spPr bwMode="auto">
            <a:xfrm rot="2447649">
              <a:off x="2733412" y="6336809"/>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4" name="Rectangle 53"/>
            <p:cNvSpPr/>
            <p:nvPr/>
          </p:nvSpPr>
          <p:spPr bwMode="auto">
            <a:xfrm>
              <a:off x="1182443" y="6526986"/>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Rectangle 54"/>
            <p:cNvSpPr/>
            <p:nvPr/>
          </p:nvSpPr>
          <p:spPr bwMode="auto">
            <a:xfrm>
              <a:off x="7852836" y="6440077"/>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p:cNvSpPr/>
            <p:nvPr/>
          </p:nvSpPr>
          <p:spPr bwMode="auto">
            <a:xfrm>
              <a:off x="7661860" y="6542489"/>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p:cNvSpPr/>
            <p:nvPr/>
          </p:nvSpPr>
          <p:spPr bwMode="auto">
            <a:xfrm>
              <a:off x="8003979" y="6548804"/>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p:cNvSpPr/>
            <p:nvPr/>
          </p:nvSpPr>
          <p:spPr bwMode="auto">
            <a:xfrm>
              <a:off x="8232056" y="6574391"/>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p:cNvSpPr/>
            <p:nvPr/>
          </p:nvSpPr>
          <p:spPr bwMode="auto">
            <a:xfrm>
              <a:off x="8734151"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p:cNvSpPr/>
            <p:nvPr/>
          </p:nvSpPr>
          <p:spPr bwMode="auto">
            <a:xfrm>
              <a:off x="9057864"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p:cNvSpPr/>
            <p:nvPr/>
          </p:nvSpPr>
          <p:spPr bwMode="auto">
            <a:xfrm rot="2447649">
              <a:off x="9285083" y="6507963"/>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p:cNvSpPr/>
            <p:nvPr/>
          </p:nvSpPr>
          <p:spPr bwMode="auto">
            <a:xfrm rot="19860261">
              <a:off x="8532367" y="6458990"/>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62"/>
            <p:cNvSpPr/>
            <p:nvPr/>
          </p:nvSpPr>
          <p:spPr bwMode="auto">
            <a:xfrm>
              <a:off x="6621782" y="6542489"/>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p:cNvSpPr/>
            <p:nvPr/>
          </p:nvSpPr>
          <p:spPr bwMode="auto">
            <a:xfrm>
              <a:off x="6375336"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p:cNvSpPr/>
            <p:nvPr/>
          </p:nvSpPr>
          <p:spPr bwMode="auto">
            <a:xfrm>
              <a:off x="6881797" y="6602105"/>
              <a:ext cx="279721" cy="150237"/>
            </a:xfrm>
            <a:prstGeom prst="rect">
              <a:avLst/>
            </a:prstGeom>
            <a:solidFill>
              <a:srgbClr val="DE5C26"/>
            </a:solidFill>
            <a:ln w="12700">
              <a:solidFill>
                <a:srgbClr val="F78D1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67" name="Picture 6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674883" y="3540158"/>
            <a:ext cx="1292466" cy="2719677"/>
          </a:xfrm>
          <a:prstGeom prst="rect">
            <a:avLst/>
          </a:prstGeom>
        </p:spPr>
      </p:pic>
      <p:sp>
        <p:nvSpPr>
          <p:cNvPr id="156" name="TextBox 155"/>
          <p:cNvSpPr txBox="1"/>
          <p:nvPr/>
        </p:nvSpPr>
        <p:spPr>
          <a:xfrm>
            <a:off x="9578953" y="5860519"/>
            <a:ext cx="1860791" cy="627781"/>
          </a:xfrm>
          <a:prstGeom prst="rect">
            <a:avLst/>
          </a:prstGeom>
          <a:noFill/>
        </p:spPr>
        <p:txBody>
          <a:bodyPr wrap="none" lIns="182829" tIns="146263" rIns="182829" bIns="146263" rtlCol="0">
            <a:spAutoFit/>
          </a:bodyPr>
          <a:lstStyle/>
          <a:p>
            <a:pPr defTabSz="932502">
              <a:lnSpc>
                <a:spcPct val="90000"/>
              </a:lnSpc>
              <a:spcAft>
                <a:spcPts val="600"/>
              </a:spcAft>
            </a:pPr>
            <a:r>
              <a:rPr lang="en-US" sz="2400" dirty="0">
                <a:solidFill>
                  <a:schemeClr val="bg1"/>
                </a:solidFill>
              </a:rPr>
              <a:t>Production</a:t>
            </a:r>
          </a:p>
        </p:txBody>
      </p:sp>
      <p:grpSp>
        <p:nvGrpSpPr>
          <p:cNvPr id="14" name="Group 13"/>
          <p:cNvGrpSpPr/>
          <p:nvPr/>
        </p:nvGrpSpPr>
        <p:grpSpPr>
          <a:xfrm>
            <a:off x="2844406" y="3899410"/>
            <a:ext cx="655031" cy="675946"/>
            <a:chOff x="4700201" y="3899524"/>
            <a:chExt cx="655217" cy="676137"/>
          </a:xfrm>
        </p:grpSpPr>
        <p:sp>
          <p:nvSpPr>
            <p:cNvPr id="26" name="Freeform 25"/>
            <p:cNvSpPr/>
            <p:nvPr/>
          </p:nvSpPr>
          <p:spPr bwMode="auto">
            <a:xfrm>
              <a:off x="4726897" y="3920166"/>
              <a:ext cx="615950" cy="596900"/>
            </a:xfrm>
            <a:custGeom>
              <a:avLst/>
              <a:gdLst>
                <a:gd name="connsiteX0" fmla="*/ 0 w 615950"/>
                <a:gd name="connsiteY0" fmla="*/ 400050 h 596900"/>
                <a:gd name="connsiteX1" fmla="*/ 25400 w 615950"/>
                <a:gd name="connsiteY1" fmla="*/ 101600 h 596900"/>
                <a:gd name="connsiteX2" fmla="*/ 336550 w 615950"/>
                <a:gd name="connsiteY2" fmla="*/ 0 h 596900"/>
                <a:gd name="connsiteX3" fmla="*/ 615950 w 615950"/>
                <a:gd name="connsiteY3" fmla="*/ 209550 h 596900"/>
                <a:gd name="connsiteX4" fmla="*/ 590550 w 615950"/>
                <a:gd name="connsiteY4" fmla="*/ 469900 h 596900"/>
                <a:gd name="connsiteX5" fmla="*/ 228600 w 615950"/>
                <a:gd name="connsiteY5" fmla="*/ 596900 h 596900"/>
                <a:gd name="connsiteX6" fmla="*/ 0 w 615950"/>
                <a:gd name="connsiteY6" fmla="*/ 40005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50" h="59690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Freeform 57" descr="Custom:  Freeform 57"/>
            <p:cNvSpPr>
              <a:spLocks noEditPoints="1"/>
            </p:cNvSpPr>
            <p:nvPr/>
          </p:nvSpPr>
          <p:spPr bwMode="auto">
            <a:xfrm>
              <a:off x="4700201" y="3899524"/>
              <a:ext cx="655217" cy="676137"/>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tx2"/>
            </a:solidFill>
            <a:ln>
              <a:noFill/>
            </a:ln>
          </p:spPr>
          <p:txBody>
            <a:bodyPr vert="horz" wrap="square" lIns="91414" tIns="45707" rIns="91414" bIns="45707" numCol="1" anchor="t" anchorCtr="0" compatLnSpc="1">
              <a:prstTxWarp prst="textNoShape">
                <a:avLst/>
              </a:prstTxWarp>
            </a:bodyPr>
            <a:lstStyle/>
            <a:p>
              <a:pPr defTabSz="913949"/>
              <a:endParaRPr lang="en-US" sz="1700">
                <a:solidFill>
                  <a:srgbClr val="000000"/>
                </a:solidFill>
              </a:endParaRPr>
            </a:p>
          </p:txBody>
        </p:sp>
      </p:grpSp>
      <p:grpSp>
        <p:nvGrpSpPr>
          <p:cNvPr id="74" name="Group 73"/>
          <p:cNvGrpSpPr/>
          <p:nvPr/>
        </p:nvGrpSpPr>
        <p:grpSpPr>
          <a:xfrm>
            <a:off x="2814338" y="3906517"/>
            <a:ext cx="655031" cy="675946"/>
            <a:chOff x="4700201" y="3899524"/>
            <a:chExt cx="655217" cy="676137"/>
          </a:xfrm>
        </p:grpSpPr>
        <p:sp>
          <p:nvSpPr>
            <p:cNvPr id="75" name="Freeform 74"/>
            <p:cNvSpPr/>
            <p:nvPr/>
          </p:nvSpPr>
          <p:spPr bwMode="auto">
            <a:xfrm>
              <a:off x="4726897" y="3920166"/>
              <a:ext cx="615950" cy="596900"/>
            </a:xfrm>
            <a:custGeom>
              <a:avLst/>
              <a:gdLst>
                <a:gd name="connsiteX0" fmla="*/ 0 w 615950"/>
                <a:gd name="connsiteY0" fmla="*/ 400050 h 596900"/>
                <a:gd name="connsiteX1" fmla="*/ 25400 w 615950"/>
                <a:gd name="connsiteY1" fmla="*/ 101600 h 596900"/>
                <a:gd name="connsiteX2" fmla="*/ 336550 w 615950"/>
                <a:gd name="connsiteY2" fmla="*/ 0 h 596900"/>
                <a:gd name="connsiteX3" fmla="*/ 615950 w 615950"/>
                <a:gd name="connsiteY3" fmla="*/ 209550 h 596900"/>
                <a:gd name="connsiteX4" fmla="*/ 590550 w 615950"/>
                <a:gd name="connsiteY4" fmla="*/ 469900 h 596900"/>
                <a:gd name="connsiteX5" fmla="*/ 228600 w 615950"/>
                <a:gd name="connsiteY5" fmla="*/ 596900 h 596900"/>
                <a:gd name="connsiteX6" fmla="*/ 0 w 615950"/>
                <a:gd name="connsiteY6" fmla="*/ 40005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50" h="59690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3" rIns="182829" bIns="146263"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Freeform 57" descr="Custom:  Freeform 57"/>
            <p:cNvSpPr>
              <a:spLocks noEditPoints="1"/>
            </p:cNvSpPr>
            <p:nvPr/>
          </p:nvSpPr>
          <p:spPr bwMode="auto">
            <a:xfrm>
              <a:off x="4700201" y="3899524"/>
              <a:ext cx="655217" cy="676137"/>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tx2"/>
            </a:solidFill>
            <a:ln>
              <a:noFill/>
            </a:ln>
          </p:spPr>
          <p:txBody>
            <a:bodyPr vert="horz" wrap="square" lIns="91414" tIns="45707" rIns="91414" bIns="45707" numCol="1" anchor="t" anchorCtr="0" compatLnSpc="1">
              <a:prstTxWarp prst="textNoShape">
                <a:avLst/>
              </a:prstTxWarp>
            </a:bodyPr>
            <a:lstStyle/>
            <a:p>
              <a:pPr defTabSz="913949"/>
              <a:endParaRPr lang="en-US" sz="1700">
                <a:solidFill>
                  <a:srgbClr val="000000"/>
                </a:solidFill>
              </a:endParaRPr>
            </a:p>
          </p:txBody>
        </p:sp>
      </p:grpSp>
      <p:pic>
        <p:nvPicPr>
          <p:cNvPr id="25" name="Picture 7"/>
          <p:cNvPicPr>
            <a:picLocks noChangeAspect="1"/>
          </p:cNvPicPr>
          <p:nvPr/>
        </p:nvPicPr>
        <p:blipFill>
          <a:blip r:embed="rId7">
            <a:clrChange>
              <a:clrFrom>
                <a:srgbClr val="FEFEFE"/>
              </a:clrFrom>
              <a:clrTo>
                <a:srgbClr val="FEFEFE">
                  <a:alpha val="0"/>
                </a:srgbClr>
              </a:clrTo>
            </a:clrChange>
            <a:extLst>
              <a:ext uri="{28A0092B-C50C-407E-A947-70E740481C1C}">
                <a14:useLocalDpi xmlns:a14="http://schemas.microsoft.com/office/drawing/2010/main"/>
              </a:ext>
            </a:extLst>
          </a:blip>
          <a:stretch>
            <a:fillRect/>
          </a:stretch>
        </p:blipFill>
        <p:spPr>
          <a:xfrm>
            <a:off x="7282101" y="2258647"/>
            <a:ext cx="4693056" cy="4693056"/>
          </a:xfrm>
          <a:prstGeom prst="rect">
            <a:avLst/>
          </a:prstGeom>
        </p:spPr>
      </p:pic>
    </p:spTree>
    <p:extLst>
      <p:ext uri="{BB962C8B-B14F-4D97-AF65-F5344CB8AC3E}">
        <p14:creationId xmlns:p14="http://schemas.microsoft.com/office/powerpoint/2010/main" val="4160271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
                                        </p:tgtEl>
                                      </p:cBhvr>
                                    </p:animEffect>
                                    <p:set>
                                      <p:cBhvr>
                                        <p:cTn id="7" dur="1" fill="hold">
                                          <p:stCondLst>
                                            <p:cond delay="499"/>
                                          </p:stCondLst>
                                        </p:cTn>
                                        <p:tgtEl>
                                          <p:spTgt spid="3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7" presetClass="path" presetSubtype="0" accel="50000" decel="50000" fill="hold" grpId="0" nodeType="clickEffect">
                                  <p:stCondLst>
                                    <p:cond delay="0"/>
                                  </p:stCondLst>
                                  <p:childTnLst>
                                    <p:animMotion origin="layout" path="M -0.00026 -0.00045 C 0.00166 -0.07331 0.02336 -0.18316 0.00842 -0.34975 C 0.00344 -0.37222 -0.00536 -0.41557 -0.02017 -0.45211 C -0.04455 -0.4882 -0.04034 -0.50522 -0.11336 -0.51815 " pathEditMode="relative" rAng="0" ptsTypes="AAAA">
                                      <p:cBhvr>
                                        <p:cTn id="11" dur="650" spd="-100000" fill="hold"/>
                                        <p:tgtEl>
                                          <p:spTgt spid="43"/>
                                        </p:tgtEl>
                                        <p:attrNameLst>
                                          <p:attrName>ppt_x</p:attrName>
                                          <p:attrName>ppt_y</p:attrName>
                                        </p:attrNameLst>
                                      </p:cBhvr>
                                      <p:rCtr x="-4966" y="-25897"/>
                                    </p:animMotion>
                                  </p:childTnLst>
                                </p:cTn>
                              </p:par>
                              <p:par>
                                <p:cTn id="12" presetID="42" presetClass="path" presetSubtype="0" accel="50000" decel="50000" fill="hold" grpId="0" nodeType="withEffect">
                                  <p:stCondLst>
                                    <p:cond delay="0"/>
                                  </p:stCondLst>
                                  <p:childTnLst>
                                    <p:animMotion origin="layout" path="M -2.3998E-6 2.77803E-6 L -0.02119 -0.47141 " pathEditMode="relative" rAng="0" ptsTypes="AA">
                                      <p:cBhvr>
                                        <p:cTn id="13" dur="650" spd="-100000" fill="hold"/>
                                        <p:tgtEl>
                                          <p:spTgt spid="45"/>
                                        </p:tgtEl>
                                        <p:attrNameLst>
                                          <p:attrName>ppt_x</p:attrName>
                                          <p:attrName>ppt_y</p:attrName>
                                        </p:attrNameLst>
                                      </p:cBhvr>
                                      <p:rCtr x="-1059" y="-23581"/>
                                    </p:animMotion>
                                  </p:childTnLst>
                                </p:cTn>
                              </p:par>
                              <p:par>
                                <p:cTn id="14" presetID="37" presetClass="path" presetSubtype="0" accel="50000" decel="50000" fill="hold" grpId="0" nodeType="withEffect">
                                  <p:stCondLst>
                                    <p:cond delay="0"/>
                                  </p:stCondLst>
                                  <p:childTnLst>
                                    <p:animMotion origin="layout" path="M -0.00076 -0.00022 C -0.01162 -0.06877 -0.02106 -0.10712 -0.03191 -0.17498 C -0.04072 -0.2467 -0.03421 -0.40081 -0.01787 -0.46799 C -0.00651 -0.52814 0.01813 -0.56627 0.0411 -0.57784 " pathEditMode="relative" rAng="0" ptsTypes="AAAA">
                                      <p:cBhvr>
                                        <p:cTn id="15" dur="650" spd="-100000" fill="hold"/>
                                        <p:tgtEl>
                                          <p:spTgt spid="53"/>
                                        </p:tgtEl>
                                        <p:attrNameLst>
                                          <p:attrName>ppt_x</p:attrName>
                                          <p:attrName>ppt_y</p:attrName>
                                        </p:attrNameLst>
                                      </p:cBhvr>
                                      <p:rCtr x="345" y="-28892"/>
                                    </p:animMotion>
                                  </p:childTnLst>
                                </p:cTn>
                              </p:par>
                              <p:par>
                                <p:cTn id="16" presetID="42" presetClass="path" presetSubtype="0" accel="50000" decel="50000" fill="hold" grpId="0" nodeType="withEffect">
                                  <p:stCondLst>
                                    <p:cond delay="0"/>
                                  </p:stCondLst>
                                  <p:childTnLst>
                                    <p:animMotion origin="layout" path="M -3.51034E-6 5.94644E-7 L 0.02579 -0.18815 " pathEditMode="relative" rAng="0" ptsTypes="AA">
                                      <p:cBhvr>
                                        <p:cTn id="17" dur="650" spd="-100000" fill="hold"/>
                                        <p:tgtEl>
                                          <p:spTgt spid="44"/>
                                        </p:tgtEl>
                                        <p:attrNameLst>
                                          <p:attrName>ppt_x</p:attrName>
                                          <p:attrName>ppt_y</p:attrName>
                                        </p:attrNameLst>
                                      </p:cBhvr>
                                      <p:rCtr x="1289" y="-9419"/>
                                    </p:animMotion>
                                  </p:childTnLst>
                                </p:cTn>
                              </p:par>
                              <p:par>
                                <p:cTn id="18" presetID="42" presetClass="path" presetSubtype="0" accel="50000" decel="50000" fill="hold" grpId="0" nodeType="withEffect">
                                  <p:stCondLst>
                                    <p:cond delay="0"/>
                                  </p:stCondLst>
                                  <p:childTnLst>
                                    <p:animMotion origin="layout" path="M 3.7784E-7 3.41807E-6 L -0.03549 -0.36814 " pathEditMode="relative" rAng="0" ptsTypes="AA">
                                      <p:cBhvr>
                                        <p:cTn id="19" dur="650" spd="-100000" fill="hold"/>
                                        <p:tgtEl>
                                          <p:spTgt spid="36"/>
                                        </p:tgtEl>
                                        <p:attrNameLst>
                                          <p:attrName>ppt_x</p:attrName>
                                          <p:attrName>ppt_y</p:attrName>
                                        </p:attrNameLst>
                                      </p:cBhvr>
                                      <p:rCtr x="-1774" y="-18407"/>
                                    </p:animMotion>
                                  </p:childTnLst>
                                </p:cTn>
                              </p:par>
                              <p:par>
                                <p:cTn id="20" presetID="42" presetClass="path" presetSubtype="0" accel="50000" decel="50000" fill="hold" grpId="0" nodeType="withEffect">
                                  <p:stCondLst>
                                    <p:cond delay="0"/>
                                  </p:stCondLst>
                                  <p:childTnLst>
                                    <p:animMotion origin="layout" path="M -7.78657E-7 1.91103E-6 L -0.07914 -0.46641 " pathEditMode="relative" rAng="0" ptsTypes="AA">
                                      <p:cBhvr>
                                        <p:cTn id="21" dur="650" spd="-100000" fill="hold"/>
                                        <p:tgtEl>
                                          <p:spTgt spid="38"/>
                                        </p:tgtEl>
                                        <p:attrNameLst>
                                          <p:attrName>ppt_x</p:attrName>
                                          <p:attrName>ppt_y</p:attrName>
                                        </p:attrNameLst>
                                      </p:cBhvr>
                                      <p:rCtr x="-3957" y="-23332"/>
                                    </p:animMotion>
                                  </p:childTnLst>
                                </p:cTn>
                              </p:par>
                              <p:par>
                                <p:cTn id="22" presetID="42" presetClass="path" presetSubtype="0" accel="50000" decel="50000" fill="hold" grpId="0" nodeType="withEffect">
                                  <p:stCondLst>
                                    <p:cond delay="0"/>
                                  </p:stCondLst>
                                  <p:childTnLst>
                                    <p:animMotion origin="layout" path="M -1.53434E-6 -3.54517E-6 L 0.08808 -0.30231 " pathEditMode="relative" rAng="0" ptsTypes="AA">
                                      <p:cBhvr>
                                        <p:cTn id="23" dur="650" spd="-100000" fill="hold"/>
                                        <p:tgtEl>
                                          <p:spTgt spid="51"/>
                                        </p:tgtEl>
                                        <p:attrNameLst>
                                          <p:attrName>ppt_x</p:attrName>
                                          <p:attrName>ppt_y</p:attrName>
                                        </p:attrNameLst>
                                      </p:cBhvr>
                                      <p:rCtr x="4404" y="-15116"/>
                                    </p:animMotion>
                                  </p:childTnLst>
                                </p:cTn>
                              </p:par>
                              <p:par>
                                <p:cTn id="24" presetID="10" presetClass="exit" presetSubtype="0" fill="hold" nodeType="withEffect">
                                  <p:stCondLst>
                                    <p:cond delay="400"/>
                                  </p:stCondLst>
                                  <p:childTnLst>
                                    <p:animEffect transition="out" filter="fade">
                                      <p:cBhvr>
                                        <p:cTn id="25" dur="500"/>
                                        <p:tgtEl>
                                          <p:spTgt spid="29"/>
                                        </p:tgtEl>
                                      </p:cBhvr>
                                    </p:animEffect>
                                    <p:set>
                                      <p:cBhvr>
                                        <p:cTn id="26" dur="1" fill="hold">
                                          <p:stCondLst>
                                            <p:cond delay="499"/>
                                          </p:stCondLst>
                                        </p:cTn>
                                        <p:tgtEl>
                                          <p:spTgt spid="29"/>
                                        </p:tgtEl>
                                        <p:attrNameLst>
                                          <p:attrName>style.visibility</p:attrName>
                                        </p:attrNameLst>
                                      </p:cBhvr>
                                      <p:to>
                                        <p:strVal val="hidden"/>
                                      </p:to>
                                    </p:set>
                                  </p:childTnLst>
                                </p:cTn>
                              </p:par>
                              <p:par>
                                <p:cTn id="27" presetID="10" presetClass="entr" presetSubtype="0" fill="hold" nodeType="withEffect">
                                  <p:stCondLst>
                                    <p:cond delay="600"/>
                                  </p:stCondLst>
                                  <p:childTnLst>
                                    <p:set>
                                      <p:cBhvr>
                                        <p:cTn id="28" dur="1" fill="hold">
                                          <p:stCondLst>
                                            <p:cond delay="0"/>
                                          </p:stCondLst>
                                        </p:cTn>
                                        <p:tgtEl>
                                          <p:spTgt spid="66"/>
                                        </p:tgtEl>
                                        <p:attrNameLst>
                                          <p:attrName>style.visibility</p:attrName>
                                        </p:attrNameLst>
                                      </p:cBhvr>
                                      <p:to>
                                        <p:strVal val="visible"/>
                                      </p:to>
                                    </p:set>
                                    <p:animEffect transition="in" filter="fade">
                                      <p:cBhvr>
                                        <p:cTn id="29" dur="500"/>
                                        <p:tgtEl>
                                          <p:spTgt spid="66"/>
                                        </p:tgtEl>
                                      </p:cBhvr>
                                    </p:animEffect>
                                  </p:childTnLst>
                                </p:cTn>
                              </p:par>
                            </p:childTnLst>
                          </p:cTn>
                        </p:par>
                        <p:par>
                          <p:cTn id="30" fill="hold">
                            <p:stCondLst>
                              <p:cond delay="1100"/>
                            </p:stCondLst>
                            <p:childTnLst>
                              <p:par>
                                <p:cTn id="31" presetID="10" presetClass="entr" presetSubtype="0" fill="hold" nodeType="afterEffect">
                                  <p:stCondLst>
                                    <p:cond delay="500"/>
                                  </p:stCondLst>
                                  <p:childTnLst>
                                    <p:set>
                                      <p:cBhvr>
                                        <p:cTn id="32" dur="1" fill="hold">
                                          <p:stCondLst>
                                            <p:cond delay="0"/>
                                          </p:stCondLst>
                                        </p:cTn>
                                        <p:tgtEl>
                                          <p:spTgt spid="67"/>
                                        </p:tgtEl>
                                        <p:attrNameLst>
                                          <p:attrName>style.visibility</p:attrName>
                                        </p:attrNameLst>
                                      </p:cBhvr>
                                      <p:to>
                                        <p:strVal val="visible"/>
                                      </p:to>
                                    </p:set>
                                    <p:animEffect transition="in" filter="fade">
                                      <p:cBhvr>
                                        <p:cTn id="33" dur="500"/>
                                        <p:tgtEl>
                                          <p:spTgt spid="67"/>
                                        </p:tgtEl>
                                      </p:cBhvr>
                                    </p:animEffect>
                                  </p:childTnLst>
                                </p:cTn>
                              </p:par>
                              <p:par>
                                <p:cTn id="34" presetID="10" presetClass="exit" presetSubtype="0" fill="hold" nodeType="withEffect">
                                  <p:stCondLst>
                                    <p:cond delay="500"/>
                                  </p:stCondLst>
                                  <p:childTnLst>
                                    <p:animEffect transition="out" filter="fade">
                                      <p:cBhvr>
                                        <p:cTn id="35" dur="500"/>
                                        <p:tgtEl>
                                          <p:spTgt spid="4"/>
                                        </p:tgtEl>
                                      </p:cBhvr>
                                    </p:animEffect>
                                    <p:set>
                                      <p:cBhvr>
                                        <p:cTn id="36" dur="1" fill="hold">
                                          <p:stCondLst>
                                            <p:cond delay="499"/>
                                          </p:stCondLst>
                                        </p:cTn>
                                        <p:tgtEl>
                                          <p:spTgt spid="4"/>
                                        </p:tgtEl>
                                        <p:attrNameLst>
                                          <p:attrName>style.visibility</p:attrName>
                                        </p:attrNameLst>
                                      </p:cBhvr>
                                      <p:to>
                                        <p:strVal val="hidden"/>
                                      </p:to>
                                    </p:set>
                                  </p:childTnLst>
                                </p:cTn>
                              </p:par>
                            </p:childTnLst>
                          </p:cTn>
                        </p:par>
                        <p:par>
                          <p:cTn id="37" fill="hold">
                            <p:stCondLst>
                              <p:cond delay="2100"/>
                            </p:stCondLst>
                            <p:childTnLst>
                              <p:par>
                                <p:cTn id="38" presetID="42" presetClass="path" presetSubtype="0" accel="50000" decel="50000" fill="hold" nodeType="afterEffect">
                                  <p:stCondLst>
                                    <p:cond delay="0"/>
                                  </p:stCondLst>
                                  <p:childTnLst>
                                    <p:animMotion origin="layout" path="M -3.37758E-6 -3.34998E-6 L -0.14028 0.00432 " pathEditMode="relative" rAng="0" ptsTypes="AA">
                                      <p:cBhvr>
                                        <p:cTn id="39" dur="1000" fill="hold"/>
                                        <p:tgtEl>
                                          <p:spTgt spid="12"/>
                                        </p:tgtEl>
                                        <p:attrNameLst>
                                          <p:attrName>ppt_x</p:attrName>
                                          <p:attrName>ppt_y</p:attrName>
                                        </p:attrNameLst>
                                      </p:cBhvr>
                                      <p:rCtr x="-7021" y="204"/>
                                    </p:animMotion>
                                  </p:childTnLst>
                                </p:cTn>
                              </p:par>
                              <p:par>
                                <p:cTn id="40" presetID="42" presetClass="path" presetSubtype="0" accel="50000" decel="50000" fill="hold" grpId="0" nodeType="withEffect">
                                  <p:stCondLst>
                                    <p:cond delay="0"/>
                                  </p:stCondLst>
                                  <p:childTnLst>
                                    <p:animMotion origin="layout" path="M 2.72147E-6 5.12937E-7 L -0.14029 0.00431 " pathEditMode="relative" rAng="0" ptsTypes="AA">
                                      <p:cBhvr>
                                        <p:cTn id="41" dur="1000" fill="hold"/>
                                        <p:tgtEl>
                                          <p:spTgt spid="24"/>
                                        </p:tgtEl>
                                        <p:attrNameLst>
                                          <p:attrName>ppt_x</p:attrName>
                                          <p:attrName>ppt_y</p:attrName>
                                        </p:attrNameLst>
                                      </p:cBhvr>
                                      <p:rCtr x="-7021" y="204"/>
                                    </p:animMotion>
                                  </p:childTnLst>
                                </p:cTn>
                              </p:par>
                            </p:childTnLst>
                          </p:cTn>
                        </p:par>
                        <p:par>
                          <p:cTn id="42" fill="hold">
                            <p:stCondLst>
                              <p:cond delay="3100"/>
                            </p:stCondLst>
                            <p:childTnLst>
                              <p:par>
                                <p:cTn id="43" presetID="10" presetClass="entr" presetSubtype="0"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par>
                          <p:cTn id="46" fill="hold">
                            <p:stCondLst>
                              <p:cond delay="3600"/>
                            </p:stCondLst>
                            <p:childTnLst>
                              <p:par>
                                <p:cTn id="47" presetID="10" presetClass="entr" presetSubtype="0" fill="hold" grpId="0" nodeType="afterEffect">
                                  <p:stCondLst>
                                    <p:cond delay="0"/>
                                  </p:stCondLst>
                                  <p:childTnLst>
                                    <p:set>
                                      <p:cBhvr>
                                        <p:cTn id="48" dur="1" fill="hold">
                                          <p:stCondLst>
                                            <p:cond delay="0"/>
                                          </p:stCondLst>
                                        </p:cTn>
                                        <p:tgtEl>
                                          <p:spTgt spid="156"/>
                                        </p:tgtEl>
                                        <p:attrNameLst>
                                          <p:attrName>style.visibility</p:attrName>
                                        </p:attrNameLst>
                                      </p:cBhvr>
                                      <p:to>
                                        <p:strVal val="visible"/>
                                      </p:to>
                                    </p:set>
                                    <p:animEffect transition="in" filter="fade">
                                      <p:cBhvr>
                                        <p:cTn id="49" dur="500"/>
                                        <p:tgtEl>
                                          <p:spTgt spid="156"/>
                                        </p:tgtEl>
                                      </p:cBhvr>
                                    </p:animEffect>
                                  </p:childTnLst>
                                </p:cTn>
                              </p:par>
                            </p:childTnLst>
                          </p:cTn>
                        </p:par>
                        <p:par>
                          <p:cTn id="50" fill="hold">
                            <p:stCondLst>
                              <p:cond delay="4100"/>
                            </p:stCondLst>
                            <p:childTnLst>
                              <p:par>
                                <p:cTn id="51" presetID="44" presetClass="path" presetSubtype="0" accel="50000" decel="50000" fill="hold" nodeType="afterEffect">
                                  <p:stCondLst>
                                    <p:cond delay="300"/>
                                  </p:stCondLst>
                                  <p:childTnLst>
                                    <p:animMotion origin="layout" path="M -4.47536E-6 -0.00045 C 0.02119 -0.01384 0.10378 -0.29936 0.26079 -0.27099 C 0.41282 -0.24239 0.51175 -0.0665 0.58017 0.1725 " pathEditMode="relative" rAng="0" ptsTypes="AAA">
                                      <p:cBhvr>
                                        <p:cTn id="52" dur="1000" fill="hold"/>
                                        <p:tgtEl>
                                          <p:spTgt spid="14"/>
                                        </p:tgtEl>
                                        <p:attrNameLst>
                                          <p:attrName>ppt_x</p:attrName>
                                          <p:attrName>ppt_y</p:attrName>
                                        </p:attrNameLst>
                                      </p:cBhvr>
                                      <p:rCtr x="29002" y="-4970"/>
                                    </p:animMotion>
                                  </p:childTnLst>
                                </p:cTn>
                              </p:par>
                            </p:childTnLst>
                          </p:cTn>
                        </p:par>
                        <p:par>
                          <p:cTn id="53" fill="hold">
                            <p:stCondLst>
                              <p:cond delay="5400"/>
                            </p:stCondLst>
                            <p:childTnLst>
                              <p:par>
                                <p:cTn id="54" presetID="10" presetClass="exit" presetSubtype="0" fill="hold" nodeType="afterEffect">
                                  <p:stCondLst>
                                    <p:cond delay="0"/>
                                  </p:stCondLst>
                                  <p:childTnLst>
                                    <p:animEffect transition="out" filter="fade">
                                      <p:cBhvr>
                                        <p:cTn id="55" dur="500"/>
                                        <p:tgtEl>
                                          <p:spTgt spid="14"/>
                                        </p:tgtEl>
                                      </p:cBhvr>
                                    </p:animEffect>
                                    <p:set>
                                      <p:cBhvr>
                                        <p:cTn id="56" dur="1" fill="hold">
                                          <p:stCondLst>
                                            <p:cond delay="499"/>
                                          </p:stCondLst>
                                        </p:cTn>
                                        <p:tgtEl>
                                          <p:spTgt spid="1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repeatCount="indefinite" fill="hold" nodeType="clickEffect">
                                  <p:stCondLst>
                                    <p:cond delay="0"/>
                                  </p:stCondLst>
                                  <p:endCondLst>
                                    <p:cond evt="onNext" delay="0">
                                      <p:tgtEl>
                                        <p:sldTgt/>
                                      </p:tgtEl>
                                    </p:cond>
                                  </p:end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childTnLst>
                          </p:cTn>
                        </p:par>
                        <p:par>
                          <p:cTn id="62" fill="hold">
                            <p:stCondLst>
                              <p:cond delay="500"/>
                            </p:stCondLst>
                            <p:childTnLst>
                              <p:par>
                                <p:cTn id="63" presetID="44" presetClass="path" presetSubtype="0" repeatCount="indefinite" accel="50000" decel="50000" fill="hold" nodeType="afterEffect">
                                  <p:stCondLst>
                                    <p:cond delay="0"/>
                                  </p:stCondLst>
                                  <p:endCondLst>
                                    <p:cond evt="onNext" delay="0">
                                      <p:tgtEl>
                                        <p:sldTgt/>
                                      </p:tgtEl>
                                    </p:cond>
                                  </p:endCondLst>
                                  <p:childTnLst>
                                    <p:animMotion origin="layout" path="M 8.5014E-7 0.00023 C 0.0194 -0.01339 0.09535 -0.29936 0.23947 -0.27077 C 0.37912 -0.24217 0.52042 -0.06786 0.58335 0.17158 " pathEditMode="relative" rAng="0" ptsTypes="AAA">
                                      <p:cBhvr>
                                        <p:cTn id="64" dur="500" fill="hold"/>
                                        <p:tgtEl>
                                          <p:spTgt spid="74"/>
                                        </p:tgtEl>
                                        <p:attrNameLst>
                                          <p:attrName>ppt_x</p:attrName>
                                          <p:attrName>ppt_y</p:attrName>
                                        </p:attrNameLst>
                                      </p:cBhvr>
                                      <p:rCtr x="29168" y="-5084"/>
                                    </p:animMotion>
                                  </p:childTnLst>
                                </p:cTn>
                              </p:par>
                            </p:childTnLst>
                          </p:cTn>
                        </p:par>
                        <p:par>
                          <p:cTn id="65" fill="hold">
                            <p:stCondLst>
                              <p:cond delay="1000"/>
                            </p:stCondLst>
                            <p:childTnLst>
                              <p:par>
                                <p:cTn id="66" presetID="10" presetClass="exit" presetSubtype="0" repeatCount="indefinite" fill="hold" nodeType="afterEffect">
                                  <p:stCondLst>
                                    <p:cond delay="300"/>
                                  </p:stCondLst>
                                  <p:endCondLst>
                                    <p:cond evt="onNext" delay="0">
                                      <p:tgtEl>
                                        <p:sldTgt/>
                                      </p:tgtEl>
                                    </p:cond>
                                  </p:endCondLst>
                                  <p:childTnLst>
                                    <p:animEffect transition="out" filter="fade">
                                      <p:cBhvr>
                                        <p:cTn id="67" dur="500"/>
                                        <p:tgtEl>
                                          <p:spTgt spid="74"/>
                                        </p:tgtEl>
                                      </p:cBhvr>
                                    </p:animEffect>
                                    <p:set>
                                      <p:cBhvr>
                                        <p:cTn id="68" dur="1" fill="hold">
                                          <p:stCondLst>
                                            <p:cond delay="499"/>
                                          </p:stCondLst>
                                        </p:cTn>
                                        <p:tgtEl>
                                          <p:spTgt spid="7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6" grpId="0" animBg="1"/>
      <p:bldP spid="38" grpId="0" animBg="1"/>
      <p:bldP spid="43" grpId="0" animBg="1"/>
      <p:bldP spid="44" grpId="0" animBg="1"/>
      <p:bldP spid="45" grpId="0" animBg="1"/>
      <p:bldP spid="51" grpId="0" animBg="1"/>
      <p:bldP spid="53" grpId="0" animBg="1"/>
      <p:bldP spid="156"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ext Box 3"/>
          <p:cNvSpPr txBox="1">
            <a:spLocks noChangeArrowheads="1"/>
          </p:cNvSpPr>
          <p:nvPr/>
        </p:nvSpPr>
        <p:spPr bwMode="blackWhite">
          <a:xfrm>
            <a:off x="554181" y="6079032"/>
            <a:ext cx="11675919"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Microsoft, Windows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3051" y="2590445"/>
            <a:ext cx="4777048" cy="1757206"/>
          </a:xfrm>
          <a:prstGeom prst="rect">
            <a:avLst/>
          </a:prstGeom>
        </p:spPr>
      </p:pic>
    </p:spTree>
    <p:extLst>
      <p:ext uri="{BB962C8B-B14F-4D97-AF65-F5344CB8AC3E}">
        <p14:creationId xmlns:p14="http://schemas.microsoft.com/office/powerpoint/2010/main" val="59112864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1250">
                      <a:schemeClr val="tx2"/>
                    </a:gs>
                    <a:gs pos="100000">
                      <a:schemeClr val="tx2"/>
                    </a:gs>
                  </a:gsLst>
                  <a:lin ang="5400000" scaled="0"/>
                </a:gradFill>
              </a:rPr>
              <a:t>David Tesar | ‏@</a:t>
            </a:r>
            <a:r>
              <a:rPr lang="en-US" dirty="0" err="1">
                <a:gradFill>
                  <a:gsLst>
                    <a:gs pos="1250">
                      <a:schemeClr val="tx2"/>
                    </a:gs>
                    <a:gs pos="100000">
                      <a:schemeClr val="tx2"/>
                    </a:gs>
                  </a:gsLst>
                  <a:lin ang="5400000" scaled="0"/>
                </a:gradFill>
              </a:rPr>
              <a:t>dtzar</a:t>
            </a:r>
            <a:r>
              <a:rPr lang="en-US" dirty="0">
                <a:gradFill>
                  <a:gsLst>
                    <a:gs pos="1250">
                      <a:schemeClr val="tx2"/>
                    </a:gs>
                    <a:gs pos="100000">
                      <a:schemeClr val="tx2"/>
                    </a:gs>
                  </a:gsLst>
                  <a:lin ang="5400000" scaled="0"/>
                </a:gradFill>
              </a:rPr>
              <a:t> </a:t>
            </a:r>
          </a:p>
        </p:txBody>
      </p:sp>
      <p:sp>
        <p:nvSpPr>
          <p:cNvPr id="7" name="Content Placeholder 6"/>
          <p:cNvSpPr>
            <a:spLocks noGrp="1"/>
          </p:cNvSpPr>
          <p:nvPr>
            <p:ph idx="10"/>
          </p:nvPr>
        </p:nvSpPr>
        <p:spPr>
          <a:xfrm>
            <a:off x="387848" y="1369074"/>
            <a:ext cx="8954246" cy="5109091"/>
          </a:xfrm>
        </p:spPr>
        <p:txBody>
          <a:bodyPr/>
          <a:lstStyle/>
          <a:p>
            <a:pPr marL="685800" lvl="1" indent="0">
              <a:buNone/>
            </a:pPr>
            <a:r>
              <a:rPr lang="en-US" sz="2800" dirty="0">
                <a:gradFill>
                  <a:gsLst>
                    <a:gs pos="2917">
                      <a:schemeClr val="accent3"/>
                    </a:gs>
                    <a:gs pos="30000">
                      <a:schemeClr val="accent3"/>
                    </a:gs>
                  </a:gsLst>
                  <a:lin ang="5400000" scaled="0"/>
                </a:gradFill>
                <a:latin typeface="+mj-lt"/>
              </a:rPr>
              <a:t>Senior Technical Evangelist for DevOps</a:t>
            </a:r>
          </a:p>
          <a:p>
            <a:pPr marL="685800" lvl="2" indent="0">
              <a:buNone/>
            </a:pPr>
            <a:r>
              <a:rPr lang="en-US" dirty="0">
                <a:gradFill>
                  <a:gsLst>
                    <a:gs pos="2917">
                      <a:schemeClr val="tx1"/>
                    </a:gs>
                    <a:gs pos="30000">
                      <a:schemeClr val="tx1"/>
                    </a:gs>
                  </a:gsLst>
                  <a:lin ang="5400000" scaled="0"/>
                </a:gradFill>
              </a:rPr>
              <a:t>ITProGuy.com</a:t>
            </a:r>
          </a:p>
          <a:p>
            <a:pPr marL="685800" lvl="2" indent="0">
              <a:buNone/>
            </a:pPr>
            <a:r>
              <a:rPr lang="en-US" dirty="0">
                <a:gradFill>
                  <a:gsLst>
                    <a:gs pos="2917">
                      <a:schemeClr val="tx1"/>
                    </a:gs>
                    <a:gs pos="30000">
                      <a:schemeClr val="tx1"/>
                    </a:gs>
                  </a:gsLst>
                  <a:lin ang="5400000" scaled="0"/>
                </a:gradFill>
              </a:rPr>
              <a:t>about.me/</a:t>
            </a:r>
            <a:r>
              <a:rPr lang="en-US" dirty="0" err="1">
                <a:gradFill>
                  <a:gsLst>
                    <a:gs pos="2917">
                      <a:schemeClr val="tx1"/>
                    </a:gs>
                    <a:gs pos="30000">
                      <a:schemeClr val="tx1"/>
                    </a:gs>
                  </a:gsLst>
                  <a:lin ang="5400000" scaled="0"/>
                </a:gradFill>
              </a:rPr>
              <a:t>davidtesar</a:t>
            </a:r>
            <a:r>
              <a:rPr lang="en-US" dirty="0">
                <a:gradFill>
                  <a:gsLst>
                    <a:gs pos="2917">
                      <a:schemeClr val="tx1"/>
                    </a:gs>
                    <a:gs pos="30000">
                      <a:schemeClr val="tx1"/>
                    </a:gs>
                  </a:gsLst>
                  <a:lin ang="5400000" scaled="0"/>
                </a:gradFill>
              </a:rPr>
              <a:t> </a:t>
            </a:r>
          </a:p>
          <a:p>
            <a:pPr marL="685800" lvl="2" indent="0">
              <a:buNone/>
            </a:pPr>
            <a:r>
              <a:rPr lang="en-US" dirty="0">
                <a:gradFill>
                  <a:gsLst>
                    <a:gs pos="2917">
                      <a:schemeClr val="tx1"/>
                    </a:gs>
                    <a:gs pos="30000">
                      <a:schemeClr val="tx1"/>
                    </a:gs>
                  </a:gsLst>
                  <a:lin ang="5400000" scaled="0"/>
                </a:gradFill>
              </a:rPr>
              <a:t>Created hundreds of technical videos</a:t>
            </a:r>
          </a:p>
          <a:p>
            <a:pPr marL="685800" lvl="2" indent="0">
              <a:buNone/>
            </a:pPr>
            <a:r>
              <a:rPr lang="en-US" dirty="0">
                <a:gradFill>
                  <a:gsLst>
                    <a:gs pos="2917">
                      <a:schemeClr val="tx1"/>
                    </a:gs>
                    <a:gs pos="30000">
                      <a:schemeClr val="tx1"/>
                    </a:gs>
                  </a:gsLst>
                  <a:lin ang="5400000" scaled="0"/>
                </a:gradFill>
              </a:rPr>
              <a:t>Extreme sports enthusiast</a:t>
            </a:r>
          </a:p>
          <a:p>
            <a:pPr marL="685800" lvl="2" indent="0">
              <a:buNone/>
            </a:pPr>
            <a:r>
              <a:rPr lang="en-US" dirty="0">
                <a:gradFill>
                  <a:gsLst>
                    <a:gs pos="2917">
                      <a:schemeClr val="tx1"/>
                    </a:gs>
                    <a:gs pos="30000">
                      <a:schemeClr val="tx1"/>
                    </a:gs>
                  </a:gsLst>
                  <a:lin ang="5400000" scaled="0"/>
                </a:gradFill>
              </a:rPr>
              <a:t>Non-profit founder</a:t>
            </a:r>
          </a:p>
          <a:p>
            <a:pPr marL="685800" lvl="2" indent="0">
              <a:buNone/>
            </a:pPr>
            <a:endParaRPr lang="en-US" sz="2400" dirty="0"/>
          </a:p>
          <a:p>
            <a:pPr marL="685800" lvl="1" indent="0">
              <a:buNone/>
            </a:pPr>
            <a:r>
              <a:rPr lang="en-US" sz="2800" dirty="0">
                <a:gradFill>
                  <a:gsLst>
                    <a:gs pos="2917">
                      <a:schemeClr val="accent3"/>
                    </a:gs>
                    <a:gs pos="30000">
                      <a:schemeClr val="accent3"/>
                    </a:gs>
                  </a:gsLst>
                  <a:lin ang="5400000" scaled="0"/>
                </a:gradFill>
                <a:latin typeface="+mj-lt"/>
              </a:rPr>
              <a:t>Working in IT since 1998, MSFT since 2002 </a:t>
            </a:r>
          </a:p>
          <a:p>
            <a:pPr marL="685800" lvl="2" indent="0">
              <a:buNone/>
            </a:pPr>
            <a:r>
              <a:rPr lang="en-US" dirty="0">
                <a:gradFill>
                  <a:gsLst>
                    <a:gs pos="2917">
                      <a:schemeClr val="tx1"/>
                    </a:gs>
                    <a:gs pos="30000">
                      <a:schemeClr val="tx1"/>
                    </a:gs>
                  </a:gsLst>
                  <a:lin ang="5400000" scaled="0"/>
                </a:gradFill>
              </a:rPr>
              <a:t>Global lead for DX DevOps Technical Working Group</a:t>
            </a:r>
          </a:p>
          <a:p>
            <a:pPr marL="685800" lvl="2" indent="0">
              <a:buNone/>
            </a:pPr>
            <a:r>
              <a:rPr lang="en-US" dirty="0">
                <a:gradFill>
                  <a:gsLst>
                    <a:gs pos="2917">
                      <a:schemeClr val="tx1"/>
                    </a:gs>
                    <a:gs pos="30000">
                      <a:schemeClr val="tx1"/>
                    </a:gs>
                  </a:gsLst>
                  <a:lin ang="5400000" scaled="0"/>
                </a:gradFill>
              </a:rPr>
              <a:t>Frequent speaker at conferences</a:t>
            </a:r>
          </a:p>
          <a:p>
            <a:pPr marL="685800" lvl="1" indent="0"/>
            <a:endParaRPr lang="en-US" sz="2800" dirty="0"/>
          </a:p>
          <a:p>
            <a:pPr marL="685800" lvl="1" indent="0">
              <a:buNone/>
            </a:pPr>
            <a:endParaRPr lang="en-US" sz="2000" dirty="0">
              <a:hlinkClick r:id="rId3"/>
            </a:endParaRPr>
          </a:p>
          <a:p>
            <a:pPr marL="685800" lvl="1" indent="0">
              <a:buNone/>
            </a:pPr>
            <a:r>
              <a:rPr lang="en-US" sz="2000" dirty="0">
                <a:hlinkClick r:id="rId3"/>
              </a:rPr>
              <a:t>http://github.com/dtzar</a:t>
            </a:r>
            <a:r>
              <a:rPr lang="en-US" sz="2000" dirty="0"/>
              <a:t>  </a:t>
            </a:r>
          </a:p>
        </p:txBody>
      </p:sp>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16720" y="681319"/>
            <a:ext cx="2482626" cy="4838262"/>
          </a:xfrm>
          <a:prstGeom prst="rect">
            <a:avLst/>
          </a:prstGeom>
        </p:spPr>
      </p:pic>
    </p:spTree>
    <p:extLst>
      <p:ext uri="{BB962C8B-B14F-4D97-AF65-F5344CB8AC3E}">
        <p14:creationId xmlns:p14="http://schemas.microsoft.com/office/powerpoint/2010/main" val="1432315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a:ext>
            </a:extLst>
          </a:blip>
          <a:srcRect l="-188" r="-210"/>
          <a:stretch/>
        </p:blipFill>
        <p:spPr>
          <a:xfrm>
            <a:off x="-31900" y="-18502"/>
            <a:ext cx="12500276" cy="7013027"/>
          </a:xfrm>
          <a:prstGeom prst="rect">
            <a:avLst/>
          </a:prstGeom>
        </p:spPr>
      </p:pic>
      <p:grpSp>
        <p:nvGrpSpPr>
          <p:cNvPr id="15" name="Group 14"/>
          <p:cNvGrpSpPr/>
          <p:nvPr/>
        </p:nvGrpSpPr>
        <p:grpSpPr>
          <a:xfrm>
            <a:off x="1734373" y="2666644"/>
            <a:ext cx="8978140" cy="1642732"/>
            <a:chOff x="1655807" y="2405612"/>
            <a:chExt cx="8802897" cy="1610668"/>
          </a:xfrm>
        </p:grpSpPr>
        <p:sp>
          <p:nvSpPr>
            <p:cNvPr id="5" name="Title 12"/>
            <p:cNvSpPr txBox="1">
              <a:spLocks/>
            </p:cNvSpPr>
            <p:nvPr/>
          </p:nvSpPr>
          <p:spPr>
            <a:xfrm>
              <a:off x="1655807" y="2977189"/>
              <a:ext cx="8802897" cy="1039091"/>
            </a:xfrm>
            <a:prstGeom prst="rect">
              <a:avLst/>
            </a:prstGeom>
          </p:spPr>
          <p:txBody>
            <a:bodyPr anchor="ctr"/>
            <a:lstStyle>
              <a:lvl1pPr algn="l" defTabSz="914228" rtl="0" eaLnBrk="1" latinLnBrk="0" hangingPunct="1">
                <a:spcBef>
                  <a:spcPct val="0"/>
                </a:spcBef>
                <a:buNone/>
                <a:defRPr sz="7200" kern="1200">
                  <a:solidFill>
                    <a:srgbClr val="00A9CB"/>
                  </a:solidFill>
                  <a:latin typeface="+mj-lt"/>
                  <a:ea typeface="+mj-ea"/>
                  <a:cs typeface="+mj-cs"/>
                </a:defRPr>
              </a:lvl1pPr>
            </a:lstStyle>
            <a:p>
              <a:pPr algn="ctr" defTabSz="932421">
                <a:defRPr/>
              </a:pPr>
              <a:r>
                <a:rPr lang="en-US" sz="8159" b="1" i="1" dirty="0">
                  <a:solidFill>
                    <a:srgbClr val="FBFBFB"/>
                  </a:solidFill>
                  <a:latin typeface="Bodoni MT"/>
                  <a:cs typeface="Bodoni Std Bold Italic"/>
                </a:rPr>
                <a:t>DevOps Story</a:t>
              </a:r>
            </a:p>
          </p:txBody>
        </p:sp>
        <p:sp>
          <p:nvSpPr>
            <p:cNvPr id="6" name="Text Placeholder 13"/>
            <p:cNvSpPr txBox="1">
              <a:spLocks/>
            </p:cNvSpPr>
            <p:nvPr/>
          </p:nvSpPr>
          <p:spPr>
            <a:xfrm>
              <a:off x="3757754" y="2405612"/>
              <a:ext cx="4599002" cy="656365"/>
            </a:xfrm>
            <a:prstGeom prst="rect">
              <a:avLst/>
            </a:prstGeom>
            <a:noFill/>
          </p:spPr>
          <p:txBody>
            <a:bodyPr anchor="ctr"/>
            <a:lstStyle>
              <a:lvl1pPr marL="0" indent="0" algn="l" defTabSz="914228" rtl="0" eaLnBrk="1" latinLnBrk="0" hangingPunct="1">
                <a:spcBef>
                  <a:spcPct val="20000"/>
                </a:spcBef>
                <a:buFontTx/>
                <a:buNone/>
                <a:defRPr sz="3200" kern="1200">
                  <a:solidFill>
                    <a:schemeClr val="tx1"/>
                  </a:solidFill>
                  <a:latin typeface="+mn-lt"/>
                  <a:ea typeface="+mn-ea"/>
                  <a:cs typeface="+mn-cs"/>
                </a:defRPr>
              </a:lvl1pPr>
              <a:lvl2pPr marL="457114" indent="0" algn="l" defTabSz="914228" rtl="0" eaLnBrk="1" latinLnBrk="0" hangingPunct="1">
                <a:spcBef>
                  <a:spcPct val="20000"/>
                </a:spcBef>
                <a:buFontTx/>
                <a:buNone/>
                <a:defRPr sz="4400" b="1" u="sng" kern="1200" spc="400" baseline="0">
                  <a:solidFill>
                    <a:srgbClr val="EC5038"/>
                  </a:solidFill>
                  <a:latin typeface="+mn-lt"/>
                  <a:ea typeface="+mn-ea"/>
                  <a:cs typeface="+mn-cs"/>
                </a:defRPr>
              </a:lvl2pPr>
              <a:lvl3pPr marL="914228" indent="0" algn="l" defTabSz="914228" rtl="0" eaLnBrk="1" latinLnBrk="0" hangingPunct="1">
                <a:spcBef>
                  <a:spcPct val="20000"/>
                </a:spcBef>
                <a:buFontTx/>
                <a:buNone/>
                <a:defRPr sz="2000" b="1" i="1" kern="1200">
                  <a:solidFill>
                    <a:schemeClr val="tx2"/>
                  </a:solidFill>
                  <a:latin typeface="+mj-lt"/>
                  <a:ea typeface="+mn-ea"/>
                  <a:cs typeface="+mn-cs"/>
                </a:defRPr>
              </a:lvl3pPr>
              <a:lvl4pPr marL="1371342" indent="0" algn="l" defTabSz="914228" rtl="0" eaLnBrk="1" latinLnBrk="0" hangingPunct="1">
                <a:spcBef>
                  <a:spcPct val="20000"/>
                </a:spcBef>
                <a:buFontTx/>
                <a:buNone/>
                <a:defRPr sz="2000" b="1" i="1" kern="1200" spc="300">
                  <a:solidFill>
                    <a:schemeClr val="accent3"/>
                  </a:solidFill>
                  <a:latin typeface="+mn-lt"/>
                  <a:ea typeface="+mn-ea"/>
                  <a:cs typeface="+mn-cs"/>
                </a:defRPr>
              </a:lvl4pPr>
              <a:lvl5pPr marL="1828457" indent="0" algn="l" defTabSz="914228" rtl="0" eaLnBrk="1" latinLnBrk="0" hangingPunct="1">
                <a:spcBef>
                  <a:spcPct val="20000"/>
                </a:spcBef>
                <a:buFontTx/>
                <a:buNone/>
                <a:defRPr sz="1800" b="1" i="1" kern="1200">
                  <a:solidFill>
                    <a:schemeClr val="tx2"/>
                  </a:solidFill>
                  <a:latin typeface="Graphik Regular" panose="020B0503030202060203" pitchFamily="34" charset="0"/>
                  <a:ea typeface="+mn-ea"/>
                  <a:cs typeface="+mn-cs"/>
                </a:defRPr>
              </a:lvl5pPr>
              <a:lvl6pPr marL="2514127" indent="-228558" algn="l" defTabSz="91422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41" indent="-228558" algn="l" defTabSz="91422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56" indent="-228558" algn="l" defTabSz="91422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70" indent="-228558" algn="l" defTabSz="91422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32421">
                <a:defRPr/>
              </a:pPr>
              <a:r>
                <a:rPr lang="en-US" sz="3672" spc="612" dirty="0">
                  <a:solidFill>
                    <a:srgbClr val="FBFBFB"/>
                  </a:solidFill>
                  <a:latin typeface="Segoe UI"/>
                </a:rPr>
                <a:t>THE MICROSOFT</a:t>
              </a:r>
            </a:p>
          </p:txBody>
        </p:sp>
      </p:grpSp>
    </p:spTree>
    <p:extLst>
      <p:ext uri="{BB962C8B-B14F-4D97-AF65-F5344CB8AC3E}">
        <p14:creationId xmlns:p14="http://schemas.microsoft.com/office/powerpoint/2010/main" val="34661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bwMode="auto">
          <a:xfrm>
            <a:off x="0" y="5822162"/>
            <a:ext cx="12436475" cy="117236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6" name="Group 55"/>
          <p:cNvGrpSpPr/>
          <p:nvPr/>
        </p:nvGrpSpPr>
        <p:grpSpPr>
          <a:xfrm>
            <a:off x="1177024" y="3441309"/>
            <a:ext cx="1423970" cy="2666955"/>
            <a:chOff x="-1438275" y="3568700"/>
            <a:chExt cx="1323975" cy="2479674"/>
          </a:xfrm>
        </p:grpSpPr>
        <p:sp>
          <p:nvSpPr>
            <p:cNvPr id="8" name="AutoShape 3"/>
            <p:cNvSpPr>
              <a:spLocks noChangeAspect="1" noChangeArrowheads="1" noTextEdit="1"/>
            </p:cNvSpPr>
            <p:nvPr/>
          </p:nvSpPr>
          <p:spPr bwMode="auto">
            <a:xfrm>
              <a:off x="-1438275" y="3570287"/>
              <a:ext cx="1323975"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5"/>
            <p:cNvSpPr>
              <a:spLocks/>
            </p:cNvSpPr>
            <p:nvPr/>
          </p:nvSpPr>
          <p:spPr bwMode="auto">
            <a:xfrm>
              <a:off x="-1258888" y="3800475"/>
              <a:ext cx="395288" cy="82550"/>
            </a:xfrm>
            <a:custGeom>
              <a:avLst/>
              <a:gdLst>
                <a:gd name="T0" fmla="*/ 0 w 172"/>
                <a:gd name="T1" fmla="*/ 27 h 36"/>
                <a:gd name="T2" fmla="*/ 9 w 172"/>
                <a:gd name="T3" fmla="*/ 36 h 36"/>
                <a:gd name="T4" fmla="*/ 163 w 172"/>
                <a:gd name="T5" fmla="*/ 36 h 36"/>
                <a:gd name="T6" fmla="*/ 172 w 172"/>
                <a:gd name="T7" fmla="*/ 27 h 36"/>
                <a:gd name="T8" fmla="*/ 172 w 172"/>
                <a:gd name="T9" fmla="*/ 9 h 36"/>
                <a:gd name="T10" fmla="*/ 163 w 172"/>
                <a:gd name="T11" fmla="*/ 0 h 36"/>
                <a:gd name="T12" fmla="*/ 9 w 172"/>
                <a:gd name="T13" fmla="*/ 0 h 36"/>
                <a:gd name="T14" fmla="*/ 0 w 172"/>
                <a:gd name="T15" fmla="*/ 9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3" y="36"/>
                    <a:pt x="163" y="36"/>
                    <a:pt x="163" y="36"/>
                  </a:cubicBezTo>
                  <a:cubicBezTo>
                    <a:pt x="168" y="36"/>
                    <a:pt x="172" y="32"/>
                    <a:pt x="172" y="27"/>
                  </a:cubicBezTo>
                  <a:cubicBezTo>
                    <a:pt x="172" y="9"/>
                    <a:pt x="172" y="9"/>
                    <a:pt x="172" y="9"/>
                  </a:cubicBezTo>
                  <a:cubicBezTo>
                    <a:pt x="172" y="4"/>
                    <a:pt x="168" y="0"/>
                    <a:pt x="163" y="0"/>
                  </a:cubicBezTo>
                  <a:cubicBezTo>
                    <a:pt x="9" y="0"/>
                    <a:pt x="9" y="0"/>
                    <a:pt x="9" y="0"/>
                  </a:cubicBezTo>
                  <a:cubicBezTo>
                    <a:pt x="4" y="0"/>
                    <a:pt x="0" y="4"/>
                    <a:pt x="0" y="9"/>
                  </a:cubicBezTo>
                  <a:lnTo>
                    <a:pt x="0" y="27"/>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p:cNvSpPr>
            <p:nvPr/>
          </p:nvSpPr>
          <p:spPr bwMode="auto">
            <a:xfrm>
              <a:off x="-957263" y="5913437"/>
              <a:ext cx="258763" cy="134937"/>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1277938" y="4879974"/>
              <a:ext cx="433388" cy="1049337"/>
            </a:xfrm>
            <a:custGeom>
              <a:avLst/>
              <a:gdLst>
                <a:gd name="T0" fmla="*/ 0 w 273"/>
                <a:gd name="T1" fmla="*/ 0 h 661"/>
                <a:gd name="T2" fmla="*/ 0 w 273"/>
                <a:gd name="T3" fmla="*/ 0 h 661"/>
                <a:gd name="T4" fmla="*/ 71 w 273"/>
                <a:gd name="T5" fmla="*/ 0 h 661"/>
                <a:gd name="T6" fmla="*/ 202 w 273"/>
                <a:gd name="T7" fmla="*/ 0 h 661"/>
                <a:gd name="T8" fmla="*/ 273 w 273"/>
                <a:gd name="T9" fmla="*/ 0 h 661"/>
                <a:gd name="T10" fmla="*/ 273 w 273"/>
                <a:gd name="T11" fmla="*/ 90 h 661"/>
                <a:gd name="T12" fmla="*/ 273 w 273"/>
                <a:gd name="T13" fmla="*/ 661 h 661"/>
                <a:gd name="T14" fmla="*/ 202 w 273"/>
                <a:gd name="T15" fmla="*/ 661 h 661"/>
                <a:gd name="T16" fmla="*/ 202 w 273"/>
                <a:gd name="T17" fmla="*/ 90 h 661"/>
                <a:gd name="T18" fmla="*/ 71 w 273"/>
                <a:gd name="T19" fmla="*/ 90 h 661"/>
                <a:gd name="T20" fmla="*/ 71 w 273"/>
                <a:gd name="T21" fmla="*/ 661 h 661"/>
                <a:gd name="T22" fmla="*/ 0 w 273"/>
                <a:gd name="T23" fmla="*/ 661 h 661"/>
                <a:gd name="T24" fmla="*/ 0 w 273"/>
                <a:gd name="T25" fmla="*/ 90 h 661"/>
                <a:gd name="T26" fmla="*/ 0 w 273"/>
                <a:gd name="T27" fmla="*/ 90 h 661"/>
                <a:gd name="T28" fmla="*/ 0 w 273"/>
                <a:gd name="T29" fmla="*/ 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3" h="661">
                  <a:moveTo>
                    <a:pt x="0" y="0"/>
                  </a:moveTo>
                  <a:lnTo>
                    <a:pt x="0" y="0"/>
                  </a:lnTo>
                  <a:lnTo>
                    <a:pt x="71" y="0"/>
                  </a:lnTo>
                  <a:lnTo>
                    <a:pt x="202" y="0"/>
                  </a:lnTo>
                  <a:lnTo>
                    <a:pt x="273" y="0"/>
                  </a:lnTo>
                  <a:lnTo>
                    <a:pt x="273" y="90"/>
                  </a:lnTo>
                  <a:lnTo>
                    <a:pt x="273" y="661"/>
                  </a:lnTo>
                  <a:lnTo>
                    <a:pt x="202" y="661"/>
                  </a:lnTo>
                  <a:lnTo>
                    <a:pt x="202" y="90"/>
                  </a:lnTo>
                  <a:lnTo>
                    <a:pt x="71" y="90"/>
                  </a:lnTo>
                  <a:lnTo>
                    <a:pt x="71" y="661"/>
                  </a:lnTo>
                  <a:lnTo>
                    <a:pt x="0" y="661"/>
                  </a:lnTo>
                  <a:lnTo>
                    <a:pt x="0" y="90"/>
                  </a:lnTo>
                  <a:lnTo>
                    <a:pt x="0" y="90"/>
                  </a:lnTo>
                  <a:lnTo>
                    <a:pt x="0" y="0"/>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
            <p:cNvSpPr>
              <a:spLocks/>
            </p:cNvSpPr>
            <p:nvPr/>
          </p:nvSpPr>
          <p:spPr bwMode="auto">
            <a:xfrm>
              <a:off x="-1277938" y="5913437"/>
              <a:ext cx="258763" cy="134937"/>
            </a:xfrm>
            <a:custGeom>
              <a:avLst/>
              <a:gdLst>
                <a:gd name="T0" fmla="*/ 48 w 112"/>
                <a:gd name="T1" fmla="*/ 0 h 59"/>
                <a:gd name="T2" fmla="*/ 112 w 112"/>
                <a:gd name="T3" fmla="*/ 59 h 59"/>
                <a:gd name="T4" fmla="*/ 48 w 112"/>
                <a:gd name="T5" fmla="*/ 59 h 59"/>
                <a:gd name="T6" fmla="*/ 0 w 112"/>
                <a:gd name="T7" fmla="*/ 59 h 59"/>
                <a:gd name="T8" fmla="*/ 0 w 112"/>
                <a:gd name="T9" fmla="*/ 0 h 59"/>
                <a:gd name="T10" fmla="*/ 48 w 112"/>
                <a:gd name="T11" fmla="*/ 0 h 59"/>
              </a:gdLst>
              <a:ahLst/>
              <a:cxnLst>
                <a:cxn ang="0">
                  <a:pos x="T0" y="T1"/>
                </a:cxn>
                <a:cxn ang="0">
                  <a:pos x="T2" y="T3"/>
                </a:cxn>
                <a:cxn ang="0">
                  <a:pos x="T4" y="T5"/>
                </a:cxn>
                <a:cxn ang="0">
                  <a:pos x="T6" y="T7"/>
                </a:cxn>
                <a:cxn ang="0">
                  <a:pos x="T8" y="T9"/>
                </a:cxn>
                <a:cxn ang="0">
                  <a:pos x="T10" y="T11"/>
                </a:cxn>
              </a:cxnLst>
              <a:rect l="0" t="0" r="r" b="b"/>
              <a:pathLst>
                <a:path w="112" h="59">
                  <a:moveTo>
                    <a:pt x="48" y="0"/>
                  </a:moveTo>
                  <a:cubicBezTo>
                    <a:pt x="82" y="0"/>
                    <a:pt x="109" y="26"/>
                    <a:pt x="112" y="59"/>
                  </a:cubicBezTo>
                  <a:cubicBezTo>
                    <a:pt x="48" y="59"/>
                    <a:pt x="48" y="59"/>
                    <a:pt x="48" y="59"/>
                  </a:cubicBezTo>
                  <a:cubicBezTo>
                    <a:pt x="0" y="59"/>
                    <a:pt x="0" y="59"/>
                    <a:pt x="0" y="59"/>
                  </a:cubicBezTo>
                  <a:cubicBezTo>
                    <a:pt x="0" y="0"/>
                    <a:pt x="0" y="0"/>
                    <a:pt x="0" y="0"/>
                  </a:cubicBezTo>
                  <a:lnTo>
                    <a:pt x="48"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p:cNvSpPr>
              <a:spLocks/>
            </p:cNvSpPr>
            <p:nvPr/>
          </p:nvSpPr>
          <p:spPr bwMode="auto">
            <a:xfrm>
              <a:off x="-1435100" y="4105275"/>
              <a:ext cx="749300" cy="774700"/>
            </a:xfrm>
            <a:custGeom>
              <a:avLst/>
              <a:gdLst>
                <a:gd name="T0" fmla="*/ 69 w 326"/>
                <a:gd name="T1" fmla="*/ 0 h 338"/>
                <a:gd name="T2" fmla="*/ 257 w 326"/>
                <a:gd name="T3" fmla="*/ 0 h 338"/>
                <a:gd name="T4" fmla="*/ 326 w 326"/>
                <a:gd name="T5" fmla="*/ 69 h 338"/>
                <a:gd name="T6" fmla="*/ 326 w 326"/>
                <a:gd name="T7" fmla="*/ 127 h 338"/>
                <a:gd name="T8" fmla="*/ 257 w 326"/>
                <a:gd name="T9" fmla="*/ 127 h 338"/>
                <a:gd name="T10" fmla="*/ 257 w 326"/>
                <a:gd name="T11" fmla="*/ 338 h 338"/>
                <a:gd name="T12" fmla="*/ 69 w 326"/>
                <a:gd name="T13" fmla="*/ 338 h 338"/>
                <a:gd name="T14" fmla="*/ 69 w 326"/>
                <a:gd name="T15" fmla="*/ 127 h 338"/>
                <a:gd name="T16" fmla="*/ 0 w 326"/>
                <a:gd name="T17" fmla="*/ 127 h 338"/>
                <a:gd name="T18" fmla="*/ 0 w 326"/>
                <a:gd name="T19" fmla="*/ 69 h 338"/>
                <a:gd name="T20" fmla="*/ 69 w 326"/>
                <a:gd name="T2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6" h="338">
                  <a:moveTo>
                    <a:pt x="69" y="0"/>
                  </a:moveTo>
                  <a:cubicBezTo>
                    <a:pt x="257" y="0"/>
                    <a:pt x="257" y="0"/>
                    <a:pt x="257" y="0"/>
                  </a:cubicBezTo>
                  <a:cubicBezTo>
                    <a:pt x="295" y="0"/>
                    <a:pt x="326" y="31"/>
                    <a:pt x="326" y="69"/>
                  </a:cubicBezTo>
                  <a:cubicBezTo>
                    <a:pt x="326" y="127"/>
                    <a:pt x="326" y="127"/>
                    <a:pt x="326" y="127"/>
                  </a:cubicBezTo>
                  <a:cubicBezTo>
                    <a:pt x="257" y="127"/>
                    <a:pt x="257" y="127"/>
                    <a:pt x="257" y="127"/>
                  </a:cubicBezTo>
                  <a:cubicBezTo>
                    <a:pt x="257" y="338"/>
                    <a:pt x="257" y="338"/>
                    <a:pt x="257" y="338"/>
                  </a:cubicBezTo>
                  <a:cubicBezTo>
                    <a:pt x="69" y="338"/>
                    <a:pt x="69" y="338"/>
                    <a:pt x="69" y="338"/>
                  </a:cubicBezTo>
                  <a:cubicBezTo>
                    <a:pt x="69" y="127"/>
                    <a:pt x="69" y="127"/>
                    <a:pt x="69" y="127"/>
                  </a:cubicBezTo>
                  <a:cubicBezTo>
                    <a:pt x="0" y="127"/>
                    <a:pt x="0" y="127"/>
                    <a:pt x="0" y="127"/>
                  </a:cubicBezTo>
                  <a:cubicBezTo>
                    <a:pt x="0" y="69"/>
                    <a:pt x="0" y="69"/>
                    <a:pt x="0" y="69"/>
                  </a:cubicBezTo>
                  <a:cubicBezTo>
                    <a:pt x="0" y="31"/>
                    <a:pt x="31" y="0"/>
                    <a:pt x="69" y="0"/>
                  </a:cubicBezTo>
                  <a:close/>
                </a:path>
              </a:pathLst>
            </a:custGeom>
            <a:solidFill>
              <a:srgbClr val="969696"/>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0"/>
            <p:cNvSpPr>
              <a:spLocks/>
            </p:cNvSpPr>
            <p:nvPr/>
          </p:nvSpPr>
          <p:spPr bwMode="auto">
            <a:xfrm>
              <a:off x="-823913" y="4395787"/>
              <a:ext cx="266700" cy="400050"/>
            </a:xfrm>
            <a:custGeom>
              <a:avLst/>
              <a:gdLst>
                <a:gd name="T0" fmla="*/ 44 w 116"/>
                <a:gd name="T1" fmla="*/ 174 h 174"/>
                <a:gd name="T2" fmla="*/ 116 w 116"/>
                <a:gd name="T3" fmla="*/ 174 h 174"/>
                <a:gd name="T4" fmla="*/ 116 w 116"/>
                <a:gd name="T5" fmla="*/ 124 h 174"/>
                <a:gd name="T6" fmla="*/ 51 w 116"/>
                <a:gd name="T7" fmla="*/ 124 h 174"/>
                <a:gd name="T8" fmla="*/ 51 w 116"/>
                <a:gd name="T9" fmla="*/ 0 h 174"/>
                <a:gd name="T10" fmla="*/ 0 w 116"/>
                <a:gd name="T11" fmla="*/ 0 h 174"/>
                <a:gd name="T12" fmla="*/ 0 w 116"/>
                <a:gd name="T13" fmla="*/ 131 h 174"/>
                <a:gd name="T14" fmla="*/ 44 w 116"/>
                <a:gd name="T15" fmla="*/ 174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74">
                  <a:moveTo>
                    <a:pt x="44" y="174"/>
                  </a:moveTo>
                  <a:cubicBezTo>
                    <a:pt x="116" y="174"/>
                    <a:pt x="116" y="174"/>
                    <a:pt x="116" y="174"/>
                  </a:cubicBezTo>
                  <a:cubicBezTo>
                    <a:pt x="116" y="124"/>
                    <a:pt x="116" y="124"/>
                    <a:pt x="116" y="124"/>
                  </a:cubicBezTo>
                  <a:cubicBezTo>
                    <a:pt x="51" y="124"/>
                    <a:pt x="51" y="124"/>
                    <a:pt x="51" y="124"/>
                  </a:cubicBezTo>
                  <a:cubicBezTo>
                    <a:pt x="51" y="0"/>
                    <a:pt x="51" y="0"/>
                    <a:pt x="51" y="0"/>
                  </a:cubicBezTo>
                  <a:cubicBezTo>
                    <a:pt x="0" y="0"/>
                    <a:pt x="0" y="0"/>
                    <a:pt x="0" y="0"/>
                  </a:cubicBezTo>
                  <a:cubicBezTo>
                    <a:pt x="0" y="131"/>
                    <a:pt x="0" y="131"/>
                    <a:pt x="0" y="131"/>
                  </a:cubicBezTo>
                  <a:cubicBezTo>
                    <a:pt x="0" y="155"/>
                    <a:pt x="20" y="174"/>
                    <a:pt x="44" y="174"/>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1"/>
            <p:cNvSpPr>
              <a:spLocks noChangeArrowheads="1"/>
            </p:cNvSpPr>
            <p:nvPr/>
          </p:nvSpPr>
          <p:spPr bwMode="auto">
            <a:xfrm>
              <a:off x="-1414463" y="4395787"/>
              <a:ext cx="114300" cy="693737"/>
            </a:xfrm>
            <a:prstGeom prst="rect">
              <a:avLst/>
            </a:prstGeom>
            <a:solidFill>
              <a:srgbClr val="6D563D"/>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
            <p:cNvSpPr>
              <a:spLocks/>
            </p:cNvSpPr>
            <p:nvPr/>
          </p:nvSpPr>
          <p:spPr bwMode="auto">
            <a:xfrm>
              <a:off x="-1417638" y="4970462"/>
              <a:ext cx="117475" cy="236537"/>
            </a:xfrm>
            <a:custGeom>
              <a:avLst/>
              <a:gdLst>
                <a:gd name="T0" fmla="*/ 51 w 51"/>
                <a:gd name="T1" fmla="*/ 0 h 103"/>
                <a:gd name="T2" fmla="*/ 51 w 51"/>
                <a:gd name="T3" fmla="*/ 103 h 103"/>
                <a:gd name="T4" fmla="*/ 0 w 51"/>
                <a:gd name="T5" fmla="*/ 52 h 103"/>
                <a:gd name="T6" fmla="*/ 51 w 51"/>
                <a:gd name="T7" fmla="*/ 0 h 103"/>
              </a:gdLst>
              <a:ahLst/>
              <a:cxnLst>
                <a:cxn ang="0">
                  <a:pos x="T0" y="T1"/>
                </a:cxn>
                <a:cxn ang="0">
                  <a:pos x="T2" y="T3"/>
                </a:cxn>
                <a:cxn ang="0">
                  <a:pos x="T4" y="T5"/>
                </a:cxn>
                <a:cxn ang="0">
                  <a:pos x="T6" y="T7"/>
                </a:cxn>
              </a:cxnLst>
              <a:rect l="0" t="0" r="r" b="b"/>
              <a:pathLst>
                <a:path w="51" h="103">
                  <a:moveTo>
                    <a:pt x="51" y="0"/>
                  </a:moveTo>
                  <a:cubicBezTo>
                    <a:pt x="51" y="103"/>
                    <a:pt x="51" y="103"/>
                    <a:pt x="51" y="103"/>
                  </a:cubicBezTo>
                  <a:cubicBezTo>
                    <a:pt x="23" y="103"/>
                    <a:pt x="0" y="80"/>
                    <a:pt x="0" y="52"/>
                  </a:cubicBezTo>
                  <a:cubicBezTo>
                    <a:pt x="0" y="23"/>
                    <a:pt x="23" y="0"/>
                    <a:pt x="51"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3"/>
            <p:cNvSpPr>
              <a:spLocks/>
            </p:cNvSpPr>
            <p:nvPr/>
          </p:nvSpPr>
          <p:spPr bwMode="auto">
            <a:xfrm>
              <a:off x="-674688" y="4678362"/>
              <a:ext cx="233363" cy="117475"/>
            </a:xfrm>
            <a:custGeom>
              <a:avLst/>
              <a:gdLst>
                <a:gd name="T0" fmla="*/ 0 w 102"/>
                <a:gd name="T1" fmla="*/ 0 h 51"/>
                <a:gd name="T2" fmla="*/ 102 w 102"/>
                <a:gd name="T3" fmla="*/ 0 h 51"/>
                <a:gd name="T4" fmla="*/ 51 w 102"/>
                <a:gd name="T5" fmla="*/ 51 h 51"/>
                <a:gd name="T6" fmla="*/ 0 w 102"/>
                <a:gd name="T7" fmla="*/ 0 h 51"/>
              </a:gdLst>
              <a:ahLst/>
              <a:cxnLst>
                <a:cxn ang="0">
                  <a:pos x="T0" y="T1"/>
                </a:cxn>
                <a:cxn ang="0">
                  <a:pos x="T2" y="T3"/>
                </a:cxn>
                <a:cxn ang="0">
                  <a:pos x="T4" y="T5"/>
                </a:cxn>
                <a:cxn ang="0">
                  <a:pos x="T6" y="T7"/>
                </a:cxn>
              </a:cxnLst>
              <a:rect l="0" t="0" r="r" b="b"/>
              <a:pathLst>
                <a:path w="102" h="51">
                  <a:moveTo>
                    <a:pt x="0" y="0"/>
                  </a:moveTo>
                  <a:cubicBezTo>
                    <a:pt x="102" y="0"/>
                    <a:pt x="102" y="0"/>
                    <a:pt x="102" y="0"/>
                  </a:cubicBezTo>
                  <a:cubicBezTo>
                    <a:pt x="102" y="28"/>
                    <a:pt x="79" y="51"/>
                    <a:pt x="51" y="51"/>
                  </a:cubicBezTo>
                  <a:cubicBezTo>
                    <a:pt x="23" y="51"/>
                    <a:pt x="0" y="28"/>
                    <a:pt x="0" y="0"/>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7"/>
            <p:cNvSpPr>
              <a:spLocks/>
            </p:cNvSpPr>
            <p:nvPr/>
          </p:nvSpPr>
          <p:spPr bwMode="auto">
            <a:xfrm>
              <a:off x="-1130300" y="3946525"/>
              <a:ext cx="138113" cy="227012"/>
            </a:xfrm>
            <a:custGeom>
              <a:avLst/>
              <a:gdLst>
                <a:gd name="T0" fmla="*/ 44 w 87"/>
                <a:gd name="T1" fmla="*/ 143 h 143"/>
                <a:gd name="T2" fmla="*/ 87 w 87"/>
                <a:gd name="T3" fmla="*/ 100 h 143"/>
                <a:gd name="T4" fmla="*/ 87 w 87"/>
                <a:gd name="T5" fmla="*/ 0 h 143"/>
                <a:gd name="T6" fmla="*/ 0 w 87"/>
                <a:gd name="T7" fmla="*/ 0 h 143"/>
                <a:gd name="T8" fmla="*/ 0 w 87"/>
                <a:gd name="T9" fmla="*/ 100 h 143"/>
                <a:gd name="T10" fmla="*/ 44 w 87"/>
                <a:gd name="T11" fmla="*/ 143 h 143"/>
              </a:gdLst>
              <a:ahLst/>
              <a:cxnLst>
                <a:cxn ang="0">
                  <a:pos x="T0" y="T1"/>
                </a:cxn>
                <a:cxn ang="0">
                  <a:pos x="T2" y="T3"/>
                </a:cxn>
                <a:cxn ang="0">
                  <a:pos x="T4" y="T5"/>
                </a:cxn>
                <a:cxn ang="0">
                  <a:pos x="T6" y="T7"/>
                </a:cxn>
                <a:cxn ang="0">
                  <a:pos x="T8" y="T9"/>
                </a:cxn>
                <a:cxn ang="0">
                  <a:pos x="T10" y="T11"/>
                </a:cxn>
              </a:cxnLst>
              <a:rect l="0" t="0" r="r" b="b"/>
              <a:pathLst>
                <a:path w="87" h="143">
                  <a:moveTo>
                    <a:pt x="44" y="143"/>
                  </a:moveTo>
                  <a:lnTo>
                    <a:pt x="87" y="100"/>
                  </a:lnTo>
                  <a:lnTo>
                    <a:pt x="87" y="0"/>
                  </a:lnTo>
                  <a:lnTo>
                    <a:pt x="0" y="0"/>
                  </a:lnTo>
                  <a:lnTo>
                    <a:pt x="0" y="100"/>
                  </a:lnTo>
                  <a:lnTo>
                    <a:pt x="44" y="14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
            <p:cNvSpPr>
              <a:spLocks/>
            </p:cNvSpPr>
            <p:nvPr/>
          </p:nvSpPr>
          <p:spPr bwMode="auto">
            <a:xfrm>
              <a:off x="-1130300" y="3946525"/>
              <a:ext cx="138113" cy="119062"/>
            </a:xfrm>
            <a:custGeom>
              <a:avLst/>
              <a:gdLst>
                <a:gd name="T0" fmla="*/ 60 w 60"/>
                <a:gd name="T1" fmla="*/ 48 h 52"/>
                <a:gd name="T2" fmla="*/ 30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0" y="51"/>
                    <a:pt x="40" y="52"/>
                    <a:pt x="30" y="52"/>
                  </a:cubicBezTo>
                  <a:cubicBezTo>
                    <a:pt x="20" y="52"/>
                    <a:pt x="10" y="51"/>
                    <a:pt x="0" y="48"/>
                  </a:cubicBezTo>
                  <a:cubicBezTo>
                    <a:pt x="0" y="0"/>
                    <a:pt x="0" y="0"/>
                    <a:pt x="0" y="0"/>
                  </a:cubicBezTo>
                  <a:cubicBezTo>
                    <a:pt x="60" y="0"/>
                    <a:pt x="60" y="0"/>
                    <a:pt x="60" y="0"/>
                  </a:cubicBezTo>
                  <a:lnTo>
                    <a:pt x="60" y="48"/>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9"/>
            <p:cNvSpPr>
              <a:spLocks/>
            </p:cNvSpPr>
            <p:nvPr/>
          </p:nvSpPr>
          <p:spPr bwMode="auto">
            <a:xfrm>
              <a:off x="-1223963" y="3568700"/>
              <a:ext cx="323850" cy="219075"/>
            </a:xfrm>
            <a:custGeom>
              <a:avLst/>
              <a:gdLst>
                <a:gd name="T0" fmla="*/ 71 w 141"/>
                <a:gd name="T1" fmla="*/ 0 h 96"/>
                <a:gd name="T2" fmla="*/ 141 w 141"/>
                <a:gd name="T3" fmla="*/ 70 h 96"/>
                <a:gd name="T4" fmla="*/ 141 w 141"/>
                <a:gd name="T5" fmla="*/ 96 h 96"/>
                <a:gd name="T6" fmla="*/ 0 w 141"/>
                <a:gd name="T7" fmla="*/ 96 h 96"/>
                <a:gd name="T8" fmla="*/ 0 w 141"/>
                <a:gd name="T9" fmla="*/ 70 h 96"/>
                <a:gd name="T10" fmla="*/ 71 w 141"/>
                <a:gd name="T11" fmla="*/ 0 h 96"/>
              </a:gdLst>
              <a:ahLst/>
              <a:cxnLst>
                <a:cxn ang="0">
                  <a:pos x="T0" y="T1"/>
                </a:cxn>
                <a:cxn ang="0">
                  <a:pos x="T2" y="T3"/>
                </a:cxn>
                <a:cxn ang="0">
                  <a:pos x="T4" y="T5"/>
                </a:cxn>
                <a:cxn ang="0">
                  <a:pos x="T6" y="T7"/>
                </a:cxn>
                <a:cxn ang="0">
                  <a:pos x="T8" y="T9"/>
                </a:cxn>
                <a:cxn ang="0">
                  <a:pos x="T10" y="T11"/>
                </a:cxn>
              </a:cxnLst>
              <a:rect l="0" t="0" r="r" b="b"/>
              <a:pathLst>
                <a:path w="141" h="96">
                  <a:moveTo>
                    <a:pt x="71" y="0"/>
                  </a:moveTo>
                  <a:cubicBezTo>
                    <a:pt x="109" y="0"/>
                    <a:pt x="141" y="31"/>
                    <a:pt x="141" y="70"/>
                  </a:cubicBezTo>
                  <a:cubicBezTo>
                    <a:pt x="141" y="96"/>
                    <a:pt x="141" y="96"/>
                    <a:pt x="141" y="96"/>
                  </a:cubicBezTo>
                  <a:cubicBezTo>
                    <a:pt x="0" y="96"/>
                    <a:pt x="0" y="96"/>
                    <a:pt x="0" y="96"/>
                  </a:cubicBezTo>
                  <a:cubicBezTo>
                    <a:pt x="0" y="70"/>
                    <a:pt x="0" y="70"/>
                    <a:pt x="0" y="70"/>
                  </a:cubicBezTo>
                  <a:cubicBezTo>
                    <a:pt x="0" y="31"/>
                    <a:pt x="32" y="0"/>
                    <a:pt x="7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0"/>
            <p:cNvSpPr>
              <a:spLocks/>
            </p:cNvSpPr>
            <p:nvPr/>
          </p:nvSpPr>
          <p:spPr bwMode="auto">
            <a:xfrm>
              <a:off x="-1223963" y="3735387"/>
              <a:ext cx="323850" cy="303212"/>
            </a:xfrm>
            <a:custGeom>
              <a:avLst/>
              <a:gdLst>
                <a:gd name="T0" fmla="*/ 141 w 141"/>
                <a:gd name="T1" fmla="*/ 0 h 132"/>
                <a:gd name="T2" fmla="*/ 141 w 141"/>
                <a:gd name="T3" fmla="*/ 109 h 132"/>
                <a:gd name="T4" fmla="*/ 71 w 141"/>
                <a:gd name="T5" fmla="*/ 132 h 132"/>
                <a:gd name="T6" fmla="*/ 0 w 141"/>
                <a:gd name="T7" fmla="*/ 109 h 132"/>
                <a:gd name="T8" fmla="*/ 0 w 141"/>
                <a:gd name="T9" fmla="*/ 0 h 132"/>
                <a:gd name="T10" fmla="*/ 141 w 141"/>
                <a:gd name="T11" fmla="*/ 0 h 132"/>
              </a:gdLst>
              <a:ahLst/>
              <a:cxnLst>
                <a:cxn ang="0">
                  <a:pos x="T0" y="T1"/>
                </a:cxn>
                <a:cxn ang="0">
                  <a:pos x="T2" y="T3"/>
                </a:cxn>
                <a:cxn ang="0">
                  <a:pos x="T4" y="T5"/>
                </a:cxn>
                <a:cxn ang="0">
                  <a:pos x="T6" y="T7"/>
                </a:cxn>
                <a:cxn ang="0">
                  <a:pos x="T8" y="T9"/>
                </a:cxn>
                <a:cxn ang="0">
                  <a:pos x="T10" y="T11"/>
                </a:cxn>
              </a:cxnLst>
              <a:rect l="0" t="0" r="r" b="b"/>
              <a:pathLst>
                <a:path w="141" h="132">
                  <a:moveTo>
                    <a:pt x="141" y="0"/>
                  </a:moveTo>
                  <a:cubicBezTo>
                    <a:pt x="141" y="109"/>
                    <a:pt x="141" y="109"/>
                    <a:pt x="141" y="109"/>
                  </a:cubicBezTo>
                  <a:cubicBezTo>
                    <a:pt x="122" y="124"/>
                    <a:pt x="97" y="132"/>
                    <a:pt x="71" y="132"/>
                  </a:cubicBezTo>
                  <a:cubicBezTo>
                    <a:pt x="45" y="132"/>
                    <a:pt x="20" y="124"/>
                    <a:pt x="0" y="109"/>
                  </a:cubicBezTo>
                  <a:cubicBezTo>
                    <a:pt x="0" y="0"/>
                    <a:pt x="0" y="0"/>
                    <a:pt x="0" y="0"/>
                  </a:cubicBezTo>
                  <a:lnTo>
                    <a:pt x="141" y="0"/>
                  </a:lnTo>
                  <a:close/>
                </a:path>
              </a:pathLst>
            </a:custGeom>
            <a:solidFill>
              <a:srgbClr val="6D563D"/>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21"/>
            <p:cNvSpPr>
              <a:spLocks noChangeArrowheads="1"/>
            </p:cNvSpPr>
            <p:nvPr/>
          </p:nvSpPr>
          <p:spPr bwMode="auto">
            <a:xfrm>
              <a:off x="-1414463" y="4395787"/>
              <a:ext cx="114300" cy="34925"/>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22"/>
            <p:cNvSpPr>
              <a:spLocks noChangeArrowheads="1"/>
            </p:cNvSpPr>
            <p:nvPr/>
          </p:nvSpPr>
          <p:spPr bwMode="auto">
            <a:xfrm>
              <a:off x="-823913" y="4395787"/>
              <a:ext cx="117475" cy="34925"/>
            </a:xfrm>
            <a:prstGeom prst="rect">
              <a:avLst/>
            </a:prstGeom>
            <a:solidFill>
              <a:srgbClr val="4937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Title 6"/>
          <p:cNvSpPr>
            <a:spLocks noGrp="1"/>
          </p:cNvSpPr>
          <p:nvPr>
            <p:ph type="title"/>
          </p:nvPr>
        </p:nvSpPr>
        <p:spPr/>
        <p:txBody>
          <a:bodyPr/>
          <a:lstStyle/>
          <a:p>
            <a:r>
              <a:rPr lang="en-US" dirty="0">
                <a:gradFill>
                  <a:gsLst>
                    <a:gs pos="1250">
                      <a:schemeClr val="tx2"/>
                    </a:gs>
                    <a:gs pos="100000">
                      <a:schemeClr val="tx2"/>
                    </a:gs>
                  </a:gsLst>
                  <a:lin ang="0" scaled="0"/>
                </a:gradFill>
              </a:rPr>
              <a:t>Traditional Development and Operations</a:t>
            </a:r>
          </a:p>
        </p:txBody>
      </p:sp>
      <p:grpSp>
        <p:nvGrpSpPr>
          <p:cNvPr id="9" name="Group 8"/>
          <p:cNvGrpSpPr/>
          <p:nvPr/>
        </p:nvGrpSpPr>
        <p:grpSpPr>
          <a:xfrm>
            <a:off x="6720678" y="4721224"/>
            <a:ext cx="1367958" cy="723155"/>
            <a:chOff x="6002213" y="3425254"/>
            <a:chExt cx="1587625" cy="723258"/>
          </a:xfrm>
          <a:solidFill>
            <a:schemeClr val="accent1"/>
          </a:solidFill>
        </p:grpSpPr>
        <p:sp>
          <p:nvSpPr>
            <p:cNvPr id="10" name="Rectangle 9"/>
            <p:cNvSpPr/>
            <p:nvPr/>
          </p:nvSpPr>
          <p:spPr bwMode="auto">
            <a:xfrm>
              <a:off x="6002213" y="3425254"/>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p:cNvSpPr/>
            <p:nvPr/>
          </p:nvSpPr>
          <p:spPr bwMode="auto">
            <a:xfrm>
              <a:off x="6002213" y="3932488"/>
              <a:ext cx="1587625" cy="21602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 name="Group 1"/>
          <p:cNvGrpSpPr/>
          <p:nvPr/>
        </p:nvGrpSpPr>
        <p:grpSpPr>
          <a:xfrm>
            <a:off x="8860454" y="4509743"/>
            <a:ext cx="2173790" cy="1736093"/>
            <a:chOff x="8860829" y="4509886"/>
            <a:chExt cx="2174098" cy="1736339"/>
          </a:xfrm>
        </p:grpSpPr>
        <p:sp>
          <p:nvSpPr>
            <p:cNvPr id="13" name="Oval 12"/>
            <p:cNvSpPr/>
            <p:nvPr/>
          </p:nvSpPr>
          <p:spPr bwMode="auto">
            <a:xfrm>
              <a:off x="8860829" y="5970914"/>
              <a:ext cx="2174098" cy="275311"/>
            </a:xfrm>
            <a:prstGeom prst="ellipse">
              <a:avLst/>
            </a:prstGeom>
            <a:solidFill>
              <a:schemeClr val="bg1">
                <a:alpha val="2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5" name="Group 14"/>
            <p:cNvGrpSpPr/>
            <p:nvPr/>
          </p:nvGrpSpPr>
          <p:grpSpPr>
            <a:xfrm rot="2001771">
              <a:off x="9266604" y="4509886"/>
              <a:ext cx="1453360" cy="1618491"/>
              <a:chOff x="8504238" y="4584705"/>
              <a:chExt cx="1236752" cy="1377271"/>
            </a:xfrm>
          </p:grpSpPr>
          <p:sp>
            <p:nvSpPr>
              <p:cNvPr id="18" name="Oval 17"/>
              <p:cNvSpPr/>
              <p:nvPr/>
            </p:nvSpPr>
            <p:spPr bwMode="auto">
              <a:xfrm>
                <a:off x="8504238" y="4725224"/>
                <a:ext cx="1236752" cy="1236752"/>
              </a:xfrm>
              <a:prstGeom prst="ellipse">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Oval 18"/>
              <p:cNvSpPr/>
              <p:nvPr/>
            </p:nvSpPr>
            <p:spPr bwMode="auto">
              <a:xfrm>
                <a:off x="8618558" y="5282139"/>
                <a:ext cx="504056" cy="504056"/>
              </a:xfrm>
              <a:prstGeom prst="ellipse">
                <a:avLst/>
              </a:prstGeom>
              <a:solidFill>
                <a:schemeClr val="tx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0" name="Group 19"/>
              <p:cNvGrpSpPr/>
              <p:nvPr/>
            </p:nvGrpSpPr>
            <p:grpSpPr>
              <a:xfrm>
                <a:off x="8952456" y="4584705"/>
                <a:ext cx="340316" cy="220585"/>
                <a:chOff x="8964163" y="4017555"/>
                <a:chExt cx="340316" cy="366035"/>
              </a:xfrm>
            </p:grpSpPr>
            <p:sp>
              <p:nvSpPr>
                <p:cNvPr id="21" name="Freeform 20"/>
                <p:cNvSpPr/>
                <p:nvPr/>
              </p:nvSpPr>
              <p:spPr bwMode="auto">
                <a:xfrm>
                  <a:off x="8964163" y="4051662"/>
                  <a:ext cx="340316" cy="331928"/>
                </a:xfrm>
                <a:custGeom>
                  <a:avLst/>
                  <a:gdLst>
                    <a:gd name="connsiteX0" fmla="*/ 0 w 340316"/>
                    <a:gd name="connsiteY0" fmla="*/ 0 h 331928"/>
                    <a:gd name="connsiteX1" fmla="*/ 340316 w 340316"/>
                    <a:gd name="connsiteY1" fmla="*/ 0 h 331928"/>
                    <a:gd name="connsiteX2" fmla="*/ 340316 w 340316"/>
                    <a:gd name="connsiteY2" fmla="*/ 290681 h 331928"/>
                    <a:gd name="connsiteX3" fmla="*/ 170158 w 340316"/>
                    <a:gd name="connsiteY3" fmla="*/ 331928 h 331928"/>
                    <a:gd name="connsiteX4" fmla="*/ 0 w 340316"/>
                    <a:gd name="connsiteY4" fmla="*/ 290681 h 331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316" h="331928">
                      <a:moveTo>
                        <a:pt x="0" y="0"/>
                      </a:moveTo>
                      <a:lnTo>
                        <a:pt x="340316" y="0"/>
                      </a:lnTo>
                      <a:lnTo>
                        <a:pt x="340316" y="290681"/>
                      </a:lnTo>
                      <a:cubicBezTo>
                        <a:pt x="340316" y="313461"/>
                        <a:pt x="264134" y="331928"/>
                        <a:pt x="170158" y="331928"/>
                      </a:cubicBezTo>
                      <a:cubicBezTo>
                        <a:pt x="76182" y="331928"/>
                        <a:pt x="0" y="313461"/>
                        <a:pt x="0" y="290681"/>
                      </a:cubicBezTo>
                      <a:close/>
                    </a:path>
                  </a:pathLst>
                </a:cu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Oval 21"/>
                <p:cNvSpPr/>
                <p:nvPr/>
              </p:nvSpPr>
              <p:spPr bwMode="auto">
                <a:xfrm>
                  <a:off x="8964163" y="4017555"/>
                  <a:ext cx="340316" cy="82493"/>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sp>
        <p:nvSpPr>
          <p:cNvPr id="16" name="Freeform 15"/>
          <p:cNvSpPr/>
          <p:nvPr/>
        </p:nvSpPr>
        <p:spPr bwMode="auto">
          <a:xfrm rot="1768747">
            <a:off x="10274456" y="4084035"/>
            <a:ext cx="304379" cy="541279"/>
          </a:xfrm>
          <a:custGeom>
            <a:avLst/>
            <a:gdLst>
              <a:gd name="connsiteX0" fmla="*/ 399384 w 399384"/>
              <a:gd name="connsiteY0" fmla="*/ 710227 h 710227"/>
              <a:gd name="connsiteX1" fmla="*/ 313659 w 399384"/>
              <a:gd name="connsiteY1" fmla="*/ 400664 h 710227"/>
              <a:gd name="connsiteX2" fmla="*/ 13621 w 399384"/>
              <a:gd name="connsiteY2" fmla="*/ 348277 h 710227"/>
              <a:gd name="connsiteX3" fmla="*/ 51721 w 399384"/>
              <a:gd name="connsiteY3" fmla="*/ 29189 h 710227"/>
              <a:gd name="connsiteX4" fmla="*/ 56484 w 399384"/>
              <a:gd name="connsiteY4" fmla="*/ 33952 h 710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384" h="710227">
                <a:moveTo>
                  <a:pt x="399384" y="710227"/>
                </a:moveTo>
                <a:cubicBezTo>
                  <a:pt x="388668" y="585608"/>
                  <a:pt x="377953" y="460989"/>
                  <a:pt x="313659" y="400664"/>
                </a:cubicBezTo>
                <a:cubicBezTo>
                  <a:pt x="249365" y="340339"/>
                  <a:pt x="57277" y="410189"/>
                  <a:pt x="13621" y="348277"/>
                </a:cubicBezTo>
                <a:cubicBezTo>
                  <a:pt x="-30035" y="286364"/>
                  <a:pt x="44577" y="81576"/>
                  <a:pt x="51721" y="29189"/>
                </a:cubicBezTo>
                <a:cubicBezTo>
                  <a:pt x="58865" y="-23198"/>
                  <a:pt x="57674" y="5377"/>
                  <a:pt x="56484" y="33952"/>
                </a:cubicBezTo>
              </a:path>
            </a:pathLst>
          </a:custGeom>
          <a:no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932563"/>
            <a:endParaRPr lang="en-US">
              <a:solidFill>
                <a:srgbClr val="FFFFFF"/>
              </a:solidFill>
              <a:latin typeface="Segoe UI"/>
            </a:endParaRPr>
          </a:p>
        </p:txBody>
      </p:sp>
      <p:sp>
        <p:nvSpPr>
          <p:cNvPr id="17" name="Freeform 87"/>
          <p:cNvSpPr>
            <a:spLocks noChangeAspect="1" noEditPoints="1"/>
          </p:cNvSpPr>
          <p:nvPr/>
        </p:nvSpPr>
        <p:spPr bwMode="auto">
          <a:xfrm>
            <a:off x="10262311" y="3860242"/>
            <a:ext cx="423676" cy="407968"/>
          </a:xfrm>
          <a:custGeom>
            <a:avLst/>
            <a:gdLst>
              <a:gd name="T0" fmla="*/ 255 w 388"/>
              <a:gd name="T1" fmla="*/ 58 h 374"/>
              <a:gd name="T2" fmla="*/ 236 w 388"/>
              <a:gd name="T3" fmla="*/ 36 h 374"/>
              <a:gd name="T4" fmla="*/ 196 w 388"/>
              <a:gd name="T5" fmla="*/ 110 h 374"/>
              <a:gd name="T6" fmla="*/ 204 w 388"/>
              <a:gd name="T7" fmla="*/ 138 h 374"/>
              <a:gd name="T8" fmla="*/ 266 w 388"/>
              <a:gd name="T9" fmla="*/ 121 h 374"/>
              <a:gd name="T10" fmla="*/ 221 w 388"/>
              <a:gd name="T11" fmla="*/ 157 h 374"/>
              <a:gd name="T12" fmla="*/ 295 w 388"/>
              <a:gd name="T13" fmla="*/ 140 h 374"/>
              <a:gd name="T14" fmla="*/ 336 w 388"/>
              <a:gd name="T15" fmla="*/ 130 h 374"/>
              <a:gd name="T16" fmla="*/ 323 w 388"/>
              <a:gd name="T17" fmla="*/ 203 h 374"/>
              <a:gd name="T18" fmla="*/ 233 w 388"/>
              <a:gd name="T19" fmla="*/ 169 h 374"/>
              <a:gd name="T20" fmla="*/ 276 w 388"/>
              <a:gd name="T21" fmla="*/ 202 h 374"/>
              <a:gd name="T22" fmla="*/ 315 w 388"/>
              <a:gd name="T23" fmla="*/ 234 h 374"/>
              <a:gd name="T24" fmla="*/ 334 w 388"/>
              <a:gd name="T25" fmla="*/ 212 h 374"/>
              <a:gd name="T26" fmla="*/ 266 w 388"/>
              <a:gd name="T27" fmla="*/ 286 h 374"/>
              <a:gd name="T28" fmla="*/ 240 w 388"/>
              <a:gd name="T29" fmla="*/ 223 h 374"/>
              <a:gd name="T30" fmla="*/ 213 w 388"/>
              <a:gd name="T31" fmla="*/ 210 h 374"/>
              <a:gd name="T32" fmla="*/ 241 w 388"/>
              <a:gd name="T33" fmla="*/ 290 h 374"/>
              <a:gd name="T34" fmla="*/ 257 w 388"/>
              <a:gd name="T35" fmla="*/ 316 h 374"/>
              <a:gd name="T36" fmla="*/ 103 w 388"/>
              <a:gd name="T37" fmla="*/ 112 h 374"/>
              <a:gd name="T38" fmla="*/ 174 w 388"/>
              <a:gd name="T39" fmla="*/ 153 h 374"/>
              <a:gd name="T40" fmla="*/ 161 w 388"/>
              <a:gd name="T41" fmla="*/ 119 h 374"/>
              <a:gd name="T42" fmla="*/ 84 w 388"/>
              <a:gd name="T43" fmla="*/ 86 h 374"/>
              <a:gd name="T44" fmla="*/ 62 w 388"/>
              <a:gd name="T45" fmla="*/ 105 h 374"/>
              <a:gd name="T46" fmla="*/ 163 w 388"/>
              <a:gd name="T47" fmla="*/ 189 h 374"/>
              <a:gd name="T48" fmla="*/ 80 w 388"/>
              <a:gd name="T49" fmla="*/ 250 h 374"/>
              <a:gd name="T50" fmla="*/ 85 w 388"/>
              <a:gd name="T51" fmla="*/ 283 h 374"/>
              <a:gd name="T52" fmla="*/ 109 w 388"/>
              <a:gd name="T53" fmla="*/ 248 h 374"/>
              <a:gd name="T54" fmla="*/ 171 w 388"/>
              <a:gd name="T55" fmla="*/ 195 h 374"/>
              <a:gd name="T56" fmla="*/ 163 w 388"/>
              <a:gd name="T57" fmla="*/ 260 h 374"/>
              <a:gd name="T58" fmla="*/ 161 w 388"/>
              <a:gd name="T59" fmla="*/ 318 h 374"/>
              <a:gd name="T60" fmla="*/ 186 w 388"/>
              <a:gd name="T61" fmla="*/ 299 h 374"/>
              <a:gd name="T62" fmla="*/ 194 w 388"/>
              <a:gd name="T63" fmla="*/ 214 h 374"/>
              <a:gd name="T64" fmla="*/ 248 w 388"/>
              <a:gd name="T65" fmla="*/ 342 h 374"/>
              <a:gd name="T66" fmla="*/ 279 w 388"/>
              <a:gd name="T67" fmla="*/ 345 h 374"/>
              <a:gd name="T68" fmla="*/ 359 w 388"/>
              <a:gd name="T69" fmla="*/ 263 h 374"/>
              <a:gd name="T70" fmla="*/ 356 w 388"/>
              <a:gd name="T71" fmla="*/ 230 h 374"/>
              <a:gd name="T72" fmla="*/ 358 w 388"/>
              <a:gd name="T73" fmla="*/ 136 h 374"/>
              <a:gd name="T74" fmla="*/ 383 w 388"/>
              <a:gd name="T75" fmla="*/ 114 h 374"/>
              <a:gd name="T76" fmla="*/ 278 w 388"/>
              <a:gd name="T77" fmla="*/ 2 h 374"/>
              <a:gd name="T78" fmla="*/ 32 w 388"/>
              <a:gd name="T79" fmla="*/ 120 h 374"/>
              <a:gd name="T80" fmla="*/ 28 w 388"/>
              <a:gd name="T81" fmla="*/ 87 h 374"/>
              <a:gd name="T82" fmla="*/ 71 w 388"/>
              <a:gd name="T83" fmla="*/ 288 h 374"/>
              <a:gd name="T84" fmla="*/ 71 w 388"/>
              <a:gd name="T85" fmla="*/ 322 h 374"/>
              <a:gd name="T86" fmla="*/ 71 w 388"/>
              <a:gd name="T87" fmla="*/ 288 h 374"/>
              <a:gd name="T88" fmla="*/ 170 w 388"/>
              <a:gd name="T89" fmla="*/ 374 h 374"/>
              <a:gd name="T90" fmla="*/ 170 w 388"/>
              <a:gd name="T91" fmla="*/ 341 h 374"/>
              <a:gd name="T92" fmla="*/ 82 w 388"/>
              <a:gd name="T93" fmla="*/ 179 h 374"/>
              <a:gd name="T94" fmla="*/ 157 w 388"/>
              <a:gd name="T95" fmla="*/ 172 h 374"/>
              <a:gd name="T96" fmla="*/ 102 w 388"/>
              <a:gd name="T97" fmla="*/ 150 h 374"/>
              <a:gd name="T98" fmla="*/ 43 w 388"/>
              <a:gd name="T99" fmla="*/ 175 h 374"/>
              <a:gd name="T100" fmla="*/ 52 w 388"/>
              <a:gd name="T101" fmla="*/ 200 h 374"/>
              <a:gd name="T102" fmla="*/ 19 w 388"/>
              <a:gd name="T103" fmla="*/ 231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8" h="374">
                <a:moveTo>
                  <a:pt x="224" y="94"/>
                </a:moveTo>
                <a:cubicBezTo>
                  <a:pt x="229" y="87"/>
                  <a:pt x="234" y="80"/>
                  <a:pt x="239" y="74"/>
                </a:cubicBezTo>
                <a:cubicBezTo>
                  <a:pt x="242" y="71"/>
                  <a:pt x="245" y="68"/>
                  <a:pt x="247" y="65"/>
                </a:cubicBezTo>
                <a:cubicBezTo>
                  <a:pt x="250" y="62"/>
                  <a:pt x="253" y="59"/>
                  <a:pt x="255" y="58"/>
                </a:cubicBezTo>
                <a:cubicBezTo>
                  <a:pt x="256" y="57"/>
                  <a:pt x="257" y="57"/>
                  <a:pt x="257" y="56"/>
                </a:cubicBezTo>
                <a:cubicBezTo>
                  <a:pt x="260" y="53"/>
                  <a:pt x="261" y="50"/>
                  <a:pt x="261" y="46"/>
                </a:cubicBezTo>
                <a:cubicBezTo>
                  <a:pt x="261" y="42"/>
                  <a:pt x="259" y="38"/>
                  <a:pt x="256" y="36"/>
                </a:cubicBezTo>
                <a:cubicBezTo>
                  <a:pt x="251" y="30"/>
                  <a:pt x="241" y="31"/>
                  <a:pt x="236" y="36"/>
                </a:cubicBezTo>
                <a:cubicBezTo>
                  <a:pt x="232" y="41"/>
                  <a:pt x="230" y="44"/>
                  <a:pt x="227" y="48"/>
                </a:cubicBezTo>
                <a:cubicBezTo>
                  <a:pt x="224" y="52"/>
                  <a:pt x="222" y="55"/>
                  <a:pt x="219" y="60"/>
                </a:cubicBezTo>
                <a:cubicBezTo>
                  <a:pt x="214" y="67"/>
                  <a:pt x="210" y="75"/>
                  <a:pt x="206" y="84"/>
                </a:cubicBezTo>
                <a:cubicBezTo>
                  <a:pt x="202" y="92"/>
                  <a:pt x="199" y="101"/>
                  <a:pt x="196" y="110"/>
                </a:cubicBezTo>
                <a:cubicBezTo>
                  <a:pt x="194" y="117"/>
                  <a:pt x="192" y="126"/>
                  <a:pt x="191" y="137"/>
                </a:cubicBezTo>
                <a:cubicBezTo>
                  <a:pt x="191" y="140"/>
                  <a:pt x="193" y="143"/>
                  <a:pt x="196" y="144"/>
                </a:cubicBezTo>
                <a:cubicBezTo>
                  <a:pt x="196" y="144"/>
                  <a:pt x="197" y="144"/>
                  <a:pt x="197" y="144"/>
                </a:cubicBezTo>
                <a:cubicBezTo>
                  <a:pt x="200" y="144"/>
                  <a:pt x="203" y="142"/>
                  <a:pt x="204" y="138"/>
                </a:cubicBezTo>
                <a:cubicBezTo>
                  <a:pt x="205" y="132"/>
                  <a:pt x="208" y="124"/>
                  <a:pt x="212" y="115"/>
                </a:cubicBezTo>
                <a:cubicBezTo>
                  <a:pt x="215" y="108"/>
                  <a:pt x="219" y="101"/>
                  <a:pt x="224" y="94"/>
                </a:cubicBezTo>
                <a:close/>
                <a:moveTo>
                  <a:pt x="269" y="121"/>
                </a:moveTo>
                <a:cubicBezTo>
                  <a:pt x="266" y="121"/>
                  <a:pt x="266" y="121"/>
                  <a:pt x="266" y="121"/>
                </a:cubicBezTo>
                <a:cubicBezTo>
                  <a:pt x="257" y="124"/>
                  <a:pt x="249" y="127"/>
                  <a:pt x="240" y="131"/>
                </a:cubicBezTo>
                <a:cubicBezTo>
                  <a:pt x="234" y="135"/>
                  <a:pt x="225" y="139"/>
                  <a:pt x="217" y="146"/>
                </a:cubicBezTo>
                <a:cubicBezTo>
                  <a:pt x="214" y="148"/>
                  <a:pt x="213" y="151"/>
                  <a:pt x="215" y="154"/>
                </a:cubicBezTo>
                <a:cubicBezTo>
                  <a:pt x="216" y="156"/>
                  <a:pt x="218" y="157"/>
                  <a:pt x="221" y="157"/>
                </a:cubicBezTo>
                <a:cubicBezTo>
                  <a:pt x="222" y="157"/>
                  <a:pt x="223" y="157"/>
                  <a:pt x="224" y="156"/>
                </a:cubicBezTo>
                <a:cubicBezTo>
                  <a:pt x="230" y="153"/>
                  <a:pt x="238" y="150"/>
                  <a:pt x="246" y="147"/>
                </a:cubicBezTo>
                <a:cubicBezTo>
                  <a:pt x="254" y="145"/>
                  <a:pt x="262" y="143"/>
                  <a:pt x="271" y="142"/>
                </a:cubicBezTo>
                <a:cubicBezTo>
                  <a:pt x="279" y="141"/>
                  <a:pt x="287" y="140"/>
                  <a:pt x="295" y="140"/>
                </a:cubicBezTo>
                <a:cubicBezTo>
                  <a:pt x="299" y="140"/>
                  <a:pt x="303" y="140"/>
                  <a:pt x="307" y="140"/>
                </a:cubicBezTo>
                <a:cubicBezTo>
                  <a:pt x="310" y="140"/>
                  <a:pt x="315" y="141"/>
                  <a:pt x="318" y="141"/>
                </a:cubicBezTo>
                <a:cubicBezTo>
                  <a:pt x="320" y="142"/>
                  <a:pt x="321" y="142"/>
                  <a:pt x="321" y="142"/>
                </a:cubicBezTo>
                <a:cubicBezTo>
                  <a:pt x="330" y="142"/>
                  <a:pt x="336" y="137"/>
                  <a:pt x="336" y="130"/>
                </a:cubicBezTo>
                <a:cubicBezTo>
                  <a:pt x="336" y="121"/>
                  <a:pt x="328" y="117"/>
                  <a:pt x="322" y="116"/>
                </a:cubicBezTo>
                <a:cubicBezTo>
                  <a:pt x="317" y="116"/>
                  <a:pt x="306" y="114"/>
                  <a:pt x="294" y="115"/>
                </a:cubicBezTo>
                <a:cubicBezTo>
                  <a:pt x="284" y="116"/>
                  <a:pt x="276" y="118"/>
                  <a:pt x="269" y="121"/>
                </a:cubicBezTo>
                <a:close/>
                <a:moveTo>
                  <a:pt x="323" y="203"/>
                </a:moveTo>
                <a:cubicBezTo>
                  <a:pt x="319" y="201"/>
                  <a:pt x="315" y="198"/>
                  <a:pt x="311" y="196"/>
                </a:cubicBezTo>
                <a:cubicBezTo>
                  <a:pt x="303" y="191"/>
                  <a:pt x="295" y="187"/>
                  <a:pt x="286" y="183"/>
                </a:cubicBezTo>
                <a:cubicBezTo>
                  <a:pt x="278" y="180"/>
                  <a:pt x="269" y="176"/>
                  <a:pt x="260" y="174"/>
                </a:cubicBezTo>
                <a:cubicBezTo>
                  <a:pt x="250" y="171"/>
                  <a:pt x="241" y="170"/>
                  <a:pt x="233" y="169"/>
                </a:cubicBezTo>
                <a:cubicBezTo>
                  <a:pt x="229" y="169"/>
                  <a:pt x="227" y="172"/>
                  <a:pt x="226" y="175"/>
                </a:cubicBezTo>
                <a:cubicBezTo>
                  <a:pt x="225" y="179"/>
                  <a:pt x="228" y="182"/>
                  <a:pt x="232" y="183"/>
                </a:cubicBezTo>
                <a:cubicBezTo>
                  <a:pt x="239" y="184"/>
                  <a:pt x="246" y="187"/>
                  <a:pt x="255" y="190"/>
                </a:cubicBezTo>
                <a:cubicBezTo>
                  <a:pt x="262" y="194"/>
                  <a:pt x="269" y="197"/>
                  <a:pt x="276" y="202"/>
                </a:cubicBezTo>
                <a:cubicBezTo>
                  <a:pt x="284" y="206"/>
                  <a:pt x="290" y="211"/>
                  <a:pt x="297" y="216"/>
                </a:cubicBezTo>
                <a:cubicBezTo>
                  <a:pt x="300" y="219"/>
                  <a:pt x="303" y="222"/>
                  <a:pt x="306" y="224"/>
                </a:cubicBezTo>
                <a:cubicBezTo>
                  <a:pt x="309" y="227"/>
                  <a:pt x="312" y="230"/>
                  <a:pt x="314" y="232"/>
                </a:cubicBezTo>
                <a:cubicBezTo>
                  <a:pt x="314" y="233"/>
                  <a:pt x="315" y="233"/>
                  <a:pt x="315" y="234"/>
                </a:cubicBezTo>
                <a:cubicBezTo>
                  <a:pt x="318" y="236"/>
                  <a:pt x="321" y="238"/>
                  <a:pt x="325" y="238"/>
                </a:cubicBezTo>
                <a:cubicBezTo>
                  <a:pt x="329" y="238"/>
                  <a:pt x="333" y="236"/>
                  <a:pt x="336" y="233"/>
                </a:cubicBezTo>
                <a:cubicBezTo>
                  <a:pt x="338" y="230"/>
                  <a:pt x="339" y="226"/>
                  <a:pt x="339" y="222"/>
                </a:cubicBezTo>
                <a:cubicBezTo>
                  <a:pt x="339" y="218"/>
                  <a:pt x="337" y="215"/>
                  <a:pt x="334" y="212"/>
                </a:cubicBezTo>
                <a:cubicBezTo>
                  <a:pt x="330" y="209"/>
                  <a:pt x="327" y="206"/>
                  <a:pt x="323" y="203"/>
                </a:cubicBezTo>
                <a:close/>
                <a:moveTo>
                  <a:pt x="257" y="316"/>
                </a:moveTo>
                <a:cubicBezTo>
                  <a:pt x="264" y="316"/>
                  <a:pt x="269" y="309"/>
                  <a:pt x="268" y="301"/>
                </a:cubicBezTo>
                <a:cubicBezTo>
                  <a:pt x="268" y="294"/>
                  <a:pt x="267" y="290"/>
                  <a:pt x="266" y="286"/>
                </a:cubicBezTo>
                <a:cubicBezTo>
                  <a:pt x="266" y="284"/>
                  <a:pt x="266" y="282"/>
                  <a:pt x="265" y="280"/>
                </a:cubicBezTo>
                <a:cubicBezTo>
                  <a:pt x="265" y="278"/>
                  <a:pt x="264" y="275"/>
                  <a:pt x="263" y="272"/>
                </a:cubicBezTo>
                <a:cubicBezTo>
                  <a:pt x="261" y="264"/>
                  <a:pt x="257" y="255"/>
                  <a:pt x="253" y="247"/>
                </a:cubicBezTo>
                <a:cubicBezTo>
                  <a:pt x="249" y="238"/>
                  <a:pt x="245" y="230"/>
                  <a:pt x="240" y="223"/>
                </a:cubicBezTo>
                <a:cubicBezTo>
                  <a:pt x="236" y="217"/>
                  <a:pt x="230" y="209"/>
                  <a:pt x="222" y="201"/>
                </a:cubicBezTo>
                <a:cubicBezTo>
                  <a:pt x="220" y="199"/>
                  <a:pt x="216" y="199"/>
                  <a:pt x="214" y="201"/>
                </a:cubicBezTo>
                <a:cubicBezTo>
                  <a:pt x="213" y="202"/>
                  <a:pt x="212" y="203"/>
                  <a:pt x="212" y="205"/>
                </a:cubicBezTo>
                <a:cubicBezTo>
                  <a:pt x="211" y="207"/>
                  <a:pt x="212" y="208"/>
                  <a:pt x="213" y="210"/>
                </a:cubicBezTo>
                <a:cubicBezTo>
                  <a:pt x="217" y="216"/>
                  <a:pt x="221" y="223"/>
                  <a:pt x="225" y="231"/>
                </a:cubicBezTo>
                <a:cubicBezTo>
                  <a:pt x="229" y="238"/>
                  <a:pt x="231" y="246"/>
                  <a:pt x="234" y="254"/>
                </a:cubicBezTo>
                <a:cubicBezTo>
                  <a:pt x="236" y="262"/>
                  <a:pt x="238" y="270"/>
                  <a:pt x="239" y="278"/>
                </a:cubicBezTo>
                <a:cubicBezTo>
                  <a:pt x="240" y="282"/>
                  <a:pt x="240" y="286"/>
                  <a:pt x="241" y="290"/>
                </a:cubicBezTo>
                <a:cubicBezTo>
                  <a:pt x="241" y="294"/>
                  <a:pt x="241" y="303"/>
                  <a:pt x="241" y="304"/>
                </a:cubicBezTo>
                <a:cubicBezTo>
                  <a:pt x="241" y="307"/>
                  <a:pt x="242" y="310"/>
                  <a:pt x="245" y="313"/>
                </a:cubicBezTo>
                <a:cubicBezTo>
                  <a:pt x="247" y="315"/>
                  <a:pt x="251" y="317"/>
                  <a:pt x="255" y="317"/>
                </a:cubicBezTo>
                <a:cubicBezTo>
                  <a:pt x="255" y="317"/>
                  <a:pt x="256" y="317"/>
                  <a:pt x="257" y="316"/>
                </a:cubicBezTo>
                <a:close/>
                <a:moveTo>
                  <a:pt x="78" y="113"/>
                </a:moveTo>
                <a:cubicBezTo>
                  <a:pt x="79" y="113"/>
                  <a:pt x="80" y="113"/>
                  <a:pt x="81" y="113"/>
                </a:cubicBezTo>
                <a:cubicBezTo>
                  <a:pt x="84" y="112"/>
                  <a:pt x="90" y="112"/>
                  <a:pt x="91" y="111"/>
                </a:cubicBezTo>
                <a:cubicBezTo>
                  <a:pt x="95" y="111"/>
                  <a:pt x="99" y="111"/>
                  <a:pt x="103" y="112"/>
                </a:cubicBezTo>
                <a:cubicBezTo>
                  <a:pt x="111" y="113"/>
                  <a:pt x="120" y="115"/>
                  <a:pt x="127" y="118"/>
                </a:cubicBezTo>
                <a:cubicBezTo>
                  <a:pt x="135" y="122"/>
                  <a:pt x="143" y="126"/>
                  <a:pt x="150" y="132"/>
                </a:cubicBezTo>
                <a:cubicBezTo>
                  <a:pt x="158" y="137"/>
                  <a:pt x="164" y="144"/>
                  <a:pt x="168" y="150"/>
                </a:cubicBezTo>
                <a:cubicBezTo>
                  <a:pt x="170" y="152"/>
                  <a:pt x="172" y="153"/>
                  <a:pt x="174" y="153"/>
                </a:cubicBezTo>
                <a:cubicBezTo>
                  <a:pt x="175" y="153"/>
                  <a:pt x="175" y="153"/>
                  <a:pt x="176" y="152"/>
                </a:cubicBezTo>
                <a:cubicBezTo>
                  <a:pt x="178" y="151"/>
                  <a:pt x="179" y="150"/>
                  <a:pt x="179" y="149"/>
                </a:cubicBezTo>
                <a:cubicBezTo>
                  <a:pt x="180" y="147"/>
                  <a:pt x="180" y="145"/>
                  <a:pt x="179" y="144"/>
                </a:cubicBezTo>
                <a:cubicBezTo>
                  <a:pt x="174" y="133"/>
                  <a:pt x="167" y="125"/>
                  <a:pt x="161" y="119"/>
                </a:cubicBezTo>
                <a:cubicBezTo>
                  <a:pt x="154" y="112"/>
                  <a:pt x="146" y="106"/>
                  <a:pt x="137" y="100"/>
                </a:cubicBezTo>
                <a:cubicBezTo>
                  <a:pt x="128" y="94"/>
                  <a:pt x="118" y="90"/>
                  <a:pt x="108" y="88"/>
                </a:cubicBezTo>
                <a:cubicBezTo>
                  <a:pt x="103" y="86"/>
                  <a:pt x="97" y="86"/>
                  <a:pt x="92" y="86"/>
                </a:cubicBezTo>
                <a:cubicBezTo>
                  <a:pt x="89" y="85"/>
                  <a:pt x="87" y="86"/>
                  <a:pt x="84" y="86"/>
                </a:cubicBezTo>
                <a:cubicBezTo>
                  <a:pt x="84" y="86"/>
                  <a:pt x="84" y="86"/>
                  <a:pt x="84" y="86"/>
                </a:cubicBezTo>
                <a:cubicBezTo>
                  <a:pt x="81" y="86"/>
                  <a:pt x="74" y="85"/>
                  <a:pt x="70" y="86"/>
                </a:cubicBezTo>
                <a:cubicBezTo>
                  <a:pt x="67" y="88"/>
                  <a:pt x="64" y="90"/>
                  <a:pt x="62" y="94"/>
                </a:cubicBezTo>
                <a:cubicBezTo>
                  <a:pt x="61" y="97"/>
                  <a:pt x="61" y="101"/>
                  <a:pt x="62" y="105"/>
                </a:cubicBezTo>
                <a:cubicBezTo>
                  <a:pt x="64" y="111"/>
                  <a:pt x="72" y="113"/>
                  <a:pt x="78" y="113"/>
                </a:cubicBezTo>
                <a:close/>
                <a:moveTo>
                  <a:pt x="171" y="195"/>
                </a:moveTo>
                <a:cubicBezTo>
                  <a:pt x="170" y="192"/>
                  <a:pt x="167" y="189"/>
                  <a:pt x="163" y="189"/>
                </a:cubicBezTo>
                <a:cubicBezTo>
                  <a:pt x="163" y="189"/>
                  <a:pt x="163" y="189"/>
                  <a:pt x="163" y="189"/>
                </a:cubicBezTo>
                <a:cubicBezTo>
                  <a:pt x="153" y="189"/>
                  <a:pt x="144" y="192"/>
                  <a:pt x="133" y="196"/>
                </a:cubicBezTo>
                <a:cubicBezTo>
                  <a:pt x="124" y="200"/>
                  <a:pt x="115" y="205"/>
                  <a:pt x="107" y="212"/>
                </a:cubicBezTo>
                <a:cubicBezTo>
                  <a:pt x="100" y="219"/>
                  <a:pt x="93" y="227"/>
                  <a:pt x="87" y="236"/>
                </a:cubicBezTo>
                <a:cubicBezTo>
                  <a:pt x="85" y="240"/>
                  <a:pt x="82" y="245"/>
                  <a:pt x="80" y="250"/>
                </a:cubicBezTo>
                <a:cubicBezTo>
                  <a:pt x="78" y="254"/>
                  <a:pt x="76" y="259"/>
                  <a:pt x="74" y="265"/>
                </a:cubicBezTo>
                <a:cubicBezTo>
                  <a:pt x="73" y="265"/>
                  <a:pt x="73" y="266"/>
                  <a:pt x="73" y="267"/>
                </a:cubicBezTo>
                <a:cubicBezTo>
                  <a:pt x="73" y="271"/>
                  <a:pt x="73" y="274"/>
                  <a:pt x="76" y="277"/>
                </a:cubicBezTo>
                <a:cubicBezTo>
                  <a:pt x="78" y="281"/>
                  <a:pt x="81" y="283"/>
                  <a:pt x="85" y="283"/>
                </a:cubicBezTo>
                <a:cubicBezTo>
                  <a:pt x="86" y="283"/>
                  <a:pt x="87" y="283"/>
                  <a:pt x="87" y="283"/>
                </a:cubicBezTo>
                <a:cubicBezTo>
                  <a:pt x="95" y="283"/>
                  <a:pt x="100" y="278"/>
                  <a:pt x="102" y="271"/>
                </a:cubicBezTo>
                <a:cubicBezTo>
                  <a:pt x="102" y="268"/>
                  <a:pt x="103" y="264"/>
                  <a:pt x="105" y="260"/>
                </a:cubicBezTo>
                <a:cubicBezTo>
                  <a:pt x="106" y="256"/>
                  <a:pt x="108" y="252"/>
                  <a:pt x="109" y="248"/>
                </a:cubicBezTo>
                <a:cubicBezTo>
                  <a:pt x="113" y="241"/>
                  <a:pt x="117" y="233"/>
                  <a:pt x="122" y="227"/>
                </a:cubicBezTo>
                <a:cubicBezTo>
                  <a:pt x="128" y="221"/>
                  <a:pt x="134" y="215"/>
                  <a:pt x="141" y="211"/>
                </a:cubicBezTo>
                <a:cubicBezTo>
                  <a:pt x="149" y="207"/>
                  <a:pt x="157" y="204"/>
                  <a:pt x="165" y="202"/>
                </a:cubicBezTo>
                <a:cubicBezTo>
                  <a:pt x="168" y="201"/>
                  <a:pt x="171" y="199"/>
                  <a:pt x="171" y="195"/>
                </a:cubicBezTo>
                <a:close/>
                <a:moveTo>
                  <a:pt x="191" y="205"/>
                </a:moveTo>
                <a:cubicBezTo>
                  <a:pt x="187" y="203"/>
                  <a:pt x="183" y="204"/>
                  <a:pt x="181" y="207"/>
                </a:cubicBezTo>
                <a:cubicBezTo>
                  <a:pt x="175" y="217"/>
                  <a:pt x="172" y="225"/>
                  <a:pt x="170" y="233"/>
                </a:cubicBezTo>
                <a:cubicBezTo>
                  <a:pt x="167" y="242"/>
                  <a:pt x="165" y="250"/>
                  <a:pt x="163" y="260"/>
                </a:cubicBezTo>
                <a:cubicBezTo>
                  <a:pt x="161" y="269"/>
                  <a:pt x="160" y="278"/>
                  <a:pt x="160" y="287"/>
                </a:cubicBezTo>
                <a:cubicBezTo>
                  <a:pt x="159" y="292"/>
                  <a:pt x="159" y="297"/>
                  <a:pt x="159" y="301"/>
                </a:cubicBezTo>
                <a:cubicBezTo>
                  <a:pt x="160" y="305"/>
                  <a:pt x="160" y="310"/>
                  <a:pt x="160" y="316"/>
                </a:cubicBezTo>
                <a:cubicBezTo>
                  <a:pt x="161" y="316"/>
                  <a:pt x="161" y="317"/>
                  <a:pt x="161" y="318"/>
                </a:cubicBezTo>
                <a:cubicBezTo>
                  <a:pt x="163" y="324"/>
                  <a:pt x="168" y="328"/>
                  <a:pt x="175" y="328"/>
                </a:cubicBezTo>
                <a:cubicBezTo>
                  <a:pt x="176" y="328"/>
                  <a:pt x="178" y="328"/>
                  <a:pt x="179" y="328"/>
                </a:cubicBezTo>
                <a:cubicBezTo>
                  <a:pt x="186" y="325"/>
                  <a:pt x="191" y="317"/>
                  <a:pt x="189" y="310"/>
                </a:cubicBezTo>
                <a:cubicBezTo>
                  <a:pt x="188" y="306"/>
                  <a:pt x="187" y="301"/>
                  <a:pt x="186" y="299"/>
                </a:cubicBezTo>
                <a:cubicBezTo>
                  <a:pt x="186" y="295"/>
                  <a:pt x="185" y="291"/>
                  <a:pt x="185" y="287"/>
                </a:cubicBezTo>
                <a:cubicBezTo>
                  <a:pt x="184" y="278"/>
                  <a:pt x="184" y="270"/>
                  <a:pt x="184" y="262"/>
                </a:cubicBezTo>
                <a:cubicBezTo>
                  <a:pt x="185" y="253"/>
                  <a:pt x="185" y="245"/>
                  <a:pt x="187" y="237"/>
                </a:cubicBezTo>
                <a:cubicBezTo>
                  <a:pt x="189" y="228"/>
                  <a:pt x="191" y="221"/>
                  <a:pt x="194" y="214"/>
                </a:cubicBezTo>
                <a:cubicBezTo>
                  <a:pt x="195" y="211"/>
                  <a:pt x="194" y="207"/>
                  <a:pt x="191" y="205"/>
                </a:cubicBezTo>
                <a:close/>
                <a:moveTo>
                  <a:pt x="263" y="333"/>
                </a:moveTo>
                <a:cubicBezTo>
                  <a:pt x="261" y="333"/>
                  <a:pt x="260" y="333"/>
                  <a:pt x="258" y="334"/>
                </a:cubicBezTo>
                <a:cubicBezTo>
                  <a:pt x="254" y="335"/>
                  <a:pt x="250" y="338"/>
                  <a:pt x="248" y="342"/>
                </a:cubicBezTo>
                <a:cubicBezTo>
                  <a:pt x="246" y="345"/>
                  <a:pt x="245" y="350"/>
                  <a:pt x="246" y="354"/>
                </a:cubicBezTo>
                <a:cubicBezTo>
                  <a:pt x="248" y="362"/>
                  <a:pt x="255" y="367"/>
                  <a:pt x="262" y="367"/>
                </a:cubicBezTo>
                <a:cubicBezTo>
                  <a:pt x="264" y="367"/>
                  <a:pt x="265" y="366"/>
                  <a:pt x="267" y="366"/>
                </a:cubicBezTo>
                <a:cubicBezTo>
                  <a:pt x="276" y="364"/>
                  <a:pt x="281" y="354"/>
                  <a:pt x="279" y="345"/>
                </a:cubicBezTo>
                <a:cubicBezTo>
                  <a:pt x="277" y="338"/>
                  <a:pt x="270" y="333"/>
                  <a:pt x="263" y="333"/>
                </a:cubicBezTo>
                <a:close/>
                <a:moveTo>
                  <a:pt x="356" y="230"/>
                </a:moveTo>
                <a:cubicBezTo>
                  <a:pt x="347" y="232"/>
                  <a:pt x="341" y="240"/>
                  <a:pt x="343" y="249"/>
                </a:cubicBezTo>
                <a:cubicBezTo>
                  <a:pt x="345" y="257"/>
                  <a:pt x="351" y="263"/>
                  <a:pt x="359" y="263"/>
                </a:cubicBezTo>
                <a:cubicBezTo>
                  <a:pt x="360" y="263"/>
                  <a:pt x="362" y="263"/>
                  <a:pt x="363" y="263"/>
                </a:cubicBezTo>
                <a:cubicBezTo>
                  <a:pt x="367" y="262"/>
                  <a:pt x="371" y="259"/>
                  <a:pt x="373" y="256"/>
                </a:cubicBezTo>
                <a:cubicBezTo>
                  <a:pt x="376" y="252"/>
                  <a:pt x="377" y="247"/>
                  <a:pt x="376" y="243"/>
                </a:cubicBezTo>
                <a:cubicBezTo>
                  <a:pt x="374" y="234"/>
                  <a:pt x="365" y="228"/>
                  <a:pt x="356" y="230"/>
                </a:cubicBezTo>
                <a:close/>
                <a:moveTo>
                  <a:pt x="383" y="114"/>
                </a:moveTo>
                <a:cubicBezTo>
                  <a:pt x="381" y="110"/>
                  <a:pt x="376" y="108"/>
                  <a:pt x="372" y="108"/>
                </a:cubicBezTo>
                <a:cubicBezTo>
                  <a:pt x="363" y="107"/>
                  <a:pt x="355" y="114"/>
                  <a:pt x="354" y="123"/>
                </a:cubicBezTo>
                <a:cubicBezTo>
                  <a:pt x="354" y="128"/>
                  <a:pt x="355" y="132"/>
                  <a:pt x="358" y="136"/>
                </a:cubicBezTo>
                <a:cubicBezTo>
                  <a:pt x="361" y="139"/>
                  <a:pt x="365" y="141"/>
                  <a:pt x="370" y="141"/>
                </a:cubicBezTo>
                <a:cubicBezTo>
                  <a:pt x="370" y="141"/>
                  <a:pt x="370" y="141"/>
                  <a:pt x="371" y="141"/>
                </a:cubicBezTo>
                <a:cubicBezTo>
                  <a:pt x="380" y="141"/>
                  <a:pt x="387" y="134"/>
                  <a:pt x="388" y="126"/>
                </a:cubicBezTo>
                <a:cubicBezTo>
                  <a:pt x="388" y="121"/>
                  <a:pt x="386" y="117"/>
                  <a:pt x="383" y="114"/>
                </a:cubicBezTo>
                <a:close/>
                <a:moveTo>
                  <a:pt x="281" y="35"/>
                </a:moveTo>
                <a:cubicBezTo>
                  <a:pt x="283" y="35"/>
                  <a:pt x="284" y="35"/>
                  <a:pt x="285" y="35"/>
                </a:cubicBezTo>
                <a:cubicBezTo>
                  <a:pt x="294" y="33"/>
                  <a:pt x="300" y="24"/>
                  <a:pt x="298" y="15"/>
                </a:cubicBezTo>
                <a:cubicBezTo>
                  <a:pt x="296" y="6"/>
                  <a:pt x="287" y="0"/>
                  <a:pt x="278" y="2"/>
                </a:cubicBezTo>
                <a:cubicBezTo>
                  <a:pt x="274" y="3"/>
                  <a:pt x="270" y="5"/>
                  <a:pt x="268" y="9"/>
                </a:cubicBezTo>
                <a:cubicBezTo>
                  <a:pt x="265" y="13"/>
                  <a:pt x="264" y="17"/>
                  <a:pt x="265" y="21"/>
                </a:cubicBezTo>
                <a:cubicBezTo>
                  <a:pt x="267" y="29"/>
                  <a:pt x="274" y="35"/>
                  <a:pt x="281" y="35"/>
                </a:cubicBezTo>
                <a:close/>
                <a:moveTo>
                  <a:pt x="32" y="120"/>
                </a:moveTo>
                <a:cubicBezTo>
                  <a:pt x="33" y="120"/>
                  <a:pt x="34" y="120"/>
                  <a:pt x="36" y="119"/>
                </a:cubicBezTo>
                <a:cubicBezTo>
                  <a:pt x="45" y="117"/>
                  <a:pt x="50" y="108"/>
                  <a:pt x="48" y="99"/>
                </a:cubicBezTo>
                <a:cubicBezTo>
                  <a:pt x="46" y="92"/>
                  <a:pt x="40" y="86"/>
                  <a:pt x="32" y="86"/>
                </a:cubicBezTo>
                <a:cubicBezTo>
                  <a:pt x="30" y="86"/>
                  <a:pt x="29" y="86"/>
                  <a:pt x="28" y="87"/>
                </a:cubicBezTo>
                <a:cubicBezTo>
                  <a:pt x="24" y="88"/>
                  <a:pt x="20" y="90"/>
                  <a:pt x="18" y="94"/>
                </a:cubicBezTo>
                <a:cubicBezTo>
                  <a:pt x="15" y="98"/>
                  <a:pt x="14" y="103"/>
                  <a:pt x="16" y="107"/>
                </a:cubicBezTo>
                <a:cubicBezTo>
                  <a:pt x="17" y="114"/>
                  <a:pt x="24" y="120"/>
                  <a:pt x="32" y="120"/>
                </a:cubicBezTo>
                <a:close/>
                <a:moveTo>
                  <a:pt x="71" y="288"/>
                </a:moveTo>
                <a:cubicBezTo>
                  <a:pt x="69" y="288"/>
                  <a:pt x="66" y="289"/>
                  <a:pt x="64" y="290"/>
                </a:cubicBezTo>
                <a:cubicBezTo>
                  <a:pt x="60" y="292"/>
                  <a:pt x="57" y="296"/>
                  <a:pt x="55" y="300"/>
                </a:cubicBezTo>
                <a:cubicBezTo>
                  <a:pt x="54" y="304"/>
                  <a:pt x="54" y="309"/>
                  <a:pt x="56" y="313"/>
                </a:cubicBezTo>
                <a:cubicBezTo>
                  <a:pt x="59" y="318"/>
                  <a:pt x="65" y="322"/>
                  <a:pt x="71" y="322"/>
                </a:cubicBezTo>
                <a:cubicBezTo>
                  <a:pt x="74" y="322"/>
                  <a:pt x="76" y="321"/>
                  <a:pt x="79" y="320"/>
                </a:cubicBezTo>
                <a:cubicBezTo>
                  <a:pt x="83" y="318"/>
                  <a:pt x="86" y="315"/>
                  <a:pt x="87" y="311"/>
                </a:cubicBezTo>
                <a:cubicBezTo>
                  <a:pt x="89" y="306"/>
                  <a:pt x="88" y="302"/>
                  <a:pt x="86" y="298"/>
                </a:cubicBezTo>
                <a:cubicBezTo>
                  <a:pt x="84" y="292"/>
                  <a:pt x="78" y="288"/>
                  <a:pt x="71" y="288"/>
                </a:cubicBezTo>
                <a:close/>
                <a:moveTo>
                  <a:pt x="170" y="341"/>
                </a:moveTo>
                <a:cubicBezTo>
                  <a:pt x="168" y="341"/>
                  <a:pt x="167" y="341"/>
                  <a:pt x="166" y="342"/>
                </a:cubicBezTo>
                <a:cubicBezTo>
                  <a:pt x="157" y="344"/>
                  <a:pt x="151" y="353"/>
                  <a:pt x="154" y="362"/>
                </a:cubicBezTo>
                <a:cubicBezTo>
                  <a:pt x="156" y="369"/>
                  <a:pt x="162" y="374"/>
                  <a:pt x="170" y="374"/>
                </a:cubicBezTo>
                <a:cubicBezTo>
                  <a:pt x="171" y="374"/>
                  <a:pt x="173" y="374"/>
                  <a:pt x="174" y="374"/>
                </a:cubicBezTo>
                <a:cubicBezTo>
                  <a:pt x="179" y="373"/>
                  <a:pt x="182" y="370"/>
                  <a:pt x="184" y="366"/>
                </a:cubicBezTo>
                <a:cubicBezTo>
                  <a:pt x="187" y="362"/>
                  <a:pt x="187" y="358"/>
                  <a:pt x="186" y="353"/>
                </a:cubicBezTo>
                <a:cubicBezTo>
                  <a:pt x="184" y="346"/>
                  <a:pt x="177" y="341"/>
                  <a:pt x="170" y="341"/>
                </a:cubicBezTo>
                <a:close/>
                <a:moveTo>
                  <a:pt x="65" y="193"/>
                </a:moveTo>
                <a:cubicBezTo>
                  <a:pt x="65" y="193"/>
                  <a:pt x="66" y="191"/>
                  <a:pt x="68" y="190"/>
                </a:cubicBezTo>
                <a:cubicBezTo>
                  <a:pt x="69" y="188"/>
                  <a:pt x="71" y="187"/>
                  <a:pt x="72" y="186"/>
                </a:cubicBezTo>
                <a:cubicBezTo>
                  <a:pt x="75" y="183"/>
                  <a:pt x="79" y="181"/>
                  <a:pt x="82" y="179"/>
                </a:cubicBezTo>
                <a:cubicBezTo>
                  <a:pt x="89" y="175"/>
                  <a:pt x="97" y="172"/>
                  <a:pt x="105" y="170"/>
                </a:cubicBezTo>
                <a:cubicBezTo>
                  <a:pt x="113" y="169"/>
                  <a:pt x="122" y="168"/>
                  <a:pt x="130" y="168"/>
                </a:cubicBezTo>
                <a:cubicBezTo>
                  <a:pt x="131" y="168"/>
                  <a:pt x="131" y="168"/>
                  <a:pt x="131" y="168"/>
                </a:cubicBezTo>
                <a:cubicBezTo>
                  <a:pt x="141" y="168"/>
                  <a:pt x="150" y="169"/>
                  <a:pt x="157" y="172"/>
                </a:cubicBezTo>
                <a:cubicBezTo>
                  <a:pt x="160" y="173"/>
                  <a:pt x="163" y="171"/>
                  <a:pt x="165" y="169"/>
                </a:cubicBezTo>
                <a:cubicBezTo>
                  <a:pt x="167" y="166"/>
                  <a:pt x="165" y="162"/>
                  <a:pt x="162" y="160"/>
                </a:cubicBezTo>
                <a:cubicBezTo>
                  <a:pt x="152" y="154"/>
                  <a:pt x="142" y="152"/>
                  <a:pt x="133" y="151"/>
                </a:cubicBezTo>
                <a:cubicBezTo>
                  <a:pt x="123" y="149"/>
                  <a:pt x="113" y="149"/>
                  <a:pt x="102" y="150"/>
                </a:cubicBezTo>
                <a:cubicBezTo>
                  <a:pt x="92" y="150"/>
                  <a:pt x="81" y="153"/>
                  <a:pt x="71" y="157"/>
                </a:cubicBezTo>
                <a:cubicBezTo>
                  <a:pt x="66" y="159"/>
                  <a:pt x="61" y="161"/>
                  <a:pt x="57" y="164"/>
                </a:cubicBezTo>
                <a:cubicBezTo>
                  <a:pt x="54" y="165"/>
                  <a:pt x="52" y="167"/>
                  <a:pt x="50" y="169"/>
                </a:cubicBezTo>
                <a:cubicBezTo>
                  <a:pt x="47" y="171"/>
                  <a:pt x="45" y="172"/>
                  <a:pt x="43" y="175"/>
                </a:cubicBezTo>
                <a:cubicBezTo>
                  <a:pt x="42" y="175"/>
                  <a:pt x="42" y="175"/>
                  <a:pt x="42" y="175"/>
                </a:cubicBezTo>
                <a:cubicBezTo>
                  <a:pt x="41" y="176"/>
                  <a:pt x="41" y="177"/>
                  <a:pt x="40" y="178"/>
                </a:cubicBezTo>
                <a:cubicBezTo>
                  <a:pt x="36" y="184"/>
                  <a:pt x="38" y="193"/>
                  <a:pt x="45" y="198"/>
                </a:cubicBezTo>
                <a:cubicBezTo>
                  <a:pt x="47" y="199"/>
                  <a:pt x="50" y="200"/>
                  <a:pt x="52" y="200"/>
                </a:cubicBezTo>
                <a:cubicBezTo>
                  <a:pt x="57" y="200"/>
                  <a:pt x="62" y="197"/>
                  <a:pt x="65" y="193"/>
                </a:cubicBezTo>
                <a:close/>
                <a:moveTo>
                  <a:pt x="6" y="203"/>
                </a:moveTo>
                <a:cubicBezTo>
                  <a:pt x="0" y="210"/>
                  <a:pt x="1" y="221"/>
                  <a:pt x="8" y="227"/>
                </a:cubicBezTo>
                <a:cubicBezTo>
                  <a:pt x="11" y="229"/>
                  <a:pt x="15" y="231"/>
                  <a:pt x="19" y="231"/>
                </a:cubicBezTo>
                <a:cubicBezTo>
                  <a:pt x="24" y="231"/>
                  <a:pt x="29" y="229"/>
                  <a:pt x="32" y="225"/>
                </a:cubicBezTo>
                <a:cubicBezTo>
                  <a:pt x="38" y="218"/>
                  <a:pt x="37" y="207"/>
                  <a:pt x="30" y="201"/>
                </a:cubicBezTo>
                <a:cubicBezTo>
                  <a:pt x="23" y="196"/>
                  <a:pt x="12" y="197"/>
                  <a:pt x="6" y="203"/>
                </a:cubicBezTo>
                <a:close/>
              </a:path>
            </a:pathLst>
          </a:custGeom>
          <a:solidFill>
            <a:srgbClr val="FCD116"/>
          </a:solidFill>
          <a:ln>
            <a:noFill/>
          </a:ln>
        </p:spPr>
        <p:txBody>
          <a:bodyPr vert="horz" wrap="square" lIns="91427" tIns="45713" rIns="91427" bIns="45713" numCol="1" anchor="t" anchorCtr="0" compatLnSpc="1">
            <a:prstTxWarp prst="textNoShape">
              <a:avLst/>
            </a:prstTxWarp>
          </a:bodyPr>
          <a:lstStyle/>
          <a:p>
            <a:pPr defTabSz="932563"/>
            <a:endParaRPr lang="en-US">
              <a:solidFill>
                <a:srgbClr val="FFFFFF"/>
              </a:solidFill>
              <a:latin typeface="Segoe UI"/>
            </a:endParaRPr>
          </a:p>
        </p:txBody>
      </p:sp>
      <p:sp>
        <p:nvSpPr>
          <p:cNvPr id="3" name="Explosion 1 2"/>
          <p:cNvSpPr/>
          <p:nvPr/>
        </p:nvSpPr>
        <p:spPr bwMode="auto">
          <a:xfrm>
            <a:off x="8435681" y="2662461"/>
            <a:ext cx="3671887" cy="3671887"/>
          </a:xfrm>
          <a:prstGeom prst="irregularSeal1">
            <a:avLst/>
          </a:prstGeom>
          <a:solidFill>
            <a:srgbClr val="FFF100">
              <a:alpha val="7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Explosion 1 4"/>
          <p:cNvSpPr/>
          <p:nvPr/>
        </p:nvSpPr>
        <p:spPr bwMode="auto">
          <a:xfrm rot="9900000">
            <a:off x="8888561" y="3045473"/>
            <a:ext cx="2700108" cy="2700108"/>
          </a:xfrm>
          <a:prstGeom prst="irregularSeal1">
            <a:avLst/>
          </a:prstGeom>
          <a:solidFill>
            <a:srgbClr val="FFB9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Explosion 1 5"/>
          <p:cNvSpPr/>
          <p:nvPr/>
        </p:nvSpPr>
        <p:spPr bwMode="auto">
          <a:xfrm rot="5400000">
            <a:off x="9418184" y="3542961"/>
            <a:ext cx="1916626" cy="1916626"/>
          </a:xfrm>
          <a:prstGeom prst="irregularSeal1">
            <a:avLst/>
          </a:prstGeom>
          <a:solidFill>
            <a:srgbClr val="DC3C00">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32" name="Picture 3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368185" y="2211592"/>
            <a:ext cx="657753" cy="4015144"/>
          </a:xfrm>
          <a:prstGeom prst="rect">
            <a:avLst/>
          </a:prstGeom>
        </p:spPr>
      </p:pic>
      <p:grpSp>
        <p:nvGrpSpPr>
          <p:cNvPr id="104" name="Group 103"/>
          <p:cNvGrpSpPr/>
          <p:nvPr/>
        </p:nvGrpSpPr>
        <p:grpSpPr>
          <a:xfrm flipH="1">
            <a:off x="4858979" y="3398046"/>
            <a:ext cx="1068831" cy="2710218"/>
            <a:chOff x="4688198" y="3398046"/>
            <a:chExt cx="1068831" cy="2710218"/>
          </a:xfrm>
        </p:grpSpPr>
        <p:grpSp>
          <p:nvGrpSpPr>
            <p:cNvPr id="99" name="Group 98"/>
            <p:cNvGrpSpPr/>
            <p:nvPr/>
          </p:nvGrpSpPr>
          <p:grpSpPr>
            <a:xfrm>
              <a:off x="4852988" y="3398046"/>
              <a:ext cx="475067" cy="754744"/>
              <a:chOff x="4966893" y="3238521"/>
              <a:chExt cx="393700" cy="625475"/>
            </a:xfrm>
          </p:grpSpPr>
          <p:sp>
            <p:nvSpPr>
              <p:cNvPr id="39" name="Rectangle 7"/>
              <p:cNvSpPr>
                <a:spLocks noChangeArrowheads="1"/>
              </p:cNvSpPr>
              <p:nvPr/>
            </p:nvSpPr>
            <p:spPr bwMode="auto">
              <a:xfrm>
                <a:off x="5003405" y="3641746"/>
                <a:ext cx="322263" cy="193675"/>
              </a:xfrm>
              <a:prstGeom prst="rect">
                <a:avLst/>
              </a:prstGeom>
              <a:solidFill>
                <a:srgbClr val="6D4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8"/>
              <p:cNvSpPr>
                <a:spLocks/>
              </p:cNvSpPr>
              <p:nvPr/>
            </p:nvSpPr>
            <p:spPr bwMode="auto">
              <a:xfrm>
                <a:off x="4966893" y="3457596"/>
                <a:ext cx="393700" cy="82550"/>
              </a:xfrm>
              <a:custGeom>
                <a:avLst/>
                <a:gdLst>
                  <a:gd name="T0" fmla="*/ 172 w 172"/>
                  <a:gd name="T1" fmla="*/ 27 h 36"/>
                  <a:gd name="T2" fmla="*/ 164 w 172"/>
                  <a:gd name="T3" fmla="*/ 36 h 36"/>
                  <a:gd name="T4" fmla="*/ 9 w 172"/>
                  <a:gd name="T5" fmla="*/ 36 h 36"/>
                  <a:gd name="T6" fmla="*/ 0 w 172"/>
                  <a:gd name="T7" fmla="*/ 27 h 36"/>
                  <a:gd name="T8" fmla="*/ 0 w 172"/>
                  <a:gd name="T9" fmla="*/ 8 h 36"/>
                  <a:gd name="T10" fmla="*/ 9 w 172"/>
                  <a:gd name="T11" fmla="*/ 0 h 36"/>
                  <a:gd name="T12" fmla="*/ 164 w 172"/>
                  <a:gd name="T13" fmla="*/ 0 h 36"/>
                  <a:gd name="T14" fmla="*/ 172 w 172"/>
                  <a:gd name="T15" fmla="*/ 8 h 36"/>
                  <a:gd name="T16" fmla="*/ 172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172" y="27"/>
                    </a:moveTo>
                    <a:cubicBezTo>
                      <a:pt x="172" y="32"/>
                      <a:pt x="168" y="36"/>
                      <a:pt x="164" y="36"/>
                    </a:cubicBezTo>
                    <a:cubicBezTo>
                      <a:pt x="9" y="36"/>
                      <a:pt x="9" y="36"/>
                      <a:pt x="9" y="36"/>
                    </a:cubicBezTo>
                    <a:cubicBezTo>
                      <a:pt x="4" y="36"/>
                      <a:pt x="0" y="32"/>
                      <a:pt x="0" y="27"/>
                    </a:cubicBezTo>
                    <a:cubicBezTo>
                      <a:pt x="0" y="8"/>
                      <a:pt x="0" y="8"/>
                      <a:pt x="0" y="8"/>
                    </a:cubicBezTo>
                    <a:cubicBezTo>
                      <a:pt x="0" y="3"/>
                      <a:pt x="4" y="0"/>
                      <a:pt x="9" y="0"/>
                    </a:cubicBezTo>
                    <a:cubicBezTo>
                      <a:pt x="164" y="0"/>
                      <a:pt x="164" y="0"/>
                      <a:pt x="164" y="0"/>
                    </a:cubicBezTo>
                    <a:cubicBezTo>
                      <a:pt x="168" y="0"/>
                      <a:pt x="172" y="3"/>
                      <a:pt x="172" y="8"/>
                    </a:cubicBezTo>
                    <a:lnTo>
                      <a:pt x="172"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9"/>
              <p:cNvSpPr>
                <a:spLocks/>
              </p:cNvSpPr>
              <p:nvPr/>
            </p:nvSpPr>
            <p:spPr bwMode="auto">
              <a:xfrm>
                <a:off x="5095481" y="3638571"/>
                <a:ext cx="136525" cy="225425"/>
              </a:xfrm>
              <a:custGeom>
                <a:avLst/>
                <a:gdLst>
                  <a:gd name="T0" fmla="*/ 43 w 86"/>
                  <a:gd name="T1" fmla="*/ 142 h 142"/>
                  <a:gd name="T2" fmla="*/ 0 w 86"/>
                  <a:gd name="T3" fmla="*/ 100 h 142"/>
                  <a:gd name="T4" fmla="*/ 0 w 86"/>
                  <a:gd name="T5" fmla="*/ 0 h 142"/>
                  <a:gd name="T6" fmla="*/ 86 w 86"/>
                  <a:gd name="T7" fmla="*/ 0 h 142"/>
                  <a:gd name="T8" fmla="*/ 86 w 86"/>
                  <a:gd name="T9" fmla="*/ 100 h 142"/>
                  <a:gd name="T10" fmla="*/ 43 w 86"/>
                  <a:gd name="T11" fmla="*/ 142 h 142"/>
                </a:gdLst>
                <a:ahLst/>
                <a:cxnLst>
                  <a:cxn ang="0">
                    <a:pos x="T0" y="T1"/>
                  </a:cxn>
                  <a:cxn ang="0">
                    <a:pos x="T2" y="T3"/>
                  </a:cxn>
                  <a:cxn ang="0">
                    <a:pos x="T4" y="T5"/>
                  </a:cxn>
                  <a:cxn ang="0">
                    <a:pos x="T6" y="T7"/>
                  </a:cxn>
                  <a:cxn ang="0">
                    <a:pos x="T8" y="T9"/>
                  </a:cxn>
                  <a:cxn ang="0">
                    <a:pos x="T10" y="T11"/>
                  </a:cxn>
                </a:cxnLst>
                <a:rect l="0" t="0" r="r" b="b"/>
                <a:pathLst>
                  <a:path w="86" h="142">
                    <a:moveTo>
                      <a:pt x="43" y="142"/>
                    </a:moveTo>
                    <a:lnTo>
                      <a:pt x="0" y="100"/>
                    </a:lnTo>
                    <a:lnTo>
                      <a:pt x="0" y="0"/>
                    </a:lnTo>
                    <a:lnTo>
                      <a:pt x="86" y="0"/>
                    </a:lnTo>
                    <a:lnTo>
                      <a:pt x="86" y="100"/>
                    </a:lnTo>
                    <a:lnTo>
                      <a:pt x="43" y="142"/>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0"/>
              <p:cNvSpPr>
                <a:spLocks/>
              </p:cNvSpPr>
              <p:nvPr/>
            </p:nvSpPr>
            <p:spPr bwMode="auto">
              <a:xfrm>
                <a:off x="5095481" y="3603646"/>
                <a:ext cx="136525" cy="119063"/>
              </a:xfrm>
              <a:custGeom>
                <a:avLst/>
                <a:gdLst>
                  <a:gd name="T0" fmla="*/ 0 w 60"/>
                  <a:gd name="T1" fmla="*/ 48 h 52"/>
                  <a:gd name="T2" fmla="*/ 30 w 60"/>
                  <a:gd name="T3" fmla="*/ 52 h 52"/>
                  <a:gd name="T4" fmla="*/ 60 w 60"/>
                  <a:gd name="T5" fmla="*/ 48 h 52"/>
                  <a:gd name="T6" fmla="*/ 60 w 60"/>
                  <a:gd name="T7" fmla="*/ 0 h 52"/>
                  <a:gd name="T8" fmla="*/ 0 w 60"/>
                  <a:gd name="T9" fmla="*/ 0 h 52"/>
                  <a:gd name="T10" fmla="*/ 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0" y="48"/>
                    </a:moveTo>
                    <a:cubicBezTo>
                      <a:pt x="10" y="51"/>
                      <a:pt x="19" y="52"/>
                      <a:pt x="30" y="52"/>
                    </a:cubicBezTo>
                    <a:cubicBezTo>
                      <a:pt x="40" y="52"/>
                      <a:pt x="50" y="51"/>
                      <a:pt x="60" y="48"/>
                    </a:cubicBezTo>
                    <a:cubicBezTo>
                      <a:pt x="60" y="0"/>
                      <a:pt x="60" y="0"/>
                      <a:pt x="60" y="0"/>
                    </a:cubicBezTo>
                    <a:cubicBezTo>
                      <a:pt x="0" y="0"/>
                      <a:pt x="0" y="0"/>
                      <a:pt x="0" y="0"/>
                    </a:cubicBezTo>
                    <a:lnTo>
                      <a:pt x="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1"/>
              <p:cNvSpPr>
                <a:spLocks/>
              </p:cNvSpPr>
              <p:nvPr/>
            </p:nvSpPr>
            <p:spPr bwMode="auto">
              <a:xfrm>
                <a:off x="5003405" y="3392509"/>
                <a:ext cx="322263" cy="301625"/>
              </a:xfrm>
              <a:custGeom>
                <a:avLst/>
                <a:gdLst>
                  <a:gd name="T0" fmla="*/ 0 w 141"/>
                  <a:gd name="T1" fmla="*/ 0 h 133"/>
                  <a:gd name="T2" fmla="*/ 0 w 141"/>
                  <a:gd name="T3" fmla="*/ 110 h 133"/>
                  <a:gd name="T4" fmla="*/ 70 w 141"/>
                  <a:gd name="T5" fmla="*/ 133 h 133"/>
                  <a:gd name="T6" fmla="*/ 141 w 141"/>
                  <a:gd name="T7" fmla="*/ 110 h 133"/>
                  <a:gd name="T8" fmla="*/ 141 w 141"/>
                  <a:gd name="T9" fmla="*/ 110 h 133"/>
                  <a:gd name="T10" fmla="*/ 141 w 141"/>
                  <a:gd name="T11" fmla="*/ 0 h 133"/>
                  <a:gd name="T12" fmla="*/ 0 w 141"/>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41" h="133">
                    <a:moveTo>
                      <a:pt x="0" y="0"/>
                    </a:moveTo>
                    <a:cubicBezTo>
                      <a:pt x="0" y="110"/>
                      <a:pt x="0" y="110"/>
                      <a:pt x="0" y="110"/>
                    </a:cubicBezTo>
                    <a:cubicBezTo>
                      <a:pt x="19" y="125"/>
                      <a:pt x="44" y="133"/>
                      <a:pt x="70" y="133"/>
                    </a:cubicBezTo>
                    <a:cubicBezTo>
                      <a:pt x="96" y="133"/>
                      <a:pt x="122" y="125"/>
                      <a:pt x="141" y="110"/>
                    </a:cubicBezTo>
                    <a:cubicBezTo>
                      <a:pt x="141" y="110"/>
                      <a:pt x="141" y="110"/>
                      <a:pt x="141" y="110"/>
                    </a:cubicBezTo>
                    <a:cubicBezTo>
                      <a:pt x="141" y="0"/>
                      <a:pt x="141" y="0"/>
                      <a:pt x="141" y="0"/>
                    </a:cubicBezTo>
                    <a:lnTo>
                      <a:pt x="0"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2"/>
              <p:cNvSpPr>
                <a:spLocks/>
              </p:cNvSpPr>
              <p:nvPr/>
            </p:nvSpPr>
            <p:spPr bwMode="auto">
              <a:xfrm>
                <a:off x="5001818" y="3238521"/>
                <a:ext cx="228600" cy="242888"/>
              </a:xfrm>
              <a:custGeom>
                <a:avLst/>
                <a:gdLst>
                  <a:gd name="T0" fmla="*/ 100 w 100"/>
                  <a:gd name="T1" fmla="*/ 6 h 106"/>
                  <a:gd name="T2" fmla="*/ 71 w 100"/>
                  <a:gd name="T3" fmla="*/ 0 h 106"/>
                  <a:gd name="T4" fmla="*/ 0 w 100"/>
                  <a:gd name="T5" fmla="*/ 71 h 106"/>
                  <a:gd name="T6" fmla="*/ 0 w 100"/>
                  <a:gd name="T7" fmla="*/ 106 h 106"/>
                  <a:gd name="T8" fmla="*/ 100 w 100"/>
                  <a:gd name="T9" fmla="*/ 6 h 106"/>
                </a:gdLst>
                <a:ahLst/>
                <a:cxnLst>
                  <a:cxn ang="0">
                    <a:pos x="T0" y="T1"/>
                  </a:cxn>
                  <a:cxn ang="0">
                    <a:pos x="T2" y="T3"/>
                  </a:cxn>
                  <a:cxn ang="0">
                    <a:pos x="T4" y="T5"/>
                  </a:cxn>
                  <a:cxn ang="0">
                    <a:pos x="T6" y="T7"/>
                  </a:cxn>
                  <a:cxn ang="0">
                    <a:pos x="T8" y="T9"/>
                  </a:cxn>
                </a:cxnLst>
                <a:rect l="0" t="0" r="r" b="b"/>
                <a:pathLst>
                  <a:path w="100" h="106">
                    <a:moveTo>
                      <a:pt x="100" y="6"/>
                    </a:moveTo>
                    <a:cubicBezTo>
                      <a:pt x="91" y="2"/>
                      <a:pt x="82" y="0"/>
                      <a:pt x="71" y="0"/>
                    </a:cubicBezTo>
                    <a:cubicBezTo>
                      <a:pt x="32" y="0"/>
                      <a:pt x="0" y="32"/>
                      <a:pt x="0" y="71"/>
                    </a:cubicBezTo>
                    <a:cubicBezTo>
                      <a:pt x="0" y="106"/>
                      <a:pt x="0" y="106"/>
                      <a:pt x="0" y="106"/>
                    </a:cubicBezTo>
                    <a:cubicBezTo>
                      <a:pt x="53" y="100"/>
                      <a:pt x="94" y="58"/>
                      <a:pt x="100" y="6"/>
                    </a:cubicBezTo>
                    <a:close/>
                  </a:path>
                </a:pathLst>
              </a:custGeom>
              <a:solidFill>
                <a:srgbClr val="6D4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3"/>
              <p:cNvSpPr>
                <a:spLocks/>
              </p:cNvSpPr>
              <p:nvPr/>
            </p:nvSpPr>
            <p:spPr bwMode="auto">
              <a:xfrm>
                <a:off x="5097068" y="3238521"/>
                <a:ext cx="228600" cy="242888"/>
              </a:xfrm>
              <a:custGeom>
                <a:avLst/>
                <a:gdLst>
                  <a:gd name="T0" fmla="*/ 0 w 100"/>
                  <a:gd name="T1" fmla="*/ 6 h 106"/>
                  <a:gd name="T2" fmla="*/ 29 w 100"/>
                  <a:gd name="T3" fmla="*/ 0 h 106"/>
                  <a:gd name="T4" fmla="*/ 100 w 100"/>
                  <a:gd name="T5" fmla="*/ 71 h 106"/>
                  <a:gd name="T6" fmla="*/ 100 w 100"/>
                  <a:gd name="T7" fmla="*/ 106 h 106"/>
                  <a:gd name="T8" fmla="*/ 0 w 100"/>
                  <a:gd name="T9" fmla="*/ 6 h 106"/>
                </a:gdLst>
                <a:ahLst/>
                <a:cxnLst>
                  <a:cxn ang="0">
                    <a:pos x="T0" y="T1"/>
                  </a:cxn>
                  <a:cxn ang="0">
                    <a:pos x="T2" y="T3"/>
                  </a:cxn>
                  <a:cxn ang="0">
                    <a:pos x="T4" y="T5"/>
                  </a:cxn>
                  <a:cxn ang="0">
                    <a:pos x="T6" y="T7"/>
                  </a:cxn>
                  <a:cxn ang="0">
                    <a:pos x="T8" y="T9"/>
                  </a:cxn>
                </a:cxnLst>
                <a:rect l="0" t="0" r="r" b="b"/>
                <a:pathLst>
                  <a:path w="100" h="106">
                    <a:moveTo>
                      <a:pt x="0" y="6"/>
                    </a:moveTo>
                    <a:cubicBezTo>
                      <a:pt x="9" y="2"/>
                      <a:pt x="19" y="0"/>
                      <a:pt x="29" y="0"/>
                    </a:cubicBezTo>
                    <a:cubicBezTo>
                      <a:pt x="68" y="0"/>
                      <a:pt x="100" y="32"/>
                      <a:pt x="100" y="71"/>
                    </a:cubicBezTo>
                    <a:cubicBezTo>
                      <a:pt x="100" y="106"/>
                      <a:pt x="100" y="106"/>
                      <a:pt x="100" y="106"/>
                    </a:cubicBezTo>
                    <a:cubicBezTo>
                      <a:pt x="48" y="100"/>
                      <a:pt x="6" y="58"/>
                      <a:pt x="0" y="6"/>
                    </a:cubicBezTo>
                    <a:close/>
                  </a:path>
                </a:pathLst>
              </a:custGeom>
              <a:solidFill>
                <a:srgbClr val="6D4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1" name="Freeform 7"/>
            <p:cNvSpPr>
              <a:spLocks/>
            </p:cNvSpPr>
            <p:nvPr/>
          </p:nvSpPr>
          <p:spPr bwMode="auto">
            <a:xfrm>
              <a:off x="4857230" y="4851619"/>
              <a:ext cx="466120" cy="1128590"/>
            </a:xfrm>
            <a:custGeom>
              <a:avLst/>
              <a:gdLst>
                <a:gd name="T0" fmla="*/ 0 w 273"/>
                <a:gd name="T1" fmla="*/ 0 h 661"/>
                <a:gd name="T2" fmla="*/ 0 w 273"/>
                <a:gd name="T3" fmla="*/ 0 h 661"/>
                <a:gd name="T4" fmla="*/ 71 w 273"/>
                <a:gd name="T5" fmla="*/ 0 h 661"/>
                <a:gd name="T6" fmla="*/ 202 w 273"/>
                <a:gd name="T7" fmla="*/ 0 h 661"/>
                <a:gd name="T8" fmla="*/ 273 w 273"/>
                <a:gd name="T9" fmla="*/ 0 h 661"/>
                <a:gd name="T10" fmla="*/ 273 w 273"/>
                <a:gd name="T11" fmla="*/ 90 h 661"/>
                <a:gd name="T12" fmla="*/ 273 w 273"/>
                <a:gd name="T13" fmla="*/ 661 h 661"/>
                <a:gd name="T14" fmla="*/ 202 w 273"/>
                <a:gd name="T15" fmla="*/ 661 h 661"/>
                <a:gd name="T16" fmla="*/ 202 w 273"/>
                <a:gd name="T17" fmla="*/ 90 h 661"/>
                <a:gd name="T18" fmla="*/ 71 w 273"/>
                <a:gd name="T19" fmla="*/ 90 h 661"/>
                <a:gd name="T20" fmla="*/ 71 w 273"/>
                <a:gd name="T21" fmla="*/ 661 h 661"/>
                <a:gd name="T22" fmla="*/ 0 w 273"/>
                <a:gd name="T23" fmla="*/ 661 h 661"/>
                <a:gd name="T24" fmla="*/ 0 w 273"/>
                <a:gd name="T25" fmla="*/ 90 h 661"/>
                <a:gd name="T26" fmla="*/ 0 w 273"/>
                <a:gd name="T27" fmla="*/ 90 h 661"/>
                <a:gd name="T28" fmla="*/ 0 w 273"/>
                <a:gd name="T29" fmla="*/ 0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3" h="661">
                  <a:moveTo>
                    <a:pt x="0" y="0"/>
                  </a:moveTo>
                  <a:lnTo>
                    <a:pt x="0" y="0"/>
                  </a:lnTo>
                  <a:lnTo>
                    <a:pt x="71" y="0"/>
                  </a:lnTo>
                  <a:lnTo>
                    <a:pt x="202" y="0"/>
                  </a:lnTo>
                  <a:lnTo>
                    <a:pt x="273" y="0"/>
                  </a:lnTo>
                  <a:lnTo>
                    <a:pt x="273" y="90"/>
                  </a:lnTo>
                  <a:lnTo>
                    <a:pt x="273" y="661"/>
                  </a:lnTo>
                  <a:lnTo>
                    <a:pt x="202" y="661"/>
                  </a:lnTo>
                  <a:lnTo>
                    <a:pt x="202" y="90"/>
                  </a:lnTo>
                  <a:lnTo>
                    <a:pt x="71" y="90"/>
                  </a:lnTo>
                  <a:lnTo>
                    <a:pt x="71" y="661"/>
                  </a:lnTo>
                  <a:lnTo>
                    <a:pt x="0" y="661"/>
                  </a:lnTo>
                  <a:lnTo>
                    <a:pt x="0" y="90"/>
                  </a:lnTo>
                  <a:lnTo>
                    <a:pt x="0" y="90"/>
                  </a:lnTo>
                  <a:lnTo>
                    <a:pt x="0" y="0"/>
                  </a:lnTo>
                  <a:close/>
                </a:path>
              </a:pathLst>
            </a:custGeom>
            <a:solidFill>
              <a:srgbClr val="16264D"/>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10"/>
            <p:cNvSpPr>
              <a:spLocks/>
            </p:cNvSpPr>
            <p:nvPr/>
          </p:nvSpPr>
          <p:spPr bwMode="auto">
            <a:xfrm>
              <a:off x="5345546" y="4330863"/>
              <a:ext cx="286843" cy="430264"/>
            </a:xfrm>
            <a:custGeom>
              <a:avLst/>
              <a:gdLst>
                <a:gd name="T0" fmla="*/ 44 w 116"/>
                <a:gd name="T1" fmla="*/ 174 h 174"/>
                <a:gd name="T2" fmla="*/ 116 w 116"/>
                <a:gd name="T3" fmla="*/ 174 h 174"/>
                <a:gd name="T4" fmla="*/ 116 w 116"/>
                <a:gd name="T5" fmla="*/ 124 h 174"/>
                <a:gd name="T6" fmla="*/ 51 w 116"/>
                <a:gd name="T7" fmla="*/ 124 h 174"/>
                <a:gd name="T8" fmla="*/ 51 w 116"/>
                <a:gd name="T9" fmla="*/ 0 h 174"/>
                <a:gd name="T10" fmla="*/ 0 w 116"/>
                <a:gd name="T11" fmla="*/ 0 h 174"/>
                <a:gd name="T12" fmla="*/ 0 w 116"/>
                <a:gd name="T13" fmla="*/ 131 h 174"/>
                <a:gd name="T14" fmla="*/ 44 w 116"/>
                <a:gd name="T15" fmla="*/ 174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74">
                  <a:moveTo>
                    <a:pt x="44" y="174"/>
                  </a:moveTo>
                  <a:cubicBezTo>
                    <a:pt x="116" y="174"/>
                    <a:pt x="116" y="174"/>
                    <a:pt x="116" y="174"/>
                  </a:cubicBezTo>
                  <a:cubicBezTo>
                    <a:pt x="116" y="124"/>
                    <a:pt x="116" y="124"/>
                    <a:pt x="116" y="124"/>
                  </a:cubicBezTo>
                  <a:cubicBezTo>
                    <a:pt x="51" y="124"/>
                    <a:pt x="51" y="124"/>
                    <a:pt x="51" y="124"/>
                  </a:cubicBezTo>
                  <a:cubicBezTo>
                    <a:pt x="51" y="0"/>
                    <a:pt x="51" y="0"/>
                    <a:pt x="51" y="0"/>
                  </a:cubicBezTo>
                  <a:cubicBezTo>
                    <a:pt x="0" y="0"/>
                    <a:pt x="0" y="0"/>
                    <a:pt x="0" y="0"/>
                  </a:cubicBezTo>
                  <a:cubicBezTo>
                    <a:pt x="0" y="131"/>
                    <a:pt x="0" y="131"/>
                    <a:pt x="0" y="131"/>
                  </a:cubicBezTo>
                  <a:cubicBezTo>
                    <a:pt x="0" y="155"/>
                    <a:pt x="20" y="174"/>
                    <a:pt x="44" y="174"/>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Rectangle 11"/>
            <p:cNvSpPr>
              <a:spLocks noChangeArrowheads="1"/>
            </p:cNvSpPr>
            <p:nvPr/>
          </p:nvSpPr>
          <p:spPr bwMode="auto">
            <a:xfrm>
              <a:off x="4710393" y="4330863"/>
              <a:ext cx="122933" cy="746133"/>
            </a:xfrm>
            <a:prstGeom prst="rect">
              <a:avLst/>
            </a:prstGeom>
            <a:solidFill>
              <a:srgbClr val="DFBA8D"/>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2"/>
            <p:cNvSpPr>
              <a:spLocks/>
            </p:cNvSpPr>
            <p:nvPr/>
          </p:nvSpPr>
          <p:spPr bwMode="auto">
            <a:xfrm>
              <a:off x="4706979" y="4948941"/>
              <a:ext cx="126347" cy="254402"/>
            </a:xfrm>
            <a:custGeom>
              <a:avLst/>
              <a:gdLst>
                <a:gd name="T0" fmla="*/ 51 w 51"/>
                <a:gd name="T1" fmla="*/ 0 h 103"/>
                <a:gd name="T2" fmla="*/ 51 w 51"/>
                <a:gd name="T3" fmla="*/ 103 h 103"/>
                <a:gd name="T4" fmla="*/ 0 w 51"/>
                <a:gd name="T5" fmla="*/ 52 h 103"/>
                <a:gd name="T6" fmla="*/ 51 w 51"/>
                <a:gd name="T7" fmla="*/ 0 h 103"/>
              </a:gdLst>
              <a:ahLst/>
              <a:cxnLst>
                <a:cxn ang="0">
                  <a:pos x="T0" y="T1"/>
                </a:cxn>
                <a:cxn ang="0">
                  <a:pos x="T2" y="T3"/>
                </a:cxn>
                <a:cxn ang="0">
                  <a:pos x="T4" y="T5"/>
                </a:cxn>
                <a:cxn ang="0">
                  <a:pos x="T6" y="T7"/>
                </a:cxn>
              </a:cxnLst>
              <a:rect l="0" t="0" r="r" b="b"/>
              <a:pathLst>
                <a:path w="51" h="103">
                  <a:moveTo>
                    <a:pt x="51" y="0"/>
                  </a:moveTo>
                  <a:cubicBezTo>
                    <a:pt x="51" y="103"/>
                    <a:pt x="51" y="103"/>
                    <a:pt x="51" y="103"/>
                  </a:cubicBezTo>
                  <a:cubicBezTo>
                    <a:pt x="23" y="103"/>
                    <a:pt x="0" y="80"/>
                    <a:pt x="0" y="52"/>
                  </a:cubicBezTo>
                  <a:cubicBezTo>
                    <a:pt x="0" y="23"/>
                    <a:pt x="23" y="0"/>
                    <a:pt x="51" y="0"/>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3"/>
            <p:cNvSpPr>
              <a:spLocks/>
            </p:cNvSpPr>
            <p:nvPr/>
          </p:nvSpPr>
          <p:spPr bwMode="auto">
            <a:xfrm>
              <a:off x="5506041" y="4634780"/>
              <a:ext cx="250988" cy="126347"/>
            </a:xfrm>
            <a:custGeom>
              <a:avLst/>
              <a:gdLst>
                <a:gd name="T0" fmla="*/ 0 w 102"/>
                <a:gd name="T1" fmla="*/ 0 h 51"/>
                <a:gd name="T2" fmla="*/ 102 w 102"/>
                <a:gd name="T3" fmla="*/ 0 h 51"/>
                <a:gd name="T4" fmla="*/ 51 w 102"/>
                <a:gd name="T5" fmla="*/ 51 h 51"/>
                <a:gd name="T6" fmla="*/ 0 w 102"/>
                <a:gd name="T7" fmla="*/ 0 h 51"/>
              </a:gdLst>
              <a:ahLst/>
              <a:cxnLst>
                <a:cxn ang="0">
                  <a:pos x="T0" y="T1"/>
                </a:cxn>
                <a:cxn ang="0">
                  <a:pos x="T2" y="T3"/>
                </a:cxn>
                <a:cxn ang="0">
                  <a:pos x="T4" y="T5"/>
                </a:cxn>
                <a:cxn ang="0">
                  <a:pos x="T6" y="T7"/>
                </a:cxn>
              </a:cxnLst>
              <a:rect l="0" t="0" r="r" b="b"/>
              <a:pathLst>
                <a:path w="102" h="51">
                  <a:moveTo>
                    <a:pt x="0" y="0"/>
                  </a:moveTo>
                  <a:cubicBezTo>
                    <a:pt x="102" y="0"/>
                    <a:pt x="102" y="0"/>
                    <a:pt x="102" y="0"/>
                  </a:cubicBezTo>
                  <a:cubicBezTo>
                    <a:pt x="102" y="28"/>
                    <a:pt x="79" y="51"/>
                    <a:pt x="51" y="51"/>
                  </a:cubicBezTo>
                  <a:cubicBezTo>
                    <a:pt x="23" y="51"/>
                    <a:pt x="0" y="28"/>
                    <a:pt x="0" y="0"/>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Rectangle 21"/>
            <p:cNvSpPr>
              <a:spLocks noChangeArrowheads="1"/>
            </p:cNvSpPr>
            <p:nvPr/>
          </p:nvSpPr>
          <p:spPr bwMode="auto">
            <a:xfrm>
              <a:off x="4710393" y="4330863"/>
              <a:ext cx="122933" cy="37563"/>
            </a:xfrm>
            <a:prstGeom prst="rect">
              <a:avLst/>
            </a:prstGeom>
            <a:solidFill>
              <a:srgbClr val="C3A47C"/>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Rectangle 22"/>
            <p:cNvSpPr>
              <a:spLocks noChangeArrowheads="1"/>
            </p:cNvSpPr>
            <p:nvPr/>
          </p:nvSpPr>
          <p:spPr bwMode="auto">
            <a:xfrm>
              <a:off x="5345546" y="4330863"/>
              <a:ext cx="126347" cy="37563"/>
            </a:xfrm>
            <a:prstGeom prst="rect">
              <a:avLst/>
            </a:prstGeom>
            <a:solidFill>
              <a:srgbClr val="C3A47C"/>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0"/>
            <p:cNvSpPr/>
            <p:nvPr/>
          </p:nvSpPr>
          <p:spPr bwMode="auto">
            <a:xfrm>
              <a:off x="4688198" y="4018410"/>
              <a:ext cx="805892" cy="833210"/>
            </a:xfrm>
            <a:custGeom>
              <a:avLst/>
              <a:gdLst>
                <a:gd name="connsiteX0" fmla="*/ 170572 w 805892"/>
                <a:gd name="connsiteY0" fmla="*/ 0 h 833210"/>
                <a:gd name="connsiteX1" fmla="*/ 252379 w 805892"/>
                <a:gd name="connsiteY1" fmla="*/ 0 h 833210"/>
                <a:gd name="connsiteX2" fmla="*/ 319176 w 805892"/>
                <a:gd name="connsiteY2" fmla="*/ 0 h 833210"/>
                <a:gd name="connsiteX3" fmla="*/ 321764 w 805892"/>
                <a:gd name="connsiteY3" fmla="*/ 9339 h 833210"/>
                <a:gd name="connsiteX4" fmla="*/ 402946 w 805892"/>
                <a:gd name="connsiteY4" fmla="*/ 48535 h 833210"/>
                <a:gd name="connsiteX5" fmla="*/ 484128 w 805892"/>
                <a:gd name="connsiteY5" fmla="*/ 9339 h 833210"/>
                <a:gd name="connsiteX6" fmla="*/ 486717 w 805892"/>
                <a:gd name="connsiteY6" fmla="*/ 0 h 833210"/>
                <a:gd name="connsiteX7" fmla="*/ 521856 w 805892"/>
                <a:gd name="connsiteY7" fmla="*/ 0 h 833210"/>
                <a:gd name="connsiteX8" fmla="*/ 635320 w 805892"/>
                <a:gd name="connsiteY8" fmla="*/ 0 h 833210"/>
                <a:gd name="connsiteX9" fmla="*/ 805892 w 805892"/>
                <a:gd name="connsiteY9" fmla="*/ 170093 h 833210"/>
                <a:gd name="connsiteX10" fmla="*/ 805892 w 805892"/>
                <a:gd name="connsiteY10" fmla="*/ 313070 h 833210"/>
                <a:gd name="connsiteX11" fmla="*/ 635320 w 805892"/>
                <a:gd name="connsiteY11" fmla="*/ 313070 h 833210"/>
                <a:gd name="connsiteX12" fmla="*/ 635320 w 805892"/>
                <a:gd name="connsiteY12" fmla="*/ 833210 h 833210"/>
                <a:gd name="connsiteX13" fmla="*/ 170572 w 805892"/>
                <a:gd name="connsiteY13" fmla="*/ 833210 h 833210"/>
                <a:gd name="connsiteX14" fmla="*/ 170572 w 805892"/>
                <a:gd name="connsiteY14" fmla="*/ 313070 h 833210"/>
                <a:gd name="connsiteX15" fmla="*/ 0 w 805892"/>
                <a:gd name="connsiteY15" fmla="*/ 313070 h 833210"/>
                <a:gd name="connsiteX16" fmla="*/ 0 w 805892"/>
                <a:gd name="connsiteY16" fmla="*/ 170093 h 833210"/>
                <a:gd name="connsiteX17" fmla="*/ 170572 w 805892"/>
                <a:gd name="connsiteY17" fmla="*/ 0 h 83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5892" h="833210">
                  <a:moveTo>
                    <a:pt x="170572" y="0"/>
                  </a:moveTo>
                  <a:cubicBezTo>
                    <a:pt x="199619" y="0"/>
                    <a:pt x="226850" y="0"/>
                    <a:pt x="252379" y="0"/>
                  </a:cubicBezTo>
                  <a:lnTo>
                    <a:pt x="319176" y="0"/>
                  </a:lnTo>
                  <a:lnTo>
                    <a:pt x="321764" y="9339"/>
                  </a:lnTo>
                  <a:cubicBezTo>
                    <a:pt x="335139" y="32373"/>
                    <a:pt x="366451" y="48535"/>
                    <a:pt x="402946" y="48535"/>
                  </a:cubicBezTo>
                  <a:cubicBezTo>
                    <a:pt x="439441" y="48535"/>
                    <a:pt x="470753" y="32373"/>
                    <a:pt x="484128" y="9339"/>
                  </a:cubicBezTo>
                  <a:lnTo>
                    <a:pt x="486717" y="0"/>
                  </a:lnTo>
                  <a:lnTo>
                    <a:pt x="521856" y="0"/>
                  </a:lnTo>
                  <a:cubicBezTo>
                    <a:pt x="635320" y="0"/>
                    <a:pt x="635320" y="0"/>
                    <a:pt x="635320" y="0"/>
                  </a:cubicBezTo>
                  <a:cubicBezTo>
                    <a:pt x="729258" y="0"/>
                    <a:pt x="805892" y="76419"/>
                    <a:pt x="805892" y="170093"/>
                  </a:cubicBezTo>
                  <a:cubicBezTo>
                    <a:pt x="805892" y="313070"/>
                    <a:pt x="805892" y="313070"/>
                    <a:pt x="805892" y="313070"/>
                  </a:cubicBezTo>
                  <a:cubicBezTo>
                    <a:pt x="635320" y="313070"/>
                    <a:pt x="635320" y="313070"/>
                    <a:pt x="635320" y="313070"/>
                  </a:cubicBezTo>
                  <a:cubicBezTo>
                    <a:pt x="635320" y="833210"/>
                    <a:pt x="635320" y="833210"/>
                    <a:pt x="635320" y="833210"/>
                  </a:cubicBezTo>
                  <a:cubicBezTo>
                    <a:pt x="170572" y="833210"/>
                    <a:pt x="170572" y="833210"/>
                    <a:pt x="170572" y="833210"/>
                  </a:cubicBezTo>
                  <a:cubicBezTo>
                    <a:pt x="170572" y="313070"/>
                    <a:pt x="170572" y="313070"/>
                    <a:pt x="170572" y="313070"/>
                  </a:cubicBezTo>
                  <a:cubicBezTo>
                    <a:pt x="0" y="313070"/>
                    <a:pt x="0" y="313070"/>
                    <a:pt x="0" y="313070"/>
                  </a:cubicBezTo>
                  <a:cubicBezTo>
                    <a:pt x="0" y="170093"/>
                    <a:pt x="0" y="170093"/>
                    <a:pt x="0" y="170093"/>
                  </a:cubicBezTo>
                  <a:cubicBezTo>
                    <a:pt x="0" y="76419"/>
                    <a:pt x="76634" y="0"/>
                    <a:pt x="170572" y="0"/>
                  </a:cubicBezTo>
                  <a:close/>
                </a:path>
              </a:pathLst>
            </a:custGeom>
            <a:solidFill>
              <a:srgbClr val="231F2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Freeform 6"/>
            <p:cNvSpPr>
              <a:spLocks/>
            </p:cNvSpPr>
            <p:nvPr/>
          </p:nvSpPr>
          <p:spPr bwMode="auto">
            <a:xfrm>
              <a:off x="5202124" y="5963136"/>
              <a:ext cx="278306" cy="145128"/>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050708"/>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8"/>
            <p:cNvSpPr>
              <a:spLocks/>
            </p:cNvSpPr>
            <p:nvPr/>
          </p:nvSpPr>
          <p:spPr bwMode="auto">
            <a:xfrm>
              <a:off x="4857230" y="5963136"/>
              <a:ext cx="278306" cy="145128"/>
            </a:xfrm>
            <a:custGeom>
              <a:avLst/>
              <a:gdLst>
                <a:gd name="T0" fmla="*/ 48 w 112"/>
                <a:gd name="T1" fmla="*/ 0 h 59"/>
                <a:gd name="T2" fmla="*/ 112 w 112"/>
                <a:gd name="T3" fmla="*/ 59 h 59"/>
                <a:gd name="T4" fmla="*/ 48 w 112"/>
                <a:gd name="T5" fmla="*/ 59 h 59"/>
                <a:gd name="T6" fmla="*/ 0 w 112"/>
                <a:gd name="T7" fmla="*/ 59 h 59"/>
                <a:gd name="T8" fmla="*/ 0 w 112"/>
                <a:gd name="T9" fmla="*/ 0 h 59"/>
                <a:gd name="T10" fmla="*/ 48 w 112"/>
                <a:gd name="T11" fmla="*/ 0 h 59"/>
              </a:gdLst>
              <a:ahLst/>
              <a:cxnLst>
                <a:cxn ang="0">
                  <a:pos x="T0" y="T1"/>
                </a:cxn>
                <a:cxn ang="0">
                  <a:pos x="T2" y="T3"/>
                </a:cxn>
                <a:cxn ang="0">
                  <a:pos x="T4" y="T5"/>
                </a:cxn>
                <a:cxn ang="0">
                  <a:pos x="T6" y="T7"/>
                </a:cxn>
                <a:cxn ang="0">
                  <a:pos x="T8" y="T9"/>
                </a:cxn>
                <a:cxn ang="0">
                  <a:pos x="T10" y="T11"/>
                </a:cxn>
              </a:cxnLst>
              <a:rect l="0" t="0" r="r" b="b"/>
              <a:pathLst>
                <a:path w="112" h="59">
                  <a:moveTo>
                    <a:pt x="48" y="0"/>
                  </a:moveTo>
                  <a:cubicBezTo>
                    <a:pt x="82" y="0"/>
                    <a:pt x="109" y="26"/>
                    <a:pt x="112" y="59"/>
                  </a:cubicBezTo>
                  <a:cubicBezTo>
                    <a:pt x="48" y="59"/>
                    <a:pt x="48" y="59"/>
                    <a:pt x="48" y="59"/>
                  </a:cubicBezTo>
                  <a:cubicBezTo>
                    <a:pt x="0" y="59"/>
                    <a:pt x="0" y="59"/>
                    <a:pt x="0" y="59"/>
                  </a:cubicBezTo>
                  <a:cubicBezTo>
                    <a:pt x="0" y="0"/>
                    <a:pt x="0" y="0"/>
                    <a:pt x="0" y="0"/>
                  </a:cubicBezTo>
                  <a:lnTo>
                    <a:pt x="48" y="0"/>
                  </a:lnTo>
                  <a:close/>
                </a:path>
              </a:pathLst>
            </a:custGeom>
            <a:solidFill>
              <a:srgbClr val="050708"/>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05" name="TextBox 104"/>
          <p:cNvSpPr txBox="1"/>
          <p:nvPr/>
        </p:nvSpPr>
        <p:spPr>
          <a:xfrm>
            <a:off x="1197834" y="4111604"/>
            <a:ext cx="766300"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lumMod val="50000"/>
                      </a:schemeClr>
                    </a:gs>
                    <a:gs pos="30000">
                      <a:schemeClr val="tx1">
                        <a:lumMod val="50000"/>
                      </a:schemeClr>
                    </a:gs>
                  </a:gsLst>
                  <a:lin ang="5400000" scaled="0"/>
                </a:gradFill>
              </a:rPr>
              <a:t>DEV</a:t>
            </a:r>
          </a:p>
        </p:txBody>
      </p:sp>
      <p:sp>
        <p:nvSpPr>
          <p:cNvPr id="106" name="TextBox 105"/>
          <p:cNvSpPr txBox="1"/>
          <p:nvPr/>
        </p:nvSpPr>
        <p:spPr>
          <a:xfrm>
            <a:off x="5138501" y="4140050"/>
            <a:ext cx="766877"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bg1"/>
                    </a:gs>
                    <a:gs pos="30000">
                      <a:schemeClr val="bg1"/>
                    </a:gs>
                  </a:gsLst>
                  <a:lin ang="5400000" scaled="0"/>
                </a:gradFill>
              </a:rPr>
              <a:t>OPS</a:t>
            </a:r>
          </a:p>
        </p:txBody>
      </p:sp>
      <p:grpSp>
        <p:nvGrpSpPr>
          <p:cNvPr id="108" name="Group 107"/>
          <p:cNvGrpSpPr/>
          <p:nvPr/>
        </p:nvGrpSpPr>
        <p:grpSpPr>
          <a:xfrm>
            <a:off x="1848535" y="4023484"/>
            <a:ext cx="655124" cy="676042"/>
            <a:chOff x="2131981" y="4023484"/>
            <a:chExt cx="655124" cy="676042"/>
          </a:xfrm>
        </p:grpSpPr>
        <p:sp>
          <p:nvSpPr>
            <p:cNvPr id="33" name="Freeform 32"/>
            <p:cNvSpPr/>
            <p:nvPr/>
          </p:nvSpPr>
          <p:spPr bwMode="auto">
            <a:xfrm>
              <a:off x="2150521" y="4053569"/>
              <a:ext cx="615863" cy="596815"/>
            </a:xfrm>
            <a:custGeom>
              <a:avLst/>
              <a:gdLst>
                <a:gd name="connsiteX0" fmla="*/ 0 w 615950"/>
                <a:gd name="connsiteY0" fmla="*/ 400050 h 596900"/>
                <a:gd name="connsiteX1" fmla="*/ 25400 w 615950"/>
                <a:gd name="connsiteY1" fmla="*/ 101600 h 596900"/>
                <a:gd name="connsiteX2" fmla="*/ 336550 w 615950"/>
                <a:gd name="connsiteY2" fmla="*/ 0 h 596900"/>
                <a:gd name="connsiteX3" fmla="*/ 615950 w 615950"/>
                <a:gd name="connsiteY3" fmla="*/ 209550 h 596900"/>
                <a:gd name="connsiteX4" fmla="*/ 590550 w 615950"/>
                <a:gd name="connsiteY4" fmla="*/ 469900 h 596900"/>
                <a:gd name="connsiteX5" fmla="*/ 228600 w 615950"/>
                <a:gd name="connsiteY5" fmla="*/ 596900 h 596900"/>
                <a:gd name="connsiteX6" fmla="*/ 0 w 615950"/>
                <a:gd name="connsiteY6" fmla="*/ 40005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50" h="59690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Freeform 57"/>
            <p:cNvSpPr>
              <a:spLocks noEditPoints="1"/>
            </p:cNvSpPr>
            <p:nvPr/>
          </p:nvSpPr>
          <p:spPr bwMode="auto">
            <a:xfrm>
              <a:off x="2131981" y="4023484"/>
              <a:ext cx="655124" cy="67604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rgbClr val="68217A"/>
            </a:solidFill>
            <a:ln>
              <a:noFill/>
            </a:ln>
          </p:spPr>
          <p:txBody>
            <a:bodyPr vert="horz" wrap="square" lIns="91427" tIns="45713" rIns="91427" bIns="45713" numCol="1" anchor="t" anchorCtr="0" compatLnSpc="1">
              <a:prstTxWarp prst="textNoShape">
                <a:avLst/>
              </a:prstTxWarp>
            </a:bodyPr>
            <a:lstStyle/>
            <a:p>
              <a:pPr marL="0" marR="0" lvl="0" indent="0" defTabSz="914009" eaLnBrk="1" fontAlgn="auto" latinLnBrk="0" hangingPunct="1">
                <a:lnSpc>
                  <a:spcPct val="100000"/>
                </a:lnSpc>
                <a:spcBef>
                  <a:spcPts val="0"/>
                </a:spcBef>
                <a:spcAft>
                  <a:spcPts val="0"/>
                </a:spcAft>
                <a:buClrTx/>
                <a:buSzTx/>
                <a:buFontTx/>
                <a:buNone/>
                <a:tabLst/>
                <a:defRPr/>
              </a:pPr>
              <a:endParaRPr kumimoji="0" lang="en-US" sz="17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40957233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fill="hold" nodeType="withEffect">
                                  <p:stCondLst>
                                    <p:cond delay="0"/>
                                  </p:stCondLst>
                                  <p:childTnLst>
                                    <p:animMotion origin="layout" path="M 1.26628E-6 2.00182E-6 C 0.00485 -0.13595 0.0374 -0.41648 0.12216 -0.40627 C 0.20475 -0.4074 0.22351 -0.15933 0.22185 0.00885 " pathEditMode="relative" rAng="0" ptsTypes="AAA">
                                      <p:cBhvr>
                                        <p:cTn id="6" dur="2000" fill="hold"/>
                                        <p:tgtEl>
                                          <p:spTgt spid="108"/>
                                        </p:tgtEl>
                                        <p:attrNameLst>
                                          <p:attrName>ppt_x</p:attrName>
                                          <p:attrName>ppt_y</p:attrName>
                                        </p:attrNameLst>
                                      </p:cBhvr>
                                      <p:rCtr x="11093" y="-19882"/>
                                    </p:animMotion>
                                  </p:childTnLst>
                                </p:cTn>
                              </p:par>
                            </p:childTnLst>
                          </p:cTn>
                        </p:par>
                        <p:par>
                          <p:cTn id="7" fill="hold">
                            <p:stCondLst>
                              <p:cond delay="2000"/>
                            </p:stCondLst>
                            <p:childTnLst>
                              <p:par>
                                <p:cTn id="8" presetID="10" presetClass="entr" presetSubtype="0" fill="hold" nodeType="afterEffect">
                                  <p:stCondLst>
                                    <p:cond delay="3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2800"/>
                            </p:stCondLst>
                            <p:childTnLst>
                              <p:par>
                                <p:cTn id="12" presetID="10" presetClass="entr" presetSubtype="0" fill="hold" nodeType="afterEffect">
                                  <p:stCondLst>
                                    <p:cond delay="30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1" nodeType="withEffect">
                                  <p:stCondLst>
                                    <p:cond delay="3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22" presetClass="exit" presetSubtype="1" fill="hold" grpId="0" nodeType="withEffect">
                                  <p:stCondLst>
                                    <p:cond delay="300"/>
                                  </p:stCondLst>
                                  <p:childTnLst>
                                    <p:animEffect transition="out" filter="wipe(up)">
                                      <p:cBhvr>
                                        <p:cTn id="19" dur="3000"/>
                                        <p:tgtEl>
                                          <p:spTgt spid="16"/>
                                        </p:tgtEl>
                                      </p:cBhvr>
                                    </p:animEffect>
                                    <p:set>
                                      <p:cBhvr>
                                        <p:cTn id="20" dur="1" fill="hold">
                                          <p:stCondLst>
                                            <p:cond delay="2999"/>
                                          </p:stCondLst>
                                        </p:cTn>
                                        <p:tgtEl>
                                          <p:spTgt spid="16"/>
                                        </p:tgtEl>
                                        <p:attrNameLst>
                                          <p:attrName>style.visibility</p:attrName>
                                        </p:attrNameLst>
                                      </p:cBhvr>
                                      <p:to>
                                        <p:strVal val="hidden"/>
                                      </p:to>
                                    </p:set>
                                  </p:childTnLst>
                                </p:cTn>
                              </p:par>
                              <p:par>
                                <p:cTn id="21" presetID="10" presetClass="entr" presetSubtype="0" fill="hold" grpId="1" nodeType="withEffect">
                                  <p:stCondLst>
                                    <p:cond delay="3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0" presetClass="path" presetSubtype="0" accel="50000" decel="50000" fill="hold" grpId="0" nodeType="withEffect">
                                  <p:stCondLst>
                                    <p:cond delay="300"/>
                                  </p:stCondLst>
                                  <p:childTnLst>
                                    <p:animMotion origin="layout" path="M -1.1616E-6 -3.6768E-7 L -0.01302 0.03336 L -0.00996 0.04017 L 0.00268 0.05197 L 0.00332 0.06082 L 0.00038 0.07557 L -0.00383 0.08919 " pathEditMode="relative" ptsTypes="AAAAAAA">
                                      <p:cBhvr>
                                        <p:cTn id="25" dur="3000" fill="hold"/>
                                        <p:tgtEl>
                                          <p:spTgt spid="17"/>
                                        </p:tgtEl>
                                        <p:attrNameLst>
                                          <p:attrName>ppt_x</p:attrName>
                                          <p:attrName>ppt_y</p:attrName>
                                        </p:attrNameLst>
                                      </p:cBhvr>
                                    </p:animMotion>
                                  </p:childTnLst>
                                </p:cTn>
                              </p:par>
                              <p:par>
                                <p:cTn id="26" presetID="26" presetClass="emph" presetSubtype="0" repeatCount="10000" fill="hold" grpId="2" nodeType="withEffect">
                                  <p:stCondLst>
                                    <p:cond delay="300"/>
                                  </p:stCondLst>
                                  <p:childTnLst>
                                    <p:animEffect transition="out" filter="fade">
                                      <p:cBhvr>
                                        <p:cTn id="27" dur="300" tmFilter="0, 0; .2, .5; .8, .5; 1, 0"/>
                                        <p:tgtEl>
                                          <p:spTgt spid="17"/>
                                        </p:tgtEl>
                                      </p:cBhvr>
                                    </p:animEffect>
                                    <p:animScale>
                                      <p:cBhvr>
                                        <p:cTn id="28" dur="150" autoRev="1" fill="hold"/>
                                        <p:tgtEl>
                                          <p:spTgt spid="17"/>
                                        </p:tgtEl>
                                      </p:cBhvr>
                                      <p:by x="105000" y="105000"/>
                                    </p:animScale>
                                  </p:childTnLst>
                                </p:cTn>
                              </p:par>
                              <p:par>
                                <p:cTn id="29" presetID="27" presetClass="emph" presetSubtype="0" repeatCount="10000" fill="remove" grpId="3" nodeType="withEffect">
                                  <p:stCondLst>
                                    <p:cond delay="300"/>
                                  </p:stCondLst>
                                  <p:childTnLst>
                                    <p:animClr clrSpc="rgb" dir="cw">
                                      <p:cBhvr override="childStyle">
                                        <p:cTn id="30" dur="150" autoRev="1" fill="remove"/>
                                        <p:tgtEl>
                                          <p:spTgt spid="17"/>
                                        </p:tgtEl>
                                        <p:attrNameLst>
                                          <p:attrName>style.color</p:attrName>
                                        </p:attrNameLst>
                                      </p:cBhvr>
                                      <p:to>
                                        <a:srgbClr val="FFFF00"/>
                                      </p:to>
                                    </p:animClr>
                                    <p:animClr clrSpc="rgb" dir="cw">
                                      <p:cBhvr>
                                        <p:cTn id="31" dur="150" autoRev="1" fill="remove"/>
                                        <p:tgtEl>
                                          <p:spTgt spid="17"/>
                                        </p:tgtEl>
                                        <p:attrNameLst>
                                          <p:attrName>fillcolor</p:attrName>
                                        </p:attrNameLst>
                                      </p:cBhvr>
                                      <p:to>
                                        <a:srgbClr val="FFFF00"/>
                                      </p:to>
                                    </p:animClr>
                                    <p:set>
                                      <p:cBhvr>
                                        <p:cTn id="32" dur="150" autoRev="1" fill="remove"/>
                                        <p:tgtEl>
                                          <p:spTgt spid="17"/>
                                        </p:tgtEl>
                                        <p:attrNameLst>
                                          <p:attrName>fill.type</p:attrName>
                                        </p:attrNameLst>
                                      </p:cBhvr>
                                      <p:to>
                                        <p:strVal val="solid"/>
                                      </p:to>
                                    </p:set>
                                    <p:set>
                                      <p:cBhvr>
                                        <p:cTn id="33" dur="150" autoRev="1" fill="remove"/>
                                        <p:tgtEl>
                                          <p:spTgt spid="17"/>
                                        </p:tgtEl>
                                        <p:attrNameLst>
                                          <p:attrName>fill.on</p:attrName>
                                        </p:attrNameLst>
                                      </p:cBhvr>
                                      <p:to>
                                        <p:strVal val="true"/>
                                      </p:to>
                                    </p:set>
                                  </p:childTnLst>
                                </p:cTn>
                              </p:par>
                              <p:par>
                                <p:cTn id="34" presetID="53" presetClass="entr" presetSubtype="16" fill="hold" grpId="0" nodeType="withEffect">
                                  <p:stCondLst>
                                    <p:cond delay="2900"/>
                                  </p:stCondLst>
                                  <p:childTnLst>
                                    <p:set>
                                      <p:cBhvr>
                                        <p:cTn id="35" dur="1" fill="hold">
                                          <p:stCondLst>
                                            <p:cond delay="0"/>
                                          </p:stCondLst>
                                        </p:cTn>
                                        <p:tgtEl>
                                          <p:spTgt spid="3"/>
                                        </p:tgtEl>
                                        <p:attrNameLst>
                                          <p:attrName>style.visibility</p:attrName>
                                        </p:attrNameLst>
                                      </p:cBhvr>
                                      <p:to>
                                        <p:strVal val="visible"/>
                                      </p:to>
                                    </p:set>
                                    <p:anim calcmode="lin" valueType="num">
                                      <p:cBhvr>
                                        <p:cTn id="36" dur="500" fill="hold"/>
                                        <p:tgtEl>
                                          <p:spTgt spid="3"/>
                                        </p:tgtEl>
                                        <p:attrNameLst>
                                          <p:attrName>ppt_w</p:attrName>
                                        </p:attrNameLst>
                                      </p:cBhvr>
                                      <p:tavLst>
                                        <p:tav tm="0">
                                          <p:val>
                                            <p:fltVal val="0"/>
                                          </p:val>
                                        </p:tav>
                                        <p:tav tm="100000">
                                          <p:val>
                                            <p:strVal val="#ppt_w"/>
                                          </p:val>
                                        </p:tav>
                                      </p:tavLst>
                                    </p:anim>
                                    <p:anim calcmode="lin" valueType="num">
                                      <p:cBhvr>
                                        <p:cTn id="37" dur="500" fill="hold"/>
                                        <p:tgtEl>
                                          <p:spTgt spid="3"/>
                                        </p:tgtEl>
                                        <p:attrNameLst>
                                          <p:attrName>ppt_h</p:attrName>
                                        </p:attrNameLst>
                                      </p:cBhvr>
                                      <p:tavLst>
                                        <p:tav tm="0">
                                          <p:val>
                                            <p:fltVal val="0"/>
                                          </p:val>
                                        </p:tav>
                                        <p:tav tm="100000">
                                          <p:val>
                                            <p:strVal val="#ppt_h"/>
                                          </p:val>
                                        </p:tav>
                                      </p:tavLst>
                                    </p:anim>
                                    <p:animEffect transition="in" filter="fade">
                                      <p:cBhvr>
                                        <p:cTn id="38" dur="500"/>
                                        <p:tgtEl>
                                          <p:spTgt spid="3"/>
                                        </p:tgtEl>
                                      </p:cBhvr>
                                    </p:animEffect>
                                  </p:childTnLst>
                                </p:cTn>
                              </p:par>
                              <p:par>
                                <p:cTn id="39" presetID="53" presetClass="entr" presetSubtype="16" fill="hold" grpId="0" nodeType="withEffect">
                                  <p:stCondLst>
                                    <p:cond delay="320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fill="hold"/>
                                        <p:tgtEl>
                                          <p:spTgt spid="5"/>
                                        </p:tgtEl>
                                        <p:attrNameLst>
                                          <p:attrName>ppt_w</p:attrName>
                                        </p:attrNameLst>
                                      </p:cBhvr>
                                      <p:tavLst>
                                        <p:tav tm="0">
                                          <p:val>
                                            <p:fltVal val="0"/>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animEffect transition="in" filter="fade">
                                      <p:cBhvr>
                                        <p:cTn id="43" dur="500"/>
                                        <p:tgtEl>
                                          <p:spTgt spid="5"/>
                                        </p:tgtEl>
                                      </p:cBhvr>
                                    </p:animEffect>
                                  </p:childTnLst>
                                </p:cTn>
                              </p:par>
                              <p:par>
                                <p:cTn id="44" presetID="53" presetClass="entr" presetSubtype="16" fill="hold" grpId="0" nodeType="withEffect">
                                  <p:stCondLst>
                                    <p:cond delay="350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fltVal val="0"/>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7" grpId="2" animBg="1"/>
      <p:bldP spid="17" grpId="3" animBg="1"/>
      <p:bldP spid="3"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0" y="0"/>
            <a:ext cx="12435840" cy="69951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29408" y="1987626"/>
            <a:ext cx="8286354" cy="4693264"/>
          </a:xfrm>
          <a:prstGeom prst="rect">
            <a:avLst/>
          </a:prstGeom>
        </p:spPr>
      </p:pic>
      <p:sp>
        <p:nvSpPr>
          <p:cNvPr id="11" name="Title 1"/>
          <p:cNvSpPr txBox="1">
            <a:spLocks/>
          </p:cNvSpPr>
          <p:nvPr/>
        </p:nvSpPr>
        <p:spPr>
          <a:xfrm>
            <a:off x="308701" y="582092"/>
            <a:ext cx="2394345" cy="1543327"/>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42875" indent="-142875" defTabSz="951304"/>
            <a:r>
              <a:rPr lang="en-US" sz="2400" b="1" spc="-104" dirty="0">
                <a:latin typeface="Segoe UI"/>
              </a:rPr>
              <a:t>“DevOps</a:t>
            </a:r>
            <a:r>
              <a:rPr lang="en-US" sz="2400" spc="-104" dirty="0">
                <a:latin typeface="Segoe UI"/>
              </a:rPr>
              <a:t> is development </a:t>
            </a:r>
            <a:br>
              <a:rPr lang="en-US" sz="2400" spc="-104" dirty="0">
                <a:latin typeface="Segoe UI"/>
              </a:rPr>
            </a:br>
            <a:r>
              <a:rPr lang="en-US" sz="2400" spc="-104" dirty="0">
                <a:latin typeface="Segoe UI"/>
              </a:rPr>
              <a:t>and operations </a:t>
            </a:r>
            <a:r>
              <a:rPr lang="en-US" sz="2400" spc="-104" dirty="0">
                <a:gradFill>
                  <a:gsLst>
                    <a:gs pos="1250">
                      <a:srgbClr val="FCB614"/>
                    </a:gs>
                    <a:gs pos="100000">
                      <a:srgbClr val="FCB614"/>
                    </a:gs>
                  </a:gsLst>
                  <a:lin ang="5400000" scaled="0"/>
                </a:gradFill>
                <a:latin typeface="Segoe UI"/>
              </a:rPr>
              <a:t>collaboration</a:t>
            </a:r>
            <a:r>
              <a:rPr lang="en-US" sz="2400" spc="-104" dirty="0">
                <a:latin typeface="Segoe UI"/>
              </a:rPr>
              <a:t>”</a:t>
            </a:r>
          </a:p>
        </p:txBody>
      </p:sp>
      <p:sp>
        <p:nvSpPr>
          <p:cNvPr id="12" name="Title 1"/>
          <p:cNvSpPr txBox="1">
            <a:spLocks/>
          </p:cNvSpPr>
          <p:nvPr/>
        </p:nvSpPr>
        <p:spPr>
          <a:xfrm>
            <a:off x="10134600" y="582092"/>
            <a:ext cx="2174942" cy="1419626"/>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33350" indent="-133350" defTabSz="951304"/>
            <a:r>
              <a:rPr lang="en-US" sz="2400" b="1" spc="-104" dirty="0">
                <a:latin typeface="Segoe UI"/>
              </a:rPr>
              <a:t>“DevOps</a:t>
            </a:r>
            <a:r>
              <a:rPr lang="en-US" sz="2400" spc="-104" dirty="0">
                <a:latin typeface="Segoe UI"/>
              </a:rPr>
              <a:t> is treating your </a:t>
            </a:r>
            <a:r>
              <a:rPr lang="en-US" sz="2400" spc="-104" dirty="0">
                <a:gradFill>
                  <a:gsLst>
                    <a:gs pos="1250">
                      <a:srgbClr val="00BCF2"/>
                    </a:gs>
                    <a:gs pos="100000">
                      <a:srgbClr val="00BCF2"/>
                    </a:gs>
                  </a:gsLst>
                  <a:lin ang="5400000" scaled="0"/>
                </a:gradFill>
                <a:latin typeface="Segoe UI"/>
              </a:rPr>
              <a:t>i</a:t>
            </a:r>
            <a:r>
              <a:rPr lang="en-US" sz="2400" spc="-104" dirty="0">
                <a:gradFill>
                  <a:gsLst>
                    <a:gs pos="1250">
                      <a:srgbClr val="00BCF2"/>
                    </a:gs>
                    <a:gs pos="100000">
                      <a:srgbClr val="00BCF2"/>
                    </a:gs>
                  </a:gsLst>
                </a:gradFill>
                <a:latin typeface="Segoe UI"/>
              </a:rPr>
              <a:t>nfrastructure </a:t>
            </a:r>
            <a:br>
              <a:rPr lang="en-US" sz="2400" spc="-104" dirty="0">
                <a:gradFill>
                  <a:gsLst>
                    <a:gs pos="1250">
                      <a:srgbClr val="00BCF2"/>
                    </a:gs>
                    <a:gs pos="100000">
                      <a:srgbClr val="00BCF2"/>
                    </a:gs>
                  </a:gsLst>
                </a:gradFill>
                <a:latin typeface="Segoe UI"/>
              </a:rPr>
            </a:br>
            <a:r>
              <a:rPr lang="en-US" sz="2400" spc="-104" dirty="0">
                <a:gradFill>
                  <a:gsLst>
                    <a:gs pos="1250">
                      <a:srgbClr val="00BCF2"/>
                    </a:gs>
                    <a:gs pos="100000">
                      <a:srgbClr val="00BCF2"/>
                    </a:gs>
                  </a:gsLst>
                </a:gradFill>
                <a:latin typeface="Segoe UI"/>
              </a:rPr>
              <a:t>as code</a:t>
            </a:r>
            <a:r>
              <a:rPr lang="en-US" sz="2400" spc="-104" dirty="0">
                <a:latin typeface="Segoe UI"/>
              </a:rPr>
              <a:t>”</a:t>
            </a:r>
          </a:p>
        </p:txBody>
      </p:sp>
      <p:sp>
        <p:nvSpPr>
          <p:cNvPr id="13" name="Title 1"/>
          <p:cNvSpPr txBox="1">
            <a:spLocks/>
          </p:cNvSpPr>
          <p:nvPr/>
        </p:nvSpPr>
        <p:spPr>
          <a:xfrm>
            <a:off x="308701" y="3303395"/>
            <a:ext cx="2071630" cy="829460"/>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42875" indent="-142875" defTabSz="951304"/>
            <a:r>
              <a:rPr lang="en-US" sz="2400" b="1" spc="-104" dirty="0">
                <a:latin typeface="Segoe UI"/>
              </a:rPr>
              <a:t>“DevOps</a:t>
            </a:r>
            <a:r>
              <a:rPr lang="en-US" sz="2400" spc="-104" dirty="0">
                <a:latin typeface="Segoe UI"/>
              </a:rPr>
              <a:t> </a:t>
            </a:r>
            <a:br>
              <a:rPr lang="en-US" sz="2400" spc="-104" dirty="0">
                <a:latin typeface="Segoe UI"/>
              </a:rPr>
            </a:br>
            <a:r>
              <a:rPr lang="en-US" sz="2400" spc="-104" dirty="0">
                <a:latin typeface="Segoe UI"/>
              </a:rPr>
              <a:t>is using </a:t>
            </a:r>
            <a:r>
              <a:rPr lang="en-US" sz="2400" spc="-104" dirty="0">
                <a:gradFill>
                  <a:gsLst>
                    <a:gs pos="1250">
                      <a:srgbClr val="FCB614"/>
                    </a:gs>
                    <a:gs pos="100000">
                      <a:srgbClr val="FCB614"/>
                    </a:gs>
                  </a:gsLst>
                </a:gradFill>
                <a:latin typeface="Segoe UI"/>
              </a:rPr>
              <a:t>automation</a:t>
            </a:r>
            <a:r>
              <a:rPr lang="en-US" sz="2400" spc="-104" dirty="0">
                <a:latin typeface="Segoe UI"/>
              </a:rPr>
              <a:t>”</a:t>
            </a:r>
          </a:p>
        </p:txBody>
      </p:sp>
      <p:sp>
        <p:nvSpPr>
          <p:cNvPr id="14" name="Title 1"/>
          <p:cNvSpPr txBox="1">
            <a:spLocks/>
          </p:cNvSpPr>
          <p:nvPr/>
        </p:nvSpPr>
        <p:spPr>
          <a:xfrm>
            <a:off x="10134600" y="5437534"/>
            <a:ext cx="1661479" cy="634276"/>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42875" indent="-142875" defTabSz="951304"/>
            <a:r>
              <a:rPr lang="en-US" sz="2400" b="1" spc="-104" dirty="0">
                <a:latin typeface="Segoe UI"/>
              </a:rPr>
              <a:t>“</a:t>
            </a:r>
            <a:r>
              <a:rPr lang="en-US" sz="2400" spc="-104" dirty="0">
                <a:gradFill>
                  <a:gsLst>
                    <a:gs pos="1250">
                      <a:srgbClr val="00BCF2"/>
                    </a:gs>
                    <a:gs pos="100000">
                      <a:srgbClr val="00BCF2"/>
                    </a:gs>
                  </a:gsLst>
                  <a:lin ang="5400000" scaled="0"/>
                </a:gradFill>
                <a:latin typeface="Segoe UI"/>
              </a:rPr>
              <a:t>Kanban</a:t>
            </a:r>
            <a:r>
              <a:rPr lang="en-US" sz="2400" spc="-104" dirty="0">
                <a:solidFill>
                  <a:srgbClr val="0072C6"/>
                </a:solidFill>
                <a:latin typeface="Segoe UI"/>
              </a:rPr>
              <a:t> </a:t>
            </a:r>
            <a:br>
              <a:rPr lang="en-US" sz="2400" spc="-104" dirty="0">
                <a:solidFill>
                  <a:srgbClr val="0072C6"/>
                </a:solidFill>
                <a:latin typeface="Segoe UI"/>
              </a:rPr>
            </a:br>
            <a:r>
              <a:rPr lang="en-US" sz="2400" spc="-104" dirty="0">
                <a:gradFill>
                  <a:gsLst>
                    <a:gs pos="1250">
                      <a:schemeClr val="tx1"/>
                    </a:gs>
                    <a:gs pos="100000">
                      <a:schemeClr val="tx1"/>
                    </a:gs>
                  </a:gsLst>
                </a:gradFill>
                <a:latin typeface="Segoe UI"/>
              </a:rPr>
              <a:t>for Ops?</a:t>
            </a:r>
            <a:r>
              <a:rPr lang="en-US" sz="2400" spc="-104" dirty="0">
                <a:latin typeface="Segoe UI"/>
              </a:rPr>
              <a:t>”</a:t>
            </a:r>
          </a:p>
        </p:txBody>
      </p:sp>
      <p:sp>
        <p:nvSpPr>
          <p:cNvPr id="7" name="Title 1"/>
          <p:cNvSpPr txBox="1">
            <a:spLocks/>
          </p:cNvSpPr>
          <p:nvPr/>
        </p:nvSpPr>
        <p:spPr>
          <a:xfrm>
            <a:off x="10134600" y="3303395"/>
            <a:ext cx="1820482" cy="832462"/>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33350" indent="-133350" defTabSz="951304"/>
            <a:r>
              <a:rPr lang="en-US" sz="2400" b="1" spc="-104" dirty="0">
                <a:latin typeface="Segoe UI"/>
              </a:rPr>
              <a:t>“DevOps</a:t>
            </a:r>
            <a:r>
              <a:rPr lang="en-US" sz="2400" spc="-104" dirty="0">
                <a:latin typeface="Segoe UI"/>
              </a:rPr>
              <a:t> </a:t>
            </a:r>
            <a:br>
              <a:rPr lang="en-US" sz="2400" spc="-104" dirty="0">
                <a:latin typeface="Segoe UI"/>
              </a:rPr>
            </a:br>
            <a:r>
              <a:rPr lang="en-US" sz="2400" spc="-104" dirty="0">
                <a:latin typeface="Segoe UI"/>
              </a:rPr>
              <a:t>is feature </a:t>
            </a:r>
            <a:r>
              <a:rPr lang="en-US" sz="2400" spc="-104" dirty="0">
                <a:gradFill>
                  <a:gsLst>
                    <a:gs pos="1250">
                      <a:srgbClr val="00BCF2"/>
                    </a:gs>
                    <a:gs pos="100000">
                      <a:srgbClr val="00BCF2"/>
                    </a:gs>
                  </a:gsLst>
                </a:gradFill>
                <a:latin typeface="Segoe UI"/>
              </a:rPr>
              <a:t>switches</a:t>
            </a:r>
            <a:r>
              <a:rPr lang="en-US" sz="2400" spc="-104" dirty="0">
                <a:gradFill>
                  <a:gsLst>
                    <a:gs pos="1250">
                      <a:schemeClr val="tx1"/>
                    </a:gs>
                    <a:gs pos="100000">
                      <a:schemeClr val="tx1"/>
                    </a:gs>
                  </a:gsLst>
                </a:gradFill>
                <a:latin typeface="Segoe UI"/>
              </a:rPr>
              <a:t>”</a:t>
            </a:r>
          </a:p>
        </p:txBody>
      </p:sp>
      <p:sp>
        <p:nvSpPr>
          <p:cNvPr id="8" name="Title 1"/>
          <p:cNvSpPr txBox="1">
            <a:spLocks/>
          </p:cNvSpPr>
          <p:nvPr/>
        </p:nvSpPr>
        <p:spPr>
          <a:xfrm>
            <a:off x="308701" y="5437534"/>
            <a:ext cx="2268883" cy="885723"/>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52400" indent="-152400" defTabSz="951304"/>
            <a:r>
              <a:rPr lang="en-US" sz="2400" b="1" spc="-104" dirty="0">
                <a:latin typeface="Segoe UI"/>
              </a:rPr>
              <a:t>“DevOps</a:t>
            </a:r>
            <a:r>
              <a:rPr lang="en-US" sz="2400" spc="-104" dirty="0">
                <a:latin typeface="Segoe UI"/>
              </a:rPr>
              <a:t> </a:t>
            </a:r>
            <a:br>
              <a:rPr lang="en-US" sz="2400" spc="-104" dirty="0">
                <a:gradFill>
                  <a:gsLst>
                    <a:gs pos="1250">
                      <a:srgbClr val="FFFFFF"/>
                    </a:gs>
                    <a:gs pos="100000">
                      <a:srgbClr val="FFFFFF"/>
                    </a:gs>
                  </a:gsLst>
                  <a:lin ang="5400000" scaled="0"/>
                </a:gradFill>
                <a:latin typeface="Segoe UI"/>
              </a:rPr>
            </a:br>
            <a:r>
              <a:rPr lang="en-US" sz="2400" spc="-104" dirty="0">
                <a:latin typeface="Segoe UI"/>
              </a:rPr>
              <a:t>is </a:t>
            </a:r>
            <a:r>
              <a:rPr lang="en-US" sz="2400" spc="-104" dirty="0">
                <a:gradFill>
                  <a:gsLst>
                    <a:gs pos="1250">
                      <a:srgbClr val="FCB614"/>
                    </a:gs>
                    <a:gs pos="100000">
                      <a:srgbClr val="FCB614"/>
                    </a:gs>
                  </a:gsLst>
                </a:gradFill>
                <a:latin typeface="Segoe UI"/>
              </a:rPr>
              <a:t>small </a:t>
            </a:r>
            <a:r>
              <a:rPr lang="en-US" sz="2400" spc="-104" dirty="0">
                <a:latin typeface="Segoe UI"/>
              </a:rPr>
              <a:t>deployments”</a:t>
            </a:r>
          </a:p>
        </p:txBody>
      </p:sp>
      <p:grpSp>
        <p:nvGrpSpPr>
          <p:cNvPr id="4" name="Group 3"/>
          <p:cNvGrpSpPr/>
          <p:nvPr/>
        </p:nvGrpSpPr>
        <p:grpSpPr>
          <a:xfrm>
            <a:off x="3932562" y="913410"/>
            <a:ext cx="1749400" cy="1244008"/>
            <a:chOff x="3079640" y="393786"/>
            <a:chExt cx="1842453" cy="1310178"/>
          </a:xfrm>
        </p:grpSpPr>
        <p:sp>
          <p:nvSpPr>
            <p:cNvPr id="10" name="Rectangle 9"/>
            <p:cNvSpPr/>
            <p:nvPr/>
          </p:nvSpPr>
          <p:spPr bwMode="auto">
            <a:xfrm>
              <a:off x="3079640" y="393786"/>
              <a:ext cx="1842453" cy="872728"/>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2000" dirty="0">
                  <a:gradFill>
                    <a:gsLst>
                      <a:gs pos="2917">
                        <a:srgbClr val="FFFFFF"/>
                      </a:gs>
                      <a:gs pos="30000">
                        <a:srgbClr val="FFFFFF"/>
                      </a:gs>
                    </a:gsLst>
                    <a:lin ang="5400000" scaled="0"/>
                  </a:gradFill>
                  <a:latin typeface="Segoe UI"/>
                  <a:cs typeface="Segoe UI" panose="020B0502040204020203" pitchFamily="34" charset="0"/>
                </a:rPr>
                <a:t>It’s </a:t>
              </a:r>
              <a:r>
                <a:rPr lang="en-US" sz="2000" dirty="0" err="1">
                  <a:gradFill>
                    <a:gsLst>
                      <a:gs pos="2917">
                        <a:srgbClr val="FFFFFF"/>
                      </a:gs>
                      <a:gs pos="30000">
                        <a:srgbClr val="FFFFFF"/>
                      </a:gs>
                    </a:gsLst>
                    <a:lin ang="5400000" scaled="0"/>
                  </a:gradFill>
                  <a:latin typeface="Segoe UI"/>
                  <a:cs typeface="Segoe UI" panose="020B0502040204020203" pitchFamily="34" charset="0"/>
                </a:rPr>
                <a:t>DevOps</a:t>
              </a:r>
              <a:r>
                <a:rPr lang="en-US" sz="2000" dirty="0">
                  <a:gradFill>
                    <a:gsLst>
                      <a:gs pos="2917">
                        <a:srgbClr val="FFFFFF"/>
                      </a:gs>
                      <a:gs pos="30000">
                        <a:srgbClr val="FFFFFF"/>
                      </a:gs>
                    </a:gsLst>
                    <a:lin ang="5400000" scaled="0"/>
                  </a:gradFill>
                  <a:latin typeface="Segoe UI"/>
                  <a:cs typeface="Segoe UI" panose="020B0502040204020203" pitchFamily="34" charset="0"/>
                </a:rPr>
                <a:t>!</a:t>
              </a:r>
            </a:p>
          </p:txBody>
        </p:sp>
        <p:sp>
          <p:nvSpPr>
            <p:cNvPr id="15" name="Right Triangle 14"/>
            <p:cNvSpPr/>
            <p:nvPr/>
          </p:nvSpPr>
          <p:spPr bwMode="auto">
            <a:xfrm flipH="1" flipV="1">
              <a:off x="4272301" y="1266514"/>
              <a:ext cx="505776" cy="437450"/>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6" name="Group 15"/>
          <p:cNvGrpSpPr/>
          <p:nvPr/>
        </p:nvGrpSpPr>
        <p:grpSpPr>
          <a:xfrm>
            <a:off x="2618794" y="3623295"/>
            <a:ext cx="1433151" cy="1019121"/>
            <a:chOff x="3079640" y="393786"/>
            <a:chExt cx="1842453" cy="1310178"/>
          </a:xfrm>
        </p:grpSpPr>
        <p:sp>
          <p:nvSpPr>
            <p:cNvPr id="17" name="Rectangle 16"/>
            <p:cNvSpPr/>
            <p:nvPr/>
          </p:nvSpPr>
          <p:spPr bwMode="auto">
            <a:xfrm>
              <a:off x="3079640" y="393786"/>
              <a:ext cx="1842453" cy="872728"/>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599" dirty="0">
                  <a:gradFill>
                    <a:gsLst>
                      <a:gs pos="2917">
                        <a:srgbClr val="FFFFFF"/>
                      </a:gs>
                      <a:gs pos="30000">
                        <a:srgbClr val="FFFFFF"/>
                      </a:gs>
                    </a:gsLst>
                    <a:lin ang="5400000" scaled="0"/>
                  </a:gradFill>
                  <a:latin typeface="Segoe UI"/>
                  <a:cs typeface="Segoe UI" panose="020B0502040204020203" pitchFamily="34" charset="0"/>
                </a:rPr>
                <a:t>It’s </a:t>
              </a:r>
              <a:r>
                <a:rPr lang="en-US" sz="1599" dirty="0" err="1">
                  <a:gradFill>
                    <a:gsLst>
                      <a:gs pos="2917">
                        <a:srgbClr val="FFFFFF"/>
                      </a:gs>
                      <a:gs pos="30000">
                        <a:srgbClr val="FFFFFF"/>
                      </a:gs>
                    </a:gsLst>
                    <a:lin ang="5400000" scaled="0"/>
                  </a:gradFill>
                  <a:latin typeface="Segoe UI"/>
                  <a:cs typeface="Segoe UI" panose="020B0502040204020203" pitchFamily="34" charset="0"/>
                </a:rPr>
                <a:t>DevOps</a:t>
              </a:r>
              <a:r>
                <a:rPr lang="en-US" sz="1599" dirty="0">
                  <a:gradFill>
                    <a:gsLst>
                      <a:gs pos="2917">
                        <a:srgbClr val="FFFFFF"/>
                      </a:gs>
                      <a:gs pos="30000">
                        <a:srgbClr val="FFFFFF"/>
                      </a:gs>
                    </a:gsLst>
                    <a:lin ang="5400000" scaled="0"/>
                  </a:gradFill>
                  <a:latin typeface="Segoe UI"/>
                  <a:cs typeface="Segoe UI" panose="020B0502040204020203" pitchFamily="34" charset="0"/>
                </a:rPr>
                <a:t>!</a:t>
              </a:r>
            </a:p>
          </p:txBody>
        </p:sp>
        <p:sp>
          <p:nvSpPr>
            <p:cNvPr id="18" name="Right Triangle 17"/>
            <p:cNvSpPr/>
            <p:nvPr/>
          </p:nvSpPr>
          <p:spPr bwMode="auto">
            <a:xfrm flipH="1" flipV="1">
              <a:off x="3323442" y="1266513"/>
              <a:ext cx="505777" cy="437451"/>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9" name="Group 18"/>
          <p:cNvGrpSpPr/>
          <p:nvPr/>
        </p:nvGrpSpPr>
        <p:grpSpPr>
          <a:xfrm>
            <a:off x="7912502" y="3363942"/>
            <a:ext cx="1818871" cy="1293409"/>
            <a:chOff x="3079640" y="393786"/>
            <a:chExt cx="1842453" cy="1310178"/>
          </a:xfrm>
        </p:grpSpPr>
        <p:sp>
          <p:nvSpPr>
            <p:cNvPr id="20" name="Rectangle 19"/>
            <p:cNvSpPr/>
            <p:nvPr/>
          </p:nvSpPr>
          <p:spPr bwMode="auto">
            <a:xfrm>
              <a:off x="3079640" y="393786"/>
              <a:ext cx="1842453" cy="872728"/>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dirty="0">
                  <a:gradFill>
                    <a:gsLst>
                      <a:gs pos="2917">
                        <a:srgbClr val="FFFFFF"/>
                      </a:gs>
                      <a:gs pos="30000">
                        <a:srgbClr val="FFFFFF"/>
                      </a:gs>
                    </a:gsLst>
                    <a:lin ang="5400000" scaled="0"/>
                  </a:gradFill>
                  <a:latin typeface="Segoe UI"/>
                  <a:cs typeface="Segoe UI" panose="020B0502040204020203" pitchFamily="34" charset="0"/>
                </a:rPr>
                <a:t>It’s </a:t>
              </a:r>
              <a:r>
                <a:rPr lang="en-US" dirty="0" err="1">
                  <a:gradFill>
                    <a:gsLst>
                      <a:gs pos="2917">
                        <a:srgbClr val="FFFFFF"/>
                      </a:gs>
                      <a:gs pos="30000">
                        <a:srgbClr val="FFFFFF"/>
                      </a:gs>
                    </a:gsLst>
                    <a:lin ang="5400000" scaled="0"/>
                  </a:gradFill>
                  <a:latin typeface="Segoe UI"/>
                  <a:cs typeface="Segoe UI" panose="020B0502040204020203" pitchFamily="34" charset="0"/>
                </a:rPr>
                <a:t>DevOps</a:t>
              </a:r>
              <a:r>
                <a:rPr lang="en-US" dirty="0">
                  <a:gradFill>
                    <a:gsLst>
                      <a:gs pos="2917">
                        <a:srgbClr val="FFFFFF"/>
                      </a:gs>
                      <a:gs pos="30000">
                        <a:srgbClr val="FFFFFF"/>
                      </a:gs>
                    </a:gsLst>
                    <a:lin ang="5400000" scaled="0"/>
                  </a:gradFill>
                  <a:latin typeface="Segoe UI"/>
                  <a:cs typeface="Segoe UI" panose="020B0502040204020203" pitchFamily="34" charset="0"/>
                </a:rPr>
                <a:t>!</a:t>
              </a:r>
            </a:p>
          </p:txBody>
        </p:sp>
        <p:sp>
          <p:nvSpPr>
            <p:cNvPr id="21" name="Right Triangle 20"/>
            <p:cNvSpPr/>
            <p:nvPr/>
          </p:nvSpPr>
          <p:spPr bwMode="auto">
            <a:xfrm flipV="1">
              <a:off x="4181590" y="1266513"/>
              <a:ext cx="505777" cy="437451"/>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2" name="Group 21"/>
          <p:cNvGrpSpPr/>
          <p:nvPr/>
        </p:nvGrpSpPr>
        <p:grpSpPr>
          <a:xfrm>
            <a:off x="6093373" y="3158574"/>
            <a:ext cx="1433151" cy="1019121"/>
            <a:chOff x="3079640" y="393786"/>
            <a:chExt cx="1842453" cy="1310178"/>
          </a:xfrm>
        </p:grpSpPr>
        <p:sp>
          <p:nvSpPr>
            <p:cNvPr id="23" name="Rectangle 22"/>
            <p:cNvSpPr/>
            <p:nvPr/>
          </p:nvSpPr>
          <p:spPr bwMode="auto">
            <a:xfrm>
              <a:off x="3079640" y="393786"/>
              <a:ext cx="1842453" cy="872728"/>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1599" dirty="0">
                  <a:gradFill>
                    <a:gsLst>
                      <a:gs pos="2917">
                        <a:srgbClr val="FFFFFF"/>
                      </a:gs>
                      <a:gs pos="30000">
                        <a:srgbClr val="FFFFFF"/>
                      </a:gs>
                    </a:gsLst>
                    <a:lin ang="5400000" scaled="0"/>
                  </a:gradFill>
                  <a:latin typeface="Segoe UI"/>
                  <a:cs typeface="Segoe UI" panose="020B0502040204020203" pitchFamily="34" charset="0"/>
                </a:rPr>
                <a:t>It’s </a:t>
              </a:r>
              <a:r>
                <a:rPr lang="en-US" sz="1599" dirty="0" err="1">
                  <a:gradFill>
                    <a:gsLst>
                      <a:gs pos="2917">
                        <a:srgbClr val="FFFFFF"/>
                      </a:gs>
                      <a:gs pos="30000">
                        <a:srgbClr val="FFFFFF"/>
                      </a:gs>
                    </a:gsLst>
                    <a:lin ang="5400000" scaled="0"/>
                  </a:gradFill>
                  <a:latin typeface="Segoe UI"/>
                  <a:cs typeface="Segoe UI" panose="020B0502040204020203" pitchFamily="34" charset="0"/>
                </a:rPr>
                <a:t>DevOps</a:t>
              </a:r>
              <a:r>
                <a:rPr lang="en-US" sz="1599" dirty="0">
                  <a:gradFill>
                    <a:gsLst>
                      <a:gs pos="2917">
                        <a:srgbClr val="FFFFFF"/>
                      </a:gs>
                      <a:gs pos="30000">
                        <a:srgbClr val="FFFFFF"/>
                      </a:gs>
                    </a:gsLst>
                    <a:lin ang="5400000" scaled="0"/>
                  </a:gradFill>
                  <a:latin typeface="Segoe UI"/>
                  <a:cs typeface="Segoe UI" panose="020B0502040204020203" pitchFamily="34" charset="0"/>
                </a:rPr>
                <a:t>!</a:t>
              </a:r>
            </a:p>
          </p:txBody>
        </p:sp>
        <p:sp>
          <p:nvSpPr>
            <p:cNvPr id="24" name="Right Triangle 23"/>
            <p:cNvSpPr/>
            <p:nvPr/>
          </p:nvSpPr>
          <p:spPr bwMode="auto">
            <a:xfrm flipV="1">
              <a:off x="3323442" y="1266513"/>
              <a:ext cx="505777" cy="437451"/>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2343169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2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300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400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1250">
                      <a:schemeClr val="tx2"/>
                    </a:gs>
                    <a:gs pos="100000">
                      <a:schemeClr val="tx2"/>
                    </a:gs>
                  </a:gsLst>
                  <a:lin ang="0" scaled="0"/>
                </a:gradFill>
              </a:rPr>
              <a:t>DevOps: the three stage conversation</a:t>
            </a:r>
          </a:p>
        </p:txBody>
      </p:sp>
      <p:grpSp>
        <p:nvGrpSpPr>
          <p:cNvPr id="8" name="Group 7"/>
          <p:cNvGrpSpPr/>
          <p:nvPr/>
        </p:nvGrpSpPr>
        <p:grpSpPr>
          <a:xfrm>
            <a:off x="4360251" y="5622064"/>
            <a:ext cx="3650483" cy="887379"/>
            <a:chOff x="4359987" y="5622366"/>
            <a:chExt cx="3651001" cy="887505"/>
          </a:xfrm>
          <a:solidFill>
            <a:srgbClr val="B4009E"/>
          </a:solidFill>
        </p:grpSpPr>
        <p:sp>
          <p:nvSpPr>
            <p:cNvPr id="13" name="Rectangle 12"/>
            <p:cNvSpPr/>
            <p:nvPr/>
          </p:nvSpPr>
          <p:spPr bwMode="auto">
            <a:xfrm>
              <a:off x="4359987" y="5622366"/>
              <a:ext cx="914400"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5399" b="1" dirty="0">
                  <a:ln w="0"/>
                  <a:gradFill>
                    <a:gsLst>
                      <a:gs pos="1250">
                        <a:schemeClr val="bg1"/>
                      </a:gs>
                      <a:gs pos="100000">
                        <a:schemeClr val="bg1"/>
                      </a:gs>
                    </a:gsLst>
                    <a:lin ang="0" scaled="0"/>
                  </a:gradFill>
                </a:rPr>
                <a:t>2</a:t>
              </a:r>
            </a:p>
          </p:txBody>
        </p:sp>
        <p:sp>
          <p:nvSpPr>
            <p:cNvPr id="14" name="Rectangle 13"/>
            <p:cNvSpPr/>
            <p:nvPr/>
          </p:nvSpPr>
          <p:spPr bwMode="auto">
            <a:xfrm>
              <a:off x="5292296" y="5622366"/>
              <a:ext cx="2718692"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54" tIns="46630" rIns="0" bIns="46630" numCol="1" rtlCol="0" anchor="ctr" anchorCtr="0" compatLnSpc="1">
              <a:prstTxWarp prst="textNoShape">
                <a:avLst/>
              </a:prstTxWarp>
            </a:bodyPr>
            <a:lstStyle/>
            <a:p>
              <a:pPr defTabSz="932293" fontAlgn="base">
                <a:spcBef>
                  <a:spcPct val="0"/>
                </a:spcBef>
                <a:spcAft>
                  <a:spcPct val="0"/>
                </a:spcAft>
              </a:pPr>
              <a:r>
                <a:rPr lang="en-US" sz="3999" dirty="0">
                  <a:ln w="0"/>
                  <a:gradFill>
                    <a:gsLst>
                      <a:gs pos="1250">
                        <a:schemeClr val="bg1"/>
                      </a:gs>
                      <a:gs pos="100000">
                        <a:schemeClr val="bg1"/>
                      </a:gs>
                    </a:gsLst>
                    <a:lin ang="0" scaled="0"/>
                  </a:gradFill>
                  <a:latin typeface="Segoe UI Light"/>
                </a:rPr>
                <a:t>Process</a:t>
              </a:r>
            </a:p>
          </p:txBody>
        </p:sp>
      </p:grpSp>
      <p:grpSp>
        <p:nvGrpSpPr>
          <p:cNvPr id="9" name="Group 8"/>
          <p:cNvGrpSpPr/>
          <p:nvPr/>
        </p:nvGrpSpPr>
        <p:grpSpPr>
          <a:xfrm>
            <a:off x="8208210" y="5622065"/>
            <a:ext cx="3650482" cy="887379"/>
            <a:chOff x="8208492" y="5622366"/>
            <a:chExt cx="3651000" cy="887505"/>
          </a:xfrm>
          <a:solidFill>
            <a:srgbClr val="E81123"/>
          </a:solidFill>
        </p:grpSpPr>
        <p:sp>
          <p:nvSpPr>
            <p:cNvPr id="15" name="Rectangle 14"/>
            <p:cNvSpPr/>
            <p:nvPr/>
          </p:nvSpPr>
          <p:spPr bwMode="auto">
            <a:xfrm>
              <a:off x="8208492" y="5622366"/>
              <a:ext cx="914400"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5399" b="1" dirty="0">
                  <a:ln w="0"/>
                  <a:gradFill>
                    <a:gsLst>
                      <a:gs pos="1250">
                        <a:schemeClr val="bg1"/>
                      </a:gs>
                      <a:gs pos="100000">
                        <a:schemeClr val="bg1"/>
                      </a:gs>
                    </a:gsLst>
                    <a:lin ang="0" scaled="0"/>
                  </a:gradFill>
                </a:rPr>
                <a:t>3</a:t>
              </a:r>
            </a:p>
          </p:txBody>
        </p:sp>
        <p:sp>
          <p:nvSpPr>
            <p:cNvPr id="16" name="Rectangle 15"/>
            <p:cNvSpPr/>
            <p:nvPr/>
          </p:nvSpPr>
          <p:spPr bwMode="auto">
            <a:xfrm>
              <a:off x="9140800" y="5622366"/>
              <a:ext cx="2718692"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54" tIns="46630" rIns="0" bIns="46630" numCol="1" rtlCol="0" anchor="ctr" anchorCtr="0" compatLnSpc="1">
              <a:prstTxWarp prst="textNoShape">
                <a:avLst/>
              </a:prstTxWarp>
            </a:bodyPr>
            <a:lstStyle/>
            <a:p>
              <a:pPr defTabSz="932293" fontAlgn="base">
                <a:spcBef>
                  <a:spcPct val="0"/>
                </a:spcBef>
                <a:spcAft>
                  <a:spcPct val="0"/>
                </a:spcAft>
              </a:pPr>
              <a:r>
                <a:rPr lang="en-US" sz="3999" dirty="0">
                  <a:ln w="0"/>
                  <a:gradFill>
                    <a:gsLst>
                      <a:gs pos="1250">
                        <a:schemeClr val="bg1"/>
                      </a:gs>
                      <a:gs pos="100000">
                        <a:schemeClr val="bg1"/>
                      </a:gs>
                    </a:gsLst>
                    <a:lin ang="0" scaled="0"/>
                  </a:gradFill>
                  <a:latin typeface="Segoe UI Light"/>
                </a:rPr>
                <a:t>Products</a:t>
              </a:r>
            </a:p>
          </p:txBody>
        </p:sp>
      </p:grpSp>
      <p:grpSp>
        <p:nvGrpSpPr>
          <p:cNvPr id="19" name="Group 18"/>
          <p:cNvGrpSpPr/>
          <p:nvPr/>
        </p:nvGrpSpPr>
        <p:grpSpPr>
          <a:xfrm>
            <a:off x="512292" y="5627379"/>
            <a:ext cx="3650483" cy="887379"/>
            <a:chOff x="511482" y="5622366"/>
            <a:chExt cx="3651001" cy="887505"/>
          </a:xfrm>
          <a:solidFill>
            <a:srgbClr val="5C2D91"/>
          </a:solidFill>
        </p:grpSpPr>
        <p:sp>
          <p:nvSpPr>
            <p:cNvPr id="21" name="Rectangle 20"/>
            <p:cNvSpPr/>
            <p:nvPr/>
          </p:nvSpPr>
          <p:spPr bwMode="auto">
            <a:xfrm>
              <a:off x="511482" y="5622366"/>
              <a:ext cx="914400"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5399" b="1" dirty="0">
                  <a:ln w="0"/>
                  <a:gradFill>
                    <a:gsLst>
                      <a:gs pos="1250">
                        <a:schemeClr val="bg1"/>
                      </a:gs>
                      <a:gs pos="100000">
                        <a:schemeClr val="bg1"/>
                      </a:gs>
                    </a:gsLst>
                    <a:lin ang="0" scaled="0"/>
                  </a:gradFill>
                </a:rPr>
                <a:t>1</a:t>
              </a:r>
            </a:p>
          </p:txBody>
        </p:sp>
        <p:sp>
          <p:nvSpPr>
            <p:cNvPr id="24" name="Rectangle 23"/>
            <p:cNvSpPr/>
            <p:nvPr/>
          </p:nvSpPr>
          <p:spPr bwMode="auto">
            <a:xfrm>
              <a:off x="1443791" y="5622366"/>
              <a:ext cx="2718692"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54" tIns="46630" rIns="0" bIns="46630" numCol="1" rtlCol="0" anchor="ctr" anchorCtr="0" compatLnSpc="1">
              <a:prstTxWarp prst="textNoShape">
                <a:avLst/>
              </a:prstTxWarp>
            </a:bodyPr>
            <a:lstStyle/>
            <a:p>
              <a:pPr defTabSz="932293" fontAlgn="base">
                <a:spcBef>
                  <a:spcPct val="0"/>
                </a:spcBef>
                <a:spcAft>
                  <a:spcPct val="0"/>
                </a:spcAft>
              </a:pPr>
              <a:r>
                <a:rPr lang="en-US" sz="3999" dirty="0">
                  <a:ln w="0"/>
                  <a:gradFill>
                    <a:gsLst>
                      <a:gs pos="1250">
                        <a:schemeClr val="bg1"/>
                      </a:gs>
                      <a:gs pos="100000">
                        <a:schemeClr val="bg1"/>
                      </a:gs>
                    </a:gsLst>
                    <a:lin ang="0" scaled="0"/>
                  </a:gradFill>
                  <a:latin typeface="Segoe UI Light"/>
                </a:rPr>
                <a:t>People</a:t>
              </a:r>
            </a:p>
          </p:txBody>
        </p:sp>
      </p:grpSp>
      <p:pic>
        <p:nvPicPr>
          <p:cNvPr id="26" name="Picture 2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20608" y="2101355"/>
            <a:ext cx="1724972" cy="3087449"/>
          </a:xfrm>
          <a:prstGeom prst="rect">
            <a:avLst/>
          </a:prstGeom>
        </p:spPr>
      </p:pic>
      <p:pic>
        <p:nvPicPr>
          <p:cNvPr id="27" name="Picture 2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450168" y="2480480"/>
            <a:ext cx="1330145" cy="2611200"/>
          </a:xfrm>
          <a:prstGeom prst="rect">
            <a:avLst/>
          </a:prstGeom>
        </p:spPr>
      </p:pic>
      <p:grpSp>
        <p:nvGrpSpPr>
          <p:cNvPr id="5" name="Group 4"/>
          <p:cNvGrpSpPr/>
          <p:nvPr/>
        </p:nvGrpSpPr>
        <p:grpSpPr>
          <a:xfrm>
            <a:off x="4568811" y="2100043"/>
            <a:ext cx="3298852" cy="3299988"/>
            <a:chOff x="3763989" y="1325427"/>
            <a:chExt cx="4610100" cy="4611688"/>
          </a:xfrm>
        </p:grpSpPr>
        <p:pic>
          <p:nvPicPr>
            <p:cNvPr id="28" name="Picture 2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826300" y="2709936"/>
              <a:ext cx="1717500" cy="1552700"/>
            </a:xfrm>
            <a:prstGeom prst="rect">
              <a:avLst/>
            </a:prstGeom>
          </p:spPr>
        </p:pic>
        <p:pic>
          <p:nvPicPr>
            <p:cNvPr id="29" name="Picture 2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571892" y="2730500"/>
              <a:ext cx="1772163" cy="1609471"/>
            </a:xfrm>
            <a:prstGeom prst="rect">
              <a:avLst/>
            </a:prstGeom>
          </p:spPr>
        </p:pic>
        <p:pic>
          <p:nvPicPr>
            <p:cNvPr id="30" name="Picture 2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997154" y="3677327"/>
              <a:ext cx="248694" cy="204640"/>
            </a:xfrm>
            <a:prstGeom prst="rect">
              <a:avLst/>
            </a:prstGeom>
          </p:spPr>
        </p:pic>
        <p:pic>
          <p:nvPicPr>
            <p:cNvPr id="31" name="Picture 30"/>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844108" y="1405778"/>
              <a:ext cx="4449971" cy="4450143"/>
            </a:xfrm>
            <a:prstGeom prst="rect">
              <a:avLst/>
            </a:prstGeom>
          </p:spPr>
        </p:pic>
        <p:sp>
          <p:nvSpPr>
            <p:cNvPr id="32" name="Freeform 8"/>
            <p:cNvSpPr>
              <a:spLocks/>
            </p:cNvSpPr>
            <p:nvPr/>
          </p:nvSpPr>
          <p:spPr bwMode="auto">
            <a:xfrm>
              <a:off x="3763989" y="1325427"/>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 name="T12" fmla="*/ 80 w 2679"/>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3" name="Freeform 10"/>
            <p:cNvSpPr>
              <a:spLocks/>
            </p:cNvSpPr>
            <p:nvPr/>
          </p:nvSpPr>
          <p:spPr bwMode="auto">
            <a:xfrm>
              <a:off x="3763989" y="3630477"/>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4" name="Freeform 13"/>
            <p:cNvSpPr>
              <a:spLocks/>
            </p:cNvSpPr>
            <p:nvPr/>
          </p:nvSpPr>
          <p:spPr bwMode="auto">
            <a:xfrm>
              <a:off x="6069039" y="1325427"/>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5" name="Freeform 7"/>
            <p:cNvSpPr>
              <a:spLocks/>
            </p:cNvSpPr>
            <p:nvPr/>
          </p:nvSpPr>
          <p:spPr bwMode="auto">
            <a:xfrm>
              <a:off x="3763989" y="1325427"/>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6" name="Freeform 9"/>
            <p:cNvSpPr>
              <a:spLocks/>
            </p:cNvSpPr>
            <p:nvPr/>
          </p:nvSpPr>
          <p:spPr bwMode="auto">
            <a:xfrm>
              <a:off x="3763989" y="3630477"/>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7" name="Freeform 11"/>
            <p:cNvSpPr>
              <a:spLocks/>
            </p:cNvSpPr>
            <p:nvPr/>
          </p:nvSpPr>
          <p:spPr bwMode="auto">
            <a:xfrm>
              <a:off x="6069039" y="3630477"/>
              <a:ext cx="2305050" cy="2306638"/>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38" name="Freeform 14"/>
            <p:cNvSpPr>
              <a:spLocks/>
            </p:cNvSpPr>
            <p:nvPr/>
          </p:nvSpPr>
          <p:spPr bwMode="auto">
            <a:xfrm>
              <a:off x="6069039" y="1325427"/>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nvGrpSpPr>
          <p:cNvPr id="4" name="Group 4"/>
          <p:cNvGrpSpPr>
            <a:grpSpLocks noChangeAspect="1"/>
          </p:cNvGrpSpPr>
          <p:nvPr/>
        </p:nvGrpSpPr>
        <p:grpSpPr bwMode="auto">
          <a:xfrm>
            <a:off x="7697788" y="1162050"/>
            <a:ext cx="4667250" cy="4667250"/>
            <a:chOff x="4849" y="732"/>
            <a:chExt cx="2940" cy="2940"/>
          </a:xfrm>
        </p:grpSpPr>
        <p:sp>
          <p:nvSpPr>
            <p:cNvPr id="6" name="AutoShape 3"/>
            <p:cNvSpPr>
              <a:spLocks noChangeAspect="1" noChangeArrowheads="1" noTextEdit="1"/>
            </p:cNvSpPr>
            <p:nvPr/>
          </p:nvSpPr>
          <p:spPr bwMode="auto">
            <a:xfrm>
              <a:off x="4849" y="732"/>
              <a:ext cx="2940" cy="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7161" y="2751"/>
              <a:ext cx="255" cy="125"/>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6691" y="2753"/>
              <a:ext cx="544" cy="69"/>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7"/>
            <p:cNvSpPr>
              <a:spLocks noChangeArrowheads="1"/>
            </p:cNvSpPr>
            <p:nvPr/>
          </p:nvSpPr>
          <p:spPr bwMode="auto">
            <a:xfrm>
              <a:off x="5775" y="2554"/>
              <a:ext cx="567" cy="12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5362" y="1663"/>
              <a:ext cx="1370" cy="95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9"/>
            <p:cNvSpPr>
              <a:spLocks noChangeArrowheads="1"/>
            </p:cNvSpPr>
            <p:nvPr/>
          </p:nvSpPr>
          <p:spPr bwMode="auto">
            <a:xfrm>
              <a:off x="5405" y="1707"/>
              <a:ext cx="1284" cy="72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0"/>
            <p:cNvSpPr>
              <a:spLocks noChangeArrowheads="1"/>
            </p:cNvSpPr>
            <p:nvPr/>
          </p:nvSpPr>
          <p:spPr bwMode="auto">
            <a:xfrm>
              <a:off x="5209" y="2809"/>
              <a:ext cx="1697" cy="64"/>
            </a:xfrm>
            <a:prstGeom prst="rect">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p:cNvSpPr>
              <a:spLocks/>
            </p:cNvSpPr>
            <p:nvPr/>
          </p:nvSpPr>
          <p:spPr bwMode="auto">
            <a:xfrm>
              <a:off x="5209" y="2733"/>
              <a:ext cx="1697" cy="76"/>
            </a:xfrm>
            <a:custGeom>
              <a:avLst/>
              <a:gdLst>
                <a:gd name="T0" fmla="*/ 1697 w 1697"/>
                <a:gd name="T1" fmla="*/ 76 h 76"/>
                <a:gd name="T2" fmla="*/ 0 w 1697"/>
                <a:gd name="T3" fmla="*/ 76 h 76"/>
                <a:gd name="T4" fmla="*/ 107 w 1697"/>
                <a:gd name="T5" fmla="*/ 0 h 76"/>
                <a:gd name="T6" fmla="*/ 1592 w 1697"/>
                <a:gd name="T7" fmla="*/ 0 h 76"/>
                <a:gd name="T8" fmla="*/ 1697 w 1697"/>
                <a:gd name="T9" fmla="*/ 76 h 76"/>
              </a:gdLst>
              <a:ahLst/>
              <a:cxnLst>
                <a:cxn ang="0">
                  <a:pos x="T0" y="T1"/>
                </a:cxn>
                <a:cxn ang="0">
                  <a:pos x="T2" y="T3"/>
                </a:cxn>
                <a:cxn ang="0">
                  <a:pos x="T4" y="T5"/>
                </a:cxn>
                <a:cxn ang="0">
                  <a:pos x="T6" y="T7"/>
                </a:cxn>
                <a:cxn ang="0">
                  <a:pos x="T8" y="T9"/>
                </a:cxn>
              </a:cxnLst>
              <a:rect l="0" t="0" r="r" b="b"/>
              <a:pathLst>
                <a:path w="1697" h="76">
                  <a:moveTo>
                    <a:pt x="1697" y="76"/>
                  </a:moveTo>
                  <a:lnTo>
                    <a:pt x="0" y="76"/>
                  </a:lnTo>
                  <a:lnTo>
                    <a:pt x="107" y="0"/>
                  </a:lnTo>
                  <a:lnTo>
                    <a:pt x="1592" y="0"/>
                  </a:lnTo>
                  <a:lnTo>
                    <a:pt x="1697" y="7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12"/>
            <p:cNvSpPr>
              <a:spLocks noChangeArrowheads="1"/>
            </p:cNvSpPr>
            <p:nvPr/>
          </p:nvSpPr>
          <p:spPr bwMode="auto">
            <a:xfrm>
              <a:off x="5732" y="1531"/>
              <a:ext cx="674" cy="674"/>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noEditPoints="1"/>
            </p:cNvSpPr>
            <p:nvPr/>
          </p:nvSpPr>
          <p:spPr bwMode="auto">
            <a:xfrm>
              <a:off x="5900" y="1725"/>
              <a:ext cx="337" cy="286"/>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5" name="TextBox 24"/>
          <p:cNvSpPr txBox="1"/>
          <p:nvPr/>
        </p:nvSpPr>
        <p:spPr>
          <a:xfrm>
            <a:off x="1167411" y="3288453"/>
            <a:ext cx="766300"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lumMod val="50000"/>
                      </a:schemeClr>
                    </a:gs>
                    <a:gs pos="30000">
                      <a:schemeClr val="tx1">
                        <a:lumMod val="50000"/>
                      </a:schemeClr>
                    </a:gs>
                  </a:gsLst>
                  <a:lin ang="5400000" scaled="0"/>
                </a:gradFill>
              </a:rPr>
              <a:t>DEV</a:t>
            </a:r>
          </a:p>
        </p:txBody>
      </p:sp>
      <p:pic>
        <p:nvPicPr>
          <p:cNvPr id="56" name="Picture 55"/>
          <p:cNvPicPr>
            <a:picLocks/>
          </p:cNvPicPr>
          <p:nvPr/>
        </p:nvPicPr>
        <p:blipFill>
          <a:blip r:embed="rId9" cstate="email">
            <a:extLst>
              <a:ext uri="{28A0092B-C50C-407E-A947-70E740481C1C}">
                <a14:useLocalDpi xmlns:a14="http://schemas.microsoft.com/office/drawing/2010/main"/>
              </a:ext>
            </a:extLst>
          </a:blip>
          <a:stretch>
            <a:fillRect/>
          </a:stretch>
        </p:blipFill>
        <p:spPr>
          <a:xfrm>
            <a:off x="2632955" y="2942999"/>
            <a:ext cx="123634" cy="137160"/>
          </a:xfrm>
          <a:prstGeom prst="rect">
            <a:avLst/>
          </a:prstGeom>
        </p:spPr>
      </p:pic>
      <p:pic>
        <p:nvPicPr>
          <p:cNvPr id="57" name="Picture 56"/>
          <p:cNvPicPr>
            <a:picLocks/>
          </p:cNvPicPr>
          <p:nvPr/>
        </p:nvPicPr>
        <p:blipFill>
          <a:blip r:embed="rId9" cstate="email">
            <a:extLst>
              <a:ext uri="{28A0092B-C50C-407E-A947-70E740481C1C}">
                <a14:useLocalDpi xmlns:a14="http://schemas.microsoft.com/office/drawing/2010/main"/>
              </a:ext>
            </a:extLst>
          </a:blip>
          <a:stretch>
            <a:fillRect/>
          </a:stretch>
        </p:blipFill>
        <p:spPr>
          <a:xfrm flipH="1">
            <a:off x="2907498" y="2942999"/>
            <a:ext cx="123634" cy="137160"/>
          </a:xfrm>
          <a:prstGeom prst="rect">
            <a:avLst/>
          </a:prstGeom>
        </p:spPr>
      </p:pic>
      <p:sp>
        <p:nvSpPr>
          <p:cNvPr id="58" name="TextBox 57"/>
          <p:cNvSpPr txBox="1"/>
          <p:nvPr/>
        </p:nvSpPr>
        <p:spPr>
          <a:xfrm>
            <a:off x="2450168" y="3288453"/>
            <a:ext cx="766877"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bg1"/>
                    </a:gs>
                    <a:gs pos="30000">
                      <a:schemeClr val="bg1"/>
                    </a:gs>
                  </a:gsLst>
                  <a:lin ang="5400000" scaled="0"/>
                </a:gradFill>
              </a:rPr>
              <a:t>OPS</a:t>
            </a:r>
          </a:p>
        </p:txBody>
      </p:sp>
    </p:spTree>
    <p:extLst>
      <p:ext uri="{BB962C8B-B14F-4D97-AF65-F5344CB8AC3E}">
        <p14:creationId xmlns:p14="http://schemas.microsoft.com/office/powerpoint/2010/main" val="11398171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566737" y="1797050"/>
            <a:ext cx="3948113" cy="3948112"/>
            <a:chOff x="566737" y="1797050"/>
            <a:chExt cx="3948113" cy="3948112"/>
          </a:xfrm>
        </p:grpSpPr>
        <p:sp>
          <p:nvSpPr>
            <p:cNvPr id="219" name="Oval 3203"/>
            <p:cNvSpPr>
              <a:spLocks noChangeArrowheads="1"/>
            </p:cNvSpPr>
            <p:nvPr/>
          </p:nvSpPr>
          <p:spPr bwMode="auto">
            <a:xfrm>
              <a:off x="1409700" y="2640012"/>
              <a:ext cx="2260600" cy="2260600"/>
            </a:xfrm>
            <a:prstGeom prst="ellipse">
              <a:avLst/>
            </a:pr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 name="Oval 3165"/>
            <p:cNvSpPr>
              <a:spLocks noChangeArrowheads="1"/>
            </p:cNvSpPr>
            <p:nvPr/>
          </p:nvSpPr>
          <p:spPr bwMode="auto">
            <a:xfrm>
              <a:off x="566737" y="1797050"/>
              <a:ext cx="3948113" cy="3948112"/>
            </a:xfrm>
            <a:prstGeom prst="ellipse">
              <a:avLst/>
            </a:prstGeom>
            <a:solidFill>
              <a:srgbClr val="F0F0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grpSp>
        <p:nvGrpSpPr>
          <p:cNvPr id="25" name="Group 24"/>
          <p:cNvGrpSpPr/>
          <p:nvPr/>
        </p:nvGrpSpPr>
        <p:grpSpPr>
          <a:xfrm>
            <a:off x="4119562" y="1812925"/>
            <a:ext cx="3946525" cy="3948112"/>
            <a:chOff x="4119562" y="1812925"/>
            <a:chExt cx="3946525" cy="3948112"/>
          </a:xfrm>
        </p:grpSpPr>
        <p:sp>
          <p:nvSpPr>
            <p:cNvPr id="5" name="Oval 3164"/>
            <p:cNvSpPr>
              <a:spLocks noChangeArrowheads="1"/>
            </p:cNvSpPr>
            <p:nvPr/>
          </p:nvSpPr>
          <p:spPr bwMode="auto">
            <a:xfrm>
              <a:off x="4119562" y="1812925"/>
              <a:ext cx="3946525" cy="39481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nvGrpSpPr>
            <p:cNvPr id="18" name="Group 17"/>
            <p:cNvGrpSpPr/>
            <p:nvPr/>
          </p:nvGrpSpPr>
          <p:grpSpPr>
            <a:xfrm>
              <a:off x="5021262" y="2311489"/>
              <a:ext cx="2259013" cy="2589123"/>
              <a:chOff x="5021262" y="2311489"/>
              <a:chExt cx="2259013" cy="2589123"/>
            </a:xfrm>
          </p:grpSpPr>
          <p:sp>
            <p:nvSpPr>
              <p:cNvPr id="103" name="Oval 3316"/>
              <p:cNvSpPr>
                <a:spLocks noChangeArrowheads="1"/>
              </p:cNvSpPr>
              <p:nvPr/>
            </p:nvSpPr>
            <p:spPr bwMode="auto">
              <a:xfrm>
                <a:off x="5021262" y="2640012"/>
                <a:ext cx="2259013" cy="2260600"/>
              </a:xfrm>
              <a:prstGeom prst="ellipse">
                <a:avLst/>
              </a:pr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pic>
            <p:nvPicPr>
              <p:cNvPr id="525" name="Picture 52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5371643" y="2311489"/>
                <a:ext cx="1456194" cy="2100173"/>
              </a:xfrm>
              <a:prstGeom prst="rect">
                <a:avLst/>
              </a:prstGeom>
            </p:spPr>
          </p:pic>
        </p:grpSp>
      </p:grpSp>
      <p:grpSp>
        <p:nvGrpSpPr>
          <p:cNvPr id="27" name="Group 26"/>
          <p:cNvGrpSpPr/>
          <p:nvPr/>
        </p:nvGrpSpPr>
        <p:grpSpPr>
          <a:xfrm>
            <a:off x="7783512" y="1797050"/>
            <a:ext cx="3946525" cy="3948112"/>
            <a:chOff x="7783512" y="1797050"/>
            <a:chExt cx="3946525" cy="3948112"/>
          </a:xfrm>
        </p:grpSpPr>
        <p:sp>
          <p:nvSpPr>
            <p:cNvPr id="26" name="Oval 3163"/>
            <p:cNvSpPr>
              <a:spLocks noChangeArrowheads="1"/>
            </p:cNvSpPr>
            <p:nvPr/>
          </p:nvSpPr>
          <p:spPr bwMode="auto">
            <a:xfrm>
              <a:off x="7783512" y="1797050"/>
              <a:ext cx="3946525" cy="3948112"/>
            </a:xfrm>
            <a:prstGeom prst="ellipse">
              <a:avLst/>
            </a:prstGeom>
            <a:solidFill>
              <a:srgbClr val="F0F0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nvGrpSpPr>
            <p:cNvPr id="20" name="Group 19"/>
            <p:cNvGrpSpPr/>
            <p:nvPr/>
          </p:nvGrpSpPr>
          <p:grpSpPr>
            <a:xfrm>
              <a:off x="8628062" y="2409031"/>
              <a:ext cx="2259013" cy="2491581"/>
              <a:chOff x="8628062" y="2409031"/>
              <a:chExt cx="2259013" cy="2491581"/>
            </a:xfrm>
          </p:grpSpPr>
          <p:sp>
            <p:nvSpPr>
              <p:cNvPr id="64" name="Oval 3251"/>
              <p:cNvSpPr>
                <a:spLocks noChangeArrowheads="1"/>
              </p:cNvSpPr>
              <p:nvPr/>
            </p:nvSpPr>
            <p:spPr bwMode="auto">
              <a:xfrm>
                <a:off x="8628062" y="2640012"/>
                <a:ext cx="2259013" cy="2260600"/>
              </a:xfrm>
              <a:prstGeom prst="ellipse">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nvGrpSpPr>
              <p:cNvPr id="564" name="Group 563"/>
              <p:cNvGrpSpPr/>
              <p:nvPr/>
            </p:nvGrpSpPr>
            <p:grpSpPr>
              <a:xfrm>
                <a:off x="8658219" y="2409031"/>
                <a:ext cx="2187575" cy="2030413"/>
                <a:chOff x="8701088" y="2387600"/>
                <a:chExt cx="2187575" cy="2030413"/>
              </a:xfrm>
            </p:grpSpPr>
            <p:sp>
              <p:nvSpPr>
                <p:cNvPr id="565" name="Freeform 6"/>
                <p:cNvSpPr>
                  <a:spLocks/>
                </p:cNvSpPr>
                <p:nvPr/>
              </p:nvSpPr>
              <p:spPr bwMode="auto">
                <a:xfrm>
                  <a:off x="9118600" y="2814638"/>
                  <a:ext cx="534988" cy="1597025"/>
                </a:xfrm>
                <a:custGeom>
                  <a:avLst/>
                  <a:gdLst>
                    <a:gd name="T0" fmla="*/ 137 w 167"/>
                    <a:gd name="T1" fmla="*/ 101 h 498"/>
                    <a:gd name="T2" fmla="*/ 99 w 167"/>
                    <a:gd name="T3" fmla="*/ 97 h 498"/>
                    <a:gd name="T4" fmla="*/ 95 w 167"/>
                    <a:gd name="T5" fmla="*/ 93 h 498"/>
                    <a:gd name="T6" fmla="*/ 125 w 167"/>
                    <a:gd name="T7" fmla="*/ 79 h 498"/>
                    <a:gd name="T8" fmla="*/ 113 w 167"/>
                    <a:gd name="T9" fmla="*/ 73 h 498"/>
                    <a:gd name="T10" fmla="*/ 118 w 167"/>
                    <a:gd name="T11" fmla="*/ 58 h 498"/>
                    <a:gd name="T12" fmla="*/ 118 w 167"/>
                    <a:gd name="T13" fmla="*/ 57 h 498"/>
                    <a:gd name="T14" fmla="*/ 102 w 167"/>
                    <a:gd name="T15" fmla="*/ 14 h 498"/>
                    <a:gd name="T16" fmla="*/ 48 w 167"/>
                    <a:gd name="T17" fmla="*/ 38 h 498"/>
                    <a:gd name="T18" fmla="*/ 52 w 167"/>
                    <a:gd name="T19" fmla="*/ 57 h 498"/>
                    <a:gd name="T20" fmla="*/ 50 w 167"/>
                    <a:gd name="T21" fmla="*/ 73 h 498"/>
                    <a:gd name="T22" fmla="*/ 58 w 167"/>
                    <a:gd name="T23" fmla="*/ 92 h 498"/>
                    <a:gd name="T24" fmla="*/ 73 w 167"/>
                    <a:gd name="T25" fmla="*/ 97 h 498"/>
                    <a:gd name="T26" fmla="*/ 30 w 167"/>
                    <a:gd name="T27" fmla="*/ 101 h 498"/>
                    <a:gd name="T28" fmla="*/ 30 w 167"/>
                    <a:gd name="T29" fmla="*/ 101 h 498"/>
                    <a:gd name="T30" fmla="*/ 3 w 167"/>
                    <a:gd name="T31" fmla="*/ 229 h 498"/>
                    <a:gd name="T32" fmla="*/ 11 w 167"/>
                    <a:gd name="T33" fmla="*/ 246 h 498"/>
                    <a:gd name="T34" fmla="*/ 18 w 167"/>
                    <a:gd name="T35" fmla="*/ 229 h 498"/>
                    <a:gd name="T36" fmla="*/ 33 w 167"/>
                    <a:gd name="T37" fmla="*/ 154 h 498"/>
                    <a:gd name="T38" fmla="*/ 39 w 167"/>
                    <a:gd name="T39" fmla="*/ 376 h 498"/>
                    <a:gd name="T40" fmla="*/ 57 w 167"/>
                    <a:gd name="T41" fmla="*/ 490 h 498"/>
                    <a:gd name="T42" fmla="*/ 57 w 167"/>
                    <a:gd name="T43" fmla="*/ 498 h 498"/>
                    <a:gd name="T44" fmla="*/ 82 w 167"/>
                    <a:gd name="T45" fmla="*/ 498 h 498"/>
                    <a:gd name="T46" fmla="*/ 82 w 167"/>
                    <a:gd name="T47" fmla="*/ 376 h 498"/>
                    <a:gd name="T48" fmla="*/ 91 w 167"/>
                    <a:gd name="T49" fmla="*/ 490 h 498"/>
                    <a:gd name="T50" fmla="*/ 92 w 167"/>
                    <a:gd name="T51" fmla="*/ 498 h 498"/>
                    <a:gd name="T52" fmla="*/ 116 w 167"/>
                    <a:gd name="T53" fmla="*/ 498 h 498"/>
                    <a:gd name="T54" fmla="*/ 116 w 167"/>
                    <a:gd name="T55" fmla="*/ 376 h 498"/>
                    <a:gd name="T56" fmla="*/ 129 w 167"/>
                    <a:gd name="T57" fmla="*/ 262 h 498"/>
                    <a:gd name="T58" fmla="*/ 146 w 167"/>
                    <a:gd name="T59" fmla="*/ 229 h 498"/>
                    <a:gd name="T60" fmla="*/ 149 w 167"/>
                    <a:gd name="T61" fmla="*/ 238 h 498"/>
                    <a:gd name="T62" fmla="*/ 164 w 167"/>
                    <a:gd name="T63" fmla="*/ 238 h 498"/>
                    <a:gd name="T64" fmla="*/ 167 w 167"/>
                    <a:gd name="T65" fmla="*/ 22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7" h="498">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66" name="Freeform 8"/>
                <p:cNvSpPr>
                  <a:spLocks/>
                </p:cNvSpPr>
                <p:nvPr/>
              </p:nvSpPr>
              <p:spPr bwMode="auto">
                <a:xfrm>
                  <a:off x="9801225" y="2787650"/>
                  <a:ext cx="747713" cy="1624013"/>
                </a:xfrm>
                <a:custGeom>
                  <a:avLst/>
                  <a:gdLst>
                    <a:gd name="T0" fmla="*/ 183 w 233"/>
                    <a:gd name="T1" fmla="*/ 95 h 506"/>
                    <a:gd name="T2" fmla="*/ 182 w 233"/>
                    <a:gd name="T3" fmla="*/ 95 h 506"/>
                    <a:gd name="T4" fmla="*/ 182 w 233"/>
                    <a:gd name="T5" fmla="*/ 95 h 506"/>
                    <a:gd name="T6" fmla="*/ 132 w 233"/>
                    <a:gd name="T7" fmla="*/ 91 h 506"/>
                    <a:gd name="T8" fmla="*/ 132 w 233"/>
                    <a:gd name="T9" fmla="*/ 91 h 506"/>
                    <a:gd name="T10" fmla="*/ 132 w 233"/>
                    <a:gd name="T11" fmla="*/ 91 h 506"/>
                    <a:gd name="T12" fmla="*/ 132 w 233"/>
                    <a:gd name="T13" fmla="*/ 91 h 506"/>
                    <a:gd name="T14" fmla="*/ 132 w 233"/>
                    <a:gd name="T15" fmla="*/ 83 h 506"/>
                    <a:gd name="T16" fmla="*/ 143 w 233"/>
                    <a:gd name="T17" fmla="*/ 70 h 506"/>
                    <a:gd name="T18" fmla="*/ 143 w 233"/>
                    <a:gd name="T19" fmla="*/ 59 h 506"/>
                    <a:gd name="T20" fmla="*/ 148 w 233"/>
                    <a:gd name="T21" fmla="*/ 54 h 506"/>
                    <a:gd name="T22" fmla="*/ 148 w 233"/>
                    <a:gd name="T23" fmla="*/ 44 h 506"/>
                    <a:gd name="T24" fmla="*/ 145 w 233"/>
                    <a:gd name="T25" fmla="*/ 40 h 506"/>
                    <a:gd name="T26" fmla="*/ 151 w 233"/>
                    <a:gd name="T27" fmla="*/ 26 h 506"/>
                    <a:gd name="T28" fmla="*/ 132 w 233"/>
                    <a:gd name="T29" fmla="*/ 7 h 506"/>
                    <a:gd name="T30" fmla="*/ 131 w 233"/>
                    <a:gd name="T31" fmla="*/ 7 h 506"/>
                    <a:gd name="T32" fmla="*/ 110 w 233"/>
                    <a:gd name="T33" fmla="*/ 0 h 506"/>
                    <a:gd name="T34" fmla="*/ 81 w 233"/>
                    <a:gd name="T35" fmla="*/ 25 h 506"/>
                    <a:gd name="T36" fmla="*/ 87 w 233"/>
                    <a:gd name="T37" fmla="*/ 39 h 506"/>
                    <a:gd name="T38" fmla="*/ 83 w 233"/>
                    <a:gd name="T39" fmla="*/ 44 h 506"/>
                    <a:gd name="T40" fmla="*/ 83 w 233"/>
                    <a:gd name="T41" fmla="*/ 54 h 506"/>
                    <a:gd name="T42" fmla="*/ 88 w 233"/>
                    <a:gd name="T43" fmla="*/ 59 h 506"/>
                    <a:gd name="T44" fmla="*/ 88 w 233"/>
                    <a:gd name="T45" fmla="*/ 70 h 506"/>
                    <a:gd name="T46" fmla="*/ 99 w 233"/>
                    <a:gd name="T47" fmla="*/ 83 h 506"/>
                    <a:gd name="T48" fmla="*/ 99 w 233"/>
                    <a:gd name="T49" fmla="*/ 91 h 506"/>
                    <a:gd name="T50" fmla="*/ 49 w 233"/>
                    <a:gd name="T51" fmla="*/ 95 h 506"/>
                    <a:gd name="T52" fmla="*/ 49 w 233"/>
                    <a:gd name="T53" fmla="*/ 97 h 506"/>
                    <a:gd name="T54" fmla="*/ 0 w 233"/>
                    <a:gd name="T55" fmla="*/ 276 h 506"/>
                    <a:gd name="T56" fmla="*/ 3 w 233"/>
                    <a:gd name="T57" fmla="*/ 276 h 506"/>
                    <a:gd name="T58" fmla="*/ 3 w 233"/>
                    <a:gd name="T59" fmla="*/ 289 h 506"/>
                    <a:gd name="T60" fmla="*/ 14 w 233"/>
                    <a:gd name="T61" fmla="*/ 299 h 506"/>
                    <a:gd name="T62" fmla="*/ 25 w 233"/>
                    <a:gd name="T63" fmla="*/ 289 h 506"/>
                    <a:gd name="T64" fmla="*/ 25 w 233"/>
                    <a:gd name="T65" fmla="*/ 276 h 506"/>
                    <a:gd name="T66" fmla="*/ 28 w 233"/>
                    <a:gd name="T67" fmla="*/ 276 h 506"/>
                    <a:gd name="T68" fmla="*/ 49 w 233"/>
                    <a:gd name="T69" fmla="*/ 176 h 506"/>
                    <a:gd name="T70" fmla="*/ 49 w 233"/>
                    <a:gd name="T71" fmla="*/ 318 h 506"/>
                    <a:gd name="T72" fmla="*/ 67 w 233"/>
                    <a:gd name="T73" fmla="*/ 318 h 506"/>
                    <a:gd name="T74" fmla="*/ 73 w 233"/>
                    <a:gd name="T75" fmla="*/ 489 h 506"/>
                    <a:gd name="T76" fmla="*/ 79 w 233"/>
                    <a:gd name="T77" fmla="*/ 489 h 506"/>
                    <a:gd name="T78" fmla="*/ 70 w 233"/>
                    <a:gd name="T79" fmla="*/ 506 h 506"/>
                    <a:gd name="T80" fmla="*/ 111 w 233"/>
                    <a:gd name="T81" fmla="*/ 506 h 506"/>
                    <a:gd name="T82" fmla="*/ 102 w 233"/>
                    <a:gd name="T83" fmla="*/ 489 h 506"/>
                    <a:gd name="T84" fmla="*/ 108 w 233"/>
                    <a:gd name="T85" fmla="*/ 489 h 506"/>
                    <a:gd name="T86" fmla="*/ 115 w 233"/>
                    <a:gd name="T87" fmla="*/ 318 h 506"/>
                    <a:gd name="T88" fmla="*/ 117 w 233"/>
                    <a:gd name="T89" fmla="*/ 318 h 506"/>
                    <a:gd name="T90" fmla="*/ 123 w 233"/>
                    <a:gd name="T91" fmla="*/ 489 h 506"/>
                    <a:gd name="T92" fmla="*/ 129 w 233"/>
                    <a:gd name="T93" fmla="*/ 489 h 506"/>
                    <a:gd name="T94" fmla="*/ 120 w 233"/>
                    <a:gd name="T95" fmla="*/ 506 h 506"/>
                    <a:gd name="T96" fmla="*/ 161 w 233"/>
                    <a:gd name="T97" fmla="*/ 506 h 506"/>
                    <a:gd name="T98" fmla="*/ 153 w 233"/>
                    <a:gd name="T99" fmla="*/ 489 h 506"/>
                    <a:gd name="T100" fmla="*/ 158 w 233"/>
                    <a:gd name="T101" fmla="*/ 489 h 506"/>
                    <a:gd name="T102" fmla="*/ 165 w 233"/>
                    <a:gd name="T103" fmla="*/ 318 h 506"/>
                    <a:gd name="T104" fmla="*/ 182 w 233"/>
                    <a:gd name="T105" fmla="*/ 318 h 506"/>
                    <a:gd name="T106" fmla="*/ 182 w 233"/>
                    <a:gd name="T107" fmla="*/ 173 h 506"/>
                    <a:gd name="T108" fmla="*/ 204 w 233"/>
                    <a:gd name="T109" fmla="*/ 276 h 506"/>
                    <a:gd name="T110" fmla="*/ 208 w 233"/>
                    <a:gd name="T111" fmla="*/ 276 h 506"/>
                    <a:gd name="T112" fmla="*/ 208 w 233"/>
                    <a:gd name="T113" fmla="*/ 289 h 506"/>
                    <a:gd name="T114" fmla="*/ 218 w 233"/>
                    <a:gd name="T115" fmla="*/ 299 h 506"/>
                    <a:gd name="T116" fmla="*/ 229 w 233"/>
                    <a:gd name="T117" fmla="*/ 289 h 506"/>
                    <a:gd name="T118" fmla="*/ 229 w 233"/>
                    <a:gd name="T119" fmla="*/ 276 h 506"/>
                    <a:gd name="T120" fmla="*/ 233 w 233"/>
                    <a:gd name="T121" fmla="*/ 276 h 506"/>
                    <a:gd name="T122" fmla="*/ 183 w 233"/>
                    <a:gd name="T123" fmla="*/ 95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506">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67" name="Freeform 9"/>
                <p:cNvSpPr>
                  <a:spLocks/>
                </p:cNvSpPr>
                <p:nvPr/>
              </p:nvSpPr>
              <p:spPr bwMode="auto">
                <a:xfrm>
                  <a:off x="10417175" y="2486025"/>
                  <a:ext cx="311150" cy="360363"/>
                </a:xfrm>
                <a:custGeom>
                  <a:avLst/>
                  <a:gdLst>
                    <a:gd name="T0" fmla="*/ 91 w 97"/>
                    <a:gd name="T1" fmla="*/ 88 h 112"/>
                    <a:gd name="T2" fmla="*/ 82 w 97"/>
                    <a:gd name="T3" fmla="*/ 88 h 112"/>
                    <a:gd name="T4" fmla="*/ 85 w 97"/>
                    <a:gd name="T5" fmla="*/ 74 h 112"/>
                    <a:gd name="T6" fmla="*/ 88 w 97"/>
                    <a:gd name="T7" fmla="*/ 69 h 112"/>
                    <a:gd name="T8" fmla="*/ 88 w 97"/>
                    <a:gd name="T9" fmla="*/ 69 h 112"/>
                    <a:gd name="T10" fmla="*/ 88 w 97"/>
                    <a:gd name="T11" fmla="*/ 69 h 112"/>
                    <a:gd name="T12" fmla="*/ 91 w 97"/>
                    <a:gd name="T13" fmla="*/ 53 h 112"/>
                    <a:gd name="T14" fmla="*/ 69 w 97"/>
                    <a:gd name="T15" fmla="*/ 17 h 112"/>
                    <a:gd name="T16" fmla="*/ 40 w 97"/>
                    <a:gd name="T17" fmla="*/ 0 h 112"/>
                    <a:gd name="T18" fmla="*/ 4 w 97"/>
                    <a:gd name="T19" fmla="*/ 46 h 112"/>
                    <a:gd name="T20" fmla="*/ 9 w 97"/>
                    <a:gd name="T21" fmla="*/ 69 h 112"/>
                    <a:gd name="T22" fmla="*/ 9 w 97"/>
                    <a:gd name="T23" fmla="*/ 69 h 112"/>
                    <a:gd name="T24" fmla="*/ 15 w 97"/>
                    <a:gd name="T25" fmla="*/ 88 h 112"/>
                    <a:gd name="T26" fmla="*/ 6 w 97"/>
                    <a:gd name="T27" fmla="*/ 88 h 112"/>
                    <a:gd name="T28" fmla="*/ 0 w 97"/>
                    <a:gd name="T29" fmla="*/ 95 h 112"/>
                    <a:gd name="T30" fmla="*/ 16 w 97"/>
                    <a:gd name="T31" fmla="*/ 110 h 112"/>
                    <a:gd name="T32" fmla="*/ 42 w 97"/>
                    <a:gd name="T33" fmla="*/ 112 h 112"/>
                    <a:gd name="T34" fmla="*/ 44 w 97"/>
                    <a:gd name="T35" fmla="*/ 112 h 112"/>
                    <a:gd name="T36" fmla="*/ 44 w 97"/>
                    <a:gd name="T37" fmla="*/ 112 h 112"/>
                    <a:gd name="T38" fmla="*/ 47 w 97"/>
                    <a:gd name="T39" fmla="*/ 112 h 112"/>
                    <a:gd name="T40" fmla="*/ 48 w 97"/>
                    <a:gd name="T41" fmla="*/ 112 h 112"/>
                    <a:gd name="T42" fmla="*/ 49 w 97"/>
                    <a:gd name="T43" fmla="*/ 112 h 112"/>
                    <a:gd name="T44" fmla="*/ 53 w 97"/>
                    <a:gd name="T45" fmla="*/ 112 h 112"/>
                    <a:gd name="T46" fmla="*/ 53 w 97"/>
                    <a:gd name="T47" fmla="*/ 112 h 112"/>
                    <a:gd name="T48" fmla="*/ 54 w 97"/>
                    <a:gd name="T49" fmla="*/ 112 h 112"/>
                    <a:gd name="T50" fmla="*/ 81 w 97"/>
                    <a:gd name="T51" fmla="*/ 110 h 112"/>
                    <a:gd name="T52" fmla="*/ 96 w 97"/>
                    <a:gd name="T53" fmla="*/ 95 h 112"/>
                    <a:gd name="T54" fmla="*/ 91 w 97"/>
                    <a:gd name="T55"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7" h="112">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E4A2A"/>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68" name="Freeform 10"/>
                <p:cNvSpPr>
                  <a:spLocks/>
                </p:cNvSpPr>
                <p:nvPr/>
              </p:nvSpPr>
              <p:spPr bwMode="auto">
                <a:xfrm>
                  <a:off x="10514013" y="2890838"/>
                  <a:ext cx="107950" cy="546100"/>
                </a:xfrm>
                <a:custGeom>
                  <a:avLst/>
                  <a:gdLst>
                    <a:gd name="T0" fmla="*/ 42 w 68"/>
                    <a:gd name="T1" fmla="*/ 37 h 344"/>
                    <a:gd name="T2" fmla="*/ 62 w 68"/>
                    <a:gd name="T3" fmla="*/ 20 h 344"/>
                    <a:gd name="T4" fmla="*/ 34 w 68"/>
                    <a:gd name="T5" fmla="*/ 0 h 344"/>
                    <a:gd name="T6" fmla="*/ 6 w 68"/>
                    <a:gd name="T7" fmla="*/ 20 h 344"/>
                    <a:gd name="T8" fmla="*/ 26 w 68"/>
                    <a:gd name="T9" fmla="*/ 37 h 344"/>
                    <a:gd name="T10" fmla="*/ 0 w 68"/>
                    <a:gd name="T11" fmla="*/ 316 h 344"/>
                    <a:gd name="T12" fmla="*/ 34 w 68"/>
                    <a:gd name="T13" fmla="*/ 344 h 344"/>
                    <a:gd name="T14" fmla="*/ 68 w 68"/>
                    <a:gd name="T15" fmla="*/ 316 h 344"/>
                    <a:gd name="T16" fmla="*/ 42 w 68"/>
                    <a:gd name="T17" fmla="*/ 3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344">
                      <a:moveTo>
                        <a:pt x="42" y="37"/>
                      </a:moveTo>
                      <a:lnTo>
                        <a:pt x="62" y="20"/>
                      </a:lnTo>
                      <a:lnTo>
                        <a:pt x="34" y="0"/>
                      </a:lnTo>
                      <a:lnTo>
                        <a:pt x="6" y="20"/>
                      </a:lnTo>
                      <a:lnTo>
                        <a:pt x="26" y="37"/>
                      </a:lnTo>
                      <a:lnTo>
                        <a:pt x="0" y="316"/>
                      </a:lnTo>
                      <a:lnTo>
                        <a:pt x="34" y="344"/>
                      </a:lnTo>
                      <a:lnTo>
                        <a:pt x="68" y="316"/>
                      </a:lnTo>
                      <a:lnTo>
                        <a:pt x="42" y="37"/>
                      </a:ln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69" name="Freeform 11"/>
                <p:cNvSpPr>
                  <a:spLocks/>
                </p:cNvSpPr>
                <p:nvPr/>
              </p:nvSpPr>
              <p:spPr bwMode="auto">
                <a:xfrm>
                  <a:off x="10696575" y="2874963"/>
                  <a:ext cx="192088" cy="496888"/>
                </a:xfrm>
                <a:custGeom>
                  <a:avLst/>
                  <a:gdLst>
                    <a:gd name="T0" fmla="*/ 0 w 60"/>
                    <a:gd name="T1" fmla="*/ 7 h 155"/>
                    <a:gd name="T2" fmla="*/ 24 w 60"/>
                    <a:gd name="T3" fmla="*/ 0 h 155"/>
                    <a:gd name="T4" fmla="*/ 60 w 60"/>
                    <a:gd name="T5" fmla="*/ 155 h 155"/>
                    <a:gd name="T6" fmla="*/ 35 w 60"/>
                    <a:gd name="T7" fmla="*/ 155 h 155"/>
                    <a:gd name="T8" fmla="*/ 0 w 60"/>
                    <a:gd name="T9" fmla="*/ 7 h 155"/>
                  </a:gdLst>
                  <a:ahLst/>
                  <a:cxnLst>
                    <a:cxn ang="0">
                      <a:pos x="T0" y="T1"/>
                    </a:cxn>
                    <a:cxn ang="0">
                      <a:pos x="T2" y="T3"/>
                    </a:cxn>
                    <a:cxn ang="0">
                      <a:pos x="T4" y="T5"/>
                    </a:cxn>
                    <a:cxn ang="0">
                      <a:pos x="T6" y="T7"/>
                    </a:cxn>
                    <a:cxn ang="0">
                      <a:pos x="T8" y="T9"/>
                    </a:cxn>
                  </a:cxnLst>
                  <a:rect l="0" t="0" r="r" b="b"/>
                  <a:pathLst>
                    <a:path w="60" h="155">
                      <a:moveTo>
                        <a:pt x="0" y="7"/>
                      </a:moveTo>
                      <a:cubicBezTo>
                        <a:pt x="8" y="5"/>
                        <a:pt x="16" y="3"/>
                        <a:pt x="24" y="0"/>
                      </a:cubicBezTo>
                      <a:cubicBezTo>
                        <a:pt x="47" y="51"/>
                        <a:pt x="54" y="100"/>
                        <a:pt x="60" y="155"/>
                      </a:cubicBezTo>
                      <a:cubicBezTo>
                        <a:pt x="35" y="155"/>
                        <a:pt x="35" y="155"/>
                        <a:pt x="35" y="155"/>
                      </a:cubicBezTo>
                      <a:cubicBezTo>
                        <a:pt x="29" y="102"/>
                        <a:pt x="23" y="55"/>
                        <a:pt x="0" y="7"/>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0" name="Freeform 12"/>
                <p:cNvSpPr>
                  <a:spLocks/>
                </p:cNvSpPr>
                <p:nvPr/>
              </p:nvSpPr>
              <p:spPr bwMode="auto">
                <a:xfrm>
                  <a:off x="10448925" y="3814763"/>
                  <a:ext cx="115888" cy="596900"/>
                </a:xfrm>
                <a:custGeom>
                  <a:avLst/>
                  <a:gdLst>
                    <a:gd name="T0" fmla="*/ 63 w 73"/>
                    <a:gd name="T1" fmla="*/ 376 h 376"/>
                    <a:gd name="T2" fmla="*/ 10 w 73"/>
                    <a:gd name="T3" fmla="*/ 376 h 376"/>
                    <a:gd name="T4" fmla="*/ 0 w 73"/>
                    <a:gd name="T5" fmla="*/ 0 h 376"/>
                    <a:gd name="T6" fmla="*/ 73 w 73"/>
                    <a:gd name="T7" fmla="*/ 0 h 376"/>
                    <a:gd name="T8" fmla="*/ 63 w 73"/>
                    <a:gd name="T9" fmla="*/ 376 h 376"/>
                  </a:gdLst>
                  <a:ahLst/>
                  <a:cxnLst>
                    <a:cxn ang="0">
                      <a:pos x="T0" y="T1"/>
                    </a:cxn>
                    <a:cxn ang="0">
                      <a:pos x="T2" y="T3"/>
                    </a:cxn>
                    <a:cxn ang="0">
                      <a:pos x="T4" y="T5"/>
                    </a:cxn>
                    <a:cxn ang="0">
                      <a:pos x="T6" y="T7"/>
                    </a:cxn>
                    <a:cxn ang="0">
                      <a:pos x="T8" y="T9"/>
                    </a:cxn>
                  </a:cxnLst>
                  <a:rect l="0" t="0" r="r" b="b"/>
                  <a:pathLst>
                    <a:path w="73" h="376">
                      <a:moveTo>
                        <a:pt x="63" y="376"/>
                      </a:moveTo>
                      <a:lnTo>
                        <a:pt x="10" y="376"/>
                      </a:lnTo>
                      <a:lnTo>
                        <a:pt x="0" y="0"/>
                      </a:lnTo>
                      <a:lnTo>
                        <a:pt x="73" y="0"/>
                      </a:lnTo>
                      <a:lnTo>
                        <a:pt x="63" y="376"/>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1" name="Freeform 13"/>
                <p:cNvSpPr>
                  <a:spLocks/>
                </p:cNvSpPr>
                <p:nvPr/>
              </p:nvSpPr>
              <p:spPr bwMode="auto">
                <a:xfrm>
                  <a:off x="10455275" y="4360863"/>
                  <a:ext cx="106363" cy="50800"/>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7" y="0"/>
                        <a:pt x="0" y="7"/>
                        <a:pt x="0" y="16"/>
                      </a:cubicBezTo>
                      <a:cubicBezTo>
                        <a:pt x="33" y="16"/>
                        <a:pt x="33" y="16"/>
                        <a:pt x="33" y="16"/>
                      </a:cubicBezTo>
                      <a:cubicBezTo>
                        <a:pt x="33" y="7"/>
                        <a:pt x="25" y="0"/>
                        <a:pt x="16" y="0"/>
                      </a:cubicBezTo>
                      <a:close/>
                    </a:path>
                  </a:pathLst>
                </a:custGeom>
                <a:solidFill>
                  <a:srgbClr val="6E4A2A"/>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2" name="Freeform 14"/>
                <p:cNvSpPr>
                  <a:spLocks/>
                </p:cNvSpPr>
                <p:nvPr/>
              </p:nvSpPr>
              <p:spPr bwMode="auto">
                <a:xfrm>
                  <a:off x="10583863" y="3814763"/>
                  <a:ext cx="112713" cy="596900"/>
                </a:xfrm>
                <a:custGeom>
                  <a:avLst/>
                  <a:gdLst>
                    <a:gd name="T0" fmla="*/ 8 w 71"/>
                    <a:gd name="T1" fmla="*/ 376 h 376"/>
                    <a:gd name="T2" fmla="*/ 61 w 71"/>
                    <a:gd name="T3" fmla="*/ 376 h 376"/>
                    <a:gd name="T4" fmla="*/ 71 w 71"/>
                    <a:gd name="T5" fmla="*/ 0 h 376"/>
                    <a:gd name="T6" fmla="*/ 0 w 71"/>
                    <a:gd name="T7" fmla="*/ 0 h 376"/>
                    <a:gd name="T8" fmla="*/ 8 w 71"/>
                    <a:gd name="T9" fmla="*/ 376 h 376"/>
                  </a:gdLst>
                  <a:ahLst/>
                  <a:cxnLst>
                    <a:cxn ang="0">
                      <a:pos x="T0" y="T1"/>
                    </a:cxn>
                    <a:cxn ang="0">
                      <a:pos x="T2" y="T3"/>
                    </a:cxn>
                    <a:cxn ang="0">
                      <a:pos x="T4" y="T5"/>
                    </a:cxn>
                    <a:cxn ang="0">
                      <a:pos x="T6" y="T7"/>
                    </a:cxn>
                    <a:cxn ang="0">
                      <a:pos x="T8" y="T9"/>
                    </a:cxn>
                  </a:cxnLst>
                  <a:rect l="0" t="0" r="r" b="b"/>
                  <a:pathLst>
                    <a:path w="71" h="376">
                      <a:moveTo>
                        <a:pt x="8" y="376"/>
                      </a:moveTo>
                      <a:lnTo>
                        <a:pt x="61" y="376"/>
                      </a:lnTo>
                      <a:lnTo>
                        <a:pt x="71" y="0"/>
                      </a:lnTo>
                      <a:lnTo>
                        <a:pt x="0" y="0"/>
                      </a:lnTo>
                      <a:lnTo>
                        <a:pt x="8" y="376"/>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3" name="Freeform 15"/>
                <p:cNvSpPr>
                  <a:spLocks/>
                </p:cNvSpPr>
                <p:nvPr/>
              </p:nvSpPr>
              <p:spPr bwMode="auto">
                <a:xfrm>
                  <a:off x="10587038" y="4360863"/>
                  <a:ext cx="106363" cy="50800"/>
                </a:xfrm>
                <a:custGeom>
                  <a:avLst/>
                  <a:gdLst>
                    <a:gd name="T0" fmla="*/ 16 w 33"/>
                    <a:gd name="T1" fmla="*/ 0 h 16"/>
                    <a:gd name="T2" fmla="*/ 33 w 33"/>
                    <a:gd name="T3" fmla="*/ 16 h 16"/>
                    <a:gd name="T4" fmla="*/ 0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25" y="0"/>
                        <a:pt x="33" y="7"/>
                        <a:pt x="33" y="16"/>
                      </a:cubicBezTo>
                      <a:cubicBezTo>
                        <a:pt x="0" y="16"/>
                        <a:pt x="0" y="16"/>
                        <a:pt x="0" y="16"/>
                      </a:cubicBezTo>
                      <a:cubicBezTo>
                        <a:pt x="0" y="7"/>
                        <a:pt x="7" y="0"/>
                        <a:pt x="16" y="0"/>
                      </a:cubicBezTo>
                      <a:close/>
                    </a:path>
                  </a:pathLst>
                </a:custGeom>
                <a:solidFill>
                  <a:srgbClr val="6E4A2A"/>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4" name="Freeform 16"/>
                <p:cNvSpPr>
                  <a:spLocks/>
                </p:cNvSpPr>
                <p:nvPr/>
              </p:nvSpPr>
              <p:spPr bwMode="auto">
                <a:xfrm>
                  <a:off x="10818813" y="3371850"/>
                  <a:ext cx="57150" cy="65088"/>
                </a:xfrm>
                <a:custGeom>
                  <a:avLst/>
                  <a:gdLst>
                    <a:gd name="T0" fmla="*/ 0 w 18"/>
                    <a:gd name="T1" fmla="*/ 0 h 20"/>
                    <a:gd name="T2" fmla="*/ 0 w 18"/>
                    <a:gd name="T3" fmla="*/ 11 h 20"/>
                    <a:gd name="T4" fmla="*/ 9 w 18"/>
                    <a:gd name="T5" fmla="*/ 20 h 20"/>
                    <a:gd name="T6" fmla="*/ 18 w 18"/>
                    <a:gd name="T7" fmla="*/ 11 h 20"/>
                    <a:gd name="T8" fmla="*/ 18 w 18"/>
                    <a:gd name="T9" fmla="*/ 0 h 20"/>
                    <a:gd name="T10" fmla="*/ 0 w 18"/>
                    <a:gd name="T11" fmla="*/ 0 h 20"/>
                  </a:gdLst>
                  <a:ahLst/>
                  <a:cxnLst>
                    <a:cxn ang="0">
                      <a:pos x="T0" y="T1"/>
                    </a:cxn>
                    <a:cxn ang="0">
                      <a:pos x="T2" y="T3"/>
                    </a:cxn>
                    <a:cxn ang="0">
                      <a:pos x="T4" y="T5"/>
                    </a:cxn>
                    <a:cxn ang="0">
                      <a:pos x="T6" y="T7"/>
                    </a:cxn>
                    <a:cxn ang="0">
                      <a:pos x="T8" y="T9"/>
                    </a:cxn>
                    <a:cxn ang="0">
                      <a:pos x="T10" y="T11"/>
                    </a:cxn>
                  </a:cxnLst>
                  <a:rect l="0" t="0" r="r" b="b"/>
                  <a:pathLst>
                    <a:path w="18" h="20">
                      <a:moveTo>
                        <a:pt x="0" y="0"/>
                      </a:moveTo>
                      <a:cubicBezTo>
                        <a:pt x="0" y="11"/>
                        <a:pt x="0" y="11"/>
                        <a:pt x="0" y="11"/>
                      </a:cubicBezTo>
                      <a:cubicBezTo>
                        <a:pt x="0" y="16"/>
                        <a:pt x="4" y="20"/>
                        <a:pt x="9" y="20"/>
                      </a:cubicBezTo>
                      <a:cubicBezTo>
                        <a:pt x="14" y="20"/>
                        <a:pt x="18" y="16"/>
                        <a:pt x="18" y="11"/>
                      </a:cubicBezTo>
                      <a:cubicBezTo>
                        <a:pt x="18" y="0"/>
                        <a:pt x="18" y="0"/>
                        <a:pt x="18" y="0"/>
                      </a:cubicBezTo>
                      <a:lnTo>
                        <a:pt x="0"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5" name="Freeform 17"/>
                <p:cNvSpPr>
                  <a:spLocks/>
                </p:cNvSpPr>
                <p:nvPr/>
              </p:nvSpPr>
              <p:spPr bwMode="auto">
                <a:xfrm>
                  <a:off x="10244138" y="2874963"/>
                  <a:ext cx="195263" cy="496888"/>
                </a:xfrm>
                <a:custGeom>
                  <a:avLst/>
                  <a:gdLst>
                    <a:gd name="T0" fmla="*/ 61 w 61"/>
                    <a:gd name="T1" fmla="*/ 7 h 155"/>
                    <a:gd name="T2" fmla="*/ 36 w 61"/>
                    <a:gd name="T3" fmla="*/ 0 h 155"/>
                    <a:gd name="T4" fmla="*/ 0 w 61"/>
                    <a:gd name="T5" fmla="*/ 155 h 155"/>
                    <a:gd name="T6" fmla="*/ 25 w 61"/>
                    <a:gd name="T7" fmla="*/ 155 h 155"/>
                    <a:gd name="T8" fmla="*/ 61 w 61"/>
                    <a:gd name="T9" fmla="*/ 7 h 155"/>
                  </a:gdLst>
                  <a:ahLst/>
                  <a:cxnLst>
                    <a:cxn ang="0">
                      <a:pos x="T0" y="T1"/>
                    </a:cxn>
                    <a:cxn ang="0">
                      <a:pos x="T2" y="T3"/>
                    </a:cxn>
                    <a:cxn ang="0">
                      <a:pos x="T4" y="T5"/>
                    </a:cxn>
                    <a:cxn ang="0">
                      <a:pos x="T6" y="T7"/>
                    </a:cxn>
                    <a:cxn ang="0">
                      <a:pos x="T8" y="T9"/>
                    </a:cxn>
                  </a:cxnLst>
                  <a:rect l="0" t="0" r="r" b="b"/>
                  <a:pathLst>
                    <a:path w="61" h="155">
                      <a:moveTo>
                        <a:pt x="61" y="7"/>
                      </a:moveTo>
                      <a:cubicBezTo>
                        <a:pt x="53" y="5"/>
                        <a:pt x="44" y="3"/>
                        <a:pt x="36" y="0"/>
                      </a:cubicBezTo>
                      <a:cubicBezTo>
                        <a:pt x="12" y="51"/>
                        <a:pt x="5" y="100"/>
                        <a:pt x="0" y="155"/>
                      </a:cubicBezTo>
                      <a:cubicBezTo>
                        <a:pt x="25" y="155"/>
                        <a:pt x="25" y="155"/>
                        <a:pt x="25" y="155"/>
                      </a:cubicBezTo>
                      <a:cubicBezTo>
                        <a:pt x="31" y="102"/>
                        <a:pt x="38" y="55"/>
                        <a:pt x="61" y="7"/>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6" name="Freeform 18"/>
                <p:cNvSpPr>
                  <a:spLocks/>
                </p:cNvSpPr>
                <p:nvPr/>
              </p:nvSpPr>
              <p:spPr bwMode="auto">
                <a:xfrm>
                  <a:off x="10253663" y="3371850"/>
                  <a:ext cx="60325" cy="65088"/>
                </a:xfrm>
                <a:custGeom>
                  <a:avLst/>
                  <a:gdLst>
                    <a:gd name="T0" fmla="*/ 19 w 19"/>
                    <a:gd name="T1" fmla="*/ 0 h 20"/>
                    <a:gd name="T2" fmla="*/ 19 w 19"/>
                    <a:gd name="T3" fmla="*/ 11 h 20"/>
                    <a:gd name="T4" fmla="*/ 10 w 19"/>
                    <a:gd name="T5" fmla="*/ 20 h 20"/>
                    <a:gd name="T6" fmla="*/ 0 w 19"/>
                    <a:gd name="T7" fmla="*/ 11 h 20"/>
                    <a:gd name="T8" fmla="*/ 0 w 19"/>
                    <a:gd name="T9" fmla="*/ 0 h 20"/>
                    <a:gd name="T10" fmla="*/ 19 w 19"/>
                    <a:gd name="T11" fmla="*/ 0 h 20"/>
                  </a:gdLst>
                  <a:ahLst/>
                  <a:cxnLst>
                    <a:cxn ang="0">
                      <a:pos x="T0" y="T1"/>
                    </a:cxn>
                    <a:cxn ang="0">
                      <a:pos x="T2" y="T3"/>
                    </a:cxn>
                    <a:cxn ang="0">
                      <a:pos x="T4" y="T5"/>
                    </a:cxn>
                    <a:cxn ang="0">
                      <a:pos x="T6" y="T7"/>
                    </a:cxn>
                    <a:cxn ang="0">
                      <a:pos x="T8" y="T9"/>
                    </a:cxn>
                    <a:cxn ang="0">
                      <a:pos x="T10" y="T11"/>
                    </a:cxn>
                  </a:cxnLst>
                  <a:rect l="0" t="0" r="r" b="b"/>
                  <a:pathLst>
                    <a:path w="19" h="20">
                      <a:moveTo>
                        <a:pt x="19" y="0"/>
                      </a:moveTo>
                      <a:cubicBezTo>
                        <a:pt x="19" y="11"/>
                        <a:pt x="19" y="11"/>
                        <a:pt x="19" y="11"/>
                      </a:cubicBezTo>
                      <a:cubicBezTo>
                        <a:pt x="19" y="16"/>
                        <a:pt x="15" y="20"/>
                        <a:pt x="10" y="20"/>
                      </a:cubicBezTo>
                      <a:cubicBezTo>
                        <a:pt x="4" y="20"/>
                        <a:pt x="0" y="16"/>
                        <a:pt x="0" y="11"/>
                      </a:cubicBezTo>
                      <a:cubicBezTo>
                        <a:pt x="0" y="0"/>
                        <a:pt x="0" y="0"/>
                        <a:pt x="0" y="0"/>
                      </a:cubicBezTo>
                      <a:lnTo>
                        <a:pt x="19"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7" name="Freeform 19"/>
                <p:cNvSpPr>
                  <a:spLocks/>
                </p:cNvSpPr>
                <p:nvPr/>
              </p:nvSpPr>
              <p:spPr bwMode="auto">
                <a:xfrm>
                  <a:off x="10363200" y="2862263"/>
                  <a:ext cx="409575" cy="635000"/>
                </a:xfrm>
                <a:custGeom>
                  <a:avLst/>
                  <a:gdLst>
                    <a:gd name="T0" fmla="*/ 165 w 258"/>
                    <a:gd name="T1" fmla="*/ 0 h 400"/>
                    <a:gd name="T2" fmla="*/ 129 w 258"/>
                    <a:gd name="T3" fmla="*/ 291 h 400"/>
                    <a:gd name="T4" fmla="*/ 93 w 258"/>
                    <a:gd name="T5" fmla="*/ 0 h 400"/>
                    <a:gd name="T6" fmla="*/ 0 w 258"/>
                    <a:gd name="T7" fmla="*/ 8 h 400"/>
                    <a:gd name="T8" fmla="*/ 18 w 258"/>
                    <a:gd name="T9" fmla="*/ 400 h 400"/>
                    <a:gd name="T10" fmla="*/ 238 w 258"/>
                    <a:gd name="T11" fmla="*/ 400 h 400"/>
                    <a:gd name="T12" fmla="*/ 258 w 258"/>
                    <a:gd name="T13" fmla="*/ 8 h 400"/>
                    <a:gd name="T14" fmla="*/ 165 w 258"/>
                    <a:gd name="T15" fmla="*/ 0 h 4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400">
                      <a:moveTo>
                        <a:pt x="165" y="0"/>
                      </a:moveTo>
                      <a:lnTo>
                        <a:pt x="129" y="291"/>
                      </a:lnTo>
                      <a:lnTo>
                        <a:pt x="93" y="0"/>
                      </a:lnTo>
                      <a:lnTo>
                        <a:pt x="0" y="8"/>
                      </a:lnTo>
                      <a:lnTo>
                        <a:pt x="18" y="400"/>
                      </a:lnTo>
                      <a:lnTo>
                        <a:pt x="238" y="400"/>
                      </a:lnTo>
                      <a:lnTo>
                        <a:pt x="258" y="8"/>
                      </a:lnTo>
                      <a:lnTo>
                        <a:pt x="165" y="0"/>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78" name="Freeform 32"/>
                <p:cNvSpPr>
                  <a:spLocks/>
                </p:cNvSpPr>
                <p:nvPr/>
              </p:nvSpPr>
              <p:spPr bwMode="auto">
                <a:xfrm>
                  <a:off x="10448925" y="2611438"/>
                  <a:ext cx="231775" cy="279400"/>
                </a:xfrm>
                <a:custGeom>
                  <a:avLst/>
                  <a:gdLst>
                    <a:gd name="T0" fmla="*/ 69 w 72"/>
                    <a:gd name="T1" fmla="*/ 15 h 87"/>
                    <a:gd name="T2" fmla="*/ 67 w 72"/>
                    <a:gd name="T3" fmla="*/ 15 h 87"/>
                    <a:gd name="T4" fmla="*/ 67 w 72"/>
                    <a:gd name="T5" fmla="*/ 11 h 87"/>
                    <a:gd name="T6" fmla="*/ 67 w 72"/>
                    <a:gd name="T7" fmla="*/ 9 h 87"/>
                    <a:gd name="T8" fmla="*/ 67 w 72"/>
                    <a:gd name="T9" fmla="*/ 9 h 87"/>
                    <a:gd name="T10" fmla="*/ 67 w 72"/>
                    <a:gd name="T11" fmla="*/ 8 h 87"/>
                    <a:gd name="T12" fmla="*/ 67 w 72"/>
                    <a:gd name="T13" fmla="*/ 7 h 87"/>
                    <a:gd name="T14" fmla="*/ 66 w 72"/>
                    <a:gd name="T15" fmla="*/ 7 h 87"/>
                    <a:gd name="T16" fmla="*/ 66 w 72"/>
                    <a:gd name="T17" fmla="*/ 6 h 87"/>
                    <a:gd name="T18" fmla="*/ 66 w 72"/>
                    <a:gd name="T19" fmla="*/ 6 h 87"/>
                    <a:gd name="T20" fmla="*/ 65 w 72"/>
                    <a:gd name="T21" fmla="*/ 4 h 87"/>
                    <a:gd name="T22" fmla="*/ 65 w 72"/>
                    <a:gd name="T23" fmla="*/ 4 h 87"/>
                    <a:gd name="T24" fmla="*/ 65 w 72"/>
                    <a:gd name="T25" fmla="*/ 3 h 87"/>
                    <a:gd name="T26" fmla="*/ 65 w 72"/>
                    <a:gd name="T27" fmla="*/ 3 h 87"/>
                    <a:gd name="T28" fmla="*/ 64 w 72"/>
                    <a:gd name="T29" fmla="*/ 2 h 87"/>
                    <a:gd name="T30" fmla="*/ 64 w 72"/>
                    <a:gd name="T31" fmla="*/ 2 h 87"/>
                    <a:gd name="T32" fmla="*/ 59 w 72"/>
                    <a:gd name="T33" fmla="*/ 3 h 87"/>
                    <a:gd name="T34" fmla="*/ 48 w 72"/>
                    <a:gd name="T35" fmla="*/ 0 h 87"/>
                    <a:gd name="T36" fmla="*/ 30 w 72"/>
                    <a:gd name="T37" fmla="*/ 3 h 87"/>
                    <a:gd name="T38" fmla="*/ 10 w 72"/>
                    <a:gd name="T39" fmla="*/ 0 h 87"/>
                    <a:gd name="T40" fmla="*/ 7 w 72"/>
                    <a:gd name="T41" fmla="*/ 3 h 87"/>
                    <a:gd name="T42" fmla="*/ 7 w 72"/>
                    <a:gd name="T43" fmla="*/ 3 h 87"/>
                    <a:gd name="T44" fmla="*/ 7 w 72"/>
                    <a:gd name="T45" fmla="*/ 5 h 87"/>
                    <a:gd name="T46" fmla="*/ 7 w 72"/>
                    <a:gd name="T47" fmla="*/ 5 h 87"/>
                    <a:gd name="T48" fmla="*/ 6 w 72"/>
                    <a:gd name="T49" fmla="*/ 6 h 87"/>
                    <a:gd name="T50" fmla="*/ 6 w 72"/>
                    <a:gd name="T51" fmla="*/ 6 h 87"/>
                    <a:gd name="T52" fmla="*/ 6 w 72"/>
                    <a:gd name="T53" fmla="*/ 7 h 87"/>
                    <a:gd name="T54" fmla="*/ 6 w 72"/>
                    <a:gd name="T55" fmla="*/ 8 h 87"/>
                    <a:gd name="T56" fmla="*/ 6 w 72"/>
                    <a:gd name="T57" fmla="*/ 9 h 87"/>
                    <a:gd name="T58" fmla="*/ 6 w 72"/>
                    <a:gd name="T59" fmla="*/ 9 h 87"/>
                    <a:gd name="T60" fmla="*/ 6 w 72"/>
                    <a:gd name="T61" fmla="*/ 11 h 87"/>
                    <a:gd name="T62" fmla="*/ 6 w 72"/>
                    <a:gd name="T63" fmla="*/ 15 h 87"/>
                    <a:gd name="T64" fmla="*/ 5 w 72"/>
                    <a:gd name="T65" fmla="*/ 15 h 87"/>
                    <a:gd name="T66" fmla="*/ 0 w 72"/>
                    <a:gd name="T67" fmla="*/ 20 h 87"/>
                    <a:gd name="T68" fmla="*/ 0 w 72"/>
                    <a:gd name="T69" fmla="*/ 32 h 87"/>
                    <a:gd name="T70" fmla="*/ 6 w 72"/>
                    <a:gd name="T71" fmla="*/ 37 h 87"/>
                    <a:gd name="T72" fmla="*/ 10 w 72"/>
                    <a:gd name="T73" fmla="*/ 49 h 87"/>
                    <a:gd name="T74" fmla="*/ 22 w 72"/>
                    <a:gd name="T75" fmla="*/ 64 h 87"/>
                    <a:gd name="T76" fmla="*/ 24 w 72"/>
                    <a:gd name="T77" fmla="*/ 78 h 87"/>
                    <a:gd name="T78" fmla="*/ 37 w 72"/>
                    <a:gd name="T79" fmla="*/ 87 h 87"/>
                    <a:gd name="T80" fmla="*/ 50 w 72"/>
                    <a:gd name="T81" fmla="*/ 78 h 87"/>
                    <a:gd name="T82" fmla="*/ 52 w 72"/>
                    <a:gd name="T83" fmla="*/ 63 h 87"/>
                    <a:gd name="T84" fmla="*/ 62 w 72"/>
                    <a:gd name="T85" fmla="*/ 49 h 87"/>
                    <a:gd name="T86" fmla="*/ 67 w 72"/>
                    <a:gd name="T87" fmla="*/ 37 h 87"/>
                    <a:gd name="T88" fmla="*/ 72 w 72"/>
                    <a:gd name="T89" fmla="*/ 32 h 87"/>
                    <a:gd name="T90" fmla="*/ 72 w 72"/>
                    <a:gd name="T91" fmla="*/ 20 h 87"/>
                    <a:gd name="T92" fmla="*/ 69 w 72"/>
                    <a:gd name="T93" fmla="*/ 1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87">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82" name="Freeform 33"/>
                <p:cNvSpPr>
                  <a:spLocks/>
                </p:cNvSpPr>
                <p:nvPr/>
              </p:nvSpPr>
              <p:spPr bwMode="auto">
                <a:xfrm>
                  <a:off x="10391775" y="3497263"/>
                  <a:ext cx="349250" cy="382588"/>
                </a:xfrm>
                <a:custGeom>
                  <a:avLst/>
                  <a:gdLst>
                    <a:gd name="T0" fmla="*/ 210 w 220"/>
                    <a:gd name="T1" fmla="*/ 241 h 241"/>
                    <a:gd name="T2" fmla="*/ 10 w 220"/>
                    <a:gd name="T3" fmla="*/ 241 h 241"/>
                    <a:gd name="T4" fmla="*/ 0 w 220"/>
                    <a:gd name="T5" fmla="*/ 0 h 241"/>
                    <a:gd name="T6" fmla="*/ 220 w 220"/>
                    <a:gd name="T7" fmla="*/ 0 h 241"/>
                    <a:gd name="T8" fmla="*/ 210 w 220"/>
                    <a:gd name="T9" fmla="*/ 241 h 241"/>
                  </a:gdLst>
                  <a:ahLst/>
                  <a:cxnLst>
                    <a:cxn ang="0">
                      <a:pos x="T0" y="T1"/>
                    </a:cxn>
                    <a:cxn ang="0">
                      <a:pos x="T2" y="T3"/>
                    </a:cxn>
                    <a:cxn ang="0">
                      <a:pos x="T4" y="T5"/>
                    </a:cxn>
                    <a:cxn ang="0">
                      <a:pos x="T6" y="T7"/>
                    </a:cxn>
                    <a:cxn ang="0">
                      <a:pos x="T8" y="T9"/>
                    </a:cxn>
                  </a:cxnLst>
                  <a:rect l="0" t="0" r="r" b="b"/>
                  <a:pathLst>
                    <a:path w="220" h="241">
                      <a:moveTo>
                        <a:pt x="210" y="241"/>
                      </a:moveTo>
                      <a:lnTo>
                        <a:pt x="10" y="241"/>
                      </a:lnTo>
                      <a:lnTo>
                        <a:pt x="0" y="0"/>
                      </a:lnTo>
                      <a:lnTo>
                        <a:pt x="220" y="0"/>
                      </a:lnTo>
                      <a:lnTo>
                        <a:pt x="210" y="241"/>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85" name="Rectangle 34"/>
                <p:cNvSpPr>
                  <a:spLocks noChangeArrowheads="1"/>
                </p:cNvSpPr>
                <p:nvPr/>
              </p:nvSpPr>
              <p:spPr bwMode="auto">
                <a:xfrm>
                  <a:off x="9002713" y="2814638"/>
                  <a:ext cx="128588" cy="37782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1" name="Freeform 35"/>
                <p:cNvSpPr>
                  <a:spLocks/>
                </p:cNvSpPr>
                <p:nvPr/>
              </p:nvSpPr>
              <p:spPr bwMode="auto">
                <a:xfrm>
                  <a:off x="8896350" y="4338638"/>
                  <a:ext cx="160338" cy="79375"/>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2" name="Freeform 36"/>
                <p:cNvSpPr>
                  <a:spLocks/>
                </p:cNvSpPr>
                <p:nvPr/>
              </p:nvSpPr>
              <p:spPr bwMode="auto">
                <a:xfrm>
                  <a:off x="9072563" y="4338638"/>
                  <a:ext cx="160338" cy="79375"/>
                </a:xfrm>
                <a:custGeom>
                  <a:avLst/>
                  <a:gdLst>
                    <a:gd name="T0" fmla="*/ 25 w 50"/>
                    <a:gd name="T1" fmla="*/ 0 h 25"/>
                    <a:gd name="T2" fmla="*/ 0 w 50"/>
                    <a:gd name="T3" fmla="*/ 25 h 25"/>
                    <a:gd name="T4" fmla="*/ 50 w 50"/>
                    <a:gd name="T5" fmla="*/ 25 h 25"/>
                    <a:gd name="T6" fmla="*/ 25 w 50"/>
                    <a:gd name="T7" fmla="*/ 0 h 25"/>
                  </a:gdLst>
                  <a:ahLst/>
                  <a:cxnLst>
                    <a:cxn ang="0">
                      <a:pos x="T0" y="T1"/>
                    </a:cxn>
                    <a:cxn ang="0">
                      <a:pos x="T2" y="T3"/>
                    </a:cxn>
                    <a:cxn ang="0">
                      <a:pos x="T4" y="T5"/>
                    </a:cxn>
                    <a:cxn ang="0">
                      <a:pos x="T6" y="T7"/>
                    </a:cxn>
                  </a:cxnLst>
                  <a:rect l="0" t="0" r="r" b="b"/>
                  <a:pathLst>
                    <a:path w="50" h="25">
                      <a:moveTo>
                        <a:pt x="25" y="0"/>
                      </a:moveTo>
                      <a:cubicBezTo>
                        <a:pt x="11" y="0"/>
                        <a:pt x="0" y="11"/>
                        <a:pt x="0" y="25"/>
                      </a:cubicBezTo>
                      <a:cubicBezTo>
                        <a:pt x="50" y="25"/>
                        <a:pt x="50" y="25"/>
                        <a:pt x="50" y="25"/>
                      </a:cubicBezTo>
                      <a:cubicBezTo>
                        <a:pt x="50" y="11"/>
                        <a:pt x="39" y="0"/>
                        <a:pt x="25"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3" name="Freeform 37"/>
                <p:cNvSpPr>
                  <a:spLocks/>
                </p:cNvSpPr>
                <p:nvPr/>
              </p:nvSpPr>
              <p:spPr bwMode="auto">
                <a:xfrm>
                  <a:off x="8953500" y="2486025"/>
                  <a:ext cx="247650" cy="298450"/>
                </a:xfrm>
                <a:custGeom>
                  <a:avLst/>
                  <a:gdLst>
                    <a:gd name="T0" fmla="*/ 69 w 77"/>
                    <a:gd name="T1" fmla="*/ 53 h 93"/>
                    <a:gd name="T2" fmla="*/ 27 w 77"/>
                    <a:gd name="T3" fmla="*/ 87 h 93"/>
                    <a:gd name="T4" fmla="*/ 7 w 77"/>
                    <a:gd name="T5" fmla="*/ 36 h 93"/>
                    <a:gd name="T6" fmla="*/ 54 w 77"/>
                    <a:gd name="T7" fmla="*/ 6 h 93"/>
                    <a:gd name="T8" fmla="*/ 69 w 77"/>
                    <a:gd name="T9" fmla="*/ 53 h 93"/>
                  </a:gdLst>
                  <a:ahLst/>
                  <a:cxnLst>
                    <a:cxn ang="0">
                      <a:pos x="T0" y="T1"/>
                    </a:cxn>
                    <a:cxn ang="0">
                      <a:pos x="T2" y="T3"/>
                    </a:cxn>
                    <a:cxn ang="0">
                      <a:pos x="T4" y="T5"/>
                    </a:cxn>
                    <a:cxn ang="0">
                      <a:pos x="T6" y="T7"/>
                    </a:cxn>
                    <a:cxn ang="0">
                      <a:pos x="T8" y="T9"/>
                    </a:cxn>
                  </a:cxnLst>
                  <a:rect l="0" t="0" r="r" b="b"/>
                  <a:pathLst>
                    <a:path w="77" h="93">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4" name="Freeform 38"/>
                <p:cNvSpPr>
                  <a:spLocks/>
                </p:cNvSpPr>
                <p:nvPr/>
              </p:nvSpPr>
              <p:spPr bwMode="auto">
                <a:xfrm>
                  <a:off x="8921750" y="2454275"/>
                  <a:ext cx="244475" cy="279400"/>
                </a:xfrm>
                <a:custGeom>
                  <a:avLst/>
                  <a:gdLst>
                    <a:gd name="T0" fmla="*/ 65 w 76"/>
                    <a:gd name="T1" fmla="*/ 28 h 87"/>
                    <a:gd name="T2" fmla="*/ 58 w 76"/>
                    <a:gd name="T3" fmla="*/ 78 h 87"/>
                    <a:gd name="T4" fmla="*/ 11 w 76"/>
                    <a:gd name="T5" fmla="*/ 60 h 87"/>
                    <a:gd name="T6" fmla="*/ 17 w 76"/>
                    <a:gd name="T7" fmla="*/ 9 h 87"/>
                    <a:gd name="T8" fmla="*/ 65 w 76"/>
                    <a:gd name="T9" fmla="*/ 28 h 87"/>
                  </a:gdLst>
                  <a:ahLst/>
                  <a:cxnLst>
                    <a:cxn ang="0">
                      <a:pos x="T0" y="T1"/>
                    </a:cxn>
                    <a:cxn ang="0">
                      <a:pos x="T2" y="T3"/>
                    </a:cxn>
                    <a:cxn ang="0">
                      <a:pos x="T4" y="T5"/>
                    </a:cxn>
                    <a:cxn ang="0">
                      <a:pos x="T6" y="T7"/>
                    </a:cxn>
                    <a:cxn ang="0">
                      <a:pos x="T8" y="T9"/>
                    </a:cxn>
                  </a:cxnLst>
                  <a:rect l="0" t="0" r="r" b="b"/>
                  <a:pathLst>
                    <a:path w="76" h="87">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5" name="Freeform 39"/>
                <p:cNvSpPr>
                  <a:spLocks/>
                </p:cNvSpPr>
                <p:nvPr/>
              </p:nvSpPr>
              <p:spPr bwMode="auto">
                <a:xfrm>
                  <a:off x="9002713" y="2711450"/>
                  <a:ext cx="128588" cy="134938"/>
                </a:xfrm>
                <a:custGeom>
                  <a:avLst/>
                  <a:gdLst>
                    <a:gd name="T0" fmla="*/ 81 w 81"/>
                    <a:gd name="T1" fmla="*/ 65 h 85"/>
                    <a:gd name="T2" fmla="*/ 40 w 81"/>
                    <a:gd name="T3" fmla="*/ 85 h 85"/>
                    <a:gd name="T4" fmla="*/ 0 w 81"/>
                    <a:gd name="T5" fmla="*/ 65 h 85"/>
                    <a:gd name="T6" fmla="*/ 0 w 81"/>
                    <a:gd name="T7" fmla="*/ 0 h 85"/>
                    <a:gd name="T8" fmla="*/ 81 w 81"/>
                    <a:gd name="T9" fmla="*/ 0 h 85"/>
                    <a:gd name="T10" fmla="*/ 81 w 81"/>
                    <a:gd name="T11" fmla="*/ 65 h 85"/>
                  </a:gdLst>
                  <a:ahLst/>
                  <a:cxnLst>
                    <a:cxn ang="0">
                      <a:pos x="T0" y="T1"/>
                    </a:cxn>
                    <a:cxn ang="0">
                      <a:pos x="T2" y="T3"/>
                    </a:cxn>
                    <a:cxn ang="0">
                      <a:pos x="T4" y="T5"/>
                    </a:cxn>
                    <a:cxn ang="0">
                      <a:pos x="T6" y="T7"/>
                    </a:cxn>
                    <a:cxn ang="0">
                      <a:pos x="T8" y="T9"/>
                    </a:cxn>
                    <a:cxn ang="0">
                      <a:pos x="T10" y="T11"/>
                    </a:cxn>
                  </a:cxnLst>
                  <a:rect l="0" t="0" r="r" b="b"/>
                  <a:pathLst>
                    <a:path w="81" h="85">
                      <a:moveTo>
                        <a:pt x="81" y="65"/>
                      </a:moveTo>
                      <a:lnTo>
                        <a:pt x="40" y="85"/>
                      </a:lnTo>
                      <a:lnTo>
                        <a:pt x="0" y="65"/>
                      </a:lnTo>
                      <a:lnTo>
                        <a:pt x="0" y="0"/>
                      </a:lnTo>
                      <a:lnTo>
                        <a:pt x="81" y="0"/>
                      </a:lnTo>
                      <a:lnTo>
                        <a:pt x="81" y="65"/>
                      </a:lnTo>
                      <a:close/>
                    </a:path>
                  </a:pathLst>
                </a:custGeom>
                <a:solidFill>
                  <a:srgbClr val="C3A47C"/>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6" name="Freeform 40"/>
                <p:cNvSpPr>
                  <a:spLocks/>
                </p:cNvSpPr>
                <p:nvPr/>
              </p:nvSpPr>
              <p:spPr bwMode="auto">
                <a:xfrm>
                  <a:off x="9031288" y="2846388"/>
                  <a:ext cx="69850" cy="500063"/>
                </a:xfrm>
                <a:custGeom>
                  <a:avLst/>
                  <a:gdLst>
                    <a:gd name="T0" fmla="*/ 34 w 44"/>
                    <a:gd name="T1" fmla="*/ 24 h 315"/>
                    <a:gd name="T2" fmla="*/ 44 w 44"/>
                    <a:gd name="T3" fmla="*/ 18 h 315"/>
                    <a:gd name="T4" fmla="*/ 22 w 44"/>
                    <a:gd name="T5" fmla="*/ 0 h 315"/>
                    <a:gd name="T6" fmla="*/ 0 w 44"/>
                    <a:gd name="T7" fmla="*/ 18 h 315"/>
                    <a:gd name="T8" fmla="*/ 10 w 44"/>
                    <a:gd name="T9" fmla="*/ 24 h 315"/>
                    <a:gd name="T10" fmla="*/ 8 w 44"/>
                    <a:gd name="T11" fmla="*/ 291 h 315"/>
                    <a:gd name="T12" fmla="*/ 22 w 44"/>
                    <a:gd name="T13" fmla="*/ 315 h 315"/>
                    <a:gd name="T14" fmla="*/ 34 w 44"/>
                    <a:gd name="T15" fmla="*/ 291 h 315"/>
                    <a:gd name="T16" fmla="*/ 34 w 44"/>
                    <a:gd name="T17" fmla="*/ 2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15">
                      <a:moveTo>
                        <a:pt x="34" y="24"/>
                      </a:moveTo>
                      <a:lnTo>
                        <a:pt x="44" y="18"/>
                      </a:lnTo>
                      <a:lnTo>
                        <a:pt x="22" y="0"/>
                      </a:lnTo>
                      <a:lnTo>
                        <a:pt x="0" y="18"/>
                      </a:lnTo>
                      <a:lnTo>
                        <a:pt x="10" y="24"/>
                      </a:lnTo>
                      <a:lnTo>
                        <a:pt x="8" y="291"/>
                      </a:lnTo>
                      <a:lnTo>
                        <a:pt x="22" y="315"/>
                      </a:lnTo>
                      <a:lnTo>
                        <a:pt x="34" y="291"/>
                      </a:lnTo>
                      <a:lnTo>
                        <a:pt x="34"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7" name="Freeform 41"/>
                <p:cNvSpPr>
                  <a:spLocks/>
                </p:cNvSpPr>
                <p:nvPr/>
              </p:nvSpPr>
              <p:spPr bwMode="auto">
                <a:xfrm>
                  <a:off x="8701088" y="2852738"/>
                  <a:ext cx="273050" cy="700088"/>
                </a:xfrm>
                <a:custGeom>
                  <a:avLst/>
                  <a:gdLst>
                    <a:gd name="T0" fmla="*/ 85 w 85"/>
                    <a:gd name="T1" fmla="*/ 9 h 218"/>
                    <a:gd name="T2" fmla="*/ 51 w 85"/>
                    <a:gd name="T3" fmla="*/ 0 h 218"/>
                    <a:gd name="T4" fmla="*/ 0 w 85"/>
                    <a:gd name="T5" fmla="*/ 218 h 218"/>
                    <a:gd name="T6" fmla="*/ 35 w 85"/>
                    <a:gd name="T7" fmla="*/ 218 h 218"/>
                    <a:gd name="T8" fmla="*/ 85 w 85"/>
                    <a:gd name="T9" fmla="*/ 9 h 218"/>
                  </a:gdLst>
                  <a:ahLst/>
                  <a:cxnLst>
                    <a:cxn ang="0">
                      <a:pos x="T0" y="T1"/>
                    </a:cxn>
                    <a:cxn ang="0">
                      <a:pos x="T2" y="T3"/>
                    </a:cxn>
                    <a:cxn ang="0">
                      <a:pos x="T4" y="T5"/>
                    </a:cxn>
                    <a:cxn ang="0">
                      <a:pos x="T6" y="T7"/>
                    </a:cxn>
                    <a:cxn ang="0">
                      <a:pos x="T8" y="T9"/>
                    </a:cxn>
                  </a:cxnLst>
                  <a:rect l="0" t="0" r="r" b="b"/>
                  <a:pathLst>
                    <a:path w="85" h="218">
                      <a:moveTo>
                        <a:pt x="85" y="9"/>
                      </a:moveTo>
                      <a:cubicBezTo>
                        <a:pt x="74" y="6"/>
                        <a:pt x="62" y="3"/>
                        <a:pt x="51" y="0"/>
                      </a:cubicBezTo>
                      <a:cubicBezTo>
                        <a:pt x="19" y="71"/>
                        <a:pt x="8" y="141"/>
                        <a:pt x="0" y="218"/>
                      </a:cubicBezTo>
                      <a:cubicBezTo>
                        <a:pt x="35" y="218"/>
                        <a:pt x="35" y="218"/>
                        <a:pt x="35" y="218"/>
                      </a:cubicBezTo>
                      <a:cubicBezTo>
                        <a:pt x="43" y="144"/>
                        <a:pt x="53" y="77"/>
                        <a:pt x="85" y="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8" name="Freeform 42"/>
                <p:cNvSpPr>
                  <a:spLocks/>
                </p:cNvSpPr>
                <p:nvPr/>
              </p:nvSpPr>
              <p:spPr bwMode="auto">
                <a:xfrm>
                  <a:off x="9163050" y="2852738"/>
                  <a:ext cx="269875" cy="700088"/>
                </a:xfrm>
                <a:custGeom>
                  <a:avLst/>
                  <a:gdLst>
                    <a:gd name="T0" fmla="*/ 0 w 84"/>
                    <a:gd name="T1" fmla="*/ 9 h 218"/>
                    <a:gd name="T2" fmla="*/ 33 w 84"/>
                    <a:gd name="T3" fmla="*/ 0 h 218"/>
                    <a:gd name="T4" fmla="*/ 84 w 84"/>
                    <a:gd name="T5" fmla="*/ 218 h 218"/>
                    <a:gd name="T6" fmla="*/ 50 w 84"/>
                    <a:gd name="T7" fmla="*/ 218 h 218"/>
                    <a:gd name="T8" fmla="*/ 0 w 84"/>
                    <a:gd name="T9" fmla="*/ 9 h 218"/>
                  </a:gdLst>
                  <a:ahLst/>
                  <a:cxnLst>
                    <a:cxn ang="0">
                      <a:pos x="T0" y="T1"/>
                    </a:cxn>
                    <a:cxn ang="0">
                      <a:pos x="T2" y="T3"/>
                    </a:cxn>
                    <a:cxn ang="0">
                      <a:pos x="T4" y="T5"/>
                    </a:cxn>
                    <a:cxn ang="0">
                      <a:pos x="T6" y="T7"/>
                    </a:cxn>
                    <a:cxn ang="0">
                      <a:pos x="T8" y="T9"/>
                    </a:cxn>
                  </a:cxnLst>
                  <a:rect l="0" t="0" r="r" b="b"/>
                  <a:pathLst>
                    <a:path w="84" h="218">
                      <a:moveTo>
                        <a:pt x="0" y="9"/>
                      </a:moveTo>
                      <a:cubicBezTo>
                        <a:pt x="11" y="6"/>
                        <a:pt x="22" y="3"/>
                        <a:pt x="33" y="0"/>
                      </a:cubicBezTo>
                      <a:cubicBezTo>
                        <a:pt x="66" y="71"/>
                        <a:pt x="77" y="141"/>
                        <a:pt x="84" y="218"/>
                      </a:cubicBezTo>
                      <a:cubicBezTo>
                        <a:pt x="50" y="218"/>
                        <a:pt x="50" y="218"/>
                        <a:pt x="50" y="218"/>
                      </a:cubicBezTo>
                      <a:cubicBezTo>
                        <a:pt x="42" y="144"/>
                        <a:pt x="31" y="77"/>
                        <a:pt x="0" y="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99" name="Freeform 43"/>
                <p:cNvSpPr>
                  <a:spLocks/>
                </p:cNvSpPr>
                <p:nvPr/>
              </p:nvSpPr>
              <p:spPr bwMode="auto">
                <a:xfrm>
                  <a:off x="8899525" y="3616325"/>
                  <a:ext cx="160338" cy="738188"/>
                </a:xfrm>
                <a:custGeom>
                  <a:avLst/>
                  <a:gdLst>
                    <a:gd name="T0" fmla="*/ 85 w 101"/>
                    <a:gd name="T1" fmla="*/ 465 h 465"/>
                    <a:gd name="T2" fmla="*/ 12 w 101"/>
                    <a:gd name="T3" fmla="*/ 465 h 465"/>
                    <a:gd name="T4" fmla="*/ 0 w 101"/>
                    <a:gd name="T5" fmla="*/ 0 h 465"/>
                    <a:gd name="T6" fmla="*/ 101 w 101"/>
                    <a:gd name="T7" fmla="*/ 0 h 465"/>
                    <a:gd name="T8" fmla="*/ 85 w 101"/>
                    <a:gd name="T9" fmla="*/ 465 h 465"/>
                  </a:gdLst>
                  <a:ahLst/>
                  <a:cxnLst>
                    <a:cxn ang="0">
                      <a:pos x="T0" y="T1"/>
                    </a:cxn>
                    <a:cxn ang="0">
                      <a:pos x="T2" y="T3"/>
                    </a:cxn>
                    <a:cxn ang="0">
                      <a:pos x="T4" y="T5"/>
                    </a:cxn>
                    <a:cxn ang="0">
                      <a:pos x="T6" y="T7"/>
                    </a:cxn>
                    <a:cxn ang="0">
                      <a:pos x="T8" y="T9"/>
                    </a:cxn>
                  </a:cxnLst>
                  <a:rect l="0" t="0" r="r" b="b"/>
                  <a:pathLst>
                    <a:path w="101" h="465">
                      <a:moveTo>
                        <a:pt x="85" y="465"/>
                      </a:moveTo>
                      <a:lnTo>
                        <a:pt x="12" y="465"/>
                      </a:lnTo>
                      <a:lnTo>
                        <a:pt x="0" y="0"/>
                      </a:lnTo>
                      <a:lnTo>
                        <a:pt x="101" y="0"/>
                      </a:lnTo>
                      <a:lnTo>
                        <a:pt x="85" y="465"/>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0" name="Freeform 44"/>
                <p:cNvSpPr>
                  <a:spLocks/>
                </p:cNvSpPr>
                <p:nvPr/>
              </p:nvSpPr>
              <p:spPr bwMode="auto">
                <a:xfrm>
                  <a:off x="9066213" y="3616325"/>
                  <a:ext cx="163513" cy="738188"/>
                </a:xfrm>
                <a:custGeom>
                  <a:avLst/>
                  <a:gdLst>
                    <a:gd name="T0" fmla="*/ 91 w 103"/>
                    <a:gd name="T1" fmla="*/ 465 h 465"/>
                    <a:gd name="T2" fmla="*/ 18 w 103"/>
                    <a:gd name="T3" fmla="*/ 465 h 465"/>
                    <a:gd name="T4" fmla="*/ 0 w 103"/>
                    <a:gd name="T5" fmla="*/ 0 h 465"/>
                    <a:gd name="T6" fmla="*/ 103 w 103"/>
                    <a:gd name="T7" fmla="*/ 0 h 465"/>
                    <a:gd name="T8" fmla="*/ 91 w 103"/>
                    <a:gd name="T9" fmla="*/ 465 h 465"/>
                  </a:gdLst>
                  <a:ahLst/>
                  <a:cxnLst>
                    <a:cxn ang="0">
                      <a:pos x="T0" y="T1"/>
                    </a:cxn>
                    <a:cxn ang="0">
                      <a:pos x="T2" y="T3"/>
                    </a:cxn>
                    <a:cxn ang="0">
                      <a:pos x="T4" y="T5"/>
                    </a:cxn>
                    <a:cxn ang="0">
                      <a:pos x="T6" y="T7"/>
                    </a:cxn>
                    <a:cxn ang="0">
                      <a:pos x="T8" y="T9"/>
                    </a:cxn>
                  </a:cxnLst>
                  <a:rect l="0" t="0" r="r" b="b"/>
                  <a:pathLst>
                    <a:path w="103" h="465">
                      <a:moveTo>
                        <a:pt x="91" y="465"/>
                      </a:moveTo>
                      <a:lnTo>
                        <a:pt x="18" y="465"/>
                      </a:lnTo>
                      <a:lnTo>
                        <a:pt x="0" y="0"/>
                      </a:lnTo>
                      <a:lnTo>
                        <a:pt x="103" y="0"/>
                      </a:lnTo>
                      <a:lnTo>
                        <a:pt x="91" y="465"/>
                      </a:lnTo>
                      <a:close/>
                    </a:path>
                  </a:pathLst>
                </a:custGeom>
                <a:solidFill>
                  <a:srgbClr val="EB3C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1" name="Freeform 45"/>
                <p:cNvSpPr>
                  <a:spLocks/>
                </p:cNvSpPr>
                <p:nvPr/>
              </p:nvSpPr>
              <p:spPr bwMode="auto">
                <a:xfrm>
                  <a:off x="8716963" y="3552825"/>
                  <a:ext cx="79375" cy="88900"/>
                </a:xfrm>
                <a:custGeom>
                  <a:avLst/>
                  <a:gdLst>
                    <a:gd name="T0" fmla="*/ 0 w 25"/>
                    <a:gd name="T1" fmla="*/ 0 h 28"/>
                    <a:gd name="T2" fmla="*/ 0 w 25"/>
                    <a:gd name="T3" fmla="*/ 15 h 28"/>
                    <a:gd name="T4" fmla="*/ 13 w 25"/>
                    <a:gd name="T5" fmla="*/ 28 h 28"/>
                    <a:gd name="T6" fmla="*/ 25 w 25"/>
                    <a:gd name="T7" fmla="*/ 15 h 28"/>
                    <a:gd name="T8" fmla="*/ 25 w 25"/>
                    <a:gd name="T9" fmla="*/ 0 h 28"/>
                    <a:gd name="T10" fmla="*/ 0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0" y="0"/>
                      </a:moveTo>
                      <a:cubicBezTo>
                        <a:pt x="0" y="15"/>
                        <a:pt x="0" y="15"/>
                        <a:pt x="0" y="15"/>
                      </a:cubicBezTo>
                      <a:cubicBezTo>
                        <a:pt x="0" y="22"/>
                        <a:pt x="6" y="28"/>
                        <a:pt x="13" y="28"/>
                      </a:cubicBezTo>
                      <a:cubicBezTo>
                        <a:pt x="20" y="28"/>
                        <a:pt x="25" y="22"/>
                        <a:pt x="25" y="15"/>
                      </a:cubicBezTo>
                      <a:cubicBezTo>
                        <a:pt x="25" y="0"/>
                        <a:pt x="25" y="0"/>
                        <a:pt x="25" y="0"/>
                      </a:cubicBezTo>
                      <a:lnTo>
                        <a:pt x="0"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2" name="Freeform 46"/>
                <p:cNvSpPr>
                  <a:spLocks/>
                </p:cNvSpPr>
                <p:nvPr/>
              </p:nvSpPr>
              <p:spPr bwMode="auto">
                <a:xfrm>
                  <a:off x="9336088" y="3552825"/>
                  <a:ext cx="82550" cy="88900"/>
                </a:xfrm>
                <a:custGeom>
                  <a:avLst/>
                  <a:gdLst>
                    <a:gd name="T0" fmla="*/ 0 w 26"/>
                    <a:gd name="T1" fmla="*/ 0 h 28"/>
                    <a:gd name="T2" fmla="*/ 0 w 26"/>
                    <a:gd name="T3" fmla="*/ 15 h 28"/>
                    <a:gd name="T4" fmla="*/ 13 w 26"/>
                    <a:gd name="T5" fmla="*/ 28 h 28"/>
                    <a:gd name="T6" fmla="*/ 26 w 26"/>
                    <a:gd name="T7" fmla="*/ 15 h 28"/>
                    <a:gd name="T8" fmla="*/ 26 w 26"/>
                    <a:gd name="T9" fmla="*/ 0 h 28"/>
                    <a:gd name="T10" fmla="*/ 0 w 26"/>
                    <a:gd name="T11" fmla="*/ 0 h 28"/>
                  </a:gdLst>
                  <a:ahLst/>
                  <a:cxnLst>
                    <a:cxn ang="0">
                      <a:pos x="T0" y="T1"/>
                    </a:cxn>
                    <a:cxn ang="0">
                      <a:pos x="T2" y="T3"/>
                    </a:cxn>
                    <a:cxn ang="0">
                      <a:pos x="T4" y="T5"/>
                    </a:cxn>
                    <a:cxn ang="0">
                      <a:pos x="T6" y="T7"/>
                    </a:cxn>
                    <a:cxn ang="0">
                      <a:pos x="T8" y="T9"/>
                    </a:cxn>
                    <a:cxn ang="0">
                      <a:pos x="T10" y="T11"/>
                    </a:cxn>
                  </a:cxnLst>
                  <a:rect l="0" t="0" r="r" b="b"/>
                  <a:pathLst>
                    <a:path w="26" h="28">
                      <a:moveTo>
                        <a:pt x="0" y="0"/>
                      </a:moveTo>
                      <a:cubicBezTo>
                        <a:pt x="0" y="15"/>
                        <a:pt x="0" y="15"/>
                        <a:pt x="0" y="15"/>
                      </a:cubicBezTo>
                      <a:cubicBezTo>
                        <a:pt x="0" y="22"/>
                        <a:pt x="6" y="28"/>
                        <a:pt x="13" y="28"/>
                      </a:cubicBezTo>
                      <a:cubicBezTo>
                        <a:pt x="20" y="28"/>
                        <a:pt x="26" y="22"/>
                        <a:pt x="26" y="15"/>
                      </a:cubicBezTo>
                      <a:cubicBezTo>
                        <a:pt x="26" y="0"/>
                        <a:pt x="26" y="0"/>
                        <a:pt x="26" y="0"/>
                      </a:cubicBezTo>
                      <a:lnTo>
                        <a:pt x="0"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3" name="Freeform 47"/>
                <p:cNvSpPr>
                  <a:spLocks/>
                </p:cNvSpPr>
                <p:nvPr/>
              </p:nvSpPr>
              <p:spPr bwMode="auto">
                <a:xfrm>
                  <a:off x="8861425" y="2814638"/>
                  <a:ext cx="406400" cy="801688"/>
                </a:xfrm>
                <a:custGeom>
                  <a:avLst/>
                  <a:gdLst>
                    <a:gd name="T0" fmla="*/ 170 w 256"/>
                    <a:gd name="T1" fmla="*/ 0 h 505"/>
                    <a:gd name="T2" fmla="*/ 129 w 256"/>
                    <a:gd name="T3" fmla="*/ 315 h 505"/>
                    <a:gd name="T4" fmla="*/ 89 w 256"/>
                    <a:gd name="T5" fmla="*/ 0 h 505"/>
                    <a:gd name="T6" fmla="*/ 0 w 256"/>
                    <a:gd name="T7" fmla="*/ 24 h 505"/>
                    <a:gd name="T8" fmla="*/ 6 w 256"/>
                    <a:gd name="T9" fmla="*/ 505 h 505"/>
                    <a:gd name="T10" fmla="*/ 252 w 256"/>
                    <a:gd name="T11" fmla="*/ 505 h 505"/>
                    <a:gd name="T12" fmla="*/ 256 w 256"/>
                    <a:gd name="T13" fmla="*/ 24 h 505"/>
                    <a:gd name="T14" fmla="*/ 170 w 256"/>
                    <a:gd name="T15" fmla="*/ 0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505">
                      <a:moveTo>
                        <a:pt x="170" y="0"/>
                      </a:moveTo>
                      <a:lnTo>
                        <a:pt x="129" y="315"/>
                      </a:lnTo>
                      <a:lnTo>
                        <a:pt x="89" y="0"/>
                      </a:lnTo>
                      <a:lnTo>
                        <a:pt x="0" y="24"/>
                      </a:lnTo>
                      <a:lnTo>
                        <a:pt x="6" y="505"/>
                      </a:lnTo>
                      <a:lnTo>
                        <a:pt x="252" y="505"/>
                      </a:lnTo>
                      <a:lnTo>
                        <a:pt x="256" y="24"/>
                      </a:lnTo>
                      <a:lnTo>
                        <a:pt x="17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4" name="Freeform 48"/>
                <p:cNvSpPr>
                  <a:spLocks/>
                </p:cNvSpPr>
                <p:nvPr/>
              </p:nvSpPr>
              <p:spPr bwMode="auto">
                <a:xfrm>
                  <a:off x="9169400" y="2586038"/>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5" name="Freeform 49"/>
                <p:cNvSpPr>
                  <a:spLocks/>
                </p:cNvSpPr>
                <p:nvPr/>
              </p:nvSpPr>
              <p:spPr bwMode="auto">
                <a:xfrm>
                  <a:off x="9169400" y="25828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6" name="Freeform 50"/>
                <p:cNvSpPr>
                  <a:spLocks/>
                </p:cNvSpPr>
                <p:nvPr/>
              </p:nvSpPr>
              <p:spPr bwMode="auto">
                <a:xfrm>
                  <a:off x="9163050" y="25733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7" name="Freeform 51"/>
                <p:cNvSpPr>
                  <a:spLocks/>
                </p:cNvSpPr>
                <p:nvPr/>
              </p:nvSpPr>
              <p:spPr bwMode="auto">
                <a:xfrm>
                  <a:off x="9166225" y="25765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8" name="Freeform 52"/>
                <p:cNvSpPr>
                  <a:spLocks/>
                </p:cNvSpPr>
                <p:nvPr/>
              </p:nvSpPr>
              <p:spPr bwMode="auto">
                <a:xfrm>
                  <a:off x="8964613" y="25733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09" name="Freeform 53"/>
                <p:cNvSpPr>
                  <a:spLocks/>
                </p:cNvSpPr>
                <p:nvPr/>
              </p:nvSpPr>
              <p:spPr bwMode="auto">
                <a:xfrm>
                  <a:off x="9169400" y="258921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0" name="Freeform 54"/>
                <p:cNvSpPr>
                  <a:spLocks/>
                </p:cNvSpPr>
                <p:nvPr/>
              </p:nvSpPr>
              <p:spPr bwMode="auto">
                <a:xfrm>
                  <a:off x="9169400" y="259556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1" name="Rectangle 55"/>
                <p:cNvSpPr>
                  <a:spLocks noChangeArrowheads="1"/>
                </p:cNvSpPr>
                <p:nvPr/>
              </p:nvSpPr>
              <p:spPr bwMode="auto">
                <a:xfrm>
                  <a:off x="9159875" y="2570163"/>
                  <a:ext cx="1588" cy="1588"/>
                </a:xfrm>
                <a:prstGeom prst="rect">
                  <a:avLst/>
                </a:prstGeom>
                <a:solidFill>
                  <a:srgbClr val="FFD60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2" name="Freeform 56"/>
                <p:cNvSpPr>
                  <a:spLocks/>
                </p:cNvSpPr>
                <p:nvPr/>
              </p:nvSpPr>
              <p:spPr bwMode="auto">
                <a:xfrm>
                  <a:off x="8956675" y="25923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3" name="Freeform 57"/>
                <p:cNvSpPr>
                  <a:spLocks/>
                </p:cNvSpPr>
                <p:nvPr/>
              </p:nvSpPr>
              <p:spPr bwMode="auto">
                <a:xfrm>
                  <a:off x="8959850" y="25828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4" name="Freeform 58"/>
                <p:cNvSpPr>
                  <a:spLocks/>
                </p:cNvSpPr>
                <p:nvPr/>
              </p:nvSpPr>
              <p:spPr bwMode="auto">
                <a:xfrm>
                  <a:off x="8959850" y="2576513"/>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5" name="Freeform 59"/>
                <p:cNvSpPr>
                  <a:spLocks/>
                </p:cNvSpPr>
                <p:nvPr/>
              </p:nvSpPr>
              <p:spPr bwMode="auto">
                <a:xfrm>
                  <a:off x="8956675" y="2586038"/>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6" name="Freeform 60"/>
                <p:cNvSpPr>
                  <a:spLocks/>
                </p:cNvSpPr>
                <p:nvPr/>
              </p:nvSpPr>
              <p:spPr bwMode="auto">
                <a:xfrm>
                  <a:off x="8937625" y="2560638"/>
                  <a:ext cx="250825" cy="223838"/>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2 w 78"/>
                    <a:gd name="T15" fmla="*/ 8 h 70"/>
                    <a:gd name="T16" fmla="*/ 72 w 78"/>
                    <a:gd name="T17" fmla="*/ 7 h 70"/>
                    <a:gd name="T18" fmla="*/ 72 w 78"/>
                    <a:gd name="T19" fmla="*/ 7 h 70"/>
                    <a:gd name="T20" fmla="*/ 71 w 78"/>
                    <a:gd name="T21" fmla="*/ 5 h 70"/>
                    <a:gd name="T22" fmla="*/ 71 w 78"/>
                    <a:gd name="T23" fmla="*/ 5 h 70"/>
                    <a:gd name="T24" fmla="*/ 70 w 78"/>
                    <a:gd name="T25" fmla="*/ 4 h 70"/>
                    <a:gd name="T26" fmla="*/ 70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1 w 78"/>
                    <a:gd name="T39" fmla="*/ 0 h 70"/>
                    <a:gd name="T40" fmla="*/ 8 w 78"/>
                    <a:gd name="T41" fmla="*/ 4 h 70"/>
                    <a:gd name="T42" fmla="*/ 8 w 78"/>
                    <a:gd name="T43" fmla="*/ 4 h 70"/>
                    <a:gd name="T44" fmla="*/ 7 w 78"/>
                    <a:gd name="T45" fmla="*/ 5 h 70"/>
                    <a:gd name="T46" fmla="*/ 7 w 78"/>
                    <a:gd name="T47" fmla="*/ 6 h 70"/>
                    <a:gd name="T48" fmla="*/ 7 w 78"/>
                    <a:gd name="T49" fmla="*/ 7 h 70"/>
                    <a:gd name="T50" fmla="*/ 7 w 78"/>
                    <a:gd name="T51" fmla="*/ 7 h 70"/>
                    <a:gd name="T52" fmla="*/ 6 w 78"/>
                    <a:gd name="T53" fmla="*/ 8 h 70"/>
                    <a:gd name="T54" fmla="*/ 6 w 78"/>
                    <a:gd name="T55" fmla="*/ 9 h 70"/>
                    <a:gd name="T56" fmla="*/ 6 w 78"/>
                    <a:gd name="T57" fmla="*/ 10 h 70"/>
                    <a:gd name="T58" fmla="*/ 6 w 78"/>
                    <a:gd name="T59" fmla="*/ 10 h 70"/>
                    <a:gd name="T60" fmla="*/ 6 w 78"/>
                    <a:gd name="T61" fmla="*/ 12 h 70"/>
                    <a:gd name="T62" fmla="*/ 6 w 78"/>
                    <a:gd name="T63" fmla="*/ 17 h 70"/>
                    <a:gd name="T64" fmla="*/ 5 w 78"/>
                    <a:gd name="T65" fmla="*/ 17 h 70"/>
                    <a:gd name="T66" fmla="*/ 0 w 78"/>
                    <a:gd name="T67" fmla="*/ 22 h 70"/>
                    <a:gd name="T68" fmla="*/ 0 w 78"/>
                    <a:gd name="T69" fmla="*/ 35 h 70"/>
                    <a:gd name="T70" fmla="*/ 6 w 78"/>
                    <a:gd name="T71" fmla="*/ 40 h 70"/>
                    <a:gd name="T72" fmla="*/ 24 w 78"/>
                    <a:gd name="T73" fmla="*/ 70 h 70"/>
                    <a:gd name="T74" fmla="*/ 54 w 78"/>
                    <a:gd name="T75" fmla="*/ 70 h 70"/>
                    <a:gd name="T76" fmla="*/ 72 w 78"/>
                    <a:gd name="T77" fmla="*/ 40 h 70"/>
                    <a:gd name="T78" fmla="*/ 78 w 78"/>
                    <a:gd name="T79" fmla="*/ 35 h 70"/>
                    <a:gd name="T80" fmla="*/ 78 w 78"/>
                    <a:gd name="T81" fmla="*/ 22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7" name="Freeform 61"/>
                <p:cNvSpPr>
                  <a:spLocks noEditPoints="1"/>
                </p:cNvSpPr>
                <p:nvPr/>
              </p:nvSpPr>
              <p:spPr bwMode="auto">
                <a:xfrm>
                  <a:off x="8959850" y="2605088"/>
                  <a:ext cx="215900" cy="71438"/>
                </a:xfrm>
                <a:custGeom>
                  <a:avLst/>
                  <a:gdLst>
                    <a:gd name="T0" fmla="*/ 66 w 67"/>
                    <a:gd name="T1" fmla="*/ 2 h 22"/>
                    <a:gd name="T2" fmla="*/ 49 w 67"/>
                    <a:gd name="T3" fmla="*/ 1 h 22"/>
                    <a:gd name="T4" fmla="*/ 33 w 67"/>
                    <a:gd name="T5" fmla="*/ 5 h 22"/>
                    <a:gd name="T6" fmla="*/ 17 w 67"/>
                    <a:gd name="T7" fmla="*/ 1 h 22"/>
                    <a:gd name="T8" fmla="*/ 0 w 67"/>
                    <a:gd name="T9" fmla="*/ 2 h 22"/>
                    <a:gd name="T10" fmla="*/ 0 w 67"/>
                    <a:gd name="T11" fmla="*/ 4 h 22"/>
                    <a:gd name="T12" fmla="*/ 2 w 67"/>
                    <a:gd name="T13" fmla="*/ 7 h 22"/>
                    <a:gd name="T14" fmla="*/ 4 w 67"/>
                    <a:gd name="T15" fmla="*/ 12 h 22"/>
                    <a:gd name="T16" fmla="*/ 20 w 67"/>
                    <a:gd name="T17" fmla="*/ 21 h 22"/>
                    <a:gd name="T18" fmla="*/ 31 w 67"/>
                    <a:gd name="T19" fmla="*/ 9 h 22"/>
                    <a:gd name="T20" fmla="*/ 33 w 67"/>
                    <a:gd name="T21" fmla="*/ 8 h 22"/>
                    <a:gd name="T22" fmla="*/ 36 w 67"/>
                    <a:gd name="T23" fmla="*/ 9 h 22"/>
                    <a:gd name="T24" fmla="*/ 47 w 67"/>
                    <a:gd name="T25" fmla="*/ 21 h 22"/>
                    <a:gd name="T26" fmla="*/ 62 w 67"/>
                    <a:gd name="T27" fmla="*/ 12 h 22"/>
                    <a:gd name="T28" fmla="*/ 64 w 67"/>
                    <a:gd name="T29" fmla="*/ 7 h 22"/>
                    <a:gd name="T30" fmla="*/ 66 w 67"/>
                    <a:gd name="T31" fmla="*/ 4 h 22"/>
                    <a:gd name="T32" fmla="*/ 66 w 67"/>
                    <a:gd name="T33" fmla="*/ 2 h 22"/>
                    <a:gd name="T34" fmla="*/ 25 w 67"/>
                    <a:gd name="T35" fmla="*/ 16 h 22"/>
                    <a:gd name="T36" fmla="*/ 13 w 67"/>
                    <a:gd name="T37" fmla="*/ 19 h 22"/>
                    <a:gd name="T38" fmla="*/ 6 w 67"/>
                    <a:gd name="T39" fmla="*/ 8 h 22"/>
                    <a:gd name="T40" fmla="*/ 18 w 67"/>
                    <a:gd name="T41" fmla="*/ 3 h 22"/>
                    <a:gd name="T42" fmla="*/ 26 w 67"/>
                    <a:gd name="T43" fmla="*/ 5 h 22"/>
                    <a:gd name="T44" fmla="*/ 25 w 67"/>
                    <a:gd name="T45" fmla="*/ 16 h 22"/>
                    <a:gd name="T46" fmla="*/ 53 w 67"/>
                    <a:gd name="T47" fmla="*/ 19 h 22"/>
                    <a:gd name="T48" fmla="*/ 41 w 67"/>
                    <a:gd name="T49" fmla="*/ 16 h 22"/>
                    <a:gd name="T50" fmla="*/ 41 w 67"/>
                    <a:gd name="T51" fmla="*/ 5 h 22"/>
                    <a:gd name="T52" fmla="*/ 49 w 67"/>
                    <a:gd name="T53" fmla="*/ 3 h 22"/>
                    <a:gd name="T54" fmla="*/ 61 w 67"/>
                    <a:gd name="T55" fmla="*/ 8 h 22"/>
                    <a:gd name="T56" fmla="*/ 53 w 67"/>
                    <a:gd name="T57"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22">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8" name="Oval 62"/>
                <p:cNvSpPr>
                  <a:spLocks noChangeArrowheads="1"/>
                </p:cNvSpPr>
                <p:nvPr/>
              </p:nvSpPr>
              <p:spPr bwMode="auto">
                <a:xfrm>
                  <a:off x="8964613" y="2614613"/>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19" name="Oval 63"/>
                <p:cNvSpPr>
                  <a:spLocks noChangeArrowheads="1"/>
                </p:cNvSpPr>
                <p:nvPr/>
              </p:nvSpPr>
              <p:spPr bwMode="auto">
                <a:xfrm>
                  <a:off x="9163050" y="2614613"/>
                  <a:ext cx="6350" cy="6350"/>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0" name="Freeform 67"/>
                <p:cNvSpPr>
                  <a:spLocks/>
                </p:cNvSpPr>
                <p:nvPr/>
              </p:nvSpPr>
              <p:spPr bwMode="auto">
                <a:xfrm>
                  <a:off x="9766300" y="2736850"/>
                  <a:ext cx="157163" cy="169863"/>
                </a:xfrm>
                <a:custGeom>
                  <a:avLst/>
                  <a:gdLst>
                    <a:gd name="T0" fmla="*/ 0 w 99"/>
                    <a:gd name="T1" fmla="*/ 10 h 107"/>
                    <a:gd name="T2" fmla="*/ 10 w 99"/>
                    <a:gd name="T3" fmla="*/ 0 h 107"/>
                    <a:gd name="T4" fmla="*/ 89 w 99"/>
                    <a:gd name="T5" fmla="*/ 0 h 107"/>
                    <a:gd name="T6" fmla="*/ 99 w 99"/>
                    <a:gd name="T7" fmla="*/ 10 h 107"/>
                    <a:gd name="T8" fmla="*/ 72 w 99"/>
                    <a:gd name="T9" fmla="*/ 99 h 107"/>
                    <a:gd name="T10" fmla="*/ 36 w 99"/>
                    <a:gd name="T11" fmla="*/ 107 h 107"/>
                    <a:gd name="T12" fmla="*/ 6 w 99"/>
                    <a:gd name="T13" fmla="*/ 65 h 107"/>
                    <a:gd name="T14" fmla="*/ 0 w 99"/>
                    <a:gd name="T15" fmla="*/ 10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07">
                      <a:moveTo>
                        <a:pt x="0" y="10"/>
                      </a:moveTo>
                      <a:lnTo>
                        <a:pt x="10" y="0"/>
                      </a:lnTo>
                      <a:lnTo>
                        <a:pt x="89" y="0"/>
                      </a:lnTo>
                      <a:lnTo>
                        <a:pt x="99" y="10"/>
                      </a:lnTo>
                      <a:lnTo>
                        <a:pt x="72" y="99"/>
                      </a:lnTo>
                      <a:lnTo>
                        <a:pt x="36" y="107"/>
                      </a:lnTo>
                      <a:lnTo>
                        <a:pt x="6" y="65"/>
                      </a:lnTo>
                      <a:lnTo>
                        <a:pt x="0" y="1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1" name="Freeform 68"/>
                <p:cNvSpPr>
                  <a:spLocks/>
                </p:cNvSpPr>
                <p:nvPr/>
              </p:nvSpPr>
              <p:spPr bwMode="auto">
                <a:xfrm>
                  <a:off x="9675813" y="4335463"/>
                  <a:ext cx="157163" cy="79375"/>
                </a:xfrm>
                <a:custGeom>
                  <a:avLst/>
                  <a:gdLst>
                    <a:gd name="T0" fmla="*/ 24 w 49"/>
                    <a:gd name="T1" fmla="*/ 0 h 25"/>
                    <a:gd name="T2" fmla="*/ 0 w 49"/>
                    <a:gd name="T3" fmla="*/ 25 h 25"/>
                    <a:gd name="T4" fmla="*/ 49 w 49"/>
                    <a:gd name="T5" fmla="*/ 25 h 25"/>
                    <a:gd name="T6" fmla="*/ 24 w 49"/>
                    <a:gd name="T7" fmla="*/ 0 h 25"/>
                  </a:gdLst>
                  <a:ahLst/>
                  <a:cxnLst>
                    <a:cxn ang="0">
                      <a:pos x="T0" y="T1"/>
                    </a:cxn>
                    <a:cxn ang="0">
                      <a:pos x="T2" y="T3"/>
                    </a:cxn>
                    <a:cxn ang="0">
                      <a:pos x="T4" y="T5"/>
                    </a:cxn>
                    <a:cxn ang="0">
                      <a:pos x="T6" y="T7"/>
                    </a:cxn>
                  </a:cxnLst>
                  <a:rect l="0" t="0" r="r" b="b"/>
                  <a:pathLst>
                    <a:path w="49" h="25">
                      <a:moveTo>
                        <a:pt x="24" y="0"/>
                      </a:moveTo>
                      <a:cubicBezTo>
                        <a:pt x="11" y="0"/>
                        <a:pt x="0" y="11"/>
                        <a:pt x="0" y="25"/>
                      </a:cubicBezTo>
                      <a:cubicBezTo>
                        <a:pt x="49" y="25"/>
                        <a:pt x="49" y="25"/>
                        <a:pt x="49" y="25"/>
                      </a:cubicBezTo>
                      <a:cubicBezTo>
                        <a:pt x="49" y="11"/>
                        <a:pt x="38" y="0"/>
                        <a:pt x="24"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2" name="Freeform 69"/>
                <p:cNvSpPr>
                  <a:spLocks/>
                </p:cNvSpPr>
                <p:nvPr/>
              </p:nvSpPr>
              <p:spPr bwMode="auto">
                <a:xfrm>
                  <a:off x="9653588" y="3484563"/>
                  <a:ext cx="201613" cy="866775"/>
                </a:xfrm>
                <a:custGeom>
                  <a:avLst/>
                  <a:gdLst>
                    <a:gd name="T0" fmla="*/ 99 w 127"/>
                    <a:gd name="T1" fmla="*/ 546 h 546"/>
                    <a:gd name="T2" fmla="*/ 24 w 127"/>
                    <a:gd name="T3" fmla="*/ 546 h 546"/>
                    <a:gd name="T4" fmla="*/ 0 w 127"/>
                    <a:gd name="T5" fmla="*/ 0 h 546"/>
                    <a:gd name="T6" fmla="*/ 127 w 127"/>
                    <a:gd name="T7" fmla="*/ 0 h 546"/>
                    <a:gd name="T8" fmla="*/ 99 w 127"/>
                    <a:gd name="T9" fmla="*/ 546 h 546"/>
                  </a:gdLst>
                  <a:ahLst/>
                  <a:cxnLst>
                    <a:cxn ang="0">
                      <a:pos x="T0" y="T1"/>
                    </a:cxn>
                    <a:cxn ang="0">
                      <a:pos x="T2" y="T3"/>
                    </a:cxn>
                    <a:cxn ang="0">
                      <a:pos x="T4" y="T5"/>
                    </a:cxn>
                    <a:cxn ang="0">
                      <a:pos x="T6" y="T7"/>
                    </a:cxn>
                    <a:cxn ang="0">
                      <a:pos x="T8" y="T9"/>
                    </a:cxn>
                  </a:cxnLst>
                  <a:rect l="0" t="0" r="r" b="b"/>
                  <a:pathLst>
                    <a:path w="127" h="546">
                      <a:moveTo>
                        <a:pt x="99" y="546"/>
                      </a:moveTo>
                      <a:lnTo>
                        <a:pt x="24" y="546"/>
                      </a:lnTo>
                      <a:lnTo>
                        <a:pt x="0" y="0"/>
                      </a:lnTo>
                      <a:lnTo>
                        <a:pt x="127" y="0"/>
                      </a:lnTo>
                      <a:lnTo>
                        <a:pt x="99" y="54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3" name="Freeform 70"/>
                <p:cNvSpPr>
                  <a:spLocks/>
                </p:cNvSpPr>
                <p:nvPr/>
              </p:nvSpPr>
              <p:spPr bwMode="auto">
                <a:xfrm>
                  <a:off x="9829800" y="3484563"/>
                  <a:ext cx="201613" cy="866775"/>
                </a:xfrm>
                <a:custGeom>
                  <a:avLst/>
                  <a:gdLst>
                    <a:gd name="T0" fmla="*/ 103 w 127"/>
                    <a:gd name="T1" fmla="*/ 546 h 546"/>
                    <a:gd name="T2" fmla="*/ 28 w 127"/>
                    <a:gd name="T3" fmla="*/ 546 h 546"/>
                    <a:gd name="T4" fmla="*/ 0 w 127"/>
                    <a:gd name="T5" fmla="*/ 0 h 546"/>
                    <a:gd name="T6" fmla="*/ 127 w 127"/>
                    <a:gd name="T7" fmla="*/ 0 h 546"/>
                    <a:gd name="T8" fmla="*/ 103 w 127"/>
                    <a:gd name="T9" fmla="*/ 546 h 546"/>
                  </a:gdLst>
                  <a:ahLst/>
                  <a:cxnLst>
                    <a:cxn ang="0">
                      <a:pos x="T0" y="T1"/>
                    </a:cxn>
                    <a:cxn ang="0">
                      <a:pos x="T2" y="T3"/>
                    </a:cxn>
                    <a:cxn ang="0">
                      <a:pos x="T4" y="T5"/>
                    </a:cxn>
                    <a:cxn ang="0">
                      <a:pos x="T6" y="T7"/>
                    </a:cxn>
                    <a:cxn ang="0">
                      <a:pos x="T8" y="T9"/>
                    </a:cxn>
                  </a:cxnLst>
                  <a:rect l="0" t="0" r="r" b="b"/>
                  <a:pathLst>
                    <a:path w="127" h="546">
                      <a:moveTo>
                        <a:pt x="103" y="546"/>
                      </a:moveTo>
                      <a:lnTo>
                        <a:pt x="28" y="546"/>
                      </a:lnTo>
                      <a:lnTo>
                        <a:pt x="0" y="0"/>
                      </a:lnTo>
                      <a:lnTo>
                        <a:pt x="127" y="0"/>
                      </a:lnTo>
                      <a:lnTo>
                        <a:pt x="103" y="54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4" name="Freeform 71"/>
                <p:cNvSpPr>
                  <a:spLocks/>
                </p:cNvSpPr>
                <p:nvPr/>
              </p:nvSpPr>
              <p:spPr bwMode="auto">
                <a:xfrm>
                  <a:off x="9858375" y="4335463"/>
                  <a:ext cx="157163" cy="79375"/>
                </a:xfrm>
                <a:custGeom>
                  <a:avLst/>
                  <a:gdLst>
                    <a:gd name="T0" fmla="*/ 25 w 49"/>
                    <a:gd name="T1" fmla="*/ 0 h 25"/>
                    <a:gd name="T2" fmla="*/ 0 w 49"/>
                    <a:gd name="T3" fmla="*/ 25 h 25"/>
                    <a:gd name="T4" fmla="*/ 49 w 49"/>
                    <a:gd name="T5" fmla="*/ 25 h 25"/>
                    <a:gd name="T6" fmla="*/ 25 w 49"/>
                    <a:gd name="T7" fmla="*/ 0 h 25"/>
                  </a:gdLst>
                  <a:ahLst/>
                  <a:cxnLst>
                    <a:cxn ang="0">
                      <a:pos x="T0" y="T1"/>
                    </a:cxn>
                    <a:cxn ang="0">
                      <a:pos x="T2" y="T3"/>
                    </a:cxn>
                    <a:cxn ang="0">
                      <a:pos x="T4" y="T5"/>
                    </a:cxn>
                    <a:cxn ang="0">
                      <a:pos x="T6" y="T7"/>
                    </a:cxn>
                  </a:cxnLst>
                  <a:rect l="0" t="0" r="r" b="b"/>
                  <a:pathLst>
                    <a:path w="49" h="25">
                      <a:moveTo>
                        <a:pt x="25" y="0"/>
                      </a:moveTo>
                      <a:cubicBezTo>
                        <a:pt x="11" y="0"/>
                        <a:pt x="0" y="11"/>
                        <a:pt x="0" y="25"/>
                      </a:cubicBezTo>
                      <a:cubicBezTo>
                        <a:pt x="49" y="25"/>
                        <a:pt x="49" y="25"/>
                        <a:pt x="49" y="25"/>
                      </a:cubicBezTo>
                      <a:cubicBezTo>
                        <a:pt x="49" y="11"/>
                        <a:pt x="38" y="0"/>
                        <a:pt x="25"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5" name="Freeform 72"/>
                <p:cNvSpPr>
                  <a:spLocks/>
                </p:cNvSpPr>
                <p:nvPr/>
              </p:nvSpPr>
              <p:spPr bwMode="auto">
                <a:xfrm>
                  <a:off x="9750425" y="2755900"/>
                  <a:ext cx="195263" cy="530225"/>
                </a:xfrm>
                <a:custGeom>
                  <a:avLst/>
                  <a:gdLst>
                    <a:gd name="T0" fmla="*/ 123 w 123"/>
                    <a:gd name="T1" fmla="*/ 71 h 334"/>
                    <a:gd name="T2" fmla="*/ 62 w 123"/>
                    <a:gd name="T3" fmla="*/ 0 h 334"/>
                    <a:gd name="T4" fmla="*/ 0 w 123"/>
                    <a:gd name="T5" fmla="*/ 65 h 334"/>
                    <a:gd name="T6" fmla="*/ 46 w 123"/>
                    <a:gd name="T7" fmla="*/ 308 h 334"/>
                    <a:gd name="T8" fmla="*/ 58 w 123"/>
                    <a:gd name="T9" fmla="*/ 334 h 334"/>
                    <a:gd name="T10" fmla="*/ 72 w 123"/>
                    <a:gd name="T11" fmla="*/ 308 h 334"/>
                    <a:gd name="T12" fmla="*/ 123 w 123"/>
                    <a:gd name="T13" fmla="*/ 71 h 334"/>
                  </a:gdLst>
                  <a:ahLst/>
                  <a:cxnLst>
                    <a:cxn ang="0">
                      <a:pos x="T0" y="T1"/>
                    </a:cxn>
                    <a:cxn ang="0">
                      <a:pos x="T2" y="T3"/>
                    </a:cxn>
                    <a:cxn ang="0">
                      <a:pos x="T4" y="T5"/>
                    </a:cxn>
                    <a:cxn ang="0">
                      <a:pos x="T6" y="T7"/>
                    </a:cxn>
                    <a:cxn ang="0">
                      <a:pos x="T8" y="T9"/>
                    </a:cxn>
                    <a:cxn ang="0">
                      <a:pos x="T10" y="T11"/>
                    </a:cxn>
                    <a:cxn ang="0">
                      <a:pos x="T12" y="T13"/>
                    </a:cxn>
                  </a:cxnLst>
                  <a:rect l="0" t="0" r="r" b="b"/>
                  <a:pathLst>
                    <a:path w="123" h="334">
                      <a:moveTo>
                        <a:pt x="123" y="71"/>
                      </a:moveTo>
                      <a:lnTo>
                        <a:pt x="62" y="0"/>
                      </a:lnTo>
                      <a:lnTo>
                        <a:pt x="0" y="65"/>
                      </a:lnTo>
                      <a:lnTo>
                        <a:pt x="46" y="308"/>
                      </a:lnTo>
                      <a:lnTo>
                        <a:pt x="58" y="334"/>
                      </a:lnTo>
                      <a:lnTo>
                        <a:pt x="72" y="308"/>
                      </a:lnTo>
                      <a:lnTo>
                        <a:pt x="123" y="71"/>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6" name="Freeform 73"/>
                <p:cNvSpPr>
                  <a:spLocks/>
                </p:cNvSpPr>
                <p:nvPr/>
              </p:nvSpPr>
              <p:spPr bwMode="auto">
                <a:xfrm>
                  <a:off x="9729788" y="2400300"/>
                  <a:ext cx="247650" cy="311150"/>
                </a:xfrm>
                <a:custGeom>
                  <a:avLst/>
                  <a:gdLst>
                    <a:gd name="T0" fmla="*/ 68 w 77"/>
                    <a:gd name="T1" fmla="*/ 59 h 97"/>
                    <a:gd name="T2" fmla="*/ 28 w 77"/>
                    <a:gd name="T3" fmla="*/ 90 h 97"/>
                    <a:gd name="T4" fmla="*/ 8 w 77"/>
                    <a:gd name="T5" fmla="*/ 39 h 97"/>
                    <a:gd name="T6" fmla="*/ 57 w 77"/>
                    <a:gd name="T7" fmla="*/ 6 h 97"/>
                    <a:gd name="T8" fmla="*/ 68 w 77"/>
                    <a:gd name="T9" fmla="*/ 59 h 97"/>
                  </a:gdLst>
                  <a:ahLst/>
                  <a:cxnLst>
                    <a:cxn ang="0">
                      <a:pos x="T0" y="T1"/>
                    </a:cxn>
                    <a:cxn ang="0">
                      <a:pos x="T2" y="T3"/>
                    </a:cxn>
                    <a:cxn ang="0">
                      <a:pos x="T4" y="T5"/>
                    </a:cxn>
                    <a:cxn ang="0">
                      <a:pos x="T6" y="T7"/>
                    </a:cxn>
                    <a:cxn ang="0">
                      <a:pos x="T8" y="T9"/>
                    </a:cxn>
                  </a:cxnLst>
                  <a:rect l="0" t="0" r="r" b="b"/>
                  <a:pathLst>
                    <a:path w="77" h="97">
                      <a:moveTo>
                        <a:pt x="68" y="59"/>
                      </a:moveTo>
                      <a:cubicBezTo>
                        <a:pt x="54" y="97"/>
                        <a:pt x="46" y="96"/>
                        <a:pt x="28" y="90"/>
                      </a:cubicBezTo>
                      <a:cubicBezTo>
                        <a:pt x="9" y="84"/>
                        <a:pt x="0" y="61"/>
                        <a:pt x="8" y="39"/>
                      </a:cubicBezTo>
                      <a:cubicBezTo>
                        <a:pt x="15" y="17"/>
                        <a:pt x="39" y="0"/>
                        <a:pt x="57" y="6"/>
                      </a:cubicBezTo>
                      <a:cubicBezTo>
                        <a:pt x="76" y="12"/>
                        <a:pt x="77" y="37"/>
                        <a:pt x="68" y="59"/>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7" name="Freeform 74"/>
                <p:cNvSpPr>
                  <a:spLocks/>
                </p:cNvSpPr>
                <p:nvPr/>
              </p:nvSpPr>
              <p:spPr bwMode="auto">
                <a:xfrm>
                  <a:off x="9685338" y="2387600"/>
                  <a:ext cx="276225" cy="339725"/>
                </a:xfrm>
                <a:custGeom>
                  <a:avLst/>
                  <a:gdLst>
                    <a:gd name="T0" fmla="*/ 74 w 86"/>
                    <a:gd name="T1" fmla="*/ 22 h 106"/>
                    <a:gd name="T2" fmla="*/ 62 w 86"/>
                    <a:gd name="T3" fmla="*/ 90 h 106"/>
                    <a:gd name="T4" fmla="*/ 25 w 86"/>
                    <a:gd name="T5" fmla="*/ 87 h 106"/>
                    <a:gd name="T6" fmla="*/ 25 w 86"/>
                    <a:gd name="T7" fmla="*/ 8 h 106"/>
                    <a:gd name="T8" fmla="*/ 74 w 86"/>
                    <a:gd name="T9" fmla="*/ 22 h 106"/>
                  </a:gdLst>
                  <a:ahLst/>
                  <a:cxnLst>
                    <a:cxn ang="0">
                      <a:pos x="T0" y="T1"/>
                    </a:cxn>
                    <a:cxn ang="0">
                      <a:pos x="T2" y="T3"/>
                    </a:cxn>
                    <a:cxn ang="0">
                      <a:pos x="T4" y="T5"/>
                    </a:cxn>
                    <a:cxn ang="0">
                      <a:pos x="T6" y="T7"/>
                    </a:cxn>
                    <a:cxn ang="0">
                      <a:pos x="T8" y="T9"/>
                    </a:cxn>
                  </a:cxnLst>
                  <a:rect l="0" t="0" r="r" b="b"/>
                  <a:pathLst>
                    <a:path w="86" h="106">
                      <a:moveTo>
                        <a:pt x="74" y="22"/>
                      </a:moveTo>
                      <a:cubicBezTo>
                        <a:pt x="86" y="41"/>
                        <a:pt x="77" y="81"/>
                        <a:pt x="62" y="90"/>
                      </a:cubicBezTo>
                      <a:cubicBezTo>
                        <a:pt x="48" y="98"/>
                        <a:pt x="36" y="106"/>
                        <a:pt x="25" y="87"/>
                      </a:cubicBezTo>
                      <a:cubicBezTo>
                        <a:pt x="14" y="68"/>
                        <a:pt x="0" y="19"/>
                        <a:pt x="25" y="8"/>
                      </a:cubicBezTo>
                      <a:cubicBezTo>
                        <a:pt x="40" y="0"/>
                        <a:pt x="63" y="3"/>
                        <a:pt x="74" y="22"/>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8" name="Freeform 75"/>
                <p:cNvSpPr>
                  <a:spLocks/>
                </p:cNvSpPr>
                <p:nvPr/>
              </p:nvSpPr>
              <p:spPr bwMode="auto">
                <a:xfrm>
                  <a:off x="9782175" y="2636838"/>
                  <a:ext cx="125413" cy="150813"/>
                </a:xfrm>
                <a:custGeom>
                  <a:avLst/>
                  <a:gdLst>
                    <a:gd name="T0" fmla="*/ 79 w 79"/>
                    <a:gd name="T1" fmla="*/ 63 h 95"/>
                    <a:gd name="T2" fmla="*/ 38 w 79"/>
                    <a:gd name="T3" fmla="*/ 95 h 95"/>
                    <a:gd name="T4" fmla="*/ 0 w 79"/>
                    <a:gd name="T5" fmla="*/ 63 h 95"/>
                    <a:gd name="T6" fmla="*/ 0 w 79"/>
                    <a:gd name="T7" fmla="*/ 0 h 95"/>
                    <a:gd name="T8" fmla="*/ 79 w 79"/>
                    <a:gd name="T9" fmla="*/ 0 h 95"/>
                    <a:gd name="T10" fmla="*/ 79 w 79"/>
                    <a:gd name="T11" fmla="*/ 63 h 95"/>
                  </a:gdLst>
                  <a:ahLst/>
                  <a:cxnLst>
                    <a:cxn ang="0">
                      <a:pos x="T0" y="T1"/>
                    </a:cxn>
                    <a:cxn ang="0">
                      <a:pos x="T2" y="T3"/>
                    </a:cxn>
                    <a:cxn ang="0">
                      <a:pos x="T4" y="T5"/>
                    </a:cxn>
                    <a:cxn ang="0">
                      <a:pos x="T6" y="T7"/>
                    </a:cxn>
                    <a:cxn ang="0">
                      <a:pos x="T8" y="T9"/>
                    </a:cxn>
                    <a:cxn ang="0">
                      <a:pos x="T10" y="T11"/>
                    </a:cxn>
                  </a:cxnLst>
                  <a:rect l="0" t="0" r="r" b="b"/>
                  <a:pathLst>
                    <a:path w="79" h="95">
                      <a:moveTo>
                        <a:pt x="79" y="63"/>
                      </a:moveTo>
                      <a:lnTo>
                        <a:pt x="38" y="95"/>
                      </a:lnTo>
                      <a:lnTo>
                        <a:pt x="0" y="63"/>
                      </a:lnTo>
                      <a:lnTo>
                        <a:pt x="0" y="0"/>
                      </a:lnTo>
                      <a:lnTo>
                        <a:pt x="79" y="0"/>
                      </a:lnTo>
                      <a:lnTo>
                        <a:pt x="79" y="63"/>
                      </a:lnTo>
                      <a:close/>
                    </a:path>
                  </a:pathLst>
                </a:custGeom>
                <a:solidFill>
                  <a:srgbClr val="C3A47C"/>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29" name="Freeform 76"/>
                <p:cNvSpPr>
                  <a:spLocks/>
                </p:cNvSpPr>
                <p:nvPr/>
              </p:nvSpPr>
              <p:spPr bwMode="auto">
                <a:xfrm>
                  <a:off x="9480550" y="2774950"/>
                  <a:ext cx="269875" cy="700088"/>
                </a:xfrm>
                <a:custGeom>
                  <a:avLst/>
                  <a:gdLst>
                    <a:gd name="T0" fmla="*/ 84 w 84"/>
                    <a:gd name="T1" fmla="*/ 9 h 218"/>
                    <a:gd name="T2" fmla="*/ 51 w 84"/>
                    <a:gd name="T3" fmla="*/ 0 h 218"/>
                    <a:gd name="T4" fmla="*/ 0 w 84"/>
                    <a:gd name="T5" fmla="*/ 218 h 218"/>
                    <a:gd name="T6" fmla="*/ 34 w 84"/>
                    <a:gd name="T7" fmla="*/ 218 h 218"/>
                    <a:gd name="T8" fmla="*/ 84 w 84"/>
                    <a:gd name="T9" fmla="*/ 9 h 218"/>
                  </a:gdLst>
                  <a:ahLst/>
                  <a:cxnLst>
                    <a:cxn ang="0">
                      <a:pos x="T0" y="T1"/>
                    </a:cxn>
                    <a:cxn ang="0">
                      <a:pos x="T2" y="T3"/>
                    </a:cxn>
                    <a:cxn ang="0">
                      <a:pos x="T4" y="T5"/>
                    </a:cxn>
                    <a:cxn ang="0">
                      <a:pos x="T6" y="T7"/>
                    </a:cxn>
                    <a:cxn ang="0">
                      <a:pos x="T8" y="T9"/>
                    </a:cxn>
                  </a:cxnLst>
                  <a:rect l="0" t="0" r="r" b="b"/>
                  <a:pathLst>
                    <a:path w="84" h="218">
                      <a:moveTo>
                        <a:pt x="84" y="9"/>
                      </a:moveTo>
                      <a:cubicBezTo>
                        <a:pt x="73" y="6"/>
                        <a:pt x="62" y="3"/>
                        <a:pt x="51" y="0"/>
                      </a:cubicBezTo>
                      <a:cubicBezTo>
                        <a:pt x="18" y="71"/>
                        <a:pt x="7" y="141"/>
                        <a:pt x="0" y="218"/>
                      </a:cubicBezTo>
                      <a:cubicBezTo>
                        <a:pt x="34" y="218"/>
                        <a:pt x="34" y="218"/>
                        <a:pt x="34" y="218"/>
                      </a:cubicBezTo>
                      <a:cubicBezTo>
                        <a:pt x="42" y="144"/>
                        <a:pt x="53" y="77"/>
                        <a:pt x="84" y="9"/>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0" name="Freeform 77"/>
                <p:cNvSpPr>
                  <a:spLocks/>
                </p:cNvSpPr>
                <p:nvPr/>
              </p:nvSpPr>
              <p:spPr bwMode="auto">
                <a:xfrm>
                  <a:off x="9939338" y="2774950"/>
                  <a:ext cx="273050" cy="700088"/>
                </a:xfrm>
                <a:custGeom>
                  <a:avLst/>
                  <a:gdLst>
                    <a:gd name="T0" fmla="*/ 0 w 85"/>
                    <a:gd name="T1" fmla="*/ 9 h 218"/>
                    <a:gd name="T2" fmla="*/ 34 w 85"/>
                    <a:gd name="T3" fmla="*/ 0 h 218"/>
                    <a:gd name="T4" fmla="*/ 85 w 85"/>
                    <a:gd name="T5" fmla="*/ 218 h 218"/>
                    <a:gd name="T6" fmla="*/ 50 w 85"/>
                    <a:gd name="T7" fmla="*/ 218 h 218"/>
                    <a:gd name="T8" fmla="*/ 0 w 85"/>
                    <a:gd name="T9" fmla="*/ 9 h 218"/>
                  </a:gdLst>
                  <a:ahLst/>
                  <a:cxnLst>
                    <a:cxn ang="0">
                      <a:pos x="T0" y="T1"/>
                    </a:cxn>
                    <a:cxn ang="0">
                      <a:pos x="T2" y="T3"/>
                    </a:cxn>
                    <a:cxn ang="0">
                      <a:pos x="T4" y="T5"/>
                    </a:cxn>
                    <a:cxn ang="0">
                      <a:pos x="T6" y="T7"/>
                    </a:cxn>
                    <a:cxn ang="0">
                      <a:pos x="T8" y="T9"/>
                    </a:cxn>
                  </a:cxnLst>
                  <a:rect l="0" t="0" r="r" b="b"/>
                  <a:pathLst>
                    <a:path w="85" h="218">
                      <a:moveTo>
                        <a:pt x="0" y="9"/>
                      </a:moveTo>
                      <a:cubicBezTo>
                        <a:pt x="12" y="6"/>
                        <a:pt x="23" y="3"/>
                        <a:pt x="34" y="0"/>
                      </a:cubicBezTo>
                      <a:cubicBezTo>
                        <a:pt x="67" y="71"/>
                        <a:pt x="77" y="141"/>
                        <a:pt x="85" y="218"/>
                      </a:cubicBezTo>
                      <a:cubicBezTo>
                        <a:pt x="50" y="218"/>
                        <a:pt x="50" y="218"/>
                        <a:pt x="50" y="218"/>
                      </a:cubicBezTo>
                      <a:cubicBezTo>
                        <a:pt x="42" y="144"/>
                        <a:pt x="32" y="77"/>
                        <a:pt x="0" y="9"/>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1" name="Freeform 78"/>
                <p:cNvSpPr>
                  <a:spLocks/>
                </p:cNvSpPr>
                <p:nvPr/>
              </p:nvSpPr>
              <p:spPr bwMode="auto">
                <a:xfrm>
                  <a:off x="9493250" y="3475038"/>
                  <a:ext cx="82550" cy="90488"/>
                </a:xfrm>
                <a:custGeom>
                  <a:avLst/>
                  <a:gdLst>
                    <a:gd name="T0" fmla="*/ 0 w 26"/>
                    <a:gd name="T1" fmla="*/ 0 h 28"/>
                    <a:gd name="T2" fmla="*/ 0 w 26"/>
                    <a:gd name="T3" fmla="*/ 16 h 28"/>
                    <a:gd name="T4" fmla="*/ 13 w 26"/>
                    <a:gd name="T5" fmla="*/ 28 h 28"/>
                    <a:gd name="T6" fmla="*/ 26 w 26"/>
                    <a:gd name="T7" fmla="*/ 16 h 28"/>
                    <a:gd name="T8" fmla="*/ 26 w 26"/>
                    <a:gd name="T9" fmla="*/ 0 h 28"/>
                    <a:gd name="T10" fmla="*/ 0 w 26"/>
                    <a:gd name="T11" fmla="*/ 0 h 28"/>
                  </a:gdLst>
                  <a:ahLst/>
                  <a:cxnLst>
                    <a:cxn ang="0">
                      <a:pos x="T0" y="T1"/>
                    </a:cxn>
                    <a:cxn ang="0">
                      <a:pos x="T2" y="T3"/>
                    </a:cxn>
                    <a:cxn ang="0">
                      <a:pos x="T4" y="T5"/>
                    </a:cxn>
                    <a:cxn ang="0">
                      <a:pos x="T6" y="T7"/>
                    </a:cxn>
                    <a:cxn ang="0">
                      <a:pos x="T8" y="T9"/>
                    </a:cxn>
                    <a:cxn ang="0">
                      <a:pos x="T10" y="T11"/>
                    </a:cxn>
                  </a:cxnLst>
                  <a:rect l="0" t="0" r="r" b="b"/>
                  <a:pathLst>
                    <a:path w="26" h="28">
                      <a:moveTo>
                        <a:pt x="0" y="0"/>
                      </a:moveTo>
                      <a:cubicBezTo>
                        <a:pt x="0" y="16"/>
                        <a:pt x="0" y="16"/>
                        <a:pt x="0" y="16"/>
                      </a:cubicBezTo>
                      <a:cubicBezTo>
                        <a:pt x="0" y="23"/>
                        <a:pt x="6" y="28"/>
                        <a:pt x="13" y="28"/>
                      </a:cubicBezTo>
                      <a:cubicBezTo>
                        <a:pt x="20" y="28"/>
                        <a:pt x="26" y="23"/>
                        <a:pt x="26" y="16"/>
                      </a:cubicBezTo>
                      <a:cubicBezTo>
                        <a:pt x="26" y="0"/>
                        <a:pt x="26" y="0"/>
                        <a:pt x="26" y="0"/>
                      </a:cubicBezTo>
                      <a:lnTo>
                        <a:pt x="0"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2" name="Freeform 79"/>
                <p:cNvSpPr>
                  <a:spLocks/>
                </p:cNvSpPr>
                <p:nvPr/>
              </p:nvSpPr>
              <p:spPr bwMode="auto">
                <a:xfrm>
                  <a:off x="10115550" y="3475038"/>
                  <a:ext cx="80963" cy="90488"/>
                </a:xfrm>
                <a:custGeom>
                  <a:avLst/>
                  <a:gdLst>
                    <a:gd name="T0" fmla="*/ 0 w 25"/>
                    <a:gd name="T1" fmla="*/ 0 h 28"/>
                    <a:gd name="T2" fmla="*/ 0 w 25"/>
                    <a:gd name="T3" fmla="*/ 16 h 28"/>
                    <a:gd name="T4" fmla="*/ 12 w 25"/>
                    <a:gd name="T5" fmla="*/ 28 h 28"/>
                    <a:gd name="T6" fmla="*/ 25 w 25"/>
                    <a:gd name="T7" fmla="*/ 16 h 28"/>
                    <a:gd name="T8" fmla="*/ 25 w 25"/>
                    <a:gd name="T9" fmla="*/ 0 h 28"/>
                    <a:gd name="T10" fmla="*/ 0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0" y="0"/>
                      </a:moveTo>
                      <a:cubicBezTo>
                        <a:pt x="0" y="16"/>
                        <a:pt x="0" y="16"/>
                        <a:pt x="0" y="16"/>
                      </a:cubicBezTo>
                      <a:cubicBezTo>
                        <a:pt x="0" y="23"/>
                        <a:pt x="5" y="28"/>
                        <a:pt x="12" y="28"/>
                      </a:cubicBezTo>
                      <a:cubicBezTo>
                        <a:pt x="19" y="28"/>
                        <a:pt x="25" y="23"/>
                        <a:pt x="25" y="16"/>
                      </a:cubicBezTo>
                      <a:cubicBezTo>
                        <a:pt x="25" y="0"/>
                        <a:pt x="25" y="0"/>
                        <a:pt x="25" y="0"/>
                      </a:cubicBezTo>
                      <a:lnTo>
                        <a:pt x="0" y="0"/>
                      </a:ln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3" name="Freeform 80"/>
                <p:cNvSpPr>
                  <a:spLocks/>
                </p:cNvSpPr>
                <p:nvPr/>
              </p:nvSpPr>
              <p:spPr bwMode="auto">
                <a:xfrm>
                  <a:off x="9640888" y="2752725"/>
                  <a:ext cx="407988" cy="709613"/>
                </a:xfrm>
                <a:custGeom>
                  <a:avLst/>
                  <a:gdLst>
                    <a:gd name="T0" fmla="*/ 178 w 257"/>
                    <a:gd name="T1" fmla="*/ 0 h 447"/>
                    <a:gd name="T2" fmla="*/ 127 w 257"/>
                    <a:gd name="T3" fmla="*/ 85 h 447"/>
                    <a:gd name="T4" fmla="*/ 79 w 257"/>
                    <a:gd name="T5" fmla="*/ 0 h 447"/>
                    <a:gd name="T6" fmla="*/ 0 w 257"/>
                    <a:gd name="T7" fmla="*/ 14 h 447"/>
                    <a:gd name="T8" fmla="*/ 4 w 257"/>
                    <a:gd name="T9" fmla="*/ 447 h 447"/>
                    <a:gd name="T10" fmla="*/ 250 w 257"/>
                    <a:gd name="T11" fmla="*/ 447 h 447"/>
                    <a:gd name="T12" fmla="*/ 257 w 257"/>
                    <a:gd name="T13" fmla="*/ 14 h 447"/>
                    <a:gd name="T14" fmla="*/ 178 w 257"/>
                    <a:gd name="T15" fmla="*/ 0 h 4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7" h="447">
                      <a:moveTo>
                        <a:pt x="178" y="0"/>
                      </a:moveTo>
                      <a:lnTo>
                        <a:pt x="127" y="85"/>
                      </a:lnTo>
                      <a:lnTo>
                        <a:pt x="79" y="0"/>
                      </a:lnTo>
                      <a:lnTo>
                        <a:pt x="0" y="14"/>
                      </a:lnTo>
                      <a:lnTo>
                        <a:pt x="4" y="447"/>
                      </a:lnTo>
                      <a:lnTo>
                        <a:pt x="250" y="447"/>
                      </a:lnTo>
                      <a:lnTo>
                        <a:pt x="257" y="14"/>
                      </a:lnTo>
                      <a:lnTo>
                        <a:pt x="178"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4" name="Freeform 81"/>
                <p:cNvSpPr>
                  <a:spLocks/>
                </p:cNvSpPr>
                <p:nvPr/>
              </p:nvSpPr>
              <p:spPr bwMode="auto">
                <a:xfrm>
                  <a:off x="9945688" y="2509838"/>
                  <a:ext cx="3175" cy="3175"/>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0" y="0"/>
                        <a:pt x="1"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5" name="Freeform 82"/>
                <p:cNvSpPr>
                  <a:spLocks/>
                </p:cNvSpPr>
                <p:nvPr/>
              </p:nvSpPr>
              <p:spPr bwMode="auto">
                <a:xfrm>
                  <a:off x="9945688" y="25066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6" name="Freeform 83"/>
                <p:cNvSpPr>
                  <a:spLocks/>
                </p:cNvSpPr>
                <p:nvPr/>
              </p:nvSpPr>
              <p:spPr bwMode="auto">
                <a:xfrm>
                  <a:off x="9939338" y="2495550"/>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7" name="Freeform 84"/>
                <p:cNvSpPr>
                  <a:spLocks/>
                </p:cNvSpPr>
                <p:nvPr/>
              </p:nvSpPr>
              <p:spPr bwMode="auto">
                <a:xfrm>
                  <a:off x="9942513" y="25003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8" name="Freeform 85"/>
                <p:cNvSpPr>
                  <a:spLocks/>
                </p:cNvSpPr>
                <p:nvPr/>
              </p:nvSpPr>
              <p:spPr bwMode="auto">
                <a:xfrm>
                  <a:off x="9740900" y="249555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39" name="Freeform 86"/>
                <p:cNvSpPr>
                  <a:spLocks/>
                </p:cNvSpPr>
                <p:nvPr/>
              </p:nvSpPr>
              <p:spPr bwMode="auto">
                <a:xfrm>
                  <a:off x="9948863" y="251301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0" name="Freeform 87"/>
                <p:cNvSpPr>
                  <a:spLocks/>
                </p:cNvSpPr>
                <p:nvPr/>
              </p:nvSpPr>
              <p:spPr bwMode="auto">
                <a:xfrm>
                  <a:off x="9948863" y="2519363"/>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1" name="Rectangle 88"/>
                <p:cNvSpPr>
                  <a:spLocks noChangeArrowheads="1"/>
                </p:cNvSpPr>
                <p:nvPr/>
              </p:nvSpPr>
              <p:spPr bwMode="auto">
                <a:xfrm>
                  <a:off x="9939338" y="2492375"/>
                  <a:ext cx="1588" cy="1588"/>
                </a:xfrm>
                <a:prstGeom prst="rect">
                  <a:avLst/>
                </a:prstGeom>
                <a:solidFill>
                  <a:srgbClr val="FFD60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2" name="Freeform 89"/>
                <p:cNvSpPr>
                  <a:spLocks/>
                </p:cNvSpPr>
                <p:nvPr/>
              </p:nvSpPr>
              <p:spPr bwMode="auto">
                <a:xfrm>
                  <a:off x="9734550" y="2516188"/>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3" name="Freeform 90"/>
                <p:cNvSpPr>
                  <a:spLocks/>
                </p:cNvSpPr>
                <p:nvPr/>
              </p:nvSpPr>
              <p:spPr bwMode="auto">
                <a:xfrm>
                  <a:off x="9737725" y="25066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4" name="Freeform 91"/>
                <p:cNvSpPr>
                  <a:spLocks/>
                </p:cNvSpPr>
                <p:nvPr/>
              </p:nvSpPr>
              <p:spPr bwMode="auto">
                <a:xfrm>
                  <a:off x="9740900" y="25034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5" name="Freeform 92"/>
                <p:cNvSpPr>
                  <a:spLocks/>
                </p:cNvSpPr>
                <p:nvPr/>
              </p:nvSpPr>
              <p:spPr bwMode="auto">
                <a:xfrm>
                  <a:off x="9737725" y="2509838"/>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6" name="Freeform 93"/>
                <p:cNvSpPr>
                  <a:spLocks/>
                </p:cNvSpPr>
                <p:nvPr/>
              </p:nvSpPr>
              <p:spPr bwMode="auto">
                <a:xfrm>
                  <a:off x="9717088" y="2482850"/>
                  <a:ext cx="250825" cy="225425"/>
                </a:xfrm>
                <a:custGeom>
                  <a:avLst/>
                  <a:gdLst>
                    <a:gd name="T0" fmla="*/ 74 w 78"/>
                    <a:gd name="T1" fmla="*/ 17 h 70"/>
                    <a:gd name="T2" fmla="*/ 72 w 78"/>
                    <a:gd name="T3" fmla="*/ 17 h 70"/>
                    <a:gd name="T4" fmla="*/ 72 w 78"/>
                    <a:gd name="T5" fmla="*/ 12 h 70"/>
                    <a:gd name="T6" fmla="*/ 72 w 78"/>
                    <a:gd name="T7" fmla="*/ 11 h 70"/>
                    <a:gd name="T8" fmla="*/ 72 w 78"/>
                    <a:gd name="T9" fmla="*/ 10 h 70"/>
                    <a:gd name="T10" fmla="*/ 72 w 78"/>
                    <a:gd name="T11" fmla="*/ 9 h 70"/>
                    <a:gd name="T12" fmla="*/ 72 w 78"/>
                    <a:gd name="T13" fmla="*/ 9 h 70"/>
                    <a:gd name="T14" fmla="*/ 71 w 78"/>
                    <a:gd name="T15" fmla="*/ 8 h 70"/>
                    <a:gd name="T16" fmla="*/ 71 w 78"/>
                    <a:gd name="T17" fmla="*/ 7 h 70"/>
                    <a:gd name="T18" fmla="*/ 71 w 78"/>
                    <a:gd name="T19" fmla="*/ 7 h 70"/>
                    <a:gd name="T20" fmla="*/ 70 w 78"/>
                    <a:gd name="T21" fmla="*/ 5 h 70"/>
                    <a:gd name="T22" fmla="*/ 70 w 78"/>
                    <a:gd name="T23" fmla="*/ 5 h 70"/>
                    <a:gd name="T24" fmla="*/ 70 w 78"/>
                    <a:gd name="T25" fmla="*/ 4 h 70"/>
                    <a:gd name="T26" fmla="*/ 69 w 78"/>
                    <a:gd name="T27" fmla="*/ 4 h 70"/>
                    <a:gd name="T28" fmla="*/ 69 w 78"/>
                    <a:gd name="T29" fmla="*/ 3 h 70"/>
                    <a:gd name="T30" fmla="*/ 69 w 78"/>
                    <a:gd name="T31" fmla="*/ 3 h 70"/>
                    <a:gd name="T32" fmla="*/ 63 w 78"/>
                    <a:gd name="T33" fmla="*/ 3 h 70"/>
                    <a:gd name="T34" fmla="*/ 52 w 78"/>
                    <a:gd name="T35" fmla="*/ 1 h 70"/>
                    <a:gd name="T36" fmla="*/ 32 w 78"/>
                    <a:gd name="T37" fmla="*/ 3 h 70"/>
                    <a:gd name="T38" fmla="*/ 10 w 78"/>
                    <a:gd name="T39" fmla="*/ 0 h 70"/>
                    <a:gd name="T40" fmla="*/ 7 w 78"/>
                    <a:gd name="T41" fmla="*/ 4 h 70"/>
                    <a:gd name="T42" fmla="*/ 7 w 78"/>
                    <a:gd name="T43" fmla="*/ 4 h 70"/>
                    <a:gd name="T44" fmla="*/ 7 w 78"/>
                    <a:gd name="T45" fmla="*/ 6 h 70"/>
                    <a:gd name="T46" fmla="*/ 7 w 78"/>
                    <a:gd name="T47" fmla="*/ 6 h 70"/>
                    <a:gd name="T48" fmla="*/ 6 w 78"/>
                    <a:gd name="T49" fmla="*/ 7 h 70"/>
                    <a:gd name="T50" fmla="*/ 6 w 78"/>
                    <a:gd name="T51" fmla="*/ 7 h 70"/>
                    <a:gd name="T52" fmla="*/ 6 w 78"/>
                    <a:gd name="T53" fmla="*/ 8 h 70"/>
                    <a:gd name="T54" fmla="*/ 6 w 78"/>
                    <a:gd name="T55" fmla="*/ 9 h 70"/>
                    <a:gd name="T56" fmla="*/ 6 w 78"/>
                    <a:gd name="T57" fmla="*/ 10 h 70"/>
                    <a:gd name="T58" fmla="*/ 5 w 78"/>
                    <a:gd name="T59" fmla="*/ 10 h 70"/>
                    <a:gd name="T60" fmla="*/ 5 w 78"/>
                    <a:gd name="T61" fmla="*/ 12 h 70"/>
                    <a:gd name="T62" fmla="*/ 5 w 78"/>
                    <a:gd name="T63" fmla="*/ 17 h 70"/>
                    <a:gd name="T64" fmla="*/ 4 w 78"/>
                    <a:gd name="T65" fmla="*/ 17 h 70"/>
                    <a:gd name="T66" fmla="*/ 0 w 78"/>
                    <a:gd name="T67" fmla="*/ 23 h 70"/>
                    <a:gd name="T68" fmla="*/ 0 w 78"/>
                    <a:gd name="T69" fmla="*/ 35 h 70"/>
                    <a:gd name="T70" fmla="*/ 5 w 78"/>
                    <a:gd name="T71" fmla="*/ 40 h 70"/>
                    <a:gd name="T72" fmla="*/ 24 w 78"/>
                    <a:gd name="T73" fmla="*/ 70 h 70"/>
                    <a:gd name="T74" fmla="*/ 53 w 78"/>
                    <a:gd name="T75" fmla="*/ 70 h 70"/>
                    <a:gd name="T76" fmla="*/ 72 w 78"/>
                    <a:gd name="T77" fmla="*/ 40 h 70"/>
                    <a:gd name="T78" fmla="*/ 78 w 78"/>
                    <a:gd name="T79" fmla="*/ 35 h 70"/>
                    <a:gd name="T80" fmla="*/ 78 w 78"/>
                    <a:gd name="T81" fmla="*/ 23 h 70"/>
                    <a:gd name="T82" fmla="*/ 74 w 78"/>
                    <a:gd name="T83" fmla="*/ 1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8" h="70">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7" name="Rectangle 94"/>
                <p:cNvSpPr>
                  <a:spLocks noChangeArrowheads="1"/>
                </p:cNvSpPr>
                <p:nvPr/>
              </p:nvSpPr>
              <p:spPr bwMode="auto">
                <a:xfrm>
                  <a:off x="9647238" y="3462338"/>
                  <a:ext cx="390525" cy="254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8" name="Rectangle 95"/>
                <p:cNvSpPr>
                  <a:spLocks noChangeArrowheads="1"/>
                </p:cNvSpPr>
                <p:nvPr/>
              </p:nvSpPr>
              <p:spPr bwMode="auto">
                <a:xfrm>
                  <a:off x="9807575" y="3462338"/>
                  <a:ext cx="69850" cy="25400"/>
                </a:xfrm>
                <a:prstGeom prst="rect">
                  <a:avLst/>
                </a:prstGeom>
                <a:solidFill>
                  <a:srgbClr val="D2D2D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49" name="Oval 96"/>
                <p:cNvSpPr>
                  <a:spLocks noChangeArrowheads="1"/>
                </p:cNvSpPr>
                <p:nvPr/>
              </p:nvSpPr>
              <p:spPr bwMode="auto">
                <a:xfrm>
                  <a:off x="9836150" y="2811463"/>
                  <a:ext cx="12700" cy="12700"/>
                </a:xfrm>
                <a:prstGeom prst="ellipse">
                  <a:avLst/>
                </a:pr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50" name="Oval 97"/>
                <p:cNvSpPr>
                  <a:spLocks noChangeArrowheads="1"/>
                </p:cNvSpPr>
                <p:nvPr/>
              </p:nvSpPr>
              <p:spPr bwMode="auto">
                <a:xfrm>
                  <a:off x="9836150" y="2855913"/>
                  <a:ext cx="12700" cy="9525"/>
                </a:xfrm>
                <a:prstGeom prst="ellipse">
                  <a:avLst/>
                </a:pr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grpSp>
      <p:grpSp>
        <p:nvGrpSpPr>
          <p:cNvPr id="68" name="Group 67"/>
          <p:cNvGrpSpPr/>
          <p:nvPr/>
        </p:nvGrpSpPr>
        <p:grpSpPr>
          <a:xfrm>
            <a:off x="1646237" y="1130300"/>
            <a:ext cx="2484439" cy="1604962"/>
            <a:chOff x="1646237" y="1130300"/>
            <a:chExt cx="2484439" cy="1604962"/>
          </a:xfrm>
        </p:grpSpPr>
        <p:sp>
          <p:nvSpPr>
            <p:cNvPr id="207" name="Freeform 3465"/>
            <p:cNvSpPr>
              <a:spLocks/>
            </p:cNvSpPr>
            <p:nvPr/>
          </p:nvSpPr>
          <p:spPr bwMode="auto">
            <a:xfrm>
              <a:off x="2495550" y="1341437"/>
              <a:ext cx="257175" cy="198437"/>
            </a:xfrm>
            <a:custGeom>
              <a:avLst/>
              <a:gdLst>
                <a:gd name="T0" fmla="*/ 37 w 125"/>
                <a:gd name="T1" fmla="*/ 96 h 96"/>
                <a:gd name="T2" fmla="*/ 113 w 125"/>
                <a:gd name="T3" fmla="*/ 86 h 96"/>
                <a:gd name="T4" fmla="*/ 114 w 125"/>
                <a:gd name="T5" fmla="*/ 86 h 96"/>
                <a:gd name="T6" fmla="*/ 125 w 125"/>
                <a:gd name="T7" fmla="*/ 5 h 96"/>
                <a:gd name="T8" fmla="*/ 124 w 125"/>
                <a:gd name="T9" fmla="*/ 5 h 96"/>
                <a:gd name="T10" fmla="*/ 0 w 125"/>
                <a:gd name="T11" fmla="*/ 24 h 96"/>
                <a:gd name="T12" fmla="*/ 37 w 125"/>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125" h="96">
                  <a:moveTo>
                    <a:pt x="37" y="96"/>
                  </a:moveTo>
                  <a:cubicBezTo>
                    <a:pt x="60" y="86"/>
                    <a:pt x="86" y="82"/>
                    <a:pt x="113" y="86"/>
                  </a:cubicBezTo>
                  <a:cubicBezTo>
                    <a:pt x="114" y="86"/>
                    <a:pt x="114" y="86"/>
                    <a:pt x="114" y="86"/>
                  </a:cubicBezTo>
                  <a:cubicBezTo>
                    <a:pt x="125" y="5"/>
                    <a:pt x="125" y="5"/>
                    <a:pt x="125" y="5"/>
                  </a:cubicBezTo>
                  <a:cubicBezTo>
                    <a:pt x="124" y="5"/>
                    <a:pt x="124" y="5"/>
                    <a:pt x="124" y="5"/>
                  </a:cubicBezTo>
                  <a:cubicBezTo>
                    <a:pt x="80" y="0"/>
                    <a:pt x="38" y="7"/>
                    <a:pt x="0" y="24"/>
                  </a:cubicBezTo>
                  <a:lnTo>
                    <a:pt x="37" y="96"/>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nvGrpSpPr>
            <p:cNvPr id="65" name="Group 64"/>
            <p:cNvGrpSpPr/>
            <p:nvPr/>
          </p:nvGrpSpPr>
          <p:grpSpPr>
            <a:xfrm>
              <a:off x="1646237" y="1130300"/>
              <a:ext cx="2484439" cy="1604962"/>
              <a:chOff x="1646237" y="1130300"/>
              <a:chExt cx="2484439" cy="1604962"/>
            </a:xfrm>
          </p:grpSpPr>
          <p:sp>
            <p:nvSpPr>
              <p:cNvPr id="208" name="Freeform 3466"/>
              <p:cNvSpPr>
                <a:spLocks/>
              </p:cNvSpPr>
              <p:nvPr/>
            </p:nvSpPr>
            <p:spPr bwMode="auto">
              <a:xfrm>
                <a:off x="2533650" y="1357312"/>
                <a:ext cx="655638" cy="965200"/>
              </a:xfrm>
              <a:custGeom>
                <a:avLst/>
                <a:gdLst>
                  <a:gd name="T0" fmla="*/ 120 w 317"/>
                  <a:gd name="T1" fmla="*/ 0 h 466"/>
                  <a:gd name="T2" fmla="*/ 109 w 317"/>
                  <a:gd name="T3" fmla="*/ 81 h 466"/>
                  <a:gd name="T4" fmla="*/ 221 w 317"/>
                  <a:gd name="T5" fmla="*/ 242 h 466"/>
                  <a:gd name="T6" fmla="*/ 56 w 317"/>
                  <a:gd name="T7" fmla="*/ 369 h 466"/>
                  <a:gd name="T8" fmla="*/ 33 w 317"/>
                  <a:gd name="T9" fmla="*/ 364 h 466"/>
                  <a:gd name="T10" fmla="*/ 0 w 317"/>
                  <a:gd name="T11" fmla="*/ 438 h 466"/>
                  <a:gd name="T12" fmla="*/ 45 w 317"/>
                  <a:gd name="T13" fmla="*/ 449 h 466"/>
                  <a:gd name="T14" fmla="*/ 301 w 317"/>
                  <a:gd name="T15" fmla="*/ 253 h 466"/>
                  <a:gd name="T16" fmla="*/ 120 w 317"/>
                  <a:gd name="T17"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7" h="466">
                    <a:moveTo>
                      <a:pt x="120" y="0"/>
                    </a:moveTo>
                    <a:cubicBezTo>
                      <a:pt x="109" y="81"/>
                      <a:pt x="109" y="81"/>
                      <a:pt x="109" y="81"/>
                    </a:cubicBezTo>
                    <a:cubicBezTo>
                      <a:pt x="182" y="98"/>
                      <a:pt x="231" y="167"/>
                      <a:pt x="221" y="242"/>
                    </a:cubicBezTo>
                    <a:cubicBezTo>
                      <a:pt x="210" y="323"/>
                      <a:pt x="136" y="379"/>
                      <a:pt x="56" y="369"/>
                    </a:cubicBezTo>
                    <a:cubicBezTo>
                      <a:pt x="48" y="368"/>
                      <a:pt x="41" y="366"/>
                      <a:pt x="33" y="364"/>
                    </a:cubicBezTo>
                    <a:cubicBezTo>
                      <a:pt x="0" y="438"/>
                      <a:pt x="0" y="438"/>
                      <a:pt x="0" y="438"/>
                    </a:cubicBezTo>
                    <a:cubicBezTo>
                      <a:pt x="15" y="443"/>
                      <a:pt x="30" y="447"/>
                      <a:pt x="45" y="449"/>
                    </a:cubicBezTo>
                    <a:cubicBezTo>
                      <a:pt x="170" y="466"/>
                      <a:pt x="285" y="378"/>
                      <a:pt x="301" y="253"/>
                    </a:cubicBezTo>
                    <a:cubicBezTo>
                      <a:pt x="317" y="133"/>
                      <a:pt x="237" y="23"/>
                      <a:pt x="120" y="0"/>
                    </a:cubicBezTo>
                    <a:close/>
                  </a:path>
                </a:pathLst>
              </a:custGeom>
              <a:solidFill>
                <a:srgbClr val="92D050"/>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09" name="Rectangle 3471"/>
              <p:cNvSpPr>
                <a:spLocks noChangeArrowheads="1"/>
              </p:cNvSpPr>
              <p:nvPr/>
            </p:nvSpPr>
            <p:spPr bwMode="auto">
              <a:xfrm>
                <a:off x="1646237" y="1439862"/>
                <a:ext cx="76142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900" dirty="0">
                    <a:solidFill>
                      <a:srgbClr val="002050"/>
                    </a:solidFill>
                    <a:latin typeface="Segoe UI" panose="020B0502040204020203" pitchFamily="34" charset="0"/>
                  </a:rPr>
                  <a:t>Outperforming</a:t>
                </a:r>
                <a:br>
                  <a:rPr lang="en-US" altLang="en-US" sz="900" dirty="0">
                    <a:solidFill>
                      <a:srgbClr val="002050"/>
                    </a:solidFill>
                    <a:latin typeface="Segoe UI" panose="020B0502040204020203" pitchFamily="34" charset="0"/>
                  </a:rPr>
                </a:br>
                <a:r>
                  <a:rPr lang="en-US" altLang="en-US" sz="900" dirty="0">
                    <a:solidFill>
                      <a:srgbClr val="002050"/>
                    </a:solidFill>
                    <a:latin typeface="Segoe UI" panose="020B0502040204020203" pitchFamily="34" charset="0"/>
                  </a:rPr>
                  <a:t>teams are</a:t>
                </a:r>
                <a:endParaRPr lang="en-US" altLang="en-US" dirty="0">
                  <a:solidFill>
                    <a:srgbClr val="505050"/>
                  </a:solidFill>
                  <a:latin typeface="Segoe UI" panose="020B0502040204020203" pitchFamily="34" charset="0"/>
                </a:endParaRPr>
              </a:p>
            </p:txBody>
          </p:sp>
          <p:sp>
            <p:nvSpPr>
              <p:cNvPr id="213" name="Freeform 3521"/>
              <p:cNvSpPr>
                <a:spLocks/>
              </p:cNvSpPr>
              <p:nvPr/>
            </p:nvSpPr>
            <p:spPr bwMode="auto">
              <a:xfrm>
                <a:off x="3714750" y="1130300"/>
                <a:ext cx="187325" cy="227012"/>
              </a:xfrm>
              <a:custGeom>
                <a:avLst/>
                <a:gdLst>
                  <a:gd name="T0" fmla="*/ 54 w 91"/>
                  <a:gd name="T1" fmla="*/ 56 h 110"/>
                  <a:gd name="T2" fmla="*/ 52 w 91"/>
                  <a:gd name="T3" fmla="*/ 56 h 110"/>
                  <a:gd name="T4" fmla="*/ 52 w 91"/>
                  <a:gd name="T5" fmla="*/ 54 h 110"/>
                  <a:gd name="T6" fmla="*/ 62 w 91"/>
                  <a:gd name="T7" fmla="*/ 53 h 110"/>
                  <a:gd name="T8" fmla="*/ 69 w 91"/>
                  <a:gd name="T9" fmla="*/ 46 h 110"/>
                  <a:gd name="T10" fmla="*/ 67 w 91"/>
                  <a:gd name="T11" fmla="*/ 43 h 110"/>
                  <a:gd name="T12" fmla="*/ 62 w 91"/>
                  <a:gd name="T13" fmla="*/ 43 h 110"/>
                  <a:gd name="T14" fmla="*/ 64 w 91"/>
                  <a:gd name="T15" fmla="*/ 36 h 110"/>
                  <a:gd name="T16" fmla="*/ 65 w 91"/>
                  <a:gd name="T17" fmla="*/ 34 h 110"/>
                  <a:gd name="T18" fmla="*/ 65 w 91"/>
                  <a:gd name="T19" fmla="*/ 34 h 110"/>
                  <a:gd name="T20" fmla="*/ 67 w 91"/>
                  <a:gd name="T21" fmla="*/ 26 h 110"/>
                  <a:gd name="T22" fmla="*/ 57 w 91"/>
                  <a:gd name="T23" fmla="*/ 9 h 110"/>
                  <a:gd name="T24" fmla="*/ 43 w 91"/>
                  <a:gd name="T25" fmla="*/ 0 h 110"/>
                  <a:gd name="T26" fmla="*/ 25 w 91"/>
                  <a:gd name="T27" fmla="*/ 22 h 110"/>
                  <a:gd name="T28" fmla="*/ 28 w 91"/>
                  <a:gd name="T29" fmla="*/ 34 h 110"/>
                  <a:gd name="T30" fmla="*/ 30 w 91"/>
                  <a:gd name="T31" fmla="*/ 43 h 110"/>
                  <a:gd name="T32" fmla="*/ 26 w 91"/>
                  <a:gd name="T33" fmla="*/ 43 h 110"/>
                  <a:gd name="T34" fmla="*/ 23 w 91"/>
                  <a:gd name="T35" fmla="*/ 46 h 110"/>
                  <a:gd name="T36" fmla="*/ 31 w 91"/>
                  <a:gd name="T37" fmla="*/ 53 h 110"/>
                  <a:gd name="T38" fmla="*/ 39 w 91"/>
                  <a:gd name="T39" fmla="*/ 54 h 110"/>
                  <a:gd name="T40" fmla="*/ 39 w 91"/>
                  <a:gd name="T41" fmla="*/ 56 h 110"/>
                  <a:gd name="T42" fmla="*/ 37 w 91"/>
                  <a:gd name="T43" fmla="*/ 56 h 110"/>
                  <a:gd name="T44" fmla="*/ 15 w 91"/>
                  <a:gd name="T45" fmla="*/ 59 h 110"/>
                  <a:gd name="T46" fmla="*/ 15 w 91"/>
                  <a:gd name="T47" fmla="*/ 59 h 110"/>
                  <a:gd name="T48" fmla="*/ 0 w 91"/>
                  <a:gd name="T49" fmla="*/ 110 h 110"/>
                  <a:gd name="T50" fmla="*/ 12 w 91"/>
                  <a:gd name="T51" fmla="*/ 110 h 110"/>
                  <a:gd name="T52" fmla="*/ 16 w 91"/>
                  <a:gd name="T53" fmla="*/ 90 h 110"/>
                  <a:gd name="T54" fmla="*/ 17 w 91"/>
                  <a:gd name="T55" fmla="*/ 110 h 110"/>
                  <a:gd name="T56" fmla="*/ 74 w 91"/>
                  <a:gd name="T57" fmla="*/ 110 h 110"/>
                  <a:gd name="T58" fmla="*/ 75 w 91"/>
                  <a:gd name="T59" fmla="*/ 90 h 110"/>
                  <a:gd name="T60" fmla="*/ 79 w 91"/>
                  <a:gd name="T61" fmla="*/ 110 h 110"/>
                  <a:gd name="T62" fmla="*/ 91 w 91"/>
                  <a:gd name="T63" fmla="*/ 110 h 110"/>
                  <a:gd name="T64" fmla="*/ 77 w 91"/>
                  <a:gd name="T65" fmla="*/ 59 h 110"/>
                  <a:gd name="T66" fmla="*/ 54 w 91"/>
                  <a:gd name="T67"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110">
                    <a:moveTo>
                      <a:pt x="54" y="56"/>
                    </a:moveTo>
                    <a:cubicBezTo>
                      <a:pt x="52" y="56"/>
                      <a:pt x="52" y="56"/>
                      <a:pt x="52" y="56"/>
                    </a:cubicBezTo>
                    <a:cubicBezTo>
                      <a:pt x="52" y="54"/>
                      <a:pt x="52" y="54"/>
                      <a:pt x="52" y="54"/>
                    </a:cubicBezTo>
                    <a:cubicBezTo>
                      <a:pt x="55" y="54"/>
                      <a:pt x="58" y="54"/>
                      <a:pt x="62" y="53"/>
                    </a:cubicBezTo>
                    <a:cubicBezTo>
                      <a:pt x="68" y="52"/>
                      <a:pt x="69" y="49"/>
                      <a:pt x="69" y="46"/>
                    </a:cubicBezTo>
                    <a:cubicBezTo>
                      <a:pt x="70" y="44"/>
                      <a:pt x="68" y="40"/>
                      <a:pt x="67" y="43"/>
                    </a:cubicBezTo>
                    <a:cubicBezTo>
                      <a:pt x="66" y="46"/>
                      <a:pt x="63" y="45"/>
                      <a:pt x="62" y="43"/>
                    </a:cubicBezTo>
                    <a:cubicBezTo>
                      <a:pt x="62" y="42"/>
                      <a:pt x="63" y="38"/>
                      <a:pt x="64" y="36"/>
                    </a:cubicBezTo>
                    <a:cubicBezTo>
                      <a:pt x="65" y="35"/>
                      <a:pt x="65" y="35"/>
                      <a:pt x="65" y="34"/>
                    </a:cubicBezTo>
                    <a:cubicBezTo>
                      <a:pt x="65" y="34"/>
                      <a:pt x="65" y="34"/>
                      <a:pt x="65" y="34"/>
                    </a:cubicBezTo>
                    <a:cubicBezTo>
                      <a:pt x="66" y="31"/>
                      <a:pt x="67" y="29"/>
                      <a:pt x="67" y="26"/>
                    </a:cubicBezTo>
                    <a:cubicBezTo>
                      <a:pt x="67" y="18"/>
                      <a:pt x="62" y="11"/>
                      <a:pt x="57" y="9"/>
                    </a:cubicBezTo>
                    <a:cubicBezTo>
                      <a:pt x="53" y="3"/>
                      <a:pt x="48" y="0"/>
                      <a:pt x="43" y="0"/>
                    </a:cubicBezTo>
                    <a:cubicBezTo>
                      <a:pt x="33" y="0"/>
                      <a:pt x="25" y="10"/>
                      <a:pt x="25" y="22"/>
                    </a:cubicBezTo>
                    <a:cubicBezTo>
                      <a:pt x="25" y="27"/>
                      <a:pt x="26" y="30"/>
                      <a:pt x="28" y="34"/>
                    </a:cubicBezTo>
                    <a:cubicBezTo>
                      <a:pt x="28" y="34"/>
                      <a:pt x="31" y="41"/>
                      <a:pt x="30" y="43"/>
                    </a:cubicBezTo>
                    <a:cubicBezTo>
                      <a:pt x="30" y="45"/>
                      <a:pt x="27" y="46"/>
                      <a:pt x="26" y="43"/>
                    </a:cubicBezTo>
                    <a:cubicBezTo>
                      <a:pt x="25" y="40"/>
                      <a:pt x="23" y="44"/>
                      <a:pt x="23" y="46"/>
                    </a:cubicBezTo>
                    <a:cubicBezTo>
                      <a:pt x="24" y="49"/>
                      <a:pt x="24" y="52"/>
                      <a:pt x="31" y="53"/>
                    </a:cubicBezTo>
                    <a:cubicBezTo>
                      <a:pt x="34" y="54"/>
                      <a:pt x="37" y="54"/>
                      <a:pt x="39" y="54"/>
                    </a:cubicBezTo>
                    <a:cubicBezTo>
                      <a:pt x="39" y="56"/>
                      <a:pt x="39" y="56"/>
                      <a:pt x="39" y="56"/>
                    </a:cubicBezTo>
                    <a:cubicBezTo>
                      <a:pt x="37" y="56"/>
                      <a:pt x="37" y="56"/>
                      <a:pt x="37" y="56"/>
                    </a:cubicBezTo>
                    <a:cubicBezTo>
                      <a:pt x="15" y="59"/>
                      <a:pt x="15" y="59"/>
                      <a:pt x="15" y="59"/>
                    </a:cubicBezTo>
                    <a:cubicBezTo>
                      <a:pt x="15" y="59"/>
                      <a:pt x="15" y="59"/>
                      <a:pt x="15" y="59"/>
                    </a:cubicBezTo>
                    <a:cubicBezTo>
                      <a:pt x="7" y="76"/>
                      <a:pt x="3" y="93"/>
                      <a:pt x="0" y="110"/>
                    </a:cubicBezTo>
                    <a:cubicBezTo>
                      <a:pt x="12" y="110"/>
                      <a:pt x="12" y="110"/>
                      <a:pt x="12" y="110"/>
                    </a:cubicBezTo>
                    <a:cubicBezTo>
                      <a:pt x="13" y="103"/>
                      <a:pt x="15" y="96"/>
                      <a:pt x="16" y="90"/>
                    </a:cubicBezTo>
                    <a:cubicBezTo>
                      <a:pt x="17" y="97"/>
                      <a:pt x="17" y="104"/>
                      <a:pt x="17" y="110"/>
                    </a:cubicBezTo>
                    <a:cubicBezTo>
                      <a:pt x="74" y="110"/>
                      <a:pt x="74" y="110"/>
                      <a:pt x="74" y="110"/>
                    </a:cubicBezTo>
                    <a:cubicBezTo>
                      <a:pt x="75" y="90"/>
                      <a:pt x="75" y="90"/>
                      <a:pt x="75" y="90"/>
                    </a:cubicBezTo>
                    <a:cubicBezTo>
                      <a:pt x="77" y="97"/>
                      <a:pt x="78" y="103"/>
                      <a:pt x="79" y="110"/>
                    </a:cubicBezTo>
                    <a:cubicBezTo>
                      <a:pt x="91" y="110"/>
                      <a:pt x="91" y="110"/>
                      <a:pt x="91" y="110"/>
                    </a:cubicBezTo>
                    <a:cubicBezTo>
                      <a:pt x="88" y="93"/>
                      <a:pt x="84" y="76"/>
                      <a:pt x="77" y="59"/>
                    </a:cubicBezTo>
                    <a:cubicBezTo>
                      <a:pt x="54" y="56"/>
                      <a:pt x="54" y="56"/>
                      <a:pt x="54" y="56"/>
                    </a:cubicBez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14" name="Freeform 3522"/>
              <p:cNvSpPr>
                <a:spLocks/>
              </p:cNvSpPr>
              <p:nvPr/>
            </p:nvSpPr>
            <p:spPr bwMode="auto">
              <a:xfrm>
                <a:off x="3941763" y="1573212"/>
                <a:ext cx="188913" cy="225425"/>
              </a:xfrm>
              <a:custGeom>
                <a:avLst/>
                <a:gdLst>
                  <a:gd name="T0" fmla="*/ 55 w 91"/>
                  <a:gd name="T1" fmla="*/ 56 h 109"/>
                  <a:gd name="T2" fmla="*/ 52 w 91"/>
                  <a:gd name="T3" fmla="*/ 56 h 109"/>
                  <a:gd name="T4" fmla="*/ 52 w 91"/>
                  <a:gd name="T5" fmla="*/ 54 h 109"/>
                  <a:gd name="T6" fmla="*/ 62 w 91"/>
                  <a:gd name="T7" fmla="*/ 53 h 109"/>
                  <a:gd name="T8" fmla="*/ 69 w 91"/>
                  <a:gd name="T9" fmla="*/ 46 h 109"/>
                  <a:gd name="T10" fmla="*/ 67 w 91"/>
                  <a:gd name="T11" fmla="*/ 42 h 109"/>
                  <a:gd name="T12" fmla="*/ 62 w 91"/>
                  <a:gd name="T13" fmla="*/ 42 h 109"/>
                  <a:gd name="T14" fmla="*/ 64 w 91"/>
                  <a:gd name="T15" fmla="*/ 35 h 109"/>
                  <a:gd name="T16" fmla="*/ 65 w 91"/>
                  <a:gd name="T17" fmla="*/ 33 h 109"/>
                  <a:gd name="T18" fmla="*/ 65 w 91"/>
                  <a:gd name="T19" fmla="*/ 33 h 109"/>
                  <a:gd name="T20" fmla="*/ 67 w 91"/>
                  <a:gd name="T21" fmla="*/ 25 h 109"/>
                  <a:gd name="T22" fmla="*/ 57 w 91"/>
                  <a:gd name="T23" fmla="*/ 8 h 109"/>
                  <a:gd name="T24" fmla="*/ 43 w 91"/>
                  <a:gd name="T25" fmla="*/ 0 h 109"/>
                  <a:gd name="T26" fmla="*/ 25 w 91"/>
                  <a:gd name="T27" fmla="*/ 22 h 109"/>
                  <a:gd name="T28" fmla="*/ 28 w 91"/>
                  <a:gd name="T29" fmla="*/ 33 h 109"/>
                  <a:gd name="T30" fmla="*/ 30 w 91"/>
                  <a:gd name="T31" fmla="*/ 42 h 109"/>
                  <a:gd name="T32" fmla="*/ 26 w 91"/>
                  <a:gd name="T33" fmla="*/ 42 h 109"/>
                  <a:gd name="T34" fmla="*/ 23 w 91"/>
                  <a:gd name="T35" fmla="*/ 46 h 109"/>
                  <a:gd name="T36" fmla="*/ 31 w 91"/>
                  <a:gd name="T37" fmla="*/ 53 h 109"/>
                  <a:gd name="T38" fmla="*/ 39 w 91"/>
                  <a:gd name="T39" fmla="*/ 54 h 109"/>
                  <a:gd name="T40" fmla="*/ 39 w 91"/>
                  <a:gd name="T41" fmla="*/ 56 h 109"/>
                  <a:gd name="T42" fmla="*/ 37 w 91"/>
                  <a:gd name="T43" fmla="*/ 56 h 109"/>
                  <a:gd name="T44" fmla="*/ 15 w 91"/>
                  <a:gd name="T45" fmla="*/ 58 h 109"/>
                  <a:gd name="T46" fmla="*/ 15 w 91"/>
                  <a:gd name="T47" fmla="*/ 58 h 109"/>
                  <a:gd name="T48" fmla="*/ 0 w 91"/>
                  <a:gd name="T49" fmla="*/ 109 h 109"/>
                  <a:gd name="T50" fmla="*/ 12 w 91"/>
                  <a:gd name="T51" fmla="*/ 109 h 109"/>
                  <a:gd name="T52" fmla="*/ 16 w 91"/>
                  <a:gd name="T53" fmla="*/ 89 h 109"/>
                  <a:gd name="T54" fmla="*/ 17 w 91"/>
                  <a:gd name="T55" fmla="*/ 109 h 109"/>
                  <a:gd name="T56" fmla="*/ 74 w 91"/>
                  <a:gd name="T57" fmla="*/ 109 h 109"/>
                  <a:gd name="T58" fmla="*/ 75 w 91"/>
                  <a:gd name="T59" fmla="*/ 89 h 109"/>
                  <a:gd name="T60" fmla="*/ 79 w 91"/>
                  <a:gd name="T61" fmla="*/ 109 h 109"/>
                  <a:gd name="T62" fmla="*/ 91 w 91"/>
                  <a:gd name="T63" fmla="*/ 109 h 109"/>
                  <a:gd name="T64" fmla="*/ 77 w 91"/>
                  <a:gd name="T65" fmla="*/ 58 h 109"/>
                  <a:gd name="T66" fmla="*/ 55 w 91"/>
                  <a:gd name="T67"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109">
                    <a:moveTo>
                      <a:pt x="55" y="56"/>
                    </a:moveTo>
                    <a:cubicBezTo>
                      <a:pt x="52" y="56"/>
                      <a:pt x="52" y="56"/>
                      <a:pt x="52" y="56"/>
                    </a:cubicBezTo>
                    <a:cubicBezTo>
                      <a:pt x="52" y="54"/>
                      <a:pt x="52" y="54"/>
                      <a:pt x="52" y="54"/>
                    </a:cubicBezTo>
                    <a:cubicBezTo>
                      <a:pt x="55" y="54"/>
                      <a:pt x="58" y="53"/>
                      <a:pt x="62" y="53"/>
                    </a:cubicBezTo>
                    <a:cubicBezTo>
                      <a:pt x="68" y="51"/>
                      <a:pt x="69" y="48"/>
                      <a:pt x="69" y="46"/>
                    </a:cubicBezTo>
                    <a:cubicBezTo>
                      <a:pt x="70" y="43"/>
                      <a:pt x="68" y="39"/>
                      <a:pt x="67" y="42"/>
                    </a:cubicBezTo>
                    <a:cubicBezTo>
                      <a:pt x="66" y="45"/>
                      <a:pt x="63" y="44"/>
                      <a:pt x="62" y="42"/>
                    </a:cubicBezTo>
                    <a:cubicBezTo>
                      <a:pt x="62" y="41"/>
                      <a:pt x="63" y="38"/>
                      <a:pt x="64" y="35"/>
                    </a:cubicBezTo>
                    <a:cubicBezTo>
                      <a:pt x="65" y="35"/>
                      <a:pt x="65" y="34"/>
                      <a:pt x="65" y="33"/>
                    </a:cubicBezTo>
                    <a:cubicBezTo>
                      <a:pt x="65" y="33"/>
                      <a:pt x="65" y="33"/>
                      <a:pt x="65" y="33"/>
                    </a:cubicBezTo>
                    <a:cubicBezTo>
                      <a:pt x="66" y="30"/>
                      <a:pt x="67" y="28"/>
                      <a:pt x="67" y="25"/>
                    </a:cubicBezTo>
                    <a:cubicBezTo>
                      <a:pt x="67" y="17"/>
                      <a:pt x="62" y="10"/>
                      <a:pt x="57" y="8"/>
                    </a:cubicBezTo>
                    <a:cubicBezTo>
                      <a:pt x="53" y="3"/>
                      <a:pt x="48" y="0"/>
                      <a:pt x="43" y="0"/>
                    </a:cubicBezTo>
                    <a:cubicBezTo>
                      <a:pt x="33" y="0"/>
                      <a:pt x="25" y="10"/>
                      <a:pt x="25" y="22"/>
                    </a:cubicBezTo>
                    <a:cubicBezTo>
                      <a:pt x="25" y="26"/>
                      <a:pt x="26" y="30"/>
                      <a:pt x="28" y="33"/>
                    </a:cubicBezTo>
                    <a:cubicBezTo>
                      <a:pt x="28" y="33"/>
                      <a:pt x="31" y="40"/>
                      <a:pt x="30" y="42"/>
                    </a:cubicBezTo>
                    <a:cubicBezTo>
                      <a:pt x="30" y="44"/>
                      <a:pt x="27" y="45"/>
                      <a:pt x="26" y="42"/>
                    </a:cubicBezTo>
                    <a:cubicBezTo>
                      <a:pt x="25" y="39"/>
                      <a:pt x="23" y="43"/>
                      <a:pt x="23" y="46"/>
                    </a:cubicBezTo>
                    <a:cubicBezTo>
                      <a:pt x="24" y="48"/>
                      <a:pt x="24" y="51"/>
                      <a:pt x="31" y="53"/>
                    </a:cubicBezTo>
                    <a:cubicBezTo>
                      <a:pt x="34" y="53"/>
                      <a:pt x="37" y="54"/>
                      <a:pt x="39" y="54"/>
                    </a:cubicBezTo>
                    <a:cubicBezTo>
                      <a:pt x="39" y="56"/>
                      <a:pt x="39" y="56"/>
                      <a:pt x="39" y="56"/>
                    </a:cubicBezTo>
                    <a:cubicBezTo>
                      <a:pt x="37" y="56"/>
                      <a:pt x="37" y="56"/>
                      <a:pt x="37" y="56"/>
                    </a:cubicBezTo>
                    <a:cubicBezTo>
                      <a:pt x="15" y="58"/>
                      <a:pt x="15" y="58"/>
                      <a:pt x="15" y="58"/>
                    </a:cubicBezTo>
                    <a:cubicBezTo>
                      <a:pt x="15" y="58"/>
                      <a:pt x="15" y="58"/>
                      <a:pt x="15" y="58"/>
                    </a:cubicBezTo>
                    <a:cubicBezTo>
                      <a:pt x="7" y="75"/>
                      <a:pt x="3" y="92"/>
                      <a:pt x="0" y="109"/>
                    </a:cubicBezTo>
                    <a:cubicBezTo>
                      <a:pt x="12" y="109"/>
                      <a:pt x="12" y="109"/>
                      <a:pt x="12" y="109"/>
                    </a:cubicBezTo>
                    <a:cubicBezTo>
                      <a:pt x="13" y="102"/>
                      <a:pt x="15" y="96"/>
                      <a:pt x="16" y="89"/>
                    </a:cubicBezTo>
                    <a:cubicBezTo>
                      <a:pt x="17" y="97"/>
                      <a:pt x="17" y="103"/>
                      <a:pt x="17" y="109"/>
                    </a:cubicBezTo>
                    <a:cubicBezTo>
                      <a:pt x="74" y="109"/>
                      <a:pt x="74" y="109"/>
                      <a:pt x="74" y="109"/>
                    </a:cubicBezTo>
                    <a:cubicBezTo>
                      <a:pt x="75" y="89"/>
                      <a:pt x="75" y="89"/>
                      <a:pt x="75" y="89"/>
                    </a:cubicBezTo>
                    <a:cubicBezTo>
                      <a:pt x="77" y="96"/>
                      <a:pt x="78" y="103"/>
                      <a:pt x="79" y="109"/>
                    </a:cubicBezTo>
                    <a:cubicBezTo>
                      <a:pt x="91" y="109"/>
                      <a:pt x="91" y="109"/>
                      <a:pt x="91" y="109"/>
                    </a:cubicBezTo>
                    <a:cubicBezTo>
                      <a:pt x="88" y="92"/>
                      <a:pt x="84" y="75"/>
                      <a:pt x="77" y="58"/>
                    </a:cubicBezTo>
                    <a:cubicBezTo>
                      <a:pt x="55" y="56"/>
                      <a:pt x="55" y="56"/>
                      <a:pt x="55" y="56"/>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15" name="Freeform 3523"/>
              <p:cNvSpPr>
                <a:spLocks/>
              </p:cNvSpPr>
              <p:nvPr/>
            </p:nvSpPr>
            <p:spPr bwMode="auto">
              <a:xfrm>
                <a:off x="3708400" y="2001837"/>
                <a:ext cx="241300" cy="227012"/>
              </a:xfrm>
              <a:custGeom>
                <a:avLst/>
                <a:gdLst>
                  <a:gd name="T0" fmla="*/ 68 w 117"/>
                  <a:gd name="T1" fmla="*/ 52 h 110"/>
                  <a:gd name="T2" fmla="*/ 68 w 117"/>
                  <a:gd name="T3" fmla="*/ 48 h 110"/>
                  <a:gd name="T4" fmla="*/ 74 w 117"/>
                  <a:gd name="T5" fmla="*/ 40 h 110"/>
                  <a:gd name="T6" fmla="*/ 74 w 117"/>
                  <a:gd name="T7" fmla="*/ 34 h 110"/>
                  <a:gd name="T8" fmla="*/ 77 w 117"/>
                  <a:gd name="T9" fmla="*/ 31 h 110"/>
                  <a:gd name="T10" fmla="*/ 77 w 117"/>
                  <a:gd name="T11" fmla="*/ 25 h 110"/>
                  <a:gd name="T12" fmla="*/ 75 w 117"/>
                  <a:gd name="T13" fmla="*/ 23 h 110"/>
                  <a:gd name="T14" fmla="*/ 79 w 117"/>
                  <a:gd name="T15" fmla="*/ 15 h 110"/>
                  <a:gd name="T16" fmla="*/ 68 w 117"/>
                  <a:gd name="T17" fmla="*/ 4 h 110"/>
                  <a:gd name="T18" fmla="*/ 67 w 117"/>
                  <a:gd name="T19" fmla="*/ 4 h 110"/>
                  <a:gd name="T20" fmla="*/ 55 w 117"/>
                  <a:gd name="T21" fmla="*/ 0 h 110"/>
                  <a:gd name="T22" fmla="*/ 38 w 117"/>
                  <a:gd name="T23" fmla="*/ 14 h 110"/>
                  <a:gd name="T24" fmla="*/ 42 w 117"/>
                  <a:gd name="T25" fmla="*/ 23 h 110"/>
                  <a:gd name="T26" fmla="*/ 39 w 117"/>
                  <a:gd name="T27" fmla="*/ 25 h 110"/>
                  <a:gd name="T28" fmla="*/ 39 w 117"/>
                  <a:gd name="T29" fmla="*/ 31 h 110"/>
                  <a:gd name="T30" fmla="*/ 42 w 117"/>
                  <a:gd name="T31" fmla="*/ 34 h 110"/>
                  <a:gd name="T32" fmla="*/ 42 w 117"/>
                  <a:gd name="T33" fmla="*/ 40 h 110"/>
                  <a:gd name="T34" fmla="*/ 49 w 117"/>
                  <a:gd name="T35" fmla="*/ 48 h 110"/>
                  <a:gd name="T36" fmla="*/ 49 w 117"/>
                  <a:gd name="T37" fmla="*/ 52 h 110"/>
                  <a:gd name="T38" fmla="*/ 20 w 117"/>
                  <a:gd name="T39" fmla="*/ 55 h 110"/>
                  <a:gd name="T40" fmla="*/ 20 w 117"/>
                  <a:gd name="T41" fmla="*/ 56 h 110"/>
                  <a:gd name="T42" fmla="*/ 0 w 117"/>
                  <a:gd name="T43" fmla="*/ 110 h 110"/>
                  <a:gd name="T44" fmla="*/ 18 w 117"/>
                  <a:gd name="T45" fmla="*/ 110 h 110"/>
                  <a:gd name="T46" fmla="*/ 20 w 117"/>
                  <a:gd name="T47" fmla="*/ 102 h 110"/>
                  <a:gd name="T48" fmla="*/ 20 w 117"/>
                  <a:gd name="T49" fmla="*/ 110 h 110"/>
                  <a:gd name="T50" fmla="*/ 97 w 117"/>
                  <a:gd name="T51" fmla="*/ 110 h 110"/>
                  <a:gd name="T52" fmla="*/ 97 w 117"/>
                  <a:gd name="T53" fmla="*/ 100 h 110"/>
                  <a:gd name="T54" fmla="*/ 100 w 117"/>
                  <a:gd name="T55" fmla="*/ 110 h 110"/>
                  <a:gd name="T56" fmla="*/ 117 w 117"/>
                  <a:gd name="T57" fmla="*/ 110 h 110"/>
                  <a:gd name="T58" fmla="*/ 97 w 117"/>
                  <a:gd name="T59" fmla="*/ 55 h 110"/>
                  <a:gd name="T60" fmla="*/ 68 w 117"/>
                  <a:gd name="T61"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7" h="110">
                    <a:moveTo>
                      <a:pt x="68" y="52"/>
                    </a:moveTo>
                    <a:cubicBezTo>
                      <a:pt x="68" y="48"/>
                      <a:pt x="68" y="48"/>
                      <a:pt x="68" y="48"/>
                    </a:cubicBezTo>
                    <a:cubicBezTo>
                      <a:pt x="72" y="47"/>
                      <a:pt x="74" y="44"/>
                      <a:pt x="74" y="40"/>
                    </a:cubicBezTo>
                    <a:cubicBezTo>
                      <a:pt x="74" y="34"/>
                      <a:pt x="74" y="34"/>
                      <a:pt x="74" y="34"/>
                    </a:cubicBezTo>
                    <a:cubicBezTo>
                      <a:pt x="76" y="34"/>
                      <a:pt x="77" y="33"/>
                      <a:pt x="77" y="31"/>
                    </a:cubicBezTo>
                    <a:cubicBezTo>
                      <a:pt x="77" y="25"/>
                      <a:pt x="77" y="25"/>
                      <a:pt x="77" y="25"/>
                    </a:cubicBezTo>
                    <a:cubicBezTo>
                      <a:pt x="77" y="24"/>
                      <a:pt x="76" y="23"/>
                      <a:pt x="75" y="23"/>
                    </a:cubicBezTo>
                    <a:cubicBezTo>
                      <a:pt x="77" y="20"/>
                      <a:pt x="79" y="18"/>
                      <a:pt x="79" y="15"/>
                    </a:cubicBezTo>
                    <a:cubicBezTo>
                      <a:pt x="79" y="9"/>
                      <a:pt x="74" y="4"/>
                      <a:pt x="68" y="4"/>
                    </a:cubicBezTo>
                    <a:cubicBezTo>
                      <a:pt x="67" y="4"/>
                      <a:pt x="67" y="4"/>
                      <a:pt x="67" y="4"/>
                    </a:cubicBezTo>
                    <a:cubicBezTo>
                      <a:pt x="64" y="1"/>
                      <a:pt x="60" y="0"/>
                      <a:pt x="55" y="0"/>
                    </a:cubicBezTo>
                    <a:cubicBezTo>
                      <a:pt x="46" y="0"/>
                      <a:pt x="38" y="6"/>
                      <a:pt x="38" y="14"/>
                    </a:cubicBezTo>
                    <a:cubicBezTo>
                      <a:pt x="38" y="17"/>
                      <a:pt x="40" y="20"/>
                      <a:pt x="42" y="23"/>
                    </a:cubicBezTo>
                    <a:cubicBezTo>
                      <a:pt x="40" y="23"/>
                      <a:pt x="39" y="24"/>
                      <a:pt x="39" y="25"/>
                    </a:cubicBezTo>
                    <a:cubicBezTo>
                      <a:pt x="39" y="31"/>
                      <a:pt x="39" y="31"/>
                      <a:pt x="39" y="31"/>
                    </a:cubicBezTo>
                    <a:cubicBezTo>
                      <a:pt x="39" y="33"/>
                      <a:pt x="41" y="34"/>
                      <a:pt x="42" y="34"/>
                    </a:cubicBezTo>
                    <a:cubicBezTo>
                      <a:pt x="42" y="40"/>
                      <a:pt x="42" y="40"/>
                      <a:pt x="42" y="40"/>
                    </a:cubicBezTo>
                    <a:cubicBezTo>
                      <a:pt x="42" y="44"/>
                      <a:pt x="45" y="47"/>
                      <a:pt x="49" y="48"/>
                    </a:cubicBezTo>
                    <a:cubicBezTo>
                      <a:pt x="49" y="52"/>
                      <a:pt x="49" y="52"/>
                      <a:pt x="49" y="52"/>
                    </a:cubicBezTo>
                    <a:cubicBezTo>
                      <a:pt x="20" y="55"/>
                      <a:pt x="20" y="55"/>
                      <a:pt x="20" y="55"/>
                    </a:cubicBezTo>
                    <a:cubicBezTo>
                      <a:pt x="20" y="56"/>
                      <a:pt x="20" y="56"/>
                      <a:pt x="20" y="56"/>
                    </a:cubicBezTo>
                    <a:cubicBezTo>
                      <a:pt x="12" y="74"/>
                      <a:pt x="5" y="91"/>
                      <a:pt x="0" y="110"/>
                    </a:cubicBezTo>
                    <a:cubicBezTo>
                      <a:pt x="18" y="110"/>
                      <a:pt x="18" y="110"/>
                      <a:pt x="18" y="110"/>
                    </a:cubicBezTo>
                    <a:cubicBezTo>
                      <a:pt x="18" y="107"/>
                      <a:pt x="19" y="104"/>
                      <a:pt x="20" y="102"/>
                    </a:cubicBezTo>
                    <a:cubicBezTo>
                      <a:pt x="20" y="104"/>
                      <a:pt x="20" y="107"/>
                      <a:pt x="20" y="110"/>
                    </a:cubicBezTo>
                    <a:cubicBezTo>
                      <a:pt x="97" y="110"/>
                      <a:pt x="97" y="110"/>
                      <a:pt x="97" y="110"/>
                    </a:cubicBezTo>
                    <a:cubicBezTo>
                      <a:pt x="97" y="100"/>
                      <a:pt x="97" y="100"/>
                      <a:pt x="97" y="100"/>
                    </a:cubicBezTo>
                    <a:cubicBezTo>
                      <a:pt x="98" y="103"/>
                      <a:pt x="99" y="106"/>
                      <a:pt x="100" y="110"/>
                    </a:cubicBezTo>
                    <a:cubicBezTo>
                      <a:pt x="117" y="110"/>
                      <a:pt x="117" y="110"/>
                      <a:pt x="117" y="110"/>
                    </a:cubicBezTo>
                    <a:cubicBezTo>
                      <a:pt x="112" y="91"/>
                      <a:pt x="105" y="73"/>
                      <a:pt x="97" y="55"/>
                    </a:cubicBezTo>
                    <a:cubicBezTo>
                      <a:pt x="68" y="52"/>
                      <a:pt x="68" y="52"/>
                      <a:pt x="68" y="52"/>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16" name="Freeform 3524"/>
              <p:cNvSpPr>
                <a:spLocks/>
              </p:cNvSpPr>
              <p:nvPr/>
            </p:nvSpPr>
            <p:spPr bwMode="auto">
              <a:xfrm>
                <a:off x="3767137" y="2466975"/>
                <a:ext cx="241300" cy="227012"/>
              </a:xfrm>
              <a:custGeom>
                <a:avLst/>
                <a:gdLst>
                  <a:gd name="T0" fmla="*/ 68 w 117"/>
                  <a:gd name="T1" fmla="*/ 53 h 110"/>
                  <a:gd name="T2" fmla="*/ 68 w 117"/>
                  <a:gd name="T3" fmla="*/ 48 h 110"/>
                  <a:gd name="T4" fmla="*/ 74 w 117"/>
                  <a:gd name="T5" fmla="*/ 41 h 110"/>
                  <a:gd name="T6" fmla="*/ 74 w 117"/>
                  <a:gd name="T7" fmla="*/ 34 h 110"/>
                  <a:gd name="T8" fmla="*/ 77 w 117"/>
                  <a:gd name="T9" fmla="*/ 31 h 110"/>
                  <a:gd name="T10" fmla="*/ 77 w 117"/>
                  <a:gd name="T11" fmla="*/ 26 h 110"/>
                  <a:gd name="T12" fmla="*/ 75 w 117"/>
                  <a:gd name="T13" fmla="*/ 23 h 110"/>
                  <a:gd name="T14" fmla="*/ 79 w 117"/>
                  <a:gd name="T15" fmla="*/ 15 h 110"/>
                  <a:gd name="T16" fmla="*/ 68 w 117"/>
                  <a:gd name="T17" fmla="*/ 4 h 110"/>
                  <a:gd name="T18" fmla="*/ 67 w 117"/>
                  <a:gd name="T19" fmla="*/ 4 h 110"/>
                  <a:gd name="T20" fmla="*/ 55 w 117"/>
                  <a:gd name="T21" fmla="*/ 0 h 110"/>
                  <a:gd name="T22" fmla="*/ 38 w 117"/>
                  <a:gd name="T23" fmla="*/ 14 h 110"/>
                  <a:gd name="T24" fmla="*/ 42 w 117"/>
                  <a:gd name="T25" fmla="*/ 23 h 110"/>
                  <a:gd name="T26" fmla="*/ 39 w 117"/>
                  <a:gd name="T27" fmla="*/ 26 h 110"/>
                  <a:gd name="T28" fmla="*/ 39 w 117"/>
                  <a:gd name="T29" fmla="*/ 31 h 110"/>
                  <a:gd name="T30" fmla="*/ 42 w 117"/>
                  <a:gd name="T31" fmla="*/ 34 h 110"/>
                  <a:gd name="T32" fmla="*/ 42 w 117"/>
                  <a:gd name="T33" fmla="*/ 41 h 110"/>
                  <a:gd name="T34" fmla="*/ 49 w 117"/>
                  <a:gd name="T35" fmla="*/ 48 h 110"/>
                  <a:gd name="T36" fmla="*/ 49 w 117"/>
                  <a:gd name="T37" fmla="*/ 53 h 110"/>
                  <a:gd name="T38" fmla="*/ 20 w 117"/>
                  <a:gd name="T39" fmla="*/ 55 h 110"/>
                  <a:gd name="T40" fmla="*/ 20 w 117"/>
                  <a:gd name="T41" fmla="*/ 56 h 110"/>
                  <a:gd name="T42" fmla="*/ 0 w 117"/>
                  <a:gd name="T43" fmla="*/ 110 h 110"/>
                  <a:gd name="T44" fmla="*/ 18 w 117"/>
                  <a:gd name="T45" fmla="*/ 110 h 110"/>
                  <a:gd name="T46" fmla="*/ 20 w 117"/>
                  <a:gd name="T47" fmla="*/ 102 h 110"/>
                  <a:gd name="T48" fmla="*/ 20 w 117"/>
                  <a:gd name="T49" fmla="*/ 110 h 110"/>
                  <a:gd name="T50" fmla="*/ 97 w 117"/>
                  <a:gd name="T51" fmla="*/ 110 h 110"/>
                  <a:gd name="T52" fmla="*/ 97 w 117"/>
                  <a:gd name="T53" fmla="*/ 100 h 110"/>
                  <a:gd name="T54" fmla="*/ 100 w 117"/>
                  <a:gd name="T55" fmla="*/ 110 h 110"/>
                  <a:gd name="T56" fmla="*/ 117 w 117"/>
                  <a:gd name="T57" fmla="*/ 110 h 110"/>
                  <a:gd name="T58" fmla="*/ 97 w 117"/>
                  <a:gd name="T59" fmla="*/ 55 h 110"/>
                  <a:gd name="T60" fmla="*/ 68 w 117"/>
                  <a:gd name="T61"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7" h="110">
                    <a:moveTo>
                      <a:pt x="68" y="53"/>
                    </a:moveTo>
                    <a:cubicBezTo>
                      <a:pt x="68" y="48"/>
                      <a:pt x="68" y="48"/>
                      <a:pt x="68" y="48"/>
                    </a:cubicBezTo>
                    <a:cubicBezTo>
                      <a:pt x="72" y="48"/>
                      <a:pt x="74" y="44"/>
                      <a:pt x="74" y="41"/>
                    </a:cubicBezTo>
                    <a:cubicBezTo>
                      <a:pt x="74" y="34"/>
                      <a:pt x="74" y="34"/>
                      <a:pt x="74" y="34"/>
                    </a:cubicBezTo>
                    <a:cubicBezTo>
                      <a:pt x="76" y="34"/>
                      <a:pt x="77" y="33"/>
                      <a:pt x="77" y="31"/>
                    </a:cubicBezTo>
                    <a:cubicBezTo>
                      <a:pt x="77" y="26"/>
                      <a:pt x="77" y="26"/>
                      <a:pt x="77" y="26"/>
                    </a:cubicBezTo>
                    <a:cubicBezTo>
                      <a:pt x="77" y="24"/>
                      <a:pt x="76" y="23"/>
                      <a:pt x="75" y="23"/>
                    </a:cubicBezTo>
                    <a:cubicBezTo>
                      <a:pt x="77" y="21"/>
                      <a:pt x="79" y="18"/>
                      <a:pt x="79" y="15"/>
                    </a:cubicBezTo>
                    <a:cubicBezTo>
                      <a:pt x="79" y="9"/>
                      <a:pt x="74" y="4"/>
                      <a:pt x="68" y="4"/>
                    </a:cubicBezTo>
                    <a:cubicBezTo>
                      <a:pt x="67" y="4"/>
                      <a:pt x="67" y="4"/>
                      <a:pt x="67" y="4"/>
                    </a:cubicBezTo>
                    <a:cubicBezTo>
                      <a:pt x="64" y="2"/>
                      <a:pt x="60" y="0"/>
                      <a:pt x="55" y="0"/>
                    </a:cubicBezTo>
                    <a:cubicBezTo>
                      <a:pt x="46" y="0"/>
                      <a:pt x="38" y="6"/>
                      <a:pt x="38" y="14"/>
                    </a:cubicBezTo>
                    <a:cubicBezTo>
                      <a:pt x="38" y="17"/>
                      <a:pt x="40" y="21"/>
                      <a:pt x="42" y="23"/>
                    </a:cubicBezTo>
                    <a:cubicBezTo>
                      <a:pt x="40" y="23"/>
                      <a:pt x="39" y="24"/>
                      <a:pt x="39" y="26"/>
                    </a:cubicBezTo>
                    <a:cubicBezTo>
                      <a:pt x="39" y="31"/>
                      <a:pt x="39" y="31"/>
                      <a:pt x="39" y="31"/>
                    </a:cubicBezTo>
                    <a:cubicBezTo>
                      <a:pt x="39" y="33"/>
                      <a:pt x="41" y="34"/>
                      <a:pt x="42" y="34"/>
                    </a:cubicBezTo>
                    <a:cubicBezTo>
                      <a:pt x="42" y="41"/>
                      <a:pt x="42" y="41"/>
                      <a:pt x="42" y="41"/>
                    </a:cubicBezTo>
                    <a:cubicBezTo>
                      <a:pt x="42" y="44"/>
                      <a:pt x="45" y="48"/>
                      <a:pt x="49" y="48"/>
                    </a:cubicBezTo>
                    <a:cubicBezTo>
                      <a:pt x="49" y="53"/>
                      <a:pt x="49" y="53"/>
                      <a:pt x="49" y="53"/>
                    </a:cubicBezTo>
                    <a:cubicBezTo>
                      <a:pt x="20" y="55"/>
                      <a:pt x="20" y="55"/>
                      <a:pt x="20" y="55"/>
                    </a:cubicBezTo>
                    <a:cubicBezTo>
                      <a:pt x="20" y="56"/>
                      <a:pt x="20" y="56"/>
                      <a:pt x="20" y="56"/>
                    </a:cubicBezTo>
                    <a:cubicBezTo>
                      <a:pt x="12" y="74"/>
                      <a:pt x="5" y="92"/>
                      <a:pt x="0" y="110"/>
                    </a:cubicBezTo>
                    <a:cubicBezTo>
                      <a:pt x="18" y="110"/>
                      <a:pt x="18" y="110"/>
                      <a:pt x="18" y="110"/>
                    </a:cubicBezTo>
                    <a:cubicBezTo>
                      <a:pt x="18" y="107"/>
                      <a:pt x="19" y="105"/>
                      <a:pt x="20" y="102"/>
                    </a:cubicBezTo>
                    <a:cubicBezTo>
                      <a:pt x="20" y="105"/>
                      <a:pt x="20" y="107"/>
                      <a:pt x="20" y="110"/>
                    </a:cubicBezTo>
                    <a:cubicBezTo>
                      <a:pt x="97" y="110"/>
                      <a:pt x="97" y="110"/>
                      <a:pt x="97" y="110"/>
                    </a:cubicBezTo>
                    <a:cubicBezTo>
                      <a:pt x="97" y="100"/>
                      <a:pt x="97" y="100"/>
                      <a:pt x="97" y="100"/>
                    </a:cubicBezTo>
                    <a:cubicBezTo>
                      <a:pt x="98" y="103"/>
                      <a:pt x="99" y="107"/>
                      <a:pt x="100" y="110"/>
                    </a:cubicBezTo>
                    <a:cubicBezTo>
                      <a:pt x="117" y="110"/>
                      <a:pt x="117" y="110"/>
                      <a:pt x="117" y="110"/>
                    </a:cubicBezTo>
                    <a:cubicBezTo>
                      <a:pt x="112" y="91"/>
                      <a:pt x="105" y="73"/>
                      <a:pt x="97" y="55"/>
                    </a:cubicBezTo>
                    <a:cubicBezTo>
                      <a:pt x="68" y="53"/>
                      <a:pt x="68" y="53"/>
                      <a:pt x="68" y="53"/>
                    </a:cubicBez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17" name="Freeform 3525"/>
              <p:cNvSpPr>
                <a:spLocks/>
              </p:cNvSpPr>
              <p:nvPr/>
            </p:nvSpPr>
            <p:spPr bwMode="auto">
              <a:xfrm>
                <a:off x="3806825" y="1601787"/>
                <a:ext cx="242888" cy="228600"/>
              </a:xfrm>
              <a:custGeom>
                <a:avLst/>
                <a:gdLst>
                  <a:gd name="T0" fmla="*/ 68 w 117"/>
                  <a:gd name="T1" fmla="*/ 52 h 110"/>
                  <a:gd name="T2" fmla="*/ 68 w 117"/>
                  <a:gd name="T3" fmla="*/ 48 h 110"/>
                  <a:gd name="T4" fmla="*/ 74 w 117"/>
                  <a:gd name="T5" fmla="*/ 40 h 110"/>
                  <a:gd name="T6" fmla="*/ 74 w 117"/>
                  <a:gd name="T7" fmla="*/ 34 h 110"/>
                  <a:gd name="T8" fmla="*/ 77 w 117"/>
                  <a:gd name="T9" fmla="*/ 31 h 110"/>
                  <a:gd name="T10" fmla="*/ 77 w 117"/>
                  <a:gd name="T11" fmla="*/ 25 h 110"/>
                  <a:gd name="T12" fmla="*/ 75 w 117"/>
                  <a:gd name="T13" fmla="*/ 23 h 110"/>
                  <a:gd name="T14" fmla="*/ 79 w 117"/>
                  <a:gd name="T15" fmla="*/ 15 h 110"/>
                  <a:gd name="T16" fmla="*/ 68 w 117"/>
                  <a:gd name="T17" fmla="*/ 4 h 110"/>
                  <a:gd name="T18" fmla="*/ 67 w 117"/>
                  <a:gd name="T19" fmla="*/ 4 h 110"/>
                  <a:gd name="T20" fmla="*/ 55 w 117"/>
                  <a:gd name="T21" fmla="*/ 0 h 110"/>
                  <a:gd name="T22" fmla="*/ 38 w 117"/>
                  <a:gd name="T23" fmla="*/ 14 h 110"/>
                  <a:gd name="T24" fmla="*/ 42 w 117"/>
                  <a:gd name="T25" fmla="*/ 23 h 110"/>
                  <a:gd name="T26" fmla="*/ 39 w 117"/>
                  <a:gd name="T27" fmla="*/ 25 h 110"/>
                  <a:gd name="T28" fmla="*/ 39 w 117"/>
                  <a:gd name="T29" fmla="*/ 31 h 110"/>
                  <a:gd name="T30" fmla="*/ 42 w 117"/>
                  <a:gd name="T31" fmla="*/ 34 h 110"/>
                  <a:gd name="T32" fmla="*/ 42 w 117"/>
                  <a:gd name="T33" fmla="*/ 40 h 110"/>
                  <a:gd name="T34" fmla="*/ 49 w 117"/>
                  <a:gd name="T35" fmla="*/ 48 h 110"/>
                  <a:gd name="T36" fmla="*/ 49 w 117"/>
                  <a:gd name="T37" fmla="*/ 52 h 110"/>
                  <a:gd name="T38" fmla="*/ 20 w 117"/>
                  <a:gd name="T39" fmla="*/ 55 h 110"/>
                  <a:gd name="T40" fmla="*/ 20 w 117"/>
                  <a:gd name="T41" fmla="*/ 56 h 110"/>
                  <a:gd name="T42" fmla="*/ 0 w 117"/>
                  <a:gd name="T43" fmla="*/ 110 h 110"/>
                  <a:gd name="T44" fmla="*/ 17 w 117"/>
                  <a:gd name="T45" fmla="*/ 110 h 110"/>
                  <a:gd name="T46" fmla="*/ 20 w 117"/>
                  <a:gd name="T47" fmla="*/ 101 h 110"/>
                  <a:gd name="T48" fmla="*/ 20 w 117"/>
                  <a:gd name="T49" fmla="*/ 110 h 110"/>
                  <a:gd name="T50" fmla="*/ 97 w 117"/>
                  <a:gd name="T51" fmla="*/ 110 h 110"/>
                  <a:gd name="T52" fmla="*/ 97 w 117"/>
                  <a:gd name="T53" fmla="*/ 100 h 110"/>
                  <a:gd name="T54" fmla="*/ 100 w 117"/>
                  <a:gd name="T55" fmla="*/ 110 h 110"/>
                  <a:gd name="T56" fmla="*/ 117 w 117"/>
                  <a:gd name="T57" fmla="*/ 110 h 110"/>
                  <a:gd name="T58" fmla="*/ 97 w 117"/>
                  <a:gd name="T59" fmla="*/ 55 h 110"/>
                  <a:gd name="T60" fmla="*/ 68 w 117"/>
                  <a:gd name="T61"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7" h="110">
                    <a:moveTo>
                      <a:pt x="68" y="52"/>
                    </a:moveTo>
                    <a:cubicBezTo>
                      <a:pt x="68" y="48"/>
                      <a:pt x="68" y="48"/>
                      <a:pt x="68" y="48"/>
                    </a:cubicBezTo>
                    <a:cubicBezTo>
                      <a:pt x="71" y="47"/>
                      <a:pt x="74" y="44"/>
                      <a:pt x="74" y="40"/>
                    </a:cubicBezTo>
                    <a:cubicBezTo>
                      <a:pt x="74" y="34"/>
                      <a:pt x="74" y="34"/>
                      <a:pt x="74" y="34"/>
                    </a:cubicBezTo>
                    <a:cubicBezTo>
                      <a:pt x="76" y="34"/>
                      <a:pt x="77" y="33"/>
                      <a:pt x="77" y="31"/>
                    </a:cubicBezTo>
                    <a:cubicBezTo>
                      <a:pt x="77" y="25"/>
                      <a:pt x="77" y="25"/>
                      <a:pt x="77" y="25"/>
                    </a:cubicBezTo>
                    <a:cubicBezTo>
                      <a:pt x="77" y="24"/>
                      <a:pt x="76" y="23"/>
                      <a:pt x="75" y="23"/>
                    </a:cubicBezTo>
                    <a:cubicBezTo>
                      <a:pt x="77" y="20"/>
                      <a:pt x="79" y="18"/>
                      <a:pt x="79" y="15"/>
                    </a:cubicBezTo>
                    <a:cubicBezTo>
                      <a:pt x="79" y="9"/>
                      <a:pt x="73" y="4"/>
                      <a:pt x="68" y="4"/>
                    </a:cubicBezTo>
                    <a:cubicBezTo>
                      <a:pt x="67" y="4"/>
                      <a:pt x="67" y="4"/>
                      <a:pt x="67" y="4"/>
                    </a:cubicBezTo>
                    <a:cubicBezTo>
                      <a:pt x="64" y="1"/>
                      <a:pt x="60" y="0"/>
                      <a:pt x="55" y="0"/>
                    </a:cubicBezTo>
                    <a:cubicBezTo>
                      <a:pt x="46" y="0"/>
                      <a:pt x="38" y="6"/>
                      <a:pt x="38" y="14"/>
                    </a:cubicBezTo>
                    <a:cubicBezTo>
                      <a:pt x="38" y="17"/>
                      <a:pt x="40" y="20"/>
                      <a:pt x="42" y="23"/>
                    </a:cubicBezTo>
                    <a:cubicBezTo>
                      <a:pt x="40" y="23"/>
                      <a:pt x="39" y="24"/>
                      <a:pt x="39" y="25"/>
                    </a:cubicBezTo>
                    <a:cubicBezTo>
                      <a:pt x="39" y="31"/>
                      <a:pt x="39" y="31"/>
                      <a:pt x="39" y="31"/>
                    </a:cubicBezTo>
                    <a:cubicBezTo>
                      <a:pt x="39" y="33"/>
                      <a:pt x="41" y="34"/>
                      <a:pt x="42" y="34"/>
                    </a:cubicBezTo>
                    <a:cubicBezTo>
                      <a:pt x="42" y="40"/>
                      <a:pt x="42" y="40"/>
                      <a:pt x="42" y="40"/>
                    </a:cubicBezTo>
                    <a:cubicBezTo>
                      <a:pt x="42" y="44"/>
                      <a:pt x="45" y="47"/>
                      <a:pt x="49" y="48"/>
                    </a:cubicBezTo>
                    <a:cubicBezTo>
                      <a:pt x="49" y="52"/>
                      <a:pt x="49" y="52"/>
                      <a:pt x="49" y="52"/>
                    </a:cubicBezTo>
                    <a:cubicBezTo>
                      <a:pt x="20" y="55"/>
                      <a:pt x="20" y="55"/>
                      <a:pt x="20" y="55"/>
                    </a:cubicBezTo>
                    <a:cubicBezTo>
                      <a:pt x="20" y="56"/>
                      <a:pt x="20" y="56"/>
                      <a:pt x="20" y="56"/>
                    </a:cubicBezTo>
                    <a:cubicBezTo>
                      <a:pt x="12" y="74"/>
                      <a:pt x="5" y="91"/>
                      <a:pt x="0" y="110"/>
                    </a:cubicBezTo>
                    <a:cubicBezTo>
                      <a:pt x="17" y="110"/>
                      <a:pt x="17" y="110"/>
                      <a:pt x="17" y="110"/>
                    </a:cubicBezTo>
                    <a:cubicBezTo>
                      <a:pt x="18" y="107"/>
                      <a:pt x="19" y="104"/>
                      <a:pt x="20" y="101"/>
                    </a:cubicBezTo>
                    <a:cubicBezTo>
                      <a:pt x="20" y="104"/>
                      <a:pt x="20" y="107"/>
                      <a:pt x="20" y="110"/>
                    </a:cubicBezTo>
                    <a:cubicBezTo>
                      <a:pt x="97" y="110"/>
                      <a:pt x="97" y="110"/>
                      <a:pt x="97" y="110"/>
                    </a:cubicBezTo>
                    <a:cubicBezTo>
                      <a:pt x="97" y="100"/>
                      <a:pt x="97" y="100"/>
                      <a:pt x="97" y="100"/>
                    </a:cubicBezTo>
                    <a:cubicBezTo>
                      <a:pt x="98" y="103"/>
                      <a:pt x="99" y="106"/>
                      <a:pt x="100" y="110"/>
                    </a:cubicBezTo>
                    <a:cubicBezTo>
                      <a:pt x="117" y="110"/>
                      <a:pt x="117" y="110"/>
                      <a:pt x="117" y="110"/>
                    </a:cubicBezTo>
                    <a:cubicBezTo>
                      <a:pt x="112" y="91"/>
                      <a:pt x="105" y="73"/>
                      <a:pt x="97" y="55"/>
                    </a:cubicBezTo>
                    <a:cubicBezTo>
                      <a:pt x="68" y="52"/>
                      <a:pt x="68" y="52"/>
                      <a:pt x="68" y="52"/>
                    </a:cubicBez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70" name="Freeform 3526"/>
              <p:cNvSpPr>
                <a:spLocks/>
              </p:cNvSpPr>
              <p:nvPr/>
            </p:nvSpPr>
            <p:spPr bwMode="auto">
              <a:xfrm>
                <a:off x="3644900" y="2508250"/>
                <a:ext cx="188913" cy="227012"/>
              </a:xfrm>
              <a:custGeom>
                <a:avLst/>
                <a:gdLst>
                  <a:gd name="T0" fmla="*/ 55 w 91"/>
                  <a:gd name="T1" fmla="*/ 56 h 110"/>
                  <a:gd name="T2" fmla="*/ 52 w 91"/>
                  <a:gd name="T3" fmla="*/ 56 h 110"/>
                  <a:gd name="T4" fmla="*/ 53 w 91"/>
                  <a:gd name="T5" fmla="*/ 54 h 110"/>
                  <a:gd name="T6" fmla="*/ 62 w 91"/>
                  <a:gd name="T7" fmla="*/ 53 h 110"/>
                  <a:gd name="T8" fmla="*/ 70 w 91"/>
                  <a:gd name="T9" fmla="*/ 46 h 110"/>
                  <a:gd name="T10" fmla="*/ 67 w 91"/>
                  <a:gd name="T11" fmla="*/ 42 h 110"/>
                  <a:gd name="T12" fmla="*/ 63 w 91"/>
                  <a:gd name="T13" fmla="*/ 42 h 110"/>
                  <a:gd name="T14" fmla="*/ 64 w 91"/>
                  <a:gd name="T15" fmla="*/ 35 h 110"/>
                  <a:gd name="T16" fmla="*/ 65 w 91"/>
                  <a:gd name="T17" fmla="*/ 33 h 110"/>
                  <a:gd name="T18" fmla="*/ 65 w 91"/>
                  <a:gd name="T19" fmla="*/ 33 h 110"/>
                  <a:gd name="T20" fmla="*/ 67 w 91"/>
                  <a:gd name="T21" fmla="*/ 25 h 110"/>
                  <a:gd name="T22" fmla="*/ 57 w 91"/>
                  <a:gd name="T23" fmla="*/ 8 h 110"/>
                  <a:gd name="T24" fmla="*/ 43 w 91"/>
                  <a:gd name="T25" fmla="*/ 0 h 110"/>
                  <a:gd name="T26" fmla="*/ 25 w 91"/>
                  <a:gd name="T27" fmla="*/ 22 h 110"/>
                  <a:gd name="T28" fmla="*/ 28 w 91"/>
                  <a:gd name="T29" fmla="*/ 33 h 110"/>
                  <a:gd name="T30" fmla="*/ 30 w 91"/>
                  <a:gd name="T31" fmla="*/ 42 h 110"/>
                  <a:gd name="T32" fmla="*/ 26 w 91"/>
                  <a:gd name="T33" fmla="*/ 42 h 110"/>
                  <a:gd name="T34" fmla="*/ 24 w 91"/>
                  <a:gd name="T35" fmla="*/ 46 h 110"/>
                  <a:gd name="T36" fmla="*/ 31 w 91"/>
                  <a:gd name="T37" fmla="*/ 53 h 110"/>
                  <a:gd name="T38" fmla="*/ 39 w 91"/>
                  <a:gd name="T39" fmla="*/ 54 h 110"/>
                  <a:gd name="T40" fmla="*/ 39 w 91"/>
                  <a:gd name="T41" fmla="*/ 56 h 110"/>
                  <a:gd name="T42" fmla="*/ 37 w 91"/>
                  <a:gd name="T43" fmla="*/ 56 h 110"/>
                  <a:gd name="T44" fmla="*/ 15 w 91"/>
                  <a:gd name="T45" fmla="*/ 58 h 110"/>
                  <a:gd name="T46" fmla="*/ 15 w 91"/>
                  <a:gd name="T47" fmla="*/ 58 h 110"/>
                  <a:gd name="T48" fmla="*/ 0 w 91"/>
                  <a:gd name="T49" fmla="*/ 110 h 110"/>
                  <a:gd name="T50" fmla="*/ 12 w 91"/>
                  <a:gd name="T51" fmla="*/ 110 h 110"/>
                  <a:gd name="T52" fmla="*/ 17 w 91"/>
                  <a:gd name="T53" fmla="*/ 89 h 110"/>
                  <a:gd name="T54" fmla="*/ 18 w 91"/>
                  <a:gd name="T55" fmla="*/ 110 h 110"/>
                  <a:gd name="T56" fmla="*/ 74 w 91"/>
                  <a:gd name="T57" fmla="*/ 110 h 110"/>
                  <a:gd name="T58" fmla="*/ 75 w 91"/>
                  <a:gd name="T59" fmla="*/ 89 h 110"/>
                  <a:gd name="T60" fmla="*/ 79 w 91"/>
                  <a:gd name="T61" fmla="*/ 110 h 110"/>
                  <a:gd name="T62" fmla="*/ 91 w 91"/>
                  <a:gd name="T63" fmla="*/ 110 h 110"/>
                  <a:gd name="T64" fmla="*/ 77 w 91"/>
                  <a:gd name="T65" fmla="*/ 58 h 110"/>
                  <a:gd name="T66" fmla="*/ 55 w 91"/>
                  <a:gd name="T67"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110">
                    <a:moveTo>
                      <a:pt x="55" y="56"/>
                    </a:moveTo>
                    <a:cubicBezTo>
                      <a:pt x="52" y="56"/>
                      <a:pt x="52" y="56"/>
                      <a:pt x="52" y="56"/>
                    </a:cubicBezTo>
                    <a:cubicBezTo>
                      <a:pt x="53" y="54"/>
                      <a:pt x="53" y="54"/>
                      <a:pt x="53" y="54"/>
                    </a:cubicBezTo>
                    <a:cubicBezTo>
                      <a:pt x="55" y="54"/>
                      <a:pt x="58" y="53"/>
                      <a:pt x="62" y="53"/>
                    </a:cubicBezTo>
                    <a:cubicBezTo>
                      <a:pt x="68" y="52"/>
                      <a:pt x="69" y="48"/>
                      <a:pt x="70" y="46"/>
                    </a:cubicBezTo>
                    <a:cubicBezTo>
                      <a:pt x="70" y="43"/>
                      <a:pt x="68" y="39"/>
                      <a:pt x="67" y="42"/>
                    </a:cubicBezTo>
                    <a:cubicBezTo>
                      <a:pt x="66" y="45"/>
                      <a:pt x="63" y="44"/>
                      <a:pt x="63" y="42"/>
                    </a:cubicBezTo>
                    <a:cubicBezTo>
                      <a:pt x="62" y="41"/>
                      <a:pt x="63" y="38"/>
                      <a:pt x="64" y="35"/>
                    </a:cubicBezTo>
                    <a:cubicBezTo>
                      <a:pt x="65" y="35"/>
                      <a:pt x="65" y="34"/>
                      <a:pt x="65" y="33"/>
                    </a:cubicBezTo>
                    <a:cubicBezTo>
                      <a:pt x="65" y="33"/>
                      <a:pt x="65" y="33"/>
                      <a:pt x="65" y="33"/>
                    </a:cubicBezTo>
                    <a:cubicBezTo>
                      <a:pt x="66" y="30"/>
                      <a:pt x="67" y="28"/>
                      <a:pt x="67" y="25"/>
                    </a:cubicBezTo>
                    <a:cubicBezTo>
                      <a:pt x="67" y="17"/>
                      <a:pt x="63" y="10"/>
                      <a:pt x="57" y="8"/>
                    </a:cubicBezTo>
                    <a:cubicBezTo>
                      <a:pt x="53" y="3"/>
                      <a:pt x="48" y="0"/>
                      <a:pt x="43" y="0"/>
                    </a:cubicBezTo>
                    <a:cubicBezTo>
                      <a:pt x="33" y="0"/>
                      <a:pt x="25" y="10"/>
                      <a:pt x="25" y="22"/>
                    </a:cubicBezTo>
                    <a:cubicBezTo>
                      <a:pt x="25" y="26"/>
                      <a:pt x="26" y="30"/>
                      <a:pt x="28" y="33"/>
                    </a:cubicBezTo>
                    <a:cubicBezTo>
                      <a:pt x="28" y="33"/>
                      <a:pt x="31" y="40"/>
                      <a:pt x="30" y="42"/>
                    </a:cubicBezTo>
                    <a:cubicBezTo>
                      <a:pt x="30" y="44"/>
                      <a:pt x="27" y="45"/>
                      <a:pt x="26" y="42"/>
                    </a:cubicBezTo>
                    <a:cubicBezTo>
                      <a:pt x="25" y="39"/>
                      <a:pt x="24" y="43"/>
                      <a:pt x="24" y="46"/>
                    </a:cubicBezTo>
                    <a:cubicBezTo>
                      <a:pt x="24" y="48"/>
                      <a:pt x="25" y="52"/>
                      <a:pt x="31" y="53"/>
                    </a:cubicBezTo>
                    <a:cubicBezTo>
                      <a:pt x="35" y="53"/>
                      <a:pt x="37" y="54"/>
                      <a:pt x="39" y="54"/>
                    </a:cubicBezTo>
                    <a:cubicBezTo>
                      <a:pt x="39" y="56"/>
                      <a:pt x="39" y="56"/>
                      <a:pt x="39" y="56"/>
                    </a:cubicBezTo>
                    <a:cubicBezTo>
                      <a:pt x="37" y="56"/>
                      <a:pt x="37" y="56"/>
                      <a:pt x="37" y="56"/>
                    </a:cubicBezTo>
                    <a:cubicBezTo>
                      <a:pt x="15" y="58"/>
                      <a:pt x="15" y="58"/>
                      <a:pt x="15" y="58"/>
                    </a:cubicBezTo>
                    <a:cubicBezTo>
                      <a:pt x="15" y="58"/>
                      <a:pt x="15" y="58"/>
                      <a:pt x="15" y="58"/>
                    </a:cubicBezTo>
                    <a:cubicBezTo>
                      <a:pt x="7" y="75"/>
                      <a:pt x="3" y="92"/>
                      <a:pt x="0" y="110"/>
                    </a:cubicBezTo>
                    <a:cubicBezTo>
                      <a:pt x="12" y="110"/>
                      <a:pt x="12" y="110"/>
                      <a:pt x="12" y="110"/>
                    </a:cubicBezTo>
                    <a:cubicBezTo>
                      <a:pt x="14" y="103"/>
                      <a:pt x="15" y="96"/>
                      <a:pt x="17" y="89"/>
                    </a:cubicBezTo>
                    <a:cubicBezTo>
                      <a:pt x="17" y="97"/>
                      <a:pt x="17" y="104"/>
                      <a:pt x="18" y="110"/>
                    </a:cubicBezTo>
                    <a:cubicBezTo>
                      <a:pt x="74" y="110"/>
                      <a:pt x="74" y="110"/>
                      <a:pt x="74" y="110"/>
                    </a:cubicBezTo>
                    <a:cubicBezTo>
                      <a:pt x="75" y="89"/>
                      <a:pt x="75" y="89"/>
                      <a:pt x="75" y="89"/>
                    </a:cubicBezTo>
                    <a:cubicBezTo>
                      <a:pt x="77" y="96"/>
                      <a:pt x="78" y="103"/>
                      <a:pt x="79" y="110"/>
                    </a:cubicBezTo>
                    <a:cubicBezTo>
                      <a:pt x="91" y="110"/>
                      <a:pt x="91" y="110"/>
                      <a:pt x="91" y="110"/>
                    </a:cubicBezTo>
                    <a:cubicBezTo>
                      <a:pt x="89" y="92"/>
                      <a:pt x="85" y="75"/>
                      <a:pt x="77" y="58"/>
                    </a:cubicBezTo>
                    <a:cubicBezTo>
                      <a:pt x="55" y="56"/>
                      <a:pt x="55" y="56"/>
                      <a:pt x="55" y="56"/>
                    </a:cubicBezTo>
                    <a:close/>
                  </a:path>
                </a:pathLst>
              </a:custGeom>
              <a:solidFill>
                <a:srgbClr val="002050"/>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85" name="Rectangle 3197"/>
              <p:cNvSpPr>
                <a:spLocks noChangeArrowheads="1"/>
              </p:cNvSpPr>
              <p:nvPr/>
            </p:nvSpPr>
            <p:spPr bwMode="auto">
              <a:xfrm rot="20020218">
                <a:off x="3102423" y="1332514"/>
                <a:ext cx="612347"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a:solidFill>
                      <a:srgbClr val="002050"/>
                    </a:solidFill>
                    <a:latin typeface="Segoe UI" panose="020B0502040204020203" pitchFamily="34" charset="0"/>
                  </a:rPr>
                  <a:t>collaborate</a:t>
                </a:r>
                <a:endParaRPr lang="en-US" altLang="en-US" dirty="0">
                  <a:solidFill>
                    <a:srgbClr val="505050"/>
                  </a:solidFill>
                  <a:latin typeface="Segoe UI" panose="020B0502040204020203" pitchFamily="34" charset="0"/>
                </a:endParaRPr>
              </a:p>
            </p:txBody>
          </p:sp>
          <p:sp>
            <p:nvSpPr>
              <p:cNvPr id="486" name="Rectangle 3197"/>
              <p:cNvSpPr>
                <a:spLocks noChangeArrowheads="1"/>
              </p:cNvSpPr>
              <p:nvPr/>
            </p:nvSpPr>
            <p:spPr bwMode="auto">
              <a:xfrm rot="21304823">
                <a:off x="3203633" y="1659742"/>
                <a:ext cx="607539"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a:solidFill>
                      <a:srgbClr val="002050"/>
                    </a:solidFill>
                    <a:latin typeface="Segoe UI" panose="020B0502040204020203" pitchFamily="34" charset="0"/>
                  </a:rPr>
                  <a:t>extensively</a:t>
                </a:r>
                <a:endParaRPr lang="en-US" altLang="en-US" dirty="0">
                  <a:solidFill>
                    <a:srgbClr val="505050"/>
                  </a:solidFill>
                  <a:latin typeface="Segoe UI" panose="020B0502040204020203" pitchFamily="34" charset="0"/>
                </a:endParaRPr>
              </a:p>
            </p:txBody>
          </p:sp>
          <p:sp>
            <p:nvSpPr>
              <p:cNvPr id="487" name="Rectangle 3197"/>
              <p:cNvSpPr>
                <a:spLocks noChangeArrowheads="1"/>
              </p:cNvSpPr>
              <p:nvPr/>
            </p:nvSpPr>
            <p:spPr bwMode="auto">
              <a:xfrm rot="768786">
                <a:off x="3176961" y="1968667"/>
                <a:ext cx="519373"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a:solidFill>
                      <a:srgbClr val="002050"/>
                    </a:solidFill>
                    <a:latin typeface="Segoe UI" panose="020B0502040204020203" pitchFamily="34" charset="0"/>
                  </a:rPr>
                  <a:t>with their</a:t>
                </a:r>
                <a:endParaRPr lang="en-US" altLang="en-US" dirty="0">
                  <a:solidFill>
                    <a:srgbClr val="505050"/>
                  </a:solidFill>
                  <a:latin typeface="Segoe UI" panose="020B0502040204020203" pitchFamily="34" charset="0"/>
                </a:endParaRPr>
              </a:p>
            </p:txBody>
          </p:sp>
          <p:sp>
            <p:nvSpPr>
              <p:cNvPr id="488" name="Rectangle 3197"/>
              <p:cNvSpPr>
                <a:spLocks noChangeArrowheads="1"/>
              </p:cNvSpPr>
              <p:nvPr/>
            </p:nvSpPr>
            <p:spPr bwMode="auto">
              <a:xfrm rot="1988426">
                <a:off x="3023714" y="2305442"/>
                <a:ext cx="698909"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a:solidFill>
                      <a:srgbClr val="002050"/>
                    </a:solidFill>
                    <a:latin typeface="Segoe UI" panose="020B0502040204020203" pitchFamily="34" charset="0"/>
                  </a:rPr>
                  <a:t>counterparts</a:t>
                </a:r>
                <a:endParaRPr lang="en-US" altLang="en-US" dirty="0">
                  <a:solidFill>
                    <a:srgbClr val="505050"/>
                  </a:solidFill>
                  <a:latin typeface="Segoe UI" panose="020B0502040204020203" pitchFamily="34" charset="0"/>
                </a:endParaRPr>
              </a:p>
            </p:txBody>
          </p:sp>
          <p:sp>
            <p:nvSpPr>
              <p:cNvPr id="210" name="Rectangle 3515"/>
              <p:cNvSpPr>
                <a:spLocks noChangeArrowheads="1"/>
              </p:cNvSpPr>
              <p:nvPr/>
            </p:nvSpPr>
            <p:spPr bwMode="auto">
              <a:xfrm>
                <a:off x="2459038" y="1521364"/>
                <a:ext cx="24045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dirty="0">
                    <a:solidFill>
                      <a:srgbClr val="002050"/>
                    </a:solidFill>
                    <a:latin typeface="Segoe UI Light" panose="020B0502040204020203" pitchFamily="34" charset="0"/>
                  </a:rPr>
                  <a:t>54</a:t>
                </a:r>
                <a:endParaRPr lang="en-US" altLang="en-US" dirty="0">
                  <a:solidFill>
                    <a:srgbClr val="505050"/>
                  </a:solidFill>
                  <a:latin typeface="Segoe UI" panose="020B0502040204020203" pitchFamily="34" charset="0"/>
                </a:endParaRPr>
              </a:p>
            </p:txBody>
          </p:sp>
          <p:sp>
            <p:nvSpPr>
              <p:cNvPr id="211" name="Rectangle 3516"/>
              <p:cNvSpPr>
                <a:spLocks noChangeArrowheads="1"/>
              </p:cNvSpPr>
              <p:nvPr/>
            </p:nvSpPr>
            <p:spPr bwMode="auto">
              <a:xfrm>
                <a:off x="2709863" y="1539875"/>
                <a:ext cx="150682" cy="2308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500" dirty="0">
                    <a:solidFill>
                      <a:srgbClr val="002050"/>
                    </a:solidFill>
                    <a:latin typeface="Segoe UI Light" panose="020B0502040204020203" pitchFamily="34" charset="0"/>
                  </a:rPr>
                  <a:t>%</a:t>
                </a:r>
                <a:endParaRPr lang="en-US" altLang="en-US" dirty="0">
                  <a:solidFill>
                    <a:srgbClr val="505050"/>
                  </a:solidFill>
                  <a:latin typeface="Segoe UI" panose="020B0502040204020203" pitchFamily="34" charset="0"/>
                </a:endParaRPr>
              </a:p>
            </p:txBody>
          </p:sp>
          <p:sp>
            <p:nvSpPr>
              <p:cNvPr id="212" name="Rectangle 3517"/>
              <p:cNvSpPr>
                <a:spLocks noChangeArrowheads="1"/>
              </p:cNvSpPr>
              <p:nvPr/>
            </p:nvSpPr>
            <p:spPr bwMode="auto">
              <a:xfrm>
                <a:off x="2459038" y="1752600"/>
                <a:ext cx="39240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002050"/>
                    </a:solidFill>
                    <a:latin typeface="Segoe UI" panose="020B0502040204020203" pitchFamily="34" charset="0"/>
                  </a:rPr>
                  <a:t>more</a:t>
                </a:r>
                <a:br>
                  <a:rPr lang="en-US" altLang="en-US" sz="900" dirty="0">
                    <a:solidFill>
                      <a:srgbClr val="002050"/>
                    </a:solidFill>
                    <a:latin typeface="Segoe UI" panose="020B0502040204020203" pitchFamily="34" charset="0"/>
                  </a:rPr>
                </a:br>
                <a:r>
                  <a:rPr lang="en-US" altLang="en-US" sz="900" dirty="0">
                    <a:solidFill>
                      <a:srgbClr val="002050"/>
                    </a:solidFill>
                    <a:latin typeface="Segoe UI" panose="020B0502040204020203" pitchFamily="34" charset="0"/>
                  </a:rPr>
                  <a:t>likely to </a:t>
                </a:r>
                <a:endParaRPr lang="en-US" altLang="en-US" dirty="0">
                  <a:solidFill>
                    <a:srgbClr val="505050"/>
                  </a:solidFill>
                  <a:latin typeface="Segoe UI" panose="020B0502040204020203" pitchFamily="34" charset="0"/>
                </a:endParaRPr>
              </a:p>
            </p:txBody>
          </p:sp>
        </p:grpSp>
      </p:grpSp>
      <p:grpSp>
        <p:nvGrpSpPr>
          <p:cNvPr id="8" name="Group 7"/>
          <p:cNvGrpSpPr/>
          <p:nvPr/>
        </p:nvGrpSpPr>
        <p:grpSpPr>
          <a:xfrm>
            <a:off x="1408112" y="1874048"/>
            <a:ext cx="2259013" cy="3020214"/>
            <a:chOff x="1408112" y="1874048"/>
            <a:chExt cx="2259013" cy="3020214"/>
          </a:xfrm>
        </p:grpSpPr>
        <p:sp>
          <p:nvSpPr>
            <p:cNvPr id="419" name="Oval 3316"/>
            <p:cNvSpPr>
              <a:spLocks noChangeArrowheads="1"/>
            </p:cNvSpPr>
            <p:nvPr/>
          </p:nvSpPr>
          <p:spPr bwMode="auto">
            <a:xfrm>
              <a:off x="1408112" y="2633662"/>
              <a:ext cx="2259013" cy="2260600"/>
            </a:xfrm>
            <a:prstGeom prst="ellipse">
              <a:avLst/>
            </a:pr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pic>
          <p:nvPicPr>
            <p:cNvPr id="523" name="Picture 52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493837" y="1874048"/>
              <a:ext cx="1997391" cy="2156614"/>
            </a:xfrm>
            <a:prstGeom prst="rect">
              <a:avLst/>
            </a:prstGeom>
          </p:spPr>
        </p:pic>
      </p:grpSp>
      <p:pic>
        <p:nvPicPr>
          <p:cNvPr id="581" name="Picture 58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570037" y="2435541"/>
            <a:ext cx="1114420" cy="604521"/>
          </a:xfrm>
          <a:prstGeom prst="rect">
            <a:avLst/>
          </a:prstGeom>
        </p:spPr>
      </p:pic>
      <p:sp>
        <p:nvSpPr>
          <p:cNvPr id="29" name="Freeform 3168"/>
          <p:cNvSpPr>
            <a:spLocks noEditPoints="1"/>
          </p:cNvSpPr>
          <p:nvPr/>
        </p:nvSpPr>
        <p:spPr bwMode="auto">
          <a:xfrm>
            <a:off x="209550" y="3538537"/>
            <a:ext cx="11969750" cy="828675"/>
          </a:xfrm>
          <a:custGeom>
            <a:avLst/>
            <a:gdLst>
              <a:gd name="T0" fmla="*/ 2210 w 5791"/>
              <a:gd name="T1" fmla="*/ 400 h 401"/>
              <a:gd name="T2" fmla="*/ 2161 w 5791"/>
              <a:gd name="T3" fmla="*/ 397 h 401"/>
              <a:gd name="T4" fmla="*/ 2113 w 5791"/>
              <a:gd name="T5" fmla="*/ 392 h 401"/>
              <a:gd name="T6" fmla="*/ 2066 w 5791"/>
              <a:gd name="T7" fmla="*/ 383 h 401"/>
              <a:gd name="T8" fmla="*/ 2486 w 5791"/>
              <a:gd name="T9" fmla="*/ 374 h 401"/>
              <a:gd name="T10" fmla="*/ 2533 w 5791"/>
              <a:gd name="T11" fmla="*/ 363 h 401"/>
              <a:gd name="T12" fmla="*/ 2580 w 5791"/>
              <a:gd name="T13" fmla="*/ 351 h 401"/>
              <a:gd name="T14" fmla="*/ 2626 w 5791"/>
              <a:gd name="T15" fmla="*/ 337 h 401"/>
              <a:gd name="T16" fmla="*/ 1849 w 5791"/>
              <a:gd name="T17" fmla="*/ 312 h 401"/>
              <a:gd name="T18" fmla="*/ 4954 w 5791"/>
              <a:gd name="T19" fmla="*/ 315 h 401"/>
              <a:gd name="T20" fmla="*/ 5002 w 5791"/>
              <a:gd name="T21" fmla="*/ 312 h 401"/>
              <a:gd name="T22" fmla="*/ 5050 w 5791"/>
              <a:gd name="T23" fmla="*/ 308 h 401"/>
              <a:gd name="T24" fmla="*/ 4727 w 5791"/>
              <a:gd name="T25" fmla="*/ 304 h 401"/>
              <a:gd name="T26" fmla="*/ 5122 w 5791"/>
              <a:gd name="T27" fmla="*/ 299 h 401"/>
              <a:gd name="T28" fmla="*/ 2726 w 5791"/>
              <a:gd name="T29" fmla="*/ 293 h 401"/>
              <a:gd name="T30" fmla="*/ 4633 w 5791"/>
              <a:gd name="T31" fmla="*/ 288 h 401"/>
              <a:gd name="T32" fmla="*/ 4609 w 5791"/>
              <a:gd name="T33" fmla="*/ 282 h 401"/>
              <a:gd name="T34" fmla="*/ 4586 w 5791"/>
              <a:gd name="T35" fmla="*/ 276 h 401"/>
              <a:gd name="T36" fmla="*/ 4563 w 5791"/>
              <a:gd name="T37" fmla="*/ 269 h 401"/>
              <a:gd name="T38" fmla="*/ 4540 w 5791"/>
              <a:gd name="T39" fmla="*/ 262 h 401"/>
              <a:gd name="T40" fmla="*/ 5334 w 5791"/>
              <a:gd name="T41" fmla="*/ 256 h 401"/>
              <a:gd name="T42" fmla="*/ 5357 w 5791"/>
              <a:gd name="T43" fmla="*/ 250 h 401"/>
              <a:gd name="T44" fmla="*/ 5380 w 5791"/>
              <a:gd name="T45" fmla="*/ 244 h 401"/>
              <a:gd name="T46" fmla="*/ 5403 w 5791"/>
              <a:gd name="T47" fmla="*/ 237 h 401"/>
              <a:gd name="T48" fmla="*/ 2881 w 5791"/>
              <a:gd name="T49" fmla="*/ 229 h 401"/>
              <a:gd name="T50" fmla="*/ 5449 w 5791"/>
              <a:gd name="T51" fmla="*/ 223 h 401"/>
              <a:gd name="T52" fmla="*/ 1602 w 5791"/>
              <a:gd name="T53" fmla="*/ 217 h 401"/>
              <a:gd name="T54" fmla="*/ 1579 w 5791"/>
              <a:gd name="T55" fmla="*/ 209 h 401"/>
              <a:gd name="T56" fmla="*/ 1556 w 5791"/>
              <a:gd name="T57" fmla="*/ 202 h 401"/>
              <a:gd name="T58" fmla="*/ 214 w 5791"/>
              <a:gd name="T59" fmla="*/ 196 h 401"/>
              <a:gd name="T60" fmla="*/ 237 w 5791"/>
              <a:gd name="T61" fmla="*/ 189 h 401"/>
              <a:gd name="T62" fmla="*/ 260 w 5791"/>
              <a:gd name="T63" fmla="*/ 183 h 401"/>
              <a:gd name="T64" fmla="*/ 4343 w 5791"/>
              <a:gd name="T65" fmla="*/ 175 h 401"/>
              <a:gd name="T66" fmla="*/ 306 w 5791"/>
              <a:gd name="T67" fmla="*/ 170 h 401"/>
              <a:gd name="T68" fmla="*/ 330 w 5791"/>
              <a:gd name="T69" fmla="*/ 164 h 401"/>
              <a:gd name="T70" fmla="*/ 353 w 5791"/>
              <a:gd name="T71" fmla="*/ 159 h 401"/>
              <a:gd name="T72" fmla="*/ 5654 w 5791"/>
              <a:gd name="T73" fmla="*/ 151 h 401"/>
              <a:gd name="T74" fmla="*/ 1346 w 5791"/>
              <a:gd name="T75" fmla="*/ 146 h 401"/>
              <a:gd name="T76" fmla="*/ 3079 w 5791"/>
              <a:gd name="T77" fmla="*/ 141 h 401"/>
              <a:gd name="T78" fmla="*/ 5699 w 5791"/>
              <a:gd name="T79" fmla="*/ 134 h 401"/>
              <a:gd name="T80" fmla="*/ 1275 w 5791"/>
              <a:gd name="T81" fmla="*/ 133 h 401"/>
              <a:gd name="T82" fmla="*/ 518 w 5791"/>
              <a:gd name="T83" fmla="*/ 127 h 401"/>
              <a:gd name="T84" fmla="*/ 542 w 5791"/>
              <a:gd name="T85" fmla="*/ 124 h 401"/>
              <a:gd name="T86" fmla="*/ 1179 w 5791"/>
              <a:gd name="T87" fmla="*/ 118 h 401"/>
              <a:gd name="T88" fmla="*/ 614 w 5791"/>
              <a:gd name="T89" fmla="*/ 115 h 401"/>
              <a:gd name="T90" fmla="*/ 1107 w 5791"/>
              <a:gd name="T91" fmla="*/ 110 h 401"/>
              <a:gd name="T92" fmla="*/ 686 w 5791"/>
              <a:gd name="T93" fmla="*/ 108 h 401"/>
              <a:gd name="T94" fmla="*/ 1035 w 5791"/>
              <a:gd name="T95" fmla="*/ 105 h 401"/>
              <a:gd name="T96" fmla="*/ 758 w 5791"/>
              <a:gd name="T97" fmla="*/ 103 h 401"/>
              <a:gd name="T98" fmla="*/ 963 w 5791"/>
              <a:gd name="T99" fmla="*/ 101 h 401"/>
              <a:gd name="T100" fmla="*/ 914 w 5791"/>
              <a:gd name="T101" fmla="*/ 100 h 401"/>
              <a:gd name="T102" fmla="*/ 3191 w 5791"/>
              <a:gd name="T103" fmla="*/ 96 h 401"/>
              <a:gd name="T104" fmla="*/ 3236 w 5791"/>
              <a:gd name="T105" fmla="*/ 79 h 401"/>
              <a:gd name="T106" fmla="*/ 3282 w 5791"/>
              <a:gd name="T107" fmla="*/ 64 h 401"/>
              <a:gd name="T108" fmla="*/ 3328 w 5791"/>
              <a:gd name="T109" fmla="*/ 50 h 401"/>
              <a:gd name="T110" fmla="*/ 3374 w 5791"/>
              <a:gd name="T111" fmla="*/ 38 h 401"/>
              <a:gd name="T112" fmla="*/ 3421 w 5791"/>
              <a:gd name="T113" fmla="*/ 27 h 401"/>
              <a:gd name="T114" fmla="*/ 3467 w 5791"/>
              <a:gd name="T115" fmla="*/ 18 h 401"/>
              <a:gd name="T116" fmla="*/ 3506 w 5791"/>
              <a:gd name="T117" fmla="*/ 20 h 401"/>
              <a:gd name="T118" fmla="*/ 3553 w 5791"/>
              <a:gd name="T119" fmla="*/ 15 h 401"/>
              <a:gd name="T120" fmla="*/ 3601 w 5791"/>
              <a:gd name="T121" fmla="*/ 11 h 401"/>
              <a:gd name="T122" fmla="*/ 3649 w 5791"/>
              <a:gd name="T123" fmla="*/ 8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91" h="401">
                <a:moveTo>
                  <a:pt x="2246" y="401"/>
                </a:moveTo>
                <a:cubicBezTo>
                  <a:pt x="2246" y="393"/>
                  <a:pt x="2246" y="393"/>
                  <a:pt x="2246" y="393"/>
                </a:cubicBezTo>
                <a:cubicBezTo>
                  <a:pt x="2250" y="393"/>
                  <a:pt x="2254" y="393"/>
                  <a:pt x="2258" y="393"/>
                </a:cubicBezTo>
                <a:cubicBezTo>
                  <a:pt x="2258" y="401"/>
                  <a:pt x="2258" y="401"/>
                  <a:pt x="2258" y="401"/>
                </a:cubicBezTo>
                <a:cubicBezTo>
                  <a:pt x="2254" y="401"/>
                  <a:pt x="2250" y="401"/>
                  <a:pt x="2246" y="401"/>
                </a:cubicBezTo>
                <a:close/>
                <a:moveTo>
                  <a:pt x="2234" y="401"/>
                </a:moveTo>
                <a:cubicBezTo>
                  <a:pt x="2230" y="401"/>
                  <a:pt x="2226" y="401"/>
                  <a:pt x="2222" y="401"/>
                </a:cubicBezTo>
                <a:cubicBezTo>
                  <a:pt x="2222" y="393"/>
                  <a:pt x="2222" y="393"/>
                  <a:pt x="2222" y="393"/>
                </a:cubicBezTo>
                <a:cubicBezTo>
                  <a:pt x="2226" y="393"/>
                  <a:pt x="2230" y="393"/>
                  <a:pt x="2234" y="393"/>
                </a:cubicBezTo>
                <a:lnTo>
                  <a:pt x="2234" y="401"/>
                </a:lnTo>
                <a:close/>
                <a:moveTo>
                  <a:pt x="2270" y="401"/>
                </a:moveTo>
                <a:cubicBezTo>
                  <a:pt x="2270" y="393"/>
                  <a:pt x="2270" y="393"/>
                  <a:pt x="2270" y="393"/>
                </a:cubicBezTo>
                <a:cubicBezTo>
                  <a:pt x="2274" y="392"/>
                  <a:pt x="2278" y="392"/>
                  <a:pt x="2282" y="392"/>
                </a:cubicBezTo>
                <a:cubicBezTo>
                  <a:pt x="2282" y="400"/>
                  <a:pt x="2282" y="400"/>
                  <a:pt x="2282" y="400"/>
                </a:cubicBezTo>
                <a:cubicBezTo>
                  <a:pt x="2278" y="400"/>
                  <a:pt x="2274" y="400"/>
                  <a:pt x="2270" y="401"/>
                </a:cubicBezTo>
                <a:close/>
                <a:moveTo>
                  <a:pt x="2210" y="400"/>
                </a:moveTo>
                <a:cubicBezTo>
                  <a:pt x="2206" y="400"/>
                  <a:pt x="2202" y="400"/>
                  <a:pt x="2198" y="400"/>
                </a:cubicBezTo>
                <a:cubicBezTo>
                  <a:pt x="2198" y="392"/>
                  <a:pt x="2198" y="392"/>
                  <a:pt x="2198" y="392"/>
                </a:cubicBezTo>
                <a:cubicBezTo>
                  <a:pt x="2202" y="392"/>
                  <a:pt x="2206" y="392"/>
                  <a:pt x="2210" y="392"/>
                </a:cubicBezTo>
                <a:lnTo>
                  <a:pt x="2210" y="400"/>
                </a:lnTo>
                <a:close/>
                <a:moveTo>
                  <a:pt x="2294" y="400"/>
                </a:moveTo>
                <a:cubicBezTo>
                  <a:pt x="2294" y="392"/>
                  <a:pt x="2294" y="392"/>
                  <a:pt x="2294" y="392"/>
                </a:cubicBezTo>
                <a:cubicBezTo>
                  <a:pt x="2298" y="391"/>
                  <a:pt x="2302" y="391"/>
                  <a:pt x="2306" y="391"/>
                </a:cubicBezTo>
                <a:cubicBezTo>
                  <a:pt x="2306" y="399"/>
                  <a:pt x="2306" y="399"/>
                  <a:pt x="2306" y="399"/>
                </a:cubicBezTo>
                <a:cubicBezTo>
                  <a:pt x="2302" y="399"/>
                  <a:pt x="2298" y="399"/>
                  <a:pt x="2294" y="400"/>
                </a:cubicBezTo>
                <a:close/>
                <a:moveTo>
                  <a:pt x="2186" y="399"/>
                </a:moveTo>
                <a:cubicBezTo>
                  <a:pt x="2182" y="399"/>
                  <a:pt x="2178" y="398"/>
                  <a:pt x="2174" y="398"/>
                </a:cubicBezTo>
                <a:cubicBezTo>
                  <a:pt x="2174" y="390"/>
                  <a:pt x="2174" y="390"/>
                  <a:pt x="2174" y="390"/>
                </a:cubicBezTo>
                <a:cubicBezTo>
                  <a:pt x="2178" y="390"/>
                  <a:pt x="2182" y="391"/>
                  <a:pt x="2186" y="391"/>
                </a:cubicBezTo>
                <a:lnTo>
                  <a:pt x="2186" y="399"/>
                </a:lnTo>
                <a:close/>
                <a:moveTo>
                  <a:pt x="2318" y="398"/>
                </a:moveTo>
                <a:cubicBezTo>
                  <a:pt x="2318" y="390"/>
                  <a:pt x="2318" y="390"/>
                  <a:pt x="2318" y="390"/>
                </a:cubicBezTo>
                <a:cubicBezTo>
                  <a:pt x="2322" y="390"/>
                  <a:pt x="2326" y="390"/>
                  <a:pt x="2330" y="389"/>
                </a:cubicBezTo>
                <a:cubicBezTo>
                  <a:pt x="2331" y="397"/>
                  <a:pt x="2331" y="397"/>
                  <a:pt x="2331" y="397"/>
                </a:cubicBezTo>
                <a:cubicBezTo>
                  <a:pt x="2327" y="398"/>
                  <a:pt x="2323" y="398"/>
                  <a:pt x="2318" y="398"/>
                </a:cubicBezTo>
                <a:close/>
                <a:moveTo>
                  <a:pt x="2161" y="397"/>
                </a:moveTo>
                <a:cubicBezTo>
                  <a:pt x="2157" y="397"/>
                  <a:pt x="2153" y="396"/>
                  <a:pt x="2149" y="396"/>
                </a:cubicBezTo>
                <a:cubicBezTo>
                  <a:pt x="2150" y="388"/>
                  <a:pt x="2150" y="388"/>
                  <a:pt x="2150" y="388"/>
                </a:cubicBezTo>
                <a:cubicBezTo>
                  <a:pt x="2154" y="388"/>
                  <a:pt x="2158" y="389"/>
                  <a:pt x="2162" y="389"/>
                </a:cubicBezTo>
                <a:lnTo>
                  <a:pt x="2161" y="397"/>
                </a:lnTo>
                <a:close/>
                <a:moveTo>
                  <a:pt x="2343" y="396"/>
                </a:moveTo>
                <a:cubicBezTo>
                  <a:pt x="2342" y="388"/>
                  <a:pt x="2342" y="388"/>
                  <a:pt x="2342" y="388"/>
                </a:cubicBezTo>
                <a:cubicBezTo>
                  <a:pt x="2346" y="388"/>
                  <a:pt x="2350" y="388"/>
                  <a:pt x="2354" y="387"/>
                </a:cubicBezTo>
                <a:cubicBezTo>
                  <a:pt x="2355" y="395"/>
                  <a:pt x="2355" y="395"/>
                  <a:pt x="2355" y="395"/>
                </a:cubicBezTo>
                <a:cubicBezTo>
                  <a:pt x="2351" y="395"/>
                  <a:pt x="2347" y="396"/>
                  <a:pt x="2343" y="396"/>
                </a:cubicBezTo>
                <a:close/>
                <a:moveTo>
                  <a:pt x="2137" y="395"/>
                </a:moveTo>
                <a:cubicBezTo>
                  <a:pt x="2133" y="394"/>
                  <a:pt x="2129" y="394"/>
                  <a:pt x="2125" y="393"/>
                </a:cubicBezTo>
                <a:cubicBezTo>
                  <a:pt x="2126" y="385"/>
                  <a:pt x="2126" y="385"/>
                  <a:pt x="2126" y="385"/>
                </a:cubicBezTo>
                <a:cubicBezTo>
                  <a:pt x="2130" y="386"/>
                  <a:pt x="2134" y="386"/>
                  <a:pt x="2138" y="387"/>
                </a:cubicBezTo>
                <a:lnTo>
                  <a:pt x="2137" y="395"/>
                </a:lnTo>
                <a:close/>
                <a:moveTo>
                  <a:pt x="2367" y="394"/>
                </a:moveTo>
                <a:cubicBezTo>
                  <a:pt x="2366" y="386"/>
                  <a:pt x="2366" y="386"/>
                  <a:pt x="2366" y="386"/>
                </a:cubicBezTo>
                <a:cubicBezTo>
                  <a:pt x="2370" y="385"/>
                  <a:pt x="2374" y="385"/>
                  <a:pt x="2378" y="384"/>
                </a:cubicBezTo>
                <a:cubicBezTo>
                  <a:pt x="2379" y="392"/>
                  <a:pt x="2379" y="392"/>
                  <a:pt x="2379" y="392"/>
                </a:cubicBezTo>
                <a:cubicBezTo>
                  <a:pt x="2375" y="393"/>
                  <a:pt x="2371" y="393"/>
                  <a:pt x="2367" y="394"/>
                </a:cubicBezTo>
                <a:close/>
                <a:moveTo>
                  <a:pt x="2113" y="392"/>
                </a:moveTo>
                <a:cubicBezTo>
                  <a:pt x="2109" y="391"/>
                  <a:pt x="2106" y="390"/>
                  <a:pt x="2102" y="390"/>
                </a:cubicBezTo>
                <a:cubicBezTo>
                  <a:pt x="2103" y="382"/>
                  <a:pt x="2103" y="382"/>
                  <a:pt x="2103" y="382"/>
                </a:cubicBezTo>
                <a:cubicBezTo>
                  <a:pt x="2107" y="382"/>
                  <a:pt x="2111" y="383"/>
                  <a:pt x="2115" y="384"/>
                </a:cubicBezTo>
                <a:lnTo>
                  <a:pt x="2113" y="392"/>
                </a:lnTo>
                <a:close/>
                <a:moveTo>
                  <a:pt x="2391" y="391"/>
                </a:moveTo>
                <a:cubicBezTo>
                  <a:pt x="2390" y="383"/>
                  <a:pt x="2390" y="383"/>
                  <a:pt x="2390" y="383"/>
                </a:cubicBezTo>
                <a:cubicBezTo>
                  <a:pt x="2394" y="382"/>
                  <a:pt x="2397" y="382"/>
                  <a:pt x="2401" y="381"/>
                </a:cubicBezTo>
                <a:cubicBezTo>
                  <a:pt x="2403" y="389"/>
                  <a:pt x="2403" y="389"/>
                  <a:pt x="2403" y="389"/>
                </a:cubicBezTo>
                <a:cubicBezTo>
                  <a:pt x="2399" y="390"/>
                  <a:pt x="2395" y="390"/>
                  <a:pt x="2391" y="391"/>
                </a:cubicBezTo>
                <a:close/>
                <a:moveTo>
                  <a:pt x="2090" y="388"/>
                </a:moveTo>
                <a:cubicBezTo>
                  <a:pt x="2086" y="387"/>
                  <a:pt x="2082" y="386"/>
                  <a:pt x="2078" y="386"/>
                </a:cubicBezTo>
                <a:cubicBezTo>
                  <a:pt x="2079" y="378"/>
                  <a:pt x="2079" y="378"/>
                  <a:pt x="2079" y="378"/>
                </a:cubicBezTo>
                <a:cubicBezTo>
                  <a:pt x="2083" y="379"/>
                  <a:pt x="2087" y="379"/>
                  <a:pt x="2091" y="380"/>
                </a:cubicBezTo>
                <a:lnTo>
                  <a:pt x="2090" y="388"/>
                </a:lnTo>
                <a:close/>
                <a:moveTo>
                  <a:pt x="2415" y="387"/>
                </a:moveTo>
                <a:cubicBezTo>
                  <a:pt x="2413" y="379"/>
                  <a:pt x="2413" y="379"/>
                  <a:pt x="2413" y="379"/>
                </a:cubicBezTo>
                <a:cubicBezTo>
                  <a:pt x="2417" y="379"/>
                  <a:pt x="2421" y="378"/>
                  <a:pt x="2425" y="377"/>
                </a:cubicBezTo>
                <a:cubicBezTo>
                  <a:pt x="2426" y="385"/>
                  <a:pt x="2426" y="385"/>
                  <a:pt x="2426" y="385"/>
                </a:cubicBezTo>
                <a:cubicBezTo>
                  <a:pt x="2422" y="386"/>
                  <a:pt x="2419" y="387"/>
                  <a:pt x="2415" y="387"/>
                </a:cubicBezTo>
                <a:close/>
                <a:moveTo>
                  <a:pt x="2066" y="383"/>
                </a:moveTo>
                <a:cubicBezTo>
                  <a:pt x="2062" y="383"/>
                  <a:pt x="2058" y="382"/>
                  <a:pt x="2054" y="381"/>
                </a:cubicBezTo>
                <a:cubicBezTo>
                  <a:pt x="2056" y="373"/>
                  <a:pt x="2056" y="373"/>
                  <a:pt x="2056" y="373"/>
                </a:cubicBezTo>
                <a:cubicBezTo>
                  <a:pt x="2060" y="374"/>
                  <a:pt x="2063" y="375"/>
                  <a:pt x="2067" y="376"/>
                </a:cubicBezTo>
                <a:lnTo>
                  <a:pt x="2066" y="383"/>
                </a:lnTo>
                <a:close/>
                <a:moveTo>
                  <a:pt x="2438" y="383"/>
                </a:moveTo>
                <a:cubicBezTo>
                  <a:pt x="2437" y="375"/>
                  <a:pt x="2437" y="375"/>
                  <a:pt x="2437" y="375"/>
                </a:cubicBezTo>
                <a:cubicBezTo>
                  <a:pt x="2441" y="375"/>
                  <a:pt x="2445" y="374"/>
                  <a:pt x="2449" y="373"/>
                </a:cubicBezTo>
                <a:cubicBezTo>
                  <a:pt x="2450" y="381"/>
                  <a:pt x="2450" y="381"/>
                  <a:pt x="2450" y="381"/>
                </a:cubicBezTo>
                <a:cubicBezTo>
                  <a:pt x="2446" y="382"/>
                  <a:pt x="2442" y="383"/>
                  <a:pt x="2438" y="383"/>
                </a:cubicBezTo>
                <a:close/>
                <a:moveTo>
                  <a:pt x="2462" y="379"/>
                </a:moveTo>
                <a:cubicBezTo>
                  <a:pt x="2461" y="371"/>
                  <a:pt x="2461" y="371"/>
                  <a:pt x="2461" y="371"/>
                </a:cubicBezTo>
                <a:cubicBezTo>
                  <a:pt x="2465" y="370"/>
                  <a:pt x="2468" y="369"/>
                  <a:pt x="2472" y="369"/>
                </a:cubicBezTo>
                <a:cubicBezTo>
                  <a:pt x="2474" y="376"/>
                  <a:pt x="2474" y="376"/>
                  <a:pt x="2474" y="376"/>
                </a:cubicBezTo>
                <a:cubicBezTo>
                  <a:pt x="2470" y="377"/>
                  <a:pt x="2466" y="378"/>
                  <a:pt x="2462" y="379"/>
                </a:cubicBezTo>
                <a:close/>
                <a:moveTo>
                  <a:pt x="2042" y="379"/>
                </a:moveTo>
                <a:cubicBezTo>
                  <a:pt x="2038" y="378"/>
                  <a:pt x="2034" y="377"/>
                  <a:pt x="2030" y="376"/>
                </a:cubicBezTo>
                <a:cubicBezTo>
                  <a:pt x="2032" y="368"/>
                  <a:pt x="2032" y="368"/>
                  <a:pt x="2032" y="368"/>
                </a:cubicBezTo>
                <a:cubicBezTo>
                  <a:pt x="2036" y="369"/>
                  <a:pt x="2040" y="370"/>
                  <a:pt x="2044" y="371"/>
                </a:cubicBezTo>
                <a:lnTo>
                  <a:pt x="2042" y="379"/>
                </a:lnTo>
                <a:close/>
                <a:moveTo>
                  <a:pt x="2486" y="374"/>
                </a:moveTo>
                <a:cubicBezTo>
                  <a:pt x="2484" y="366"/>
                  <a:pt x="2484" y="366"/>
                  <a:pt x="2484" y="366"/>
                </a:cubicBezTo>
                <a:cubicBezTo>
                  <a:pt x="2488" y="365"/>
                  <a:pt x="2492" y="364"/>
                  <a:pt x="2496" y="364"/>
                </a:cubicBezTo>
                <a:cubicBezTo>
                  <a:pt x="2498" y="371"/>
                  <a:pt x="2498" y="371"/>
                  <a:pt x="2498" y="371"/>
                </a:cubicBezTo>
                <a:cubicBezTo>
                  <a:pt x="2494" y="372"/>
                  <a:pt x="2490" y="373"/>
                  <a:pt x="2486" y="374"/>
                </a:cubicBezTo>
                <a:close/>
                <a:moveTo>
                  <a:pt x="2019" y="373"/>
                </a:moveTo>
                <a:cubicBezTo>
                  <a:pt x="2015" y="372"/>
                  <a:pt x="2011" y="371"/>
                  <a:pt x="2007" y="370"/>
                </a:cubicBezTo>
                <a:cubicBezTo>
                  <a:pt x="2009" y="363"/>
                  <a:pt x="2009" y="363"/>
                  <a:pt x="2009" y="363"/>
                </a:cubicBezTo>
                <a:cubicBezTo>
                  <a:pt x="2013" y="364"/>
                  <a:pt x="2017" y="364"/>
                  <a:pt x="2021" y="365"/>
                </a:cubicBezTo>
                <a:lnTo>
                  <a:pt x="2019" y="373"/>
                </a:lnTo>
                <a:close/>
                <a:moveTo>
                  <a:pt x="2509" y="369"/>
                </a:moveTo>
                <a:cubicBezTo>
                  <a:pt x="2508" y="361"/>
                  <a:pt x="2508" y="361"/>
                  <a:pt x="2508" y="361"/>
                </a:cubicBezTo>
                <a:cubicBezTo>
                  <a:pt x="2511" y="360"/>
                  <a:pt x="2515" y="359"/>
                  <a:pt x="2519" y="358"/>
                </a:cubicBezTo>
                <a:cubicBezTo>
                  <a:pt x="2521" y="366"/>
                  <a:pt x="2521" y="366"/>
                  <a:pt x="2521" y="366"/>
                </a:cubicBezTo>
                <a:cubicBezTo>
                  <a:pt x="2517" y="367"/>
                  <a:pt x="2513" y="368"/>
                  <a:pt x="2509" y="369"/>
                </a:cubicBezTo>
                <a:close/>
                <a:moveTo>
                  <a:pt x="1995" y="367"/>
                </a:moveTo>
                <a:cubicBezTo>
                  <a:pt x="1991" y="366"/>
                  <a:pt x="1988" y="365"/>
                  <a:pt x="1984" y="364"/>
                </a:cubicBezTo>
                <a:cubicBezTo>
                  <a:pt x="1986" y="356"/>
                  <a:pt x="1986" y="356"/>
                  <a:pt x="1986" y="356"/>
                </a:cubicBezTo>
                <a:cubicBezTo>
                  <a:pt x="1990" y="358"/>
                  <a:pt x="1994" y="359"/>
                  <a:pt x="1997" y="360"/>
                </a:cubicBezTo>
                <a:lnTo>
                  <a:pt x="1995" y="367"/>
                </a:lnTo>
                <a:close/>
                <a:moveTo>
                  <a:pt x="2533" y="363"/>
                </a:moveTo>
                <a:cubicBezTo>
                  <a:pt x="2531" y="355"/>
                  <a:pt x="2531" y="355"/>
                  <a:pt x="2531" y="355"/>
                </a:cubicBezTo>
                <a:cubicBezTo>
                  <a:pt x="2535" y="354"/>
                  <a:pt x="2539" y="353"/>
                  <a:pt x="2543" y="352"/>
                </a:cubicBezTo>
                <a:cubicBezTo>
                  <a:pt x="2545" y="360"/>
                  <a:pt x="2545" y="360"/>
                  <a:pt x="2545" y="360"/>
                </a:cubicBezTo>
                <a:cubicBezTo>
                  <a:pt x="2541" y="361"/>
                  <a:pt x="2537" y="362"/>
                  <a:pt x="2533" y="363"/>
                </a:cubicBezTo>
                <a:close/>
                <a:moveTo>
                  <a:pt x="1972" y="361"/>
                </a:moveTo>
                <a:cubicBezTo>
                  <a:pt x="1968" y="360"/>
                  <a:pt x="1964" y="359"/>
                  <a:pt x="1961" y="358"/>
                </a:cubicBezTo>
                <a:cubicBezTo>
                  <a:pt x="1963" y="350"/>
                  <a:pt x="1963" y="350"/>
                  <a:pt x="1963" y="350"/>
                </a:cubicBezTo>
                <a:cubicBezTo>
                  <a:pt x="1967" y="351"/>
                  <a:pt x="1970" y="352"/>
                  <a:pt x="1974" y="353"/>
                </a:cubicBezTo>
                <a:lnTo>
                  <a:pt x="1972" y="361"/>
                </a:lnTo>
                <a:close/>
                <a:moveTo>
                  <a:pt x="2556" y="357"/>
                </a:moveTo>
                <a:cubicBezTo>
                  <a:pt x="2554" y="349"/>
                  <a:pt x="2554" y="349"/>
                  <a:pt x="2554" y="349"/>
                </a:cubicBezTo>
                <a:cubicBezTo>
                  <a:pt x="2558" y="348"/>
                  <a:pt x="2562" y="347"/>
                  <a:pt x="2566" y="346"/>
                </a:cubicBezTo>
                <a:cubicBezTo>
                  <a:pt x="2568" y="354"/>
                  <a:pt x="2568" y="354"/>
                  <a:pt x="2568" y="354"/>
                </a:cubicBezTo>
                <a:cubicBezTo>
                  <a:pt x="2564" y="355"/>
                  <a:pt x="2560" y="356"/>
                  <a:pt x="2556" y="357"/>
                </a:cubicBezTo>
                <a:close/>
                <a:moveTo>
                  <a:pt x="1949" y="354"/>
                </a:moveTo>
                <a:cubicBezTo>
                  <a:pt x="1945" y="353"/>
                  <a:pt x="1941" y="352"/>
                  <a:pt x="1937" y="351"/>
                </a:cubicBezTo>
                <a:cubicBezTo>
                  <a:pt x="1940" y="343"/>
                  <a:pt x="1940" y="343"/>
                  <a:pt x="1940" y="343"/>
                </a:cubicBezTo>
                <a:cubicBezTo>
                  <a:pt x="1944" y="344"/>
                  <a:pt x="1948" y="345"/>
                  <a:pt x="1951" y="347"/>
                </a:cubicBezTo>
                <a:lnTo>
                  <a:pt x="1949" y="354"/>
                </a:lnTo>
                <a:close/>
                <a:moveTo>
                  <a:pt x="2580" y="351"/>
                </a:moveTo>
                <a:cubicBezTo>
                  <a:pt x="2577" y="343"/>
                  <a:pt x="2577" y="343"/>
                  <a:pt x="2577" y="343"/>
                </a:cubicBezTo>
                <a:cubicBezTo>
                  <a:pt x="2581" y="342"/>
                  <a:pt x="2585" y="341"/>
                  <a:pt x="2589" y="339"/>
                </a:cubicBezTo>
                <a:cubicBezTo>
                  <a:pt x="2591" y="347"/>
                  <a:pt x="2591" y="347"/>
                  <a:pt x="2591" y="347"/>
                </a:cubicBezTo>
                <a:cubicBezTo>
                  <a:pt x="2587" y="348"/>
                  <a:pt x="2583" y="349"/>
                  <a:pt x="2580" y="351"/>
                </a:cubicBezTo>
                <a:close/>
                <a:moveTo>
                  <a:pt x="1926" y="347"/>
                </a:moveTo>
                <a:cubicBezTo>
                  <a:pt x="1922" y="346"/>
                  <a:pt x="1918" y="345"/>
                  <a:pt x="1915" y="343"/>
                </a:cubicBezTo>
                <a:cubicBezTo>
                  <a:pt x="1917" y="336"/>
                  <a:pt x="1917" y="336"/>
                  <a:pt x="1917" y="336"/>
                </a:cubicBezTo>
                <a:cubicBezTo>
                  <a:pt x="1921" y="337"/>
                  <a:pt x="1925" y="338"/>
                  <a:pt x="1928" y="339"/>
                </a:cubicBezTo>
                <a:lnTo>
                  <a:pt x="1926" y="347"/>
                </a:lnTo>
                <a:close/>
                <a:moveTo>
                  <a:pt x="2603" y="344"/>
                </a:moveTo>
                <a:cubicBezTo>
                  <a:pt x="2600" y="336"/>
                  <a:pt x="2600" y="336"/>
                  <a:pt x="2600" y="336"/>
                </a:cubicBezTo>
                <a:cubicBezTo>
                  <a:pt x="2604" y="335"/>
                  <a:pt x="2608" y="334"/>
                  <a:pt x="2612" y="333"/>
                </a:cubicBezTo>
                <a:cubicBezTo>
                  <a:pt x="2614" y="340"/>
                  <a:pt x="2614" y="340"/>
                  <a:pt x="2614" y="340"/>
                </a:cubicBezTo>
                <a:cubicBezTo>
                  <a:pt x="2610" y="341"/>
                  <a:pt x="2607" y="343"/>
                  <a:pt x="2603" y="344"/>
                </a:cubicBezTo>
                <a:close/>
                <a:moveTo>
                  <a:pt x="1903" y="339"/>
                </a:moveTo>
                <a:cubicBezTo>
                  <a:pt x="1899" y="338"/>
                  <a:pt x="1896" y="337"/>
                  <a:pt x="1892" y="336"/>
                </a:cubicBezTo>
                <a:cubicBezTo>
                  <a:pt x="1894" y="328"/>
                  <a:pt x="1894" y="328"/>
                  <a:pt x="1894" y="328"/>
                </a:cubicBezTo>
                <a:cubicBezTo>
                  <a:pt x="1898" y="329"/>
                  <a:pt x="1902" y="331"/>
                  <a:pt x="1906" y="332"/>
                </a:cubicBezTo>
                <a:lnTo>
                  <a:pt x="1903" y="339"/>
                </a:lnTo>
                <a:close/>
                <a:moveTo>
                  <a:pt x="2626" y="337"/>
                </a:moveTo>
                <a:cubicBezTo>
                  <a:pt x="2623" y="329"/>
                  <a:pt x="2623" y="329"/>
                  <a:pt x="2623" y="329"/>
                </a:cubicBezTo>
                <a:cubicBezTo>
                  <a:pt x="2627" y="328"/>
                  <a:pt x="2631" y="327"/>
                  <a:pt x="2635" y="325"/>
                </a:cubicBezTo>
                <a:cubicBezTo>
                  <a:pt x="2637" y="333"/>
                  <a:pt x="2637" y="333"/>
                  <a:pt x="2637" y="333"/>
                </a:cubicBezTo>
                <a:cubicBezTo>
                  <a:pt x="2634" y="334"/>
                  <a:pt x="2630" y="335"/>
                  <a:pt x="2626" y="337"/>
                </a:cubicBezTo>
                <a:close/>
                <a:moveTo>
                  <a:pt x="1880" y="332"/>
                </a:moveTo>
                <a:cubicBezTo>
                  <a:pt x="1877" y="330"/>
                  <a:pt x="1873" y="329"/>
                  <a:pt x="1869" y="328"/>
                </a:cubicBezTo>
                <a:cubicBezTo>
                  <a:pt x="1872" y="320"/>
                  <a:pt x="1872" y="320"/>
                  <a:pt x="1872" y="320"/>
                </a:cubicBezTo>
                <a:cubicBezTo>
                  <a:pt x="1875" y="321"/>
                  <a:pt x="1879" y="323"/>
                  <a:pt x="1883" y="324"/>
                </a:cubicBezTo>
                <a:lnTo>
                  <a:pt x="1880" y="332"/>
                </a:lnTo>
                <a:close/>
                <a:moveTo>
                  <a:pt x="2649" y="329"/>
                </a:moveTo>
                <a:cubicBezTo>
                  <a:pt x="2646" y="322"/>
                  <a:pt x="2646" y="322"/>
                  <a:pt x="2646" y="322"/>
                </a:cubicBezTo>
                <a:cubicBezTo>
                  <a:pt x="2650" y="320"/>
                  <a:pt x="2654" y="319"/>
                  <a:pt x="2658" y="318"/>
                </a:cubicBezTo>
                <a:cubicBezTo>
                  <a:pt x="2660" y="325"/>
                  <a:pt x="2660" y="325"/>
                  <a:pt x="2660" y="325"/>
                </a:cubicBezTo>
                <a:cubicBezTo>
                  <a:pt x="2657" y="327"/>
                  <a:pt x="2653" y="328"/>
                  <a:pt x="2649" y="329"/>
                </a:cubicBezTo>
                <a:close/>
                <a:moveTo>
                  <a:pt x="4900" y="324"/>
                </a:moveTo>
                <a:cubicBezTo>
                  <a:pt x="4894" y="324"/>
                  <a:pt x="4894" y="324"/>
                  <a:pt x="4894" y="324"/>
                </a:cubicBezTo>
                <a:cubicBezTo>
                  <a:pt x="4894" y="316"/>
                  <a:pt x="4894" y="316"/>
                  <a:pt x="4894" y="316"/>
                </a:cubicBezTo>
                <a:cubicBezTo>
                  <a:pt x="4900" y="316"/>
                  <a:pt x="4900" y="316"/>
                  <a:pt x="4900" y="316"/>
                </a:cubicBezTo>
                <a:cubicBezTo>
                  <a:pt x="4906" y="316"/>
                  <a:pt x="4906" y="316"/>
                  <a:pt x="4906" y="316"/>
                </a:cubicBezTo>
                <a:cubicBezTo>
                  <a:pt x="4906" y="324"/>
                  <a:pt x="4906" y="324"/>
                  <a:pt x="4906" y="324"/>
                </a:cubicBezTo>
                <a:lnTo>
                  <a:pt x="4900" y="324"/>
                </a:lnTo>
                <a:close/>
                <a:moveTo>
                  <a:pt x="1858" y="324"/>
                </a:moveTo>
                <a:cubicBezTo>
                  <a:pt x="1854" y="322"/>
                  <a:pt x="1850" y="321"/>
                  <a:pt x="1846" y="319"/>
                </a:cubicBezTo>
                <a:cubicBezTo>
                  <a:pt x="1849" y="312"/>
                  <a:pt x="1849" y="312"/>
                  <a:pt x="1849" y="312"/>
                </a:cubicBezTo>
                <a:cubicBezTo>
                  <a:pt x="1853" y="313"/>
                  <a:pt x="1857" y="315"/>
                  <a:pt x="1860" y="316"/>
                </a:cubicBezTo>
                <a:lnTo>
                  <a:pt x="1858" y="324"/>
                </a:lnTo>
                <a:close/>
                <a:moveTo>
                  <a:pt x="4882" y="323"/>
                </a:moveTo>
                <a:cubicBezTo>
                  <a:pt x="4878" y="323"/>
                  <a:pt x="4874" y="323"/>
                  <a:pt x="4870" y="323"/>
                </a:cubicBezTo>
                <a:cubicBezTo>
                  <a:pt x="4870" y="315"/>
                  <a:pt x="4870" y="315"/>
                  <a:pt x="4870" y="315"/>
                </a:cubicBezTo>
                <a:cubicBezTo>
                  <a:pt x="4874" y="315"/>
                  <a:pt x="4878" y="315"/>
                  <a:pt x="4882" y="315"/>
                </a:cubicBezTo>
                <a:lnTo>
                  <a:pt x="4882" y="323"/>
                </a:lnTo>
                <a:close/>
                <a:moveTo>
                  <a:pt x="4918" y="323"/>
                </a:moveTo>
                <a:cubicBezTo>
                  <a:pt x="4918" y="315"/>
                  <a:pt x="4918" y="315"/>
                  <a:pt x="4918" y="315"/>
                </a:cubicBezTo>
                <a:cubicBezTo>
                  <a:pt x="4922" y="315"/>
                  <a:pt x="4926" y="315"/>
                  <a:pt x="4930" y="315"/>
                </a:cubicBezTo>
                <a:cubicBezTo>
                  <a:pt x="4930" y="323"/>
                  <a:pt x="4930" y="323"/>
                  <a:pt x="4930" y="323"/>
                </a:cubicBezTo>
                <a:cubicBezTo>
                  <a:pt x="4926" y="323"/>
                  <a:pt x="4922" y="323"/>
                  <a:pt x="4918" y="323"/>
                </a:cubicBezTo>
                <a:close/>
                <a:moveTo>
                  <a:pt x="4858" y="323"/>
                </a:moveTo>
                <a:cubicBezTo>
                  <a:pt x="4854" y="323"/>
                  <a:pt x="4850" y="323"/>
                  <a:pt x="4846" y="323"/>
                </a:cubicBezTo>
                <a:cubicBezTo>
                  <a:pt x="4846" y="315"/>
                  <a:pt x="4846" y="315"/>
                  <a:pt x="4846" y="315"/>
                </a:cubicBezTo>
                <a:cubicBezTo>
                  <a:pt x="4850" y="315"/>
                  <a:pt x="4854" y="315"/>
                  <a:pt x="4858" y="315"/>
                </a:cubicBezTo>
                <a:lnTo>
                  <a:pt x="4858" y="323"/>
                </a:lnTo>
                <a:close/>
                <a:moveTo>
                  <a:pt x="4942" y="323"/>
                </a:moveTo>
                <a:cubicBezTo>
                  <a:pt x="4942" y="315"/>
                  <a:pt x="4942" y="315"/>
                  <a:pt x="4942" y="315"/>
                </a:cubicBezTo>
                <a:cubicBezTo>
                  <a:pt x="4946" y="315"/>
                  <a:pt x="4950" y="315"/>
                  <a:pt x="4954" y="315"/>
                </a:cubicBezTo>
                <a:cubicBezTo>
                  <a:pt x="4955" y="323"/>
                  <a:pt x="4955" y="323"/>
                  <a:pt x="4955" y="323"/>
                </a:cubicBezTo>
                <a:cubicBezTo>
                  <a:pt x="4951" y="323"/>
                  <a:pt x="4947" y="323"/>
                  <a:pt x="4942" y="323"/>
                </a:cubicBezTo>
                <a:close/>
                <a:moveTo>
                  <a:pt x="4967" y="322"/>
                </a:moveTo>
                <a:cubicBezTo>
                  <a:pt x="4966" y="314"/>
                  <a:pt x="4966" y="314"/>
                  <a:pt x="4966" y="314"/>
                </a:cubicBezTo>
                <a:cubicBezTo>
                  <a:pt x="4970" y="314"/>
                  <a:pt x="4974" y="314"/>
                  <a:pt x="4978" y="313"/>
                </a:cubicBezTo>
                <a:cubicBezTo>
                  <a:pt x="4979" y="321"/>
                  <a:pt x="4979" y="321"/>
                  <a:pt x="4979" y="321"/>
                </a:cubicBezTo>
                <a:cubicBezTo>
                  <a:pt x="4975" y="322"/>
                  <a:pt x="4971" y="322"/>
                  <a:pt x="4967" y="322"/>
                </a:cubicBezTo>
                <a:close/>
                <a:moveTo>
                  <a:pt x="4834" y="322"/>
                </a:moveTo>
                <a:cubicBezTo>
                  <a:pt x="4830" y="322"/>
                  <a:pt x="4826" y="322"/>
                  <a:pt x="4822" y="321"/>
                </a:cubicBezTo>
                <a:cubicBezTo>
                  <a:pt x="4822" y="313"/>
                  <a:pt x="4822" y="313"/>
                  <a:pt x="4822" y="313"/>
                </a:cubicBezTo>
                <a:cubicBezTo>
                  <a:pt x="4826" y="314"/>
                  <a:pt x="4830" y="314"/>
                  <a:pt x="4834" y="314"/>
                </a:cubicBezTo>
                <a:lnTo>
                  <a:pt x="4834" y="322"/>
                </a:lnTo>
                <a:close/>
                <a:moveTo>
                  <a:pt x="2672" y="321"/>
                </a:moveTo>
                <a:cubicBezTo>
                  <a:pt x="2669" y="314"/>
                  <a:pt x="2669" y="314"/>
                  <a:pt x="2669" y="314"/>
                </a:cubicBezTo>
                <a:cubicBezTo>
                  <a:pt x="2673" y="313"/>
                  <a:pt x="2677" y="311"/>
                  <a:pt x="2681" y="310"/>
                </a:cubicBezTo>
                <a:cubicBezTo>
                  <a:pt x="2683" y="317"/>
                  <a:pt x="2683" y="317"/>
                  <a:pt x="2683" y="317"/>
                </a:cubicBezTo>
                <a:cubicBezTo>
                  <a:pt x="2679" y="319"/>
                  <a:pt x="2676" y="320"/>
                  <a:pt x="2672" y="321"/>
                </a:cubicBezTo>
                <a:close/>
                <a:moveTo>
                  <a:pt x="4991" y="321"/>
                </a:moveTo>
                <a:cubicBezTo>
                  <a:pt x="4990" y="313"/>
                  <a:pt x="4990" y="313"/>
                  <a:pt x="4990" y="313"/>
                </a:cubicBezTo>
                <a:cubicBezTo>
                  <a:pt x="4994" y="313"/>
                  <a:pt x="4998" y="312"/>
                  <a:pt x="5002" y="312"/>
                </a:cubicBezTo>
                <a:cubicBezTo>
                  <a:pt x="5003" y="320"/>
                  <a:pt x="5003" y="320"/>
                  <a:pt x="5003" y="320"/>
                </a:cubicBezTo>
                <a:cubicBezTo>
                  <a:pt x="4999" y="320"/>
                  <a:pt x="4995" y="321"/>
                  <a:pt x="4991" y="321"/>
                </a:cubicBezTo>
                <a:close/>
                <a:moveTo>
                  <a:pt x="4810" y="321"/>
                </a:moveTo>
                <a:cubicBezTo>
                  <a:pt x="4806" y="320"/>
                  <a:pt x="4802" y="320"/>
                  <a:pt x="4798" y="320"/>
                </a:cubicBezTo>
                <a:cubicBezTo>
                  <a:pt x="4798" y="312"/>
                  <a:pt x="4798" y="312"/>
                  <a:pt x="4798" y="312"/>
                </a:cubicBezTo>
                <a:cubicBezTo>
                  <a:pt x="4802" y="312"/>
                  <a:pt x="4806" y="312"/>
                  <a:pt x="4810" y="313"/>
                </a:cubicBezTo>
                <a:lnTo>
                  <a:pt x="4810" y="321"/>
                </a:lnTo>
                <a:close/>
                <a:moveTo>
                  <a:pt x="5015" y="319"/>
                </a:moveTo>
                <a:cubicBezTo>
                  <a:pt x="5014" y="311"/>
                  <a:pt x="5014" y="311"/>
                  <a:pt x="5014" y="311"/>
                </a:cubicBezTo>
                <a:cubicBezTo>
                  <a:pt x="5018" y="311"/>
                  <a:pt x="5022" y="311"/>
                  <a:pt x="5026" y="310"/>
                </a:cubicBezTo>
                <a:cubicBezTo>
                  <a:pt x="5027" y="318"/>
                  <a:pt x="5027" y="318"/>
                  <a:pt x="5027" y="318"/>
                </a:cubicBezTo>
                <a:cubicBezTo>
                  <a:pt x="5023" y="319"/>
                  <a:pt x="5019" y="319"/>
                  <a:pt x="5015" y="319"/>
                </a:cubicBezTo>
                <a:close/>
                <a:moveTo>
                  <a:pt x="4786" y="319"/>
                </a:moveTo>
                <a:cubicBezTo>
                  <a:pt x="4782" y="319"/>
                  <a:pt x="4778" y="318"/>
                  <a:pt x="4774" y="318"/>
                </a:cubicBezTo>
                <a:cubicBezTo>
                  <a:pt x="4775" y="310"/>
                  <a:pt x="4775" y="310"/>
                  <a:pt x="4775" y="310"/>
                </a:cubicBezTo>
                <a:cubicBezTo>
                  <a:pt x="4778" y="310"/>
                  <a:pt x="4782" y="311"/>
                  <a:pt x="4786" y="311"/>
                </a:cubicBezTo>
                <a:lnTo>
                  <a:pt x="4786" y="319"/>
                </a:lnTo>
                <a:close/>
                <a:moveTo>
                  <a:pt x="5039" y="317"/>
                </a:moveTo>
                <a:cubicBezTo>
                  <a:pt x="5038" y="309"/>
                  <a:pt x="5038" y="309"/>
                  <a:pt x="5038" y="309"/>
                </a:cubicBezTo>
                <a:cubicBezTo>
                  <a:pt x="5042" y="309"/>
                  <a:pt x="5046" y="308"/>
                  <a:pt x="5050" y="308"/>
                </a:cubicBezTo>
                <a:cubicBezTo>
                  <a:pt x="5051" y="316"/>
                  <a:pt x="5051" y="316"/>
                  <a:pt x="5051" y="316"/>
                </a:cubicBezTo>
                <a:cubicBezTo>
                  <a:pt x="5047" y="316"/>
                  <a:pt x="5043" y="317"/>
                  <a:pt x="5039" y="317"/>
                </a:cubicBezTo>
                <a:close/>
                <a:moveTo>
                  <a:pt x="4762" y="317"/>
                </a:moveTo>
                <a:cubicBezTo>
                  <a:pt x="4758" y="316"/>
                  <a:pt x="4754" y="316"/>
                  <a:pt x="4750" y="315"/>
                </a:cubicBezTo>
                <a:cubicBezTo>
                  <a:pt x="4751" y="307"/>
                  <a:pt x="4751" y="307"/>
                  <a:pt x="4751" y="307"/>
                </a:cubicBezTo>
                <a:cubicBezTo>
                  <a:pt x="4755" y="308"/>
                  <a:pt x="4759" y="308"/>
                  <a:pt x="4763" y="309"/>
                </a:cubicBezTo>
                <a:lnTo>
                  <a:pt x="4762" y="317"/>
                </a:lnTo>
                <a:close/>
                <a:moveTo>
                  <a:pt x="1835" y="315"/>
                </a:moveTo>
                <a:cubicBezTo>
                  <a:pt x="1831" y="314"/>
                  <a:pt x="1828" y="312"/>
                  <a:pt x="1824" y="311"/>
                </a:cubicBezTo>
                <a:cubicBezTo>
                  <a:pt x="1827" y="303"/>
                  <a:pt x="1827" y="303"/>
                  <a:pt x="1827" y="303"/>
                </a:cubicBezTo>
                <a:cubicBezTo>
                  <a:pt x="1830" y="305"/>
                  <a:pt x="1834" y="306"/>
                  <a:pt x="1838" y="308"/>
                </a:cubicBezTo>
                <a:lnTo>
                  <a:pt x="1835" y="315"/>
                </a:lnTo>
                <a:close/>
                <a:moveTo>
                  <a:pt x="5063" y="315"/>
                </a:moveTo>
                <a:cubicBezTo>
                  <a:pt x="5062" y="307"/>
                  <a:pt x="5062" y="307"/>
                  <a:pt x="5062" y="307"/>
                </a:cubicBezTo>
                <a:cubicBezTo>
                  <a:pt x="5066" y="306"/>
                  <a:pt x="5070" y="306"/>
                  <a:pt x="5074" y="306"/>
                </a:cubicBezTo>
                <a:cubicBezTo>
                  <a:pt x="5075" y="314"/>
                  <a:pt x="5075" y="314"/>
                  <a:pt x="5075" y="314"/>
                </a:cubicBezTo>
                <a:cubicBezTo>
                  <a:pt x="5071" y="314"/>
                  <a:pt x="5067" y="314"/>
                  <a:pt x="5063" y="315"/>
                </a:cubicBezTo>
                <a:close/>
                <a:moveTo>
                  <a:pt x="4738" y="314"/>
                </a:moveTo>
                <a:cubicBezTo>
                  <a:pt x="4734" y="313"/>
                  <a:pt x="4730" y="313"/>
                  <a:pt x="4726" y="312"/>
                </a:cubicBezTo>
                <a:cubicBezTo>
                  <a:pt x="4727" y="304"/>
                  <a:pt x="4727" y="304"/>
                  <a:pt x="4727" y="304"/>
                </a:cubicBezTo>
                <a:cubicBezTo>
                  <a:pt x="4731" y="305"/>
                  <a:pt x="4735" y="305"/>
                  <a:pt x="4739" y="306"/>
                </a:cubicBezTo>
                <a:lnTo>
                  <a:pt x="4738" y="314"/>
                </a:lnTo>
                <a:close/>
                <a:moveTo>
                  <a:pt x="2695" y="313"/>
                </a:moveTo>
                <a:cubicBezTo>
                  <a:pt x="2692" y="306"/>
                  <a:pt x="2692" y="306"/>
                  <a:pt x="2692" y="306"/>
                </a:cubicBezTo>
                <a:cubicBezTo>
                  <a:pt x="2696" y="305"/>
                  <a:pt x="2699" y="303"/>
                  <a:pt x="2703" y="302"/>
                </a:cubicBezTo>
                <a:cubicBezTo>
                  <a:pt x="2706" y="309"/>
                  <a:pt x="2706" y="309"/>
                  <a:pt x="2706" y="309"/>
                </a:cubicBezTo>
                <a:cubicBezTo>
                  <a:pt x="2702" y="311"/>
                  <a:pt x="2698" y="312"/>
                  <a:pt x="2695" y="313"/>
                </a:cubicBezTo>
                <a:close/>
                <a:moveTo>
                  <a:pt x="5087" y="312"/>
                </a:moveTo>
                <a:cubicBezTo>
                  <a:pt x="5086" y="304"/>
                  <a:pt x="5086" y="304"/>
                  <a:pt x="5086" y="304"/>
                </a:cubicBezTo>
                <a:cubicBezTo>
                  <a:pt x="5090" y="304"/>
                  <a:pt x="5094" y="303"/>
                  <a:pt x="5098" y="303"/>
                </a:cubicBezTo>
                <a:cubicBezTo>
                  <a:pt x="5099" y="311"/>
                  <a:pt x="5099" y="311"/>
                  <a:pt x="5099" y="311"/>
                </a:cubicBezTo>
                <a:cubicBezTo>
                  <a:pt x="5095" y="311"/>
                  <a:pt x="5091" y="312"/>
                  <a:pt x="5087" y="312"/>
                </a:cubicBezTo>
                <a:close/>
                <a:moveTo>
                  <a:pt x="4714" y="311"/>
                </a:moveTo>
                <a:cubicBezTo>
                  <a:pt x="4710" y="310"/>
                  <a:pt x="4706" y="310"/>
                  <a:pt x="4702" y="309"/>
                </a:cubicBezTo>
                <a:cubicBezTo>
                  <a:pt x="4703" y="301"/>
                  <a:pt x="4703" y="301"/>
                  <a:pt x="4703" y="301"/>
                </a:cubicBezTo>
                <a:cubicBezTo>
                  <a:pt x="4707" y="302"/>
                  <a:pt x="4711" y="302"/>
                  <a:pt x="4715" y="303"/>
                </a:cubicBezTo>
                <a:lnTo>
                  <a:pt x="4714" y="311"/>
                </a:lnTo>
                <a:close/>
                <a:moveTo>
                  <a:pt x="5111" y="309"/>
                </a:moveTo>
                <a:cubicBezTo>
                  <a:pt x="5110" y="301"/>
                  <a:pt x="5110" y="301"/>
                  <a:pt x="5110" y="301"/>
                </a:cubicBezTo>
                <a:cubicBezTo>
                  <a:pt x="5114" y="301"/>
                  <a:pt x="5118" y="300"/>
                  <a:pt x="5122" y="299"/>
                </a:cubicBezTo>
                <a:cubicBezTo>
                  <a:pt x="5123" y="307"/>
                  <a:pt x="5123" y="307"/>
                  <a:pt x="5123" y="307"/>
                </a:cubicBezTo>
                <a:cubicBezTo>
                  <a:pt x="5119" y="308"/>
                  <a:pt x="5115" y="309"/>
                  <a:pt x="5111" y="309"/>
                </a:cubicBezTo>
                <a:close/>
                <a:moveTo>
                  <a:pt x="4690" y="307"/>
                </a:moveTo>
                <a:cubicBezTo>
                  <a:pt x="4686" y="306"/>
                  <a:pt x="4682" y="306"/>
                  <a:pt x="4678" y="305"/>
                </a:cubicBezTo>
                <a:cubicBezTo>
                  <a:pt x="4680" y="297"/>
                  <a:pt x="4680" y="297"/>
                  <a:pt x="4680" y="297"/>
                </a:cubicBezTo>
                <a:cubicBezTo>
                  <a:pt x="4683" y="298"/>
                  <a:pt x="4687" y="298"/>
                  <a:pt x="4691" y="299"/>
                </a:cubicBezTo>
                <a:lnTo>
                  <a:pt x="4690" y="307"/>
                </a:lnTo>
                <a:close/>
                <a:moveTo>
                  <a:pt x="1813" y="307"/>
                </a:moveTo>
                <a:cubicBezTo>
                  <a:pt x="1801" y="302"/>
                  <a:pt x="1801" y="302"/>
                  <a:pt x="1801" y="302"/>
                </a:cubicBezTo>
                <a:cubicBezTo>
                  <a:pt x="1804" y="295"/>
                  <a:pt x="1804" y="295"/>
                  <a:pt x="1804" y="295"/>
                </a:cubicBezTo>
                <a:cubicBezTo>
                  <a:pt x="1815" y="299"/>
                  <a:pt x="1815" y="299"/>
                  <a:pt x="1815" y="299"/>
                </a:cubicBezTo>
                <a:lnTo>
                  <a:pt x="1813" y="307"/>
                </a:lnTo>
                <a:close/>
                <a:moveTo>
                  <a:pt x="5135" y="306"/>
                </a:moveTo>
                <a:cubicBezTo>
                  <a:pt x="5134" y="298"/>
                  <a:pt x="5134" y="298"/>
                  <a:pt x="5134" y="298"/>
                </a:cubicBezTo>
                <a:cubicBezTo>
                  <a:pt x="5138" y="297"/>
                  <a:pt x="5141" y="297"/>
                  <a:pt x="5145" y="296"/>
                </a:cubicBezTo>
                <a:cubicBezTo>
                  <a:pt x="5147" y="304"/>
                  <a:pt x="5147" y="304"/>
                  <a:pt x="5147" y="304"/>
                </a:cubicBezTo>
                <a:cubicBezTo>
                  <a:pt x="5143" y="304"/>
                  <a:pt x="5139" y="305"/>
                  <a:pt x="5135" y="306"/>
                </a:cubicBezTo>
                <a:close/>
                <a:moveTo>
                  <a:pt x="2717" y="305"/>
                </a:moveTo>
                <a:cubicBezTo>
                  <a:pt x="2715" y="298"/>
                  <a:pt x="2715" y="298"/>
                  <a:pt x="2715" y="298"/>
                </a:cubicBezTo>
                <a:cubicBezTo>
                  <a:pt x="2718" y="296"/>
                  <a:pt x="2722" y="295"/>
                  <a:pt x="2726" y="293"/>
                </a:cubicBezTo>
                <a:cubicBezTo>
                  <a:pt x="2729" y="301"/>
                  <a:pt x="2729" y="301"/>
                  <a:pt x="2729" y="301"/>
                </a:cubicBezTo>
                <a:cubicBezTo>
                  <a:pt x="2725" y="302"/>
                  <a:pt x="2721" y="304"/>
                  <a:pt x="2717" y="305"/>
                </a:cubicBezTo>
                <a:close/>
                <a:moveTo>
                  <a:pt x="4666" y="303"/>
                </a:moveTo>
                <a:cubicBezTo>
                  <a:pt x="4662" y="302"/>
                  <a:pt x="4658" y="301"/>
                  <a:pt x="4654" y="300"/>
                </a:cubicBezTo>
                <a:cubicBezTo>
                  <a:pt x="4656" y="293"/>
                  <a:pt x="4656" y="293"/>
                  <a:pt x="4656" y="293"/>
                </a:cubicBezTo>
                <a:cubicBezTo>
                  <a:pt x="4660" y="293"/>
                  <a:pt x="4664" y="294"/>
                  <a:pt x="4668" y="295"/>
                </a:cubicBezTo>
                <a:lnTo>
                  <a:pt x="4666" y="303"/>
                </a:lnTo>
                <a:close/>
                <a:moveTo>
                  <a:pt x="5159" y="302"/>
                </a:moveTo>
                <a:cubicBezTo>
                  <a:pt x="5157" y="294"/>
                  <a:pt x="5157" y="294"/>
                  <a:pt x="5157" y="294"/>
                </a:cubicBezTo>
                <a:cubicBezTo>
                  <a:pt x="5161" y="293"/>
                  <a:pt x="5165" y="293"/>
                  <a:pt x="5169" y="292"/>
                </a:cubicBezTo>
                <a:cubicBezTo>
                  <a:pt x="5170" y="300"/>
                  <a:pt x="5170" y="300"/>
                  <a:pt x="5170" y="300"/>
                </a:cubicBezTo>
                <a:cubicBezTo>
                  <a:pt x="5167" y="301"/>
                  <a:pt x="5163" y="301"/>
                  <a:pt x="5159" y="302"/>
                </a:cubicBezTo>
                <a:close/>
                <a:moveTo>
                  <a:pt x="1790" y="298"/>
                </a:moveTo>
                <a:cubicBezTo>
                  <a:pt x="1779" y="294"/>
                  <a:pt x="1779" y="294"/>
                  <a:pt x="1779" y="294"/>
                </a:cubicBezTo>
                <a:cubicBezTo>
                  <a:pt x="1782" y="286"/>
                  <a:pt x="1782" y="286"/>
                  <a:pt x="1782" y="286"/>
                </a:cubicBezTo>
                <a:cubicBezTo>
                  <a:pt x="1793" y="291"/>
                  <a:pt x="1793" y="291"/>
                  <a:pt x="1793" y="291"/>
                </a:cubicBezTo>
                <a:lnTo>
                  <a:pt x="1790" y="298"/>
                </a:lnTo>
                <a:close/>
                <a:moveTo>
                  <a:pt x="4643" y="298"/>
                </a:moveTo>
                <a:cubicBezTo>
                  <a:pt x="4639" y="297"/>
                  <a:pt x="4635" y="296"/>
                  <a:pt x="4631" y="295"/>
                </a:cubicBezTo>
                <a:cubicBezTo>
                  <a:pt x="4633" y="288"/>
                  <a:pt x="4633" y="288"/>
                  <a:pt x="4633" y="288"/>
                </a:cubicBezTo>
                <a:cubicBezTo>
                  <a:pt x="4636" y="288"/>
                  <a:pt x="4640" y="289"/>
                  <a:pt x="4644" y="290"/>
                </a:cubicBezTo>
                <a:lnTo>
                  <a:pt x="4643" y="298"/>
                </a:lnTo>
                <a:close/>
                <a:moveTo>
                  <a:pt x="5182" y="298"/>
                </a:moveTo>
                <a:cubicBezTo>
                  <a:pt x="5181" y="290"/>
                  <a:pt x="5181" y="290"/>
                  <a:pt x="5181" y="290"/>
                </a:cubicBezTo>
                <a:cubicBezTo>
                  <a:pt x="5185" y="289"/>
                  <a:pt x="5189" y="289"/>
                  <a:pt x="5193" y="288"/>
                </a:cubicBezTo>
                <a:cubicBezTo>
                  <a:pt x="5194" y="296"/>
                  <a:pt x="5194" y="296"/>
                  <a:pt x="5194" y="296"/>
                </a:cubicBezTo>
                <a:cubicBezTo>
                  <a:pt x="5190" y="296"/>
                  <a:pt x="5186" y="297"/>
                  <a:pt x="5182" y="298"/>
                </a:cubicBezTo>
                <a:close/>
                <a:moveTo>
                  <a:pt x="2740" y="297"/>
                </a:moveTo>
                <a:cubicBezTo>
                  <a:pt x="2737" y="289"/>
                  <a:pt x="2737" y="289"/>
                  <a:pt x="2737" y="289"/>
                </a:cubicBezTo>
                <a:cubicBezTo>
                  <a:pt x="2741" y="288"/>
                  <a:pt x="2745" y="286"/>
                  <a:pt x="2748" y="285"/>
                </a:cubicBezTo>
                <a:cubicBezTo>
                  <a:pt x="2751" y="292"/>
                  <a:pt x="2751" y="292"/>
                  <a:pt x="2751" y="292"/>
                </a:cubicBezTo>
                <a:cubicBezTo>
                  <a:pt x="2747" y="294"/>
                  <a:pt x="2744" y="295"/>
                  <a:pt x="2740" y="297"/>
                </a:cubicBezTo>
                <a:close/>
                <a:moveTo>
                  <a:pt x="5206" y="294"/>
                </a:moveTo>
                <a:cubicBezTo>
                  <a:pt x="5205" y="286"/>
                  <a:pt x="5205" y="286"/>
                  <a:pt x="5205" y="286"/>
                </a:cubicBezTo>
                <a:cubicBezTo>
                  <a:pt x="5216" y="283"/>
                  <a:pt x="5216" y="283"/>
                  <a:pt x="5216" y="283"/>
                </a:cubicBezTo>
                <a:cubicBezTo>
                  <a:pt x="5218" y="291"/>
                  <a:pt x="5218" y="291"/>
                  <a:pt x="5218" y="291"/>
                </a:cubicBezTo>
                <a:lnTo>
                  <a:pt x="5206" y="294"/>
                </a:lnTo>
                <a:close/>
                <a:moveTo>
                  <a:pt x="4619" y="293"/>
                </a:moveTo>
                <a:cubicBezTo>
                  <a:pt x="4615" y="292"/>
                  <a:pt x="4611" y="291"/>
                  <a:pt x="4607" y="290"/>
                </a:cubicBezTo>
                <a:cubicBezTo>
                  <a:pt x="4609" y="282"/>
                  <a:pt x="4609" y="282"/>
                  <a:pt x="4609" y="282"/>
                </a:cubicBezTo>
                <a:cubicBezTo>
                  <a:pt x="4613" y="283"/>
                  <a:pt x="4617" y="284"/>
                  <a:pt x="4621" y="285"/>
                </a:cubicBezTo>
                <a:lnTo>
                  <a:pt x="4619" y="293"/>
                </a:lnTo>
                <a:close/>
                <a:moveTo>
                  <a:pt x="1768" y="289"/>
                </a:moveTo>
                <a:cubicBezTo>
                  <a:pt x="1756" y="285"/>
                  <a:pt x="1756" y="285"/>
                  <a:pt x="1756" y="285"/>
                </a:cubicBezTo>
                <a:cubicBezTo>
                  <a:pt x="1759" y="277"/>
                  <a:pt x="1759" y="277"/>
                  <a:pt x="1759" y="277"/>
                </a:cubicBezTo>
                <a:cubicBezTo>
                  <a:pt x="1771" y="282"/>
                  <a:pt x="1771" y="282"/>
                  <a:pt x="1771" y="282"/>
                </a:cubicBezTo>
                <a:lnTo>
                  <a:pt x="1768" y="289"/>
                </a:lnTo>
                <a:close/>
                <a:moveTo>
                  <a:pt x="5230" y="289"/>
                </a:moveTo>
                <a:cubicBezTo>
                  <a:pt x="5228" y="281"/>
                  <a:pt x="5228" y="281"/>
                  <a:pt x="5228" y="281"/>
                </a:cubicBezTo>
                <a:cubicBezTo>
                  <a:pt x="5232" y="280"/>
                  <a:pt x="5236" y="279"/>
                  <a:pt x="5240" y="278"/>
                </a:cubicBezTo>
                <a:cubicBezTo>
                  <a:pt x="5242" y="286"/>
                  <a:pt x="5242" y="286"/>
                  <a:pt x="5242" y="286"/>
                </a:cubicBezTo>
                <a:cubicBezTo>
                  <a:pt x="5238" y="287"/>
                  <a:pt x="5234" y="288"/>
                  <a:pt x="5230" y="289"/>
                </a:cubicBezTo>
                <a:close/>
                <a:moveTo>
                  <a:pt x="2762" y="288"/>
                </a:moveTo>
                <a:cubicBezTo>
                  <a:pt x="2759" y="280"/>
                  <a:pt x="2759" y="280"/>
                  <a:pt x="2759" y="280"/>
                </a:cubicBezTo>
                <a:cubicBezTo>
                  <a:pt x="2763" y="279"/>
                  <a:pt x="2767" y="277"/>
                  <a:pt x="2771" y="276"/>
                </a:cubicBezTo>
                <a:cubicBezTo>
                  <a:pt x="2774" y="283"/>
                  <a:pt x="2774" y="283"/>
                  <a:pt x="2774" y="283"/>
                </a:cubicBezTo>
                <a:cubicBezTo>
                  <a:pt x="2770" y="285"/>
                  <a:pt x="2766" y="286"/>
                  <a:pt x="2762" y="288"/>
                </a:cubicBezTo>
                <a:close/>
                <a:moveTo>
                  <a:pt x="4596" y="287"/>
                </a:moveTo>
                <a:cubicBezTo>
                  <a:pt x="4592" y="286"/>
                  <a:pt x="4588" y="285"/>
                  <a:pt x="4584" y="283"/>
                </a:cubicBezTo>
                <a:cubicBezTo>
                  <a:pt x="4586" y="276"/>
                  <a:pt x="4586" y="276"/>
                  <a:pt x="4586" y="276"/>
                </a:cubicBezTo>
                <a:cubicBezTo>
                  <a:pt x="4590" y="277"/>
                  <a:pt x="4594" y="278"/>
                  <a:pt x="4598" y="279"/>
                </a:cubicBezTo>
                <a:lnTo>
                  <a:pt x="4596" y="287"/>
                </a:lnTo>
                <a:close/>
                <a:moveTo>
                  <a:pt x="3" y="285"/>
                </a:moveTo>
                <a:cubicBezTo>
                  <a:pt x="0" y="278"/>
                  <a:pt x="0" y="278"/>
                  <a:pt x="0" y="278"/>
                </a:cubicBezTo>
                <a:cubicBezTo>
                  <a:pt x="3" y="276"/>
                  <a:pt x="7" y="275"/>
                  <a:pt x="11" y="273"/>
                </a:cubicBezTo>
                <a:cubicBezTo>
                  <a:pt x="14" y="280"/>
                  <a:pt x="14" y="280"/>
                  <a:pt x="14" y="280"/>
                </a:cubicBezTo>
                <a:cubicBezTo>
                  <a:pt x="10" y="282"/>
                  <a:pt x="7" y="284"/>
                  <a:pt x="3" y="285"/>
                </a:cubicBezTo>
                <a:close/>
                <a:moveTo>
                  <a:pt x="5253" y="284"/>
                </a:moveTo>
                <a:cubicBezTo>
                  <a:pt x="5252" y="276"/>
                  <a:pt x="5252" y="276"/>
                  <a:pt x="5252" y="276"/>
                </a:cubicBezTo>
                <a:cubicBezTo>
                  <a:pt x="5256" y="275"/>
                  <a:pt x="5260" y="274"/>
                  <a:pt x="5264" y="273"/>
                </a:cubicBezTo>
                <a:cubicBezTo>
                  <a:pt x="5265" y="281"/>
                  <a:pt x="5265" y="281"/>
                  <a:pt x="5265" y="281"/>
                </a:cubicBezTo>
                <a:cubicBezTo>
                  <a:pt x="5261" y="282"/>
                  <a:pt x="5257" y="283"/>
                  <a:pt x="5253" y="284"/>
                </a:cubicBezTo>
                <a:close/>
                <a:moveTo>
                  <a:pt x="1745" y="280"/>
                </a:moveTo>
                <a:cubicBezTo>
                  <a:pt x="1734" y="276"/>
                  <a:pt x="1734" y="276"/>
                  <a:pt x="1734" y="276"/>
                </a:cubicBezTo>
                <a:cubicBezTo>
                  <a:pt x="1737" y="269"/>
                  <a:pt x="1737" y="269"/>
                  <a:pt x="1737" y="269"/>
                </a:cubicBezTo>
                <a:cubicBezTo>
                  <a:pt x="1748" y="273"/>
                  <a:pt x="1748" y="273"/>
                  <a:pt x="1748" y="273"/>
                </a:cubicBezTo>
                <a:lnTo>
                  <a:pt x="1745" y="280"/>
                </a:lnTo>
                <a:close/>
                <a:moveTo>
                  <a:pt x="4572" y="280"/>
                </a:moveTo>
                <a:cubicBezTo>
                  <a:pt x="4569" y="279"/>
                  <a:pt x="4565" y="278"/>
                  <a:pt x="4561" y="277"/>
                </a:cubicBezTo>
                <a:cubicBezTo>
                  <a:pt x="4563" y="269"/>
                  <a:pt x="4563" y="269"/>
                  <a:pt x="4563" y="269"/>
                </a:cubicBezTo>
                <a:cubicBezTo>
                  <a:pt x="4567" y="270"/>
                  <a:pt x="4571" y="271"/>
                  <a:pt x="4575" y="272"/>
                </a:cubicBezTo>
                <a:lnTo>
                  <a:pt x="4572" y="280"/>
                </a:lnTo>
                <a:close/>
                <a:moveTo>
                  <a:pt x="2785" y="279"/>
                </a:moveTo>
                <a:cubicBezTo>
                  <a:pt x="2782" y="271"/>
                  <a:pt x="2782" y="271"/>
                  <a:pt x="2782" y="271"/>
                </a:cubicBezTo>
                <a:cubicBezTo>
                  <a:pt x="2786" y="270"/>
                  <a:pt x="2789" y="268"/>
                  <a:pt x="2793" y="267"/>
                </a:cubicBezTo>
                <a:cubicBezTo>
                  <a:pt x="2796" y="274"/>
                  <a:pt x="2796" y="274"/>
                  <a:pt x="2796" y="274"/>
                </a:cubicBezTo>
                <a:cubicBezTo>
                  <a:pt x="2792" y="276"/>
                  <a:pt x="2789" y="277"/>
                  <a:pt x="2785" y="279"/>
                </a:cubicBezTo>
                <a:close/>
                <a:moveTo>
                  <a:pt x="5277" y="278"/>
                </a:moveTo>
                <a:cubicBezTo>
                  <a:pt x="5275" y="271"/>
                  <a:pt x="5275" y="271"/>
                  <a:pt x="5275" y="271"/>
                </a:cubicBezTo>
                <a:cubicBezTo>
                  <a:pt x="5279" y="270"/>
                  <a:pt x="5283" y="269"/>
                  <a:pt x="5287" y="268"/>
                </a:cubicBezTo>
                <a:cubicBezTo>
                  <a:pt x="5289" y="276"/>
                  <a:pt x="5289" y="276"/>
                  <a:pt x="5289" y="276"/>
                </a:cubicBezTo>
                <a:cubicBezTo>
                  <a:pt x="5285" y="277"/>
                  <a:pt x="5281" y="278"/>
                  <a:pt x="5277" y="278"/>
                </a:cubicBezTo>
                <a:close/>
                <a:moveTo>
                  <a:pt x="25" y="275"/>
                </a:moveTo>
                <a:cubicBezTo>
                  <a:pt x="22" y="268"/>
                  <a:pt x="22" y="268"/>
                  <a:pt x="22" y="268"/>
                </a:cubicBezTo>
                <a:cubicBezTo>
                  <a:pt x="25" y="266"/>
                  <a:pt x="29" y="265"/>
                  <a:pt x="33" y="263"/>
                </a:cubicBezTo>
                <a:cubicBezTo>
                  <a:pt x="36" y="271"/>
                  <a:pt x="36" y="271"/>
                  <a:pt x="36" y="271"/>
                </a:cubicBezTo>
                <a:cubicBezTo>
                  <a:pt x="32" y="272"/>
                  <a:pt x="29" y="274"/>
                  <a:pt x="25" y="275"/>
                </a:cubicBezTo>
                <a:close/>
                <a:moveTo>
                  <a:pt x="4549" y="273"/>
                </a:moveTo>
                <a:cubicBezTo>
                  <a:pt x="4545" y="272"/>
                  <a:pt x="4542" y="270"/>
                  <a:pt x="4538" y="269"/>
                </a:cubicBezTo>
                <a:cubicBezTo>
                  <a:pt x="4540" y="262"/>
                  <a:pt x="4540" y="262"/>
                  <a:pt x="4540" y="262"/>
                </a:cubicBezTo>
                <a:cubicBezTo>
                  <a:pt x="4544" y="263"/>
                  <a:pt x="4548" y="264"/>
                  <a:pt x="4552" y="265"/>
                </a:cubicBezTo>
                <a:lnTo>
                  <a:pt x="4549" y="273"/>
                </a:lnTo>
                <a:close/>
                <a:moveTo>
                  <a:pt x="5301" y="273"/>
                </a:moveTo>
                <a:cubicBezTo>
                  <a:pt x="5299" y="265"/>
                  <a:pt x="5299" y="265"/>
                  <a:pt x="5299" y="265"/>
                </a:cubicBezTo>
                <a:cubicBezTo>
                  <a:pt x="5303" y="264"/>
                  <a:pt x="5306" y="263"/>
                  <a:pt x="5310" y="262"/>
                </a:cubicBezTo>
                <a:cubicBezTo>
                  <a:pt x="5312" y="270"/>
                  <a:pt x="5312" y="270"/>
                  <a:pt x="5312" y="270"/>
                </a:cubicBezTo>
                <a:cubicBezTo>
                  <a:pt x="5308" y="271"/>
                  <a:pt x="5304" y="272"/>
                  <a:pt x="5301" y="273"/>
                </a:cubicBezTo>
                <a:close/>
                <a:moveTo>
                  <a:pt x="1723" y="272"/>
                </a:moveTo>
                <a:cubicBezTo>
                  <a:pt x="1712" y="267"/>
                  <a:pt x="1712" y="267"/>
                  <a:pt x="1712" y="267"/>
                </a:cubicBezTo>
                <a:cubicBezTo>
                  <a:pt x="1715" y="260"/>
                  <a:pt x="1715" y="260"/>
                  <a:pt x="1715" y="260"/>
                </a:cubicBezTo>
                <a:cubicBezTo>
                  <a:pt x="1726" y="264"/>
                  <a:pt x="1726" y="264"/>
                  <a:pt x="1726" y="264"/>
                </a:cubicBezTo>
                <a:lnTo>
                  <a:pt x="1723" y="272"/>
                </a:lnTo>
                <a:close/>
                <a:moveTo>
                  <a:pt x="2807" y="270"/>
                </a:moveTo>
                <a:cubicBezTo>
                  <a:pt x="2804" y="262"/>
                  <a:pt x="2804" y="262"/>
                  <a:pt x="2804" y="262"/>
                </a:cubicBezTo>
                <a:cubicBezTo>
                  <a:pt x="2808" y="261"/>
                  <a:pt x="2811" y="259"/>
                  <a:pt x="2815" y="258"/>
                </a:cubicBezTo>
                <a:cubicBezTo>
                  <a:pt x="2818" y="265"/>
                  <a:pt x="2818" y="265"/>
                  <a:pt x="2818" y="265"/>
                </a:cubicBezTo>
                <a:cubicBezTo>
                  <a:pt x="2815" y="267"/>
                  <a:pt x="2811" y="268"/>
                  <a:pt x="2807" y="270"/>
                </a:cubicBezTo>
                <a:close/>
                <a:moveTo>
                  <a:pt x="5324" y="267"/>
                </a:moveTo>
                <a:cubicBezTo>
                  <a:pt x="5322" y="259"/>
                  <a:pt x="5322" y="259"/>
                  <a:pt x="5322" y="259"/>
                </a:cubicBezTo>
                <a:cubicBezTo>
                  <a:pt x="5326" y="258"/>
                  <a:pt x="5330" y="257"/>
                  <a:pt x="5334" y="256"/>
                </a:cubicBezTo>
                <a:cubicBezTo>
                  <a:pt x="5336" y="264"/>
                  <a:pt x="5336" y="264"/>
                  <a:pt x="5336" y="264"/>
                </a:cubicBezTo>
                <a:cubicBezTo>
                  <a:pt x="5332" y="265"/>
                  <a:pt x="5328" y="266"/>
                  <a:pt x="5324" y="267"/>
                </a:cubicBezTo>
                <a:close/>
                <a:moveTo>
                  <a:pt x="47" y="266"/>
                </a:moveTo>
                <a:cubicBezTo>
                  <a:pt x="44" y="258"/>
                  <a:pt x="44" y="258"/>
                  <a:pt x="44" y="258"/>
                </a:cubicBezTo>
                <a:cubicBezTo>
                  <a:pt x="48" y="257"/>
                  <a:pt x="51" y="255"/>
                  <a:pt x="55" y="254"/>
                </a:cubicBezTo>
                <a:cubicBezTo>
                  <a:pt x="58" y="261"/>
                  <a:pt x="58" y="261"/>
                  <a:pt x="58" y="261"/>
                </a:cubicBezTo>
                <a:cubicBezTo>
                  <a:pt x="54" y="263"/>
                  <a:pt x="51" y="264"/>
                  <a:pt x="47" y="266"/>
                </a:cubicBezTo>
                <a:close/>
                <a:moveTo>
                  <a:pt x="4526" y="265"/>
                </a:moveTo>
                <a:cubicBezTo>
                  <a:pt x="4523" y="264"/>
                  <a:pt x="4519" y="263"/>
                  <a:pt x="4515" y="261"/>
                </a:cubicBezTo>
                <a:cubicBezTo>
                  <a:pt x="4518" y="254"/>
                  <a:pt x="4518" y="254"/>
                  <a:pt x="4518" y="254"/>
                </a:cubicBezTo>
                <a:cubicBezTo>
                  <a:pt x="4522" y="255"/>
                  <a:pt x="4525" y="256"/>
                  <a:pt x="4529" y="258"/>
                </a:cubicBezTo>
                <a:lnTo>
                  <a:pt x="4526" y="265"/>
                </a:lnTo>
                <a:close/>
                <a:moveTo>
                  <a:pt x="1700" y="263"/>
                </a:moveTo>
                <a:cubicBezTo>
                  <a:pt x="1689" y="258"/>
                  <a:pt x="1689" y="258"/>
                  <a:pt x="1689" y="258"/>
                </a:cubicBezTo>
                <a:cubicBezTo>
                  <a:pt x="1692" y="251"/>
                  <a:pt x="1692" y="251"/>
                  <a:pt x="1692" y="251"/>
                </a:cubicBezTo>
                <a:cubicBezTo>
                  <a:pt x="1703" y="255"/>
                  <a:pt x="1703" y="255"/>
                  <a:pt x="1703" y="255"/>
                </a:cubicBezTo>
                <a:lnTo>
                  <a:pt x="1700" y="263"/>
                </a:lnTo>
                <a:close/>
                <a:moveTo>
                  <a:pt x="5347" y="261"/>
                </a:moveTo>
                <a:cubicBezTo>
                  <a:pt x="5345" y="253"/>
                  <a:pt x="5345" y="253"/>
                  <a:pt x="5345" y="253"/>
                </a:cubicBezTo>
                <a:cubicBezTo>
                  <a:pt x="5349" y="252"/>
                  <a:pt x="5353" y="251"/>
                  <a:pt x="5357" y="250"/>
                </a:cubicBezTo>
                <a:cubicBezTo>
                  <a:pt x="5359" y="258"/>
                  <a:pt x="5359" y="258"/>
                  <a:pt x="5359" y="258"/>
                </a:cubicBezTo>
                <a:cubicBezTo>
                  <a:pt x="5355" y="259"/>
                  <a:pt x="5351" y="260"/>
                  <a:pt x="5347" y="261"/>
                </a:cubicBezTo>
                <a:close/>
                <a:moveTo>
                  <a:pt x="2829" y="260"/>
                </a:moveTo>
                <a:cubicBezTo>
                  <a:pt x="2826" y="253"/>
                  <a:pt x="2826" y="253"/>
                  <a:pt x="2826" y="253"/>
                </a:cubicBezTo>
                <a:cubicBezTo>
                  <a:pt x="2837" y="248"/>
                  <a:pt x="2837" y="248"/>
                  <a:pt x="2837" y="248"/>
                </a:cubicBezTo>
                <a:cubicBezTo>
                  <a:pt x="2840" y="255"/>
                  <a:pt x="2840" y="255"/>
                  <a:pt x="2840" y="255"/>
                </a:cubicBezTo>
                <a:lnTo>
                  <a:pt x="2829" y="260"/>
                </a:lnTo>
                <a:close/>
                <a:moveTo>
                  <a:pt x="4504" y="257"/>
                </a:moveTo>
                <a:cubicBezTo>
                  <a:pt x="4500" y="255"/>
                  <a:pt x="4496" y="254"/>
                  <a:pt x="4492" y="253"/>
                </a:cubicBezTo>
                <a:cubicBezTo>
                  <a:pt x="4495" y="245"/>
                  <a:pt x="4495" y="245"/>
                  <a:pt x="4495" y="245"/>
                </a:cubicBezTo>
                <a:cubicBezTo>
                  <a:pt x="4499" y="247"/>
                  <a:pt x="4503" y="248"/>
                  <a:pt x="4507" y="249"/>
                </a:cubicBezTo>
                <a:lnTo>
                  <a:pt x="4504" y="257"/>
                </a:lnTo>
                <a:close/>
                <a:moveTo>
                  <a:pt x="69" y="256"/>
                </a:moveTo>
                <a:cubicBezTo>
                  <a:pt x="66" y="249"/>
                  <a:pt x="66" y="249"/>
                  <a:pt x="66" y="249"/>
                </a:cubicBezTo>
                <a:cubicBezTo>
                  <a:pt x="70" y="248"/>
                  <a:pt x="74" y="246"/>
                  <a:pt x="77" y="245"/>
                </a:cubicBezTo>
                <a:cubicBezTo>
                  <a:pt x="80" y="252"/>
                  <a:pt x="80" y="252"/>
                  <a:pt x="80" y="252"/>
                </a:cubicBezTo>
                <a:cubicBezTo>
                  <a:pt x="77" y="253"/>
                  <a:pt x="73" y="255"/>
                  <a:pt x="69" y="256"/>
                </a:cubicBezTo>
                <a:close/>
                <a:moveTo>
                  <a:pt x="5371" y="255"/>
                </a:moveTo>
                <a:cubicBezTo>
                  <a:pt x="5369" y="247"/>
                  <a:pt x="5369" y="247"/>
                  <a:pt x="5369" y="247"/>
                </a:cubicBezTo>
                <a:cubicBezTo>
                  <a:pt x="5372" y="246"/>
                  <a:pt x="5376" y="245"/>
                  <a:pt x="5380" y="244"/>
                </a:cubicBezTo>
                <a:cubicBezTo>
                  <a:pt x="5382" y="251"/>
                  <a:pt x="5382" y="251"/>
                  <a:pt x="5382" y="251"/>
                </a:cubicBezTo>
                <a:cubicBezTo>
                  <a:pt x="5378" y="252"/>
                  <a:pt x="5375" y="253"/>
                  <a:pt x="5371" y="255"/>
                </a:cubicBezTo>
                <a:close/>
                <a:moveTo>
                  <a:pt x="1678" y="254"/>
                </a:moveTo>
                <a:cubicBezTo>
                  <a:pt x="1667" y="250"/>
                  <a:pt x="1667" y="250"/>
                  <a:pt x="1667" y="250"/>
                </a:cubicBezTo>
                <a:cubicBezTo>
                  <a:pt x="1670" y="242"/>
                  <a:pt x="1670" y="242"/>
                  <a:pt x="1670" y="242"/>
                </a:cubicBezTo>
                <a:cubicBezTo>
                  <a:pt x="1681" y="247"/>
                  <a:pt x="1681" y="247"/>
                  <a:pt x="1681" y="247"/>
                </a:cubicBezTo>
                <a:lnTo>
                  <a:pt x="1678" y="254"/>
                </a:lnTo>
                <a:close/>
                <a:moveTo>
                  <a:pt x="2851" y="251"/>
                </a:moveTo>
                <a:cubicBezTo>
                  <a:pt x="2848" y="243"/>
                  <a:pt x="2848" y="243"/>
                  <a:pt x="2848" y="243"/>
                </a:cubicBezTo>
                <a:cubicBezTo>
                  <a:pt x="2859" y="239"/>
                  <a:pt x="2859" y="239"/>
                  <a:pt x="2859" y="239"/>
                </a:cubicBezTo>
                <a:cubicBezTo>
                  <a:pt x="2862" y="246"/>
                  <a:pt x="2862" y="246"/>
                  <a:pt x="2862" y="246"/>
                </a:cubicBezTo>
                <a:lnTo>
                  <a:pt x="2851" y="251"/>
                </a:lnTo>
                <a:close/>
                <a:moveTo>
                  <a:pt x="4481" y="248"/>
                </a:moveTo>
                <a:cubicBezTo>
                  <a:pt x="4478" y="247"/>
                  <a:pt x="4474" y="245"/>
                  <a:pt x="4470" y="243"/>
                </a:cubicBezTo>
                <a:cubicBezTo>
                  <a:pt x="4473" y="236"/>
                  <a:pt x="4473" y="236"/>
                  <a:pt x="4473" y="236"/>
                </a:cubicBezTo>
                <a:cubicBezTo>
                  <a:pt x="4477" y="238"/>
                  <a:pt x="4481" y="239"/>
                  <a:pt x="4484" y="241"/>
                </a:cubicBezTo>
                <a:lnTo>
                  <a:pt x="4481" y="248"/>
                </a:lnTo>
                <a:close/>
                <a:moveTo>
                  <a:pt x="5394" y="248"/>
                </a:moveTo>
                <a:cubicBezTo>
                  <a:pt x="5392" y="240"/>
                  <a:pt x="5392" y="240"/>
                  <a:pt x="5392" y="240"/>
                </a:cubicBezTo>
                <a:cubicBezTo>
                  <a:pt x="5396" y="239"/>
                  <a:pt x="5399" y="238"/>
                  <a:pt x="5403" y="237"/>
                </a:cubicBezTo>
                <a:cubicBezTo>
                  <a:pt x="5406" y="245"/>
                  <a:pt x="5406" y="245"/>
                  <a:pt x="5406" y="245"/>
                </a:cubicBezTo>
                <a:cubicBezTo>
                  <a:pt x="5402" y="246"/>
                  <a:pt x="5398" y="247"/>
                  <a:pt x="5394" y="248"/>
                </a:cubicBezTo>
                <a:close/>
                <a:moveTo>
                  <a:pt x="91" y="248"/>
                </a:moveTo>
                <a:cubicBezTo>
                  <a:pt x="89" y="240"/>
                  <a:pt x="89" y="240"/>
                  <a:pt x="89" y="240"/>
                </a:cubicBezTo>
                <a:cubicBezTo>
                  <a:pt x="92" y="239"/>
                  <a:pt x="96" y="237"/>
                  <a:pt x="100" y="236"/>
                </a:cubicBezTo>
                <a:cubicBezTo>
                  <a:pt x="103" y="243"/>
                  <a:pt x="103" y="243"/>
                  <a:pt x="103" y="243"/>
                </a:cubicBezTo>
                <a:cubicBezTo>
                  <a:pt x="99" y="245"/>
                  <a:pt x="95" y="246"/>
                  <a:pt x="91" y="248"/>
                </a:cubicBezTo>
                <a:close/>
                <a:moveTo>
                  <a:pt x="1656" y="246"/>
                </a:moveTo>
                <a:cubicBezTo>
                  <a:pt x="1652" y="244"/>
                  <a:pt x="1648" y="243"/>
                  <a:pt x="1644" y="241"/>
                </a:cubicBezTo>
                <a:cubicBezTo>
                  <a:pt x="1647" y="234"/>
                  <a:pt x="1647" y="234"/>
                  <a:pt x="1647" y="234"/>
                </a:cubicBezTo>
                <a:cubicBezTo>
                  <a:pt x="1651" y="235"/>
                  <a:pt x="1655" y="237"/>
                  <a:pt x="1658" y="238"/>
                </a:cubicBezTo>
                <a:lnTo>
                  <a:pt x="1656" y="246"/>
                </a:lnTo>
                <a:close/>
                <a:moveTo>
                  <a:pt x="5417" y="241"/>
                </a:moveTo>
                <a:cubicBezTo>
                  <a:pt x="5415" y="233"/>
                  <a:pt x="5415" y="233"/>
                  <a:pt x="5415" y="233"/>
                </a:cubicBezTo>
                <a:cubicBezTo>
                  <a:pt x="5419" y="232"/>
                  <a:pt x="5422" y="231"/>
                  <a:pt x="5426" y="230"/>
                </a:cubicBezTo>
                <a:cubicBezTo>
                  <a:pt x="5429" y="238"/>
                  <a:pt x="5429" y="238"/>
                  <a:pt x="5429" y="238"/>
                </a:cubicBezTo>
                <a:cubicBezTo>
                  <a:pt x="5425" y="239"/>
                  <a:pt x="5421" y="240"/>
                  <a:pt x="5417" y="241"/>
                </a:cubicBezTo>
                <a:close/>
                <a:moveTo>
                  <a:pt x="2873" y="241"/>
                </a:moveTo>
                <a:cubicBezTo>
                  <a:pt x="2870" y="234"/>
                  <a:pt x="2870" y="234"/>
                  <a:pt x="2870" y="234"/>
                </a:cubicBezTo>
                <a:cubicBezTo>
                  <a:pt x="2881" y="229"/>
                  <a:pt x="2881" y="229"/>
                  <a:pt x="2881" y="229"/>
                </a:cubicBezTo>
                <a:cubicBezTo>
                  <a:pt x="2884" y="236"/>
                  <a:pt x="2884" y="236"/>
                  <a:pt x="2884" y="236"/>
                </a:cubicBezTo>
                <a:lnTo>
                  <a:pt x="2873" y="241"/>
                </a:lnTo>
                <a:close/>
                <a:moveTo>
                  <a:pt x="114" y="239"/>
                </a:moveTo>
                <a:cubicBezTo>
                  <a:pt x="111" y="231"/>
                  <a:pt x="111" y="231"/>
                  <a:pt x="111" y="231"/>
                </a:cubicBezTo>
                <a:cubicBezTo>
                  <a:pt x="115" y="230"/>
                  <a:pt x="119" y="229"/>
                  <a:pt x="122" y="227"/>
                </a:cubicBezTo>
                <a:cubicBezTo>
                  <a:pt x="125" y="235"/>
                  <a:pt x="125" y="235"/>
                  <a:pt x="125" y="235"/>
                </a:cubicBezTo>
                <a:cubicBezTo>
                  <a:pt x="121" y="236"/>
                  <a:pt x="118" y="237"/>
                  <a:pt x="114" y="239"/>
                </a:cubicBezTo>
                <a:close/>
                <a:moveTo>
                  <a:pt x="4459" y="239"/>
                </a:moveTo>
                <a:cubicBezTo>
                  <a:pt x="4455" y="237"/>
                  <a:pt x="4452" y="236"/>
                  <a:pt x="4448" y="234"/>
                </a:cubicBezTo>
                <a:cubicBezTo>
                  <a:pt x="4451" y="227"/>
                  <a:pt x="4451" y="227"/>
                  <a:pt x="4451" y="227"/>
                </a:cubicBezTo>
                <a:cubicBezTo>
                  <a:pt x="4455" y="228"/>
                  <a:pt x="4459" y="230"/>
                  <a:pt x="4462" y="231"/>
                </a:cubicBezTo>
                <a:lnTo>
                  <a:pt x="4459" y="239"/>
                </a:lnTo>
                <a:close/>
                <a:moveTo>
                  <a:pt x="1633" y="237"/>
                </a:moveTo>
                <a:cubicBezTo>
                  <a:pt x="1629" y="236"/>
                  <a:pt x="1626" y="234"/>
                  <a:pt x="1622" y="233"/>
                </a:cubicBezTo>
                <a:cubicBezTo>
                  <a:pt x="1625" y="225"/>
                  <a:pt x="1625" y="225"/>
                  <a:pt x="1625" y="225"/>
                </a:cubicBezTo>
                <a:cubicBezTo>
                  <a:pt x="1628" y="227"/>
                  <a:pt x="1632" y="228"/>
                  <a:pt x="1636" y="230"/>
                </a:cubicBezTo>
                <a:lnTo>
                  <a:pt x="1633" y="237"/>
                </a:lnTo>
                <a:close/>
                <a:moveTo>
                  <a:pt x="5440" y="234"/>
                </a:moveTo>
                <a:cubicBezTo>
                  <a:pt x="5438" y="226"/>
                  <a:pt x="5438" y="226"/>
                  <a:pt x="5438" y="226"/>
                </a:cubicBezTo>
                <a:cubicBezTo>
                  <a:pt x="5442" y="225"/>
                  <a:pt x="5445" y="224"/>
                  <a:pt x="5449" y="223"/>
                </a:cubicBezTo>
                <a:cubicBezTo>
                  <a:pt x="5452" y="230"/>
                  <a:pt x="5452" y="230"/>
                  <a:pt x="5452" y="230"/>
                </a:cubicBezTo>
                <a:cubicBezTo>
                  <a:pt x="5448" y="232"/>
                  <a:pt x="5444" y="233"/>
                  <a:pt x="5440" y="234"/>
                </a:cubicBezTo>
                <a:close/>
                <a:moveTo>
                  <a:pt x="2896" y="231"/>
                </a:moveTo>
                <a:cubicBezTo>
                  <a:pt x="2892" y="224"/>
                  <a:pt x="2892" y="224"/>
                  <a:pt x="2892" y="224"/>
                </a:cubicBezTo>
                <a:cubicBezTo>
                  <a:pt x="2903" y="219"/>
                  <a:pt x="2903" y="219"/>
                  <a:pt x="2903" y="219"/>
                </a:cubicBezTo>
                <a:cubicBezTo>
                  <a:pt x="2906" y="226"/>
                  <a:pt x="2906" y="226"/>
                  <a:pt x="2906" y="226"/>
                </a:cubicBezTo>
                <a:lnTo>
                  <a:pt x="2896" y="231"/>
                </a:lnTo>
                <a:close/>
                <a:moveTo>
                  <a:pt x="136" y="231"/>
                </a:moveTo>
                <a:cubicBezTo>
                  <a:pt x="134" y="223"/>
                  <a:pt x="134" y="223"/>
                  <a:pt x="134" y="223"/>
                </a:cubicBezTo>
                <a:cubicBezTo>
                  <a:pt x="137" y="222"/>
                  <a:pt x="141" y="220"/>
                  <a:pt x="145" y="219"/>
                </a:cubicBezTo>
                <a:cubicBezTo>
                  <a:pt x="148" y="227"/>
                  <a:pt x="148" y="227"/>
                  <a:pt x="148" y="227"/>
                </a:cubicBezTo>
                <a:cubicBezTo>
                  <a:pt x="144" y="228"/>
                  <a:pt x="140" y="229"/>
                  <a:pt x="136" y="231"/>
                </a:cubicBezTo>
                <a:close/>
                <a:moveTo>
                  <a:pt x="4437" y="229"/>
                </a:moveTo>
                <a:cubicBezTo>
                  <a:pt x="4433" y="227"/>
                  <a:pt x="4430" y="226"/>
                  <a:pt x="4426" y="224"/>
                </a:cubicBezTo>
                <a:cubicBezTo>
                  <a:pt x="4429" y="217"/>
                  <a:pt x="4429" y="217"/>
                  <a:pt x="4429" y="217"/>
                </a:cubicBezTo>
                <a:cubicBezTo>
                  <a:pt x="4433" y="218"/>
                  <a:pt x="4437" y="220"/>
                  <a:pt x="4440" y="222"/>
                </a:cubicBezTo>
                <a:lnTo>
                  <a:pt x="4437" y="229"/>
                </a:lnTo>
                <a:close/>
                <a:moveTo>
                  <a:pt x="1610" y="229"/>
                </a:moveTo>
                <a:cubicBezTo>
                  <a:pt x="1607" y="227"/>
                  <a:pt x="1603" y="226"/>
                  <a:pt x="1599" y="225"/>
                </a:cubicBezTo>
                <a:cubicBezTo>
                  <a:pt x="1602" y="217"/>
                  <a:pt x="1602" y="217"/>
                  <a:pt x="1602" y="217"/>
                </a:cubicBezTo>
                <a:cubicBezTo>
                  <a:pt x="1606" y="218"/>
                  <a:pt x="1609" y="220"/>
                  <a:pt x="1613" y="221"/>
                </a:cubicBezTo>
                <a:lnTo>
                  <a:pt x="1610" y="229"/>
                </a:lnTo>
                <a:close/>
                <a:moveTo>
                  <a:pt x="5463" y="227"/>
                </a:moveTo>
                <a:cubicBezTo>
                  <a:pt x="5461" y="219"/>
                  <a:pt x="5461" y="219"/>
                  <a:pt x="5461" y="219"/>
                </a:cubicBezTo>
                <a:cubicBezTo>
                  <a:pt x="5465" y="218"/>
                  <a:pt x="5468" y="217"/>
                  <a:pt x="5472" y="215"/>
                </a:cubicBezTo>
                <a:cubicBezTo>
                  <a:pt x="5475" y="223"/>
                  <a:pt x="5475" y="223"/>
                  <a:pt x="5475" y="223"/>
                </a:cubicBezTo>
                <a:cubicBezTo>
                  <a:pt x="5471" y="224"/>
                  <a:pt x="5467" y="226"/>
                  <a:pt x="5463" y="227"/>
                </a:cubicBezTo>
                <a:close/>
                <a:moveTo>
                  <a:pt x="159" y="223"/>
                </a:moveTo>
                <a:cubicBezTo>
                  <a:pt x="156" y="215"/>
                  <a:pt x="156" y="215"/>
                  <a:pt x="156" y="215"/>
                </a:cubicBezTo>
                <a:cubicBezTo>
                  <a:pt x="160" y="214"/>
                  <a:pt x="164" y="212"/>
                  <a:pt x="168" y="211"/>
                </a:cubicBezTo>
                <a:cubicBezTo>
                  <a:pt x="170" y="219"/>
                  <a:pt x="170" y="219"/>
                  <a:pt x="170" y="219"/>
                </a:cubicBezTo>
                <a:cubicBezTo>
                  <a:pt x="167" y="220"/>
                  <a:pt x="163" y="221"/>
                  <a:pt x="159" y="223"/>
                </a:cubicBezTo>
                <a:close/>
                <a:moveTo>
                  <a:pt x="2917" y="221"/>
                </a:moveTo>
                <a:cubicBezTo>
                  <a:pt x="2914" y="214"/>
                  <a:pt x="2914" y="214"/>
                  <a:pt x="2914" y="214"/>
                </a:cubicBezTo>
                <a:cubicBezTo>
                  <a:pt x="2925" y="209"/>
                  <a:pt x="2925" y="209"/>
                  <a:pt x="2925" y="209"/>
                </a:cubicBezTo>
                <a:cubicBezTo>
                  <a:pt x="2928" y="217"/>
                  <a:pt x="2928" y="217"/>
                  <a:pt x="2928" y="217"/>
                </a:cubicBezTo>
                <a:lnTo>
                  <a:pt x="2917" y="221"/>
                </a:lnTo>
                <a:close/>
                <a:moveTo>
                  <a:pt x="1588" y="221"/>
                </a:moveTo>
                <a:cubicBezTo>
                  <a:pt x="1576" y="217"/>
                  <a:pt x="1576" y="217"/>
                  <a:pt x="1576" y="217"/>
                </a:cubicBezTo>
                <a:cubicBezTo>
                  <a:pt x="1579" y="209"/>
                  <a:pt x="1579" y="209"/>
                  <a:pt x="1579" y="209"/>
                </a:cubicBezTo>
                <a:cubicBezTo>
                  <a:pt x="1590" y="213"/>
                  <a:pt x="1590" y="213"/>
                  <a:pt x="1590" y="213"/>
                </a:cubicBezTo>
                <a:lnTo>
                  <a:pt x="1588" y="221"/>
                </a:lnTo>
                <a:close/>
                <a:moveTo>
                  <a:pt x="5486" y="219"/>
                </a:moveTo>
                <a:cubicBezTo>
                  <a:pt x="5484" y="212"/>
                  <a:pt x="5484" y="212"/>
                  <a:pt x="5484" y="212"/>
                </a:cubicBezTo>
                <a:cubicBezTo>
                  <a:pt x="5487" y="211"/>
                  <a:pt x="5491" y="209"/>
                  <a:pt x="5495" y="208"/>
                </a:cubicBezTo>
                <a:cubicBezTo>
                  <a:pt x="5498" y="216"/>
                  <a:pt x="5498" y="216"/>
                  <a:pt x="5498" y="216"/>
                </a:cubicBezTo>
                <a:cubicBezTo>
                  <a:pt x="5494" y="217"/>
                  <a:pt x="5490" y="218"/>
                  <a:pt x="5486" y="219"/>
                </a:cubicBezTo>
                <a:close/>
                <a:moveTo>
                  <a:pt x="4415" y="219"/>
                </a:moveTo>
                <a:cubicBezTo>
                  <a:pt x="4411" y="217"/>
                  <a:pt x="4408" y="216"/>
                  <a:pt x="4404" y="214"/>
                </a:cubicBezTo>
                <a:cubicBezTo>
                  <a:pt x="4408" y="207"/>
                  <a:pt x="4408" y="207"/>
                  <a:pt x="4408" y="207"/>
                </a:cubicBezTo>
                <a:cubicBezTo>
                  <a:pt x="4411" y="208"/>
                  <a:pt x="4415" y="210"/>
                  <a:pt x="4419" y="212"/>
                </a:cubicBezTo>
                <a:lnTo>
                  <a:pt x="4415" y="219"/>
                </a:lnTo>
                <a:close/>
                <a:moveTo>
                  <a:pt x="182" y="215"/>
                </a:moveTo>
                <a:cubicBezTo>
                  <a:pt x="179" y="207"/>
                  <a:pt x="179" y="207"/>
                  <a:pt x="179" y="207"/>
                </a:cubicBezTo>
                <a:cubicBezTo>
                  <a:pt x="183" y="206"/>
                  <a:pt x="187" y="205"/>
                  <a:pt x="191" y="204"/>
                </a:cubicBezTo>
                <a:cubicBezTo>
                  <a:pt x="193" y="211"/>
                  <a:pt x="193" y="211"/>
                  <a:pt x="193" y="211"/>
                </a:cubicBezTo>
                <a:cubicBezTo>
                  <a:pt x="189" y="212"/>
                  <a:pt x="186" y="214"/>
                  <a:pt x="182" y="215"/>
                </a:cubicBezTo>
                <a:close/>
                <a:moveTo>
                  <a:pt x="1565" y="213"/>
                </a:moveTo>
                <a:cubicBezTo>
                  <a:pt x="1561" y="212"/>
                  <a:pt x="1557" y="210"/>
                  <a:pt x="1554" y="209"/>
                </a:cubicBezTo>
                <a:cubicBezTo>
                  <a:pt x="1556" y="202"/>
                  <a:pt x="1556" y="202"/>
                  <a:pt x="1556" y="202"/>
                </a:cubicBezTo>
                <a:cubicBezTo>
                  <a:pt x="1560" y="203"/>
                  <a:pt x="1564" y="204"/>
                  <a:pt x="1568" y="205"/>
                </a:cubicBezTo>
                <a:lnTo>
                  <a:pt x="1565" y="213"/>
                </a:lnTo>
                <a:close/>
                <a:moveTo>
                  <a:pt x="5509" y="212"/>
                </a:moveTo>
                <a:cubicBezTo>
                  <a:pt x="5506" y="204"/>
                  <a:pt x="5506" y="204"/>
                  <a:pt x="5506" y="204"/>
                </a:cubicBezTo>
                <a:cubicBezTo>
                  <a:pt x="5510" y="203"/>
                  <a:pt x="5514" y="202"/>
                  <a:pt x="5518" y="200"/>
                </a:cubicBezTo>
                <a:cubicBezTo>
                  <a:pt x="5520" y="208"/>
                  <a:pt x="5520" y="208"/>
                  <a:pt x="5520" y="208"/>
                </a:cubicBezTo>
                <a:cubicBezTo>
                  <a:pt x="5517" y="209"/>
                  <a:pt x="5513" y="210"/>
                  <a:pt x="5509" y="212"/>
                </a:cubicBezTo>
                <a:close/>
                <a:moveTo>
                  <a:pt x="2939" y="212"/>
                </a:moveTo>
                <a:cubicBezTo>
                  <a:pt x="2936" y="204"/>
                  <a:pt x="2936" y="204"/>
                  <a:pt x="2936" y="204"/>
                </a:cubicBezTo>
                <a:cubicBezTo>
                  <a:pt x="2947" y="199"/>
                  <a:pt x="2947" y="199"/>
                  <a:pt x="2947" y="199"/>
                </a:cubicBezTo>
                <a:cubicBezTo>
                  <a:pt x="2950" y="207"/>
                  <a:pt x="2950" y="207"/>
                  <a:pt x="2950" y="207"/>
                </a:cubicBezTo>
                <a:lnTo>
                  <a:pt x="2939" y="212"/>
                </a:lnTo>
                <a:close/>
                <a:moveTo>
                  <a:pt x="4393" y="209"/>
                </a:moveTo>
                <a:cubicBezTo>
                  <a:pt x="4390" y="207"/>
                  <a:pt x="4386" y="205"/>
                  <a:pt x="4383" y="203"/>
                </a:cubicBezTo>
                <a:cubicBezTo>
                  <a:pt x="4386" y="196"/>
                  <a:pt x="4386" y="196"/>
                  <a:pt x="4386" y="196"/>
                </a:cubicBezTo>
                <a:cubicBezTo>
                  <a:pt x="4390" y="198"/>
                  <a:pt x="4393" y="200"/>
                  <a:pt x="4397" y="201"/>
                </a:cubicBezTo>
                <a:lnTo>
                  <a:pt x="4393" y="209"/>
                </a:lnTo>
                <a:close/>
                <a:moveTo>
                  <a:pt x="205" y="208"/>
                </a:moveTo>
                <a:cubicBezTo>
                  <a:pt x="202" y="200"/>
                  <a:pt x="202" y="200"/>
                  <a:pt x="202" y="200"/>
                </a:cubicBezTo>
                <a:cubicBezTo>
                  <a:pt x="206" y="199"/>
                  <a:pt x="210" y="197"/>
                  <a:pt x="214" y="196"/>
                </a:cubicBezTo>
                <a:cubicBezTo>
                  <a:pt x="216" y="204"/>
                  <a:pt x="216" y="204"/>
                  <a:pt x="216" y="204"/>
                </a:cubicBezTo>
                <a:cubicBezTo>
                  <a:pt x="212" y="205"/>
                  <a:pt x="208" y="206"/>
                  <a:pt x="205" y="208"/>
                </a:cubicBezTo>
                <a:close/>
                <a:moveTo>
                  <a:pt x="1542" y="205"/>
                </a:moveTo>
                <a:cubicBezTo>
                  <a:pt x="1538" y="204"/>
                  <a:pt x="1535" y="203"/>
                  <a:pt x="1531" y="202"/>
                </a:cubicBezTo>
                <a:cubicBezTo>
                  <a:pt x="1533" y="194"/>
                  <a:pt x="1533" y="194"/>
                  <a:pt x="1533" y="194"/>
                </a:cubicBezTo>
                <a:cubicBezTo>
                  <a:pt x="1537" y="195"/>
                  <a:pt x="1541" y="197"/>
                  <a:pt x="1545" y="198"/>
                </a:cubicBezTo>
                <a:lnTo>
                  <a:pt x="1542" y="205"/>
                </a:lnTo>
                <a:close/>
                <a:moveTo>
                  <a:pt x="5532" y="204"/>
                </a:moveTo>
                <a:cubicBezTo>
                  <a:pt x="5529" y="196"/>
                  <a:pt x="5529" y="196"/>
                  <a:pt x="5529" y="196"/>
                </a:cubicBezTo>
                <a:cubicBezTo>
                  <a:pt x="5533" y="195"/>
                  <a:pt x="5537" y="194"/>
                  <a:pt x="5541" y="192"/>
                </a:cubicBezTo>
                <a:cubicBezTo>
                  <a:pt x="5543" y="200"/>
                  <a:pt x="5543" y="200"/>
                  <a:pt x="5543" y="200"/>
                </a:cubicBezTo>
                <a:cubicBezTo>
                  <a:pt x="5539" y="201"/>
                  <a:pt x="5536" y="203"/>
                  <a:pt x="5532" y="204"/>
                </a:cubicBezTo>
                <a:close/>
                <a:moveTo>
                  <a:pt x="2961" y="202"/>
                </a:moveTo>
                <a:cubicBezTo>
                  <a:pt x="2958" y="194"/>
                  <a:pt x="2958" y="194"/>
                  <a:pt x="2958" y="194"/>
                </a:cubicBezTo>
                <a:cubicBezTo>
                  <a:pt x="2969" y="189"/>
                  <a:pt x="2969" y="189"/>
                  <a:pt x="2969" y="189"/>
                </a:cubicBezTo>
                <a:cubicBezTo>
                  <a:pt x="2972" y="197"/>
                  <a:pt x="2972" y="197"/>
                  <a:pt x="2972" y="197"/>
                </a:cubicBezTo>
                <a:lnTo>
                  <a:pt x="2961" y="202"/>
                </a:lnTo>
                <a:close/>
                <a:moveTo>
                  <a:pt x="228" y="200"/>
                </a:moveTo>
                <a:cubicBezTo>
                  <a:pt x="225" y="193"/>
                  <a:pt x="225" y="193"/>
                  <a:pt x="225" y="193"/>
                </a:cubicBezTo>
                <a:cubicBezTo>
                  <a:pt x="229" y="192"/>
                  <a:pt x="233" y="190"/>
                  <a:pt x="237" y="189"/>
                </a:cubicBezTo>
                <a:cubicBezTo>
                  <a:pt x="239" y="197"/>
                  <a:pt x="239" y="197"/>
                  <a:pt x="239" y="197"/>
                </a:cubicBezTo>
                <a:cubicBezTo>
                  <a:pt x="235" y="198"/>
                  <a:pt x="231" y="199"/>
                  <a:pt x="228" y="200"/>
                </a:cubicBezTo>
                <a:close/>
                <a:moveTo>
                  <a:pt x="1519" y="198"/>
                </a:moveTo>
                <a:cubicBezTo>
                  <a:pt x="1515" y="197"/>
                  <a:pt x="1512" y="196"/>
                  <a:pt x="1508" y="195"/>
                </a:cubicBezTo>
                <a:cubicBezTo>
                  <a:pt x="1510" y="187"/>
                  <a:pt x="1510" y="187"/>
                  <a:pt x="1510" y="187"/>
                </a:cubicBezTo>
                <a:cubicBezTo>
                  <a:pt x="1514" y="188"/>
                  <a:pt x="1518" y="189"/>
                  <a:pt x="1522" y="191"/>
                </a:cubicBezTo>
                <a:lnTo>
                  <a:pt x="1519" y="198"/>
                </a:lnTo>
                <a:close/>
                <a:moveTo>
                  <a:pt x="4372" y="198"/>
                </a:moveTo>
                <a:cubicBezTo>
                  <a:pt x="4368" y="196"/>
                  <a:pt x="4365" y="195"/>
                  <a:pt x="4361" y="193"/>
                </a:cubicBezTo>
                <a:cubicBezTo>
                  <a:pt x="4365" y="186"/>
                  <a:pt x="4365" y="186"/>
                  <a:pt x="4365" y="186"/>
                </a:cubicBezTo>
                <a:cubicBezTo>
                  <a:pt x="4368" y="187"/>
                  <a:pt x="4372" y="189"/>
                  <a:pt x="4375" y="191"/>
                </a:cubicBezTo>
                <a:lnTo>
                  <a:pt x="4372" y="198"/>
                </a:lnTo>
                <a:close/>
                <a:moveTo>
                  <a:pt x="5555" y="196"/>
                </a:moveTo>
                <a:cubicBezTo>
                  <a:pt x="5552" y="188"/>
                  <a:pt x="5552" y="188"/>
                  <a:pt x="5552" y="188"/>
                </a:cubicBezTo>
                <a:cubicBezTo>
                  <a:pt x="5563" y="184"/>
                  <a:pt x="5563" y="184"/>
                  <a:pt x="5563" y="184"/>
                </a:cubicBezTo>
                <a:cubicBezTo>
                  <a:pt x="5566" y="192"/>
                  <a:pt x="5566" y="192"/>
                  <a:pt x="5566" y="192"/>
                </a:cubicBezTo>
                <a:lnTo>
                  <a:pt x="5555" y="196"/>
                </a:lnTo>
                <a:close/>
                <a:moveTo>
                  <a:pt x="251" y="194"/>
                </a:moveTo>
                <a:cubicBezTo>
                  <a:pt x="248" y="186"/>
                  <a:pt x="248" y="186"/>
                  <a:pt x="248" y="186"/>
                </a:cubicBezTo>
                <a:cubicBezTo>
                  <a:pt x="252" y="185"/>
                  <a:pt x="256" y="184"/>
                  <a:pt x="260" y="183"/>
                </a:cubicBezTo>
                <a:cubicBezTo>
                  <a:pt x="262" y="190"/>
                  <a:pt x="262" y="190"/>
                  <a:pt x="262" y="190"/>
                </a:cubicBezTo>
                <a:cubicBezTo>
                  <a:pt x="258" y="191"/>
                  <a:pt x="254" y="192"/>
                  <a:pt x="251" y="194"/>
                </a:cubicBezTo>
                <a:close/>
                <a:moveTo>
                  <a:pt x="2983" y="192"/>
                </a:moveTo>
                <a:cubicBezTo>
                  <a:pt x="2980" y="185"/>
                  <a:pt x="2980" y="185"/>
                  <a:pt x="2980" y="185"/>
                </a:cubicBezTo>
                <a:cubicBezTo>
                  <a:pt x="2991" y="180"/>
                  <a:pt x="2991" y="180"/>
                  <a:pt x="2991" y="180"/>
                </a:cubicBezTo>
                <a:cubicBezTo>
                  <a:pt x="2994" y="187"/>
                  <a:pt x="2994" y="187"/>
                  <a:pt x="2994" y="187"/>
                </a:cubicBezTo>
                <a:lnTo>
                  <a:pt x="2983" y="192"/>
                </a:lnTo>
                <a:close/>
                <a:moveTo>
                  <a:pt x="1496" y="191"/>
                </a:moveTo>
                <a:cubicBezTo>
                  <a:pt x="1492" y="190"/>
                  <a:pt x="1488" y="189"/>
                  <a:pt x="1485" y="188"/>
                </a:cubicBezTo>
                <a:cubicBezTo>
                  <a:pt x="1487" y="180"/>
                  <a:pt x="1487" y="180"/>
                  <a:pt x="1487" y="180"/>
                </a:cubicBezTo>
                <a:cubicBezTo>
                  <a:pt x="1491" y="181"/>
                  <a:pt x="1494" y="183"/>
                  <a:pt x="1498" y="184"/>
                </a:cubicBezTo>
                <a:lnTo>
                  <a:pt x="1496" y="191"/>
                </a:lnTo>
                <a:close/>
                <a:moveTo>
                  <a:pt x="5577" y="188"/>
                </a:moveTo>
                <a:cubicBezTo>
                  <a:pt x="5575" y="180"/>
                  <a:pt x="5575" y="180"/>
                  <a:pt x="5575" y="180"/>
                </a:cubicBezTo>
                <a:cubicBezTo>
                  <a:pt x="5586" y="176"/>
                  <a:pt x="5586" y="176"/>
                  <a:pt x="5586" y="176"/>
                </a:cubicBezTo>
                <a:cubicBezTo>
                  <a:pt x="5589" y="184"/>
                  <a:pt x="5589" y="184"/>
                  <a:pt x="5589" y="184"/>
                </a:cubicBezTo>
                <a:lnTo>
                  <a:pt x="5577" y="188"/>
                </a:lnTo>
                <a:close/>
                <a:moveTo>
                  <a:pt x="4350" y="187"/>
                </a:moveTo>
                <a:cubicBezTo>
                  <a:pt x="4339" y="182"/>
                  <a:pt x="4339" y="182"/>
                  <a:pt x="4339" y="182"/>
                </a:cubicBezTo>
                <a:cubicBezTo>
                  <a:pt x="4343" y="175"/>
                  <a:pt x="4343" y="175"/>
                  <a:pt x="4343" y="175"/>
                </a:cubicBezTo>
                <a:cubicBezTo>
                  <a:pt x="4354" y="180"/>
                  <a:pt x="4354" y="180"/>
                  <a:pt x="4354" y="180"/>
                </a:cubicBezTo>
                <a:lnTo>
                  <a:pt x="4350" y="187"/>
                </a:lnTo>
                <a:close/>
                <a:moveTo>
                  <a:pt x="274" y="187"/>
                </a:moveTo>
                <a:cubicBezTo>
                  <a:pt x="272" y="179"/>
                  <a:pt x="272" y="179"/>
                  <a:pt x="272" y="179"/>
                </a:cubicBezTo>
                <a:cubicBezTo>
                  <a:pt x="275" y="178"/>
                  <a:pt x="279" y="177"/>
                  <a:pt x="283" y="176"/>
                </a:cubicBezTo>
                <a:cubicBezTo>
                  <a:pt x="285" y="184"/>
                  <a:pt x="285" y="184"/>
                  <a:pt x="285" y="184"/>
                </a:cubicBezTo>
                <a:cubicBezTo>
                  <a:pt x="281" y="185"/>
                  <a:pt x="278" y="186"/>
                  <a:pt x="274" y="187"/>
                </a:cubicBezTo>
                <a:close/>
                <a:moveTo>
                  <a:pt x="1473" y="185"/>
                </a:moveTo>
                <a:cubicBezTo>
                  <a:pt x="1469" y="184"/>
                  <a:pt x="1465" y="183"/>
                  <a:pt x="1461" y="182"/>
                </a:cubicBezTo>
                <a:cubicBezTo>
                  <a:pt x="1463" y="174"/>
                  <a:pt x="1463" y="174"/>
                  <a:pt x="1463" y="174"/>
                </a:cubicBezTo>
                <a:cubicBezTo>
                  <a:pt x="1467" y="175"/>
                  <a:pt x="1471" y="176"/>
                  <a:pt x="1475" y="177"/>
                </a:cubicBezTo>
                <a:lnTo>
                  <a:pt x="1473" y="185"/>
                </a:lnTo>
                <a:close/>
                <a:moveTo>
                  <a:pt x="3005" y="182"/>
                </a:moveTo>
                <a:cubicBezTo>
                  <a:pt x="3002" y="175"/>
                  <a:pt x="3002" y="175"/>
                  <a:pt x="3002" y="175"/>
                </a:cubicBezTo>
                <a:cubicBezTo>
                  <a:pt x="3013" y="170"/>
                  <a:pt x="3013" y="170"/>
                  <a:pt x="3013" y="170"/>
                </a:cubicBezTo>
                <a:cubicBezTo>
                  <a:pt x="3016" y="177"/>
                  <a:pt x="3016" y="177"/>
                  <a:pt x="3016" y="177"/>
                </a:cubicBezTo>
                <a:lnTo>
                  <a:pt x="3005" y="182"/>
                </a:lnTo>
                <a:close/>
                <a:moveTo>
                  <a:pt x="297" y="181"/>
                </a:moveTo>
                <a:cubicBezTo>
                  <a:pt x="295" y="173"/>
                  <a:pt x="295" y="173"/>
                  <a:pt x="295" y="173"/>
                </a:cubicBezTo>
                <a:cubicBezTo>
                  <a:pt x="299" y="172"/>
                  <a:pt x="303" y="171"/>
                  <a:pt x="306" y="170"/>
                </a:cubicBezTo>
                <a:cubicBezTo>
                  <a:pt x="308" y="178"/>
                  <a:pt x="308" y="178"/>
                  <a:pt x="308" y="178"/>
                </a:cubicBezTo>
                <a:cubicBezTo>
                  <a:pt x="305" y="179"/>
                  <a:pt x="301" y="180"/>
                  <a:pt x="297" y="181"/>
                </a:cubicBezTo>
                <a:close/>
                <a:moveTo>
                  <a:pt x="5600" y="180"/>
                </a:moveTo>
                <a:cubicBezTo>
                  <a:pt x="5597" y="172"/>
                  <a:pt x="5597" y="172"/>
                  <a:pt x="5597" y="172"/>
                </a:cubicBezTo>
                <a:cubicBezTo>
                  <a:pt x="5609" y="168"/>
                  <a:pt x="5609" y="168"/>
                  <a:pt x="5609" y="168"/>
                </a:cubicBezTo>
                <a:cubicBezTo>
                  <a:pt x="5611" y="175"/>
                  <a:pt x="5611" y="175"/>
                  <a:pt x="5611" y="175"/>
                </a:cubicBezTo>
                <a:lnTo>
                  <a:pt x="5600" y="180"/>
                </a:lnTo>
                <a:close/>
                <a:moveTo>
                  <a:pt x="1450" y="179"/>
                </a:moveTo>
                <a:cubicBezTo>
                  <a:pt x="1446" y="178"/>
                  <a:pt x="1442" y="177"/>
                  <a:pt x="1438" y="176"/>
                </a:cubicBezTo>
                <a:cubicBezTo>
                  <a:pt x="1440" y="168"/>
                  <a:pt x="1440" y="168"/>
                  <a:pt x="1440" y="168"/>
                </a:cubicBezTo>
                <a:cubicBezTo>
                  <a:pt x="1444" y="169"/>
                  <a:pt x="1448" y="170"/>
                  <a:pt x="1452" y="171"/>
                </a:cubicBezTo>
                <a:lnTo>
                  <a:pt x="1450" y="179"/>
                </a:lnTo>
                <a:close/>
                <a:moveTo>
                  <a:pt x="4329" y="177"/>
                </a:moveTo>
                <a:cubicBezTo>
                  <a:pt x="4318" y="171"/>
                  <a:pt x="4318" y="171"/>
                  <a:pt x="4318" y="171"/>
                </a:cubicBezTo>
                <a:cubicBezTo>
                  <a:pt x="4322" y="164"/>
                  <a:pt x="4322" y="164"/>
                  <a:pt x="4322" y="164"/>
                </a:cubicBezTo>
                <a:cubicBezTo>
                  <a:pt x="4332" y="169"/>
                  <a:pt x="4332" y="169"/>
                  <a:pt x="4332" y="169"/>
                </a:cubicBezTo>
                <a:lnTo>
                  <a:pt x="4329" y="177"/>
                </a:lnTo>
                <a:close/>
                <a:moveTo>
                  <a:pt x="320" y="175"/>
                </a:moveTo>
                <a:cubicBezTo>
                  <a:pt x="318" y="167"/>
                  <a:pt x="318" y="167"/>
                  <a:pt x="318" y="167"/>
                </a:cubicBezTo>
                <a:cubicBezTo>
                  <a:pt x="322" y="166"/>
                  <a:pt x="326" y="165"/>
                  <a:pt x="330" y="164"/>
                </a:cubicBezTo>
                <a:cubicBezTo>
                  <a:pt x="332" y="172"/>
                  <a:pt x="332" y="172"/>
                  <a:pt x="332" y="172"/>
                </a:cubicBezTo>
                <a:cubicBezTo>
                  <a:pt x="328" y="173"/>
                  <a:pt x="324" y="174"/>
                  <a:pt x="320" y="175"/>
                </a:cubicBezTo>
                <a:close/>
                <a:moveTo>
                  <a:pt x="1426" y="173"/>
                </a:moveTo>
                <a:cubicBezTo>
                  <a:pt x="1423" y="172"/>
                  <a:pt x="1419" y="171"/>
                  <a:pt x="1415" y="170"/>
                </a:cubicBezTo>
                <a:cubicBezTo>
                  <a:pt x="1417" y="162"/>
                  <a:pt x="1417" y="162"/>
                  <a:pt x="1417" y="162"/>
                </a:cubicBezTo>
                <a:cubicBezTo>
                  <a:pt x="1421" y="163"/>
                  <a:pt x="1424" y="164"/>
                  <a:pt x="1428" y="165"/>
                </a:cubicBezTo>
                <a:lnTo>
                  <a:pt x="1426" y="173"/>
                </a:lnTo>
                <a:close/>
                <a:moveTo>
                  <a:pt x="3027" y="172"/>
                </a:moveTo>
                <a:cubicBezTo>
                  <a:pt x="3024" y="165"/>
                  <a:pt x="3024" y="165"/>
                  <a:pt x="3024" y="165"/>
                </a:cubicBezTo>
                <a:cubicBezTo>
                  <a:pt x="3035" y="160"/>
                  <a:pt x="3035" y="160"/>
                  <a:pt x="3035" y="160"/>
                </a:cubicBezTo>
                <a:cubicBezTo>
                  <a:pt x="3038" y="167"/>
                  <a:pt x="3038" y="167"/>
                  <a:pt x="3038" y="167"/>
                </a:cubicBezTo>
                <a:lnTo>
                  <a:pt x="3027" y="172"/>
                </a:lnTo>
                <a:close/>
                <a:moveTo>
                  <a:pt x="5623" y="171"/>
                </a:moveTo>
                <a:cubicBezTo>
                  <a:pt x="5620" y="164"/>
                  <a:pt x="5620" y="164"/>
                  <a:pt x="5620" y="164"/>
                </a:cubicBezTo>
                <a:cubicBezTo>
                  <a:pt x="5631" y="160"/>
                  <a:pt x="5631" y="160"/>
                  <a:pt x="5631" y="160"/>
                </a:cubicBezTo>
                <a:cubicBezTo>
                  <a:pt x="5634" y="167"/>
                  <a:pt x="5634" y="167"/>
                  <a:pt x="5634" y="167"/>
                </a:cubicBezTo>
                <a:lnTo>
                  <a:pt x="5623" y="171"/>
                </a:lnTo>
                <a:close/>
                <a:moveTo>
                  <a:pt x="343" y="169"/>
                </a:moveTo>
                <a:cubicBezTo>
                  <a:pt x="341" y="161"/>
                  <a:pt x="341" y="161"/>
                  <a:pt x="341" y="161"/>
                </a:cubicBezTo>
                <a:cubicBezTo>
                  <a:pt x="345" y="161"/>
                  <a:pt x="349" y="160"/>
                  <a:pt x="353" y="159"/>
                </a:cubicBezTo>
                <a:cubicBezTo>
                  <a:pt x="355" y="166"/>
                  <a:pt x="355" y="166"/>
                  <a:pt x="355" y="166"/>
                </a:cubicBezTo>
                <a:cubicBezTo>
                  <a:pt x="351" y="167"/>
                  <a:pt x="347" y="168"/>
                  <a:pt x="343" y="169"/>
                </a:cubicBezTo>
                <a:close/>
                <a:moveTo>
                  <a:pt x="1403" y="167"/>
                </a:moveTo>
                <a:cubicBezTo>
                  <a:pt x="1399" y="166"/>
                  <a:pt x="1395" y="165"/>
                  <a:pt x="1391" y="164"/>
                </a:cubicBezTo>
                <a:cubicBezTo>
                  <a:pt x="1393" y="156"/>
                  <a:pt x="1393" y="156"/>
                  <a:pt x="1393" y="156"/>
                </a:cubicBezTo>
                <a:cubicBezTo>
                  <a:pt x="1397" y="157"/>
                  <a:pt x="1401" y="158"/>
                  <a:pt x="1405" y="159"/>
                </a:cubicBezTo>
                <a:lnTo>
                  <a:pt x="1403" y="167"/>
                </a:lnTo>
                <a:close/>
                <a:moveTo>
                  <a:pt x="4307" y="166"/>
                </a:moveTo>
                <a:cubicBezTo>
                  <a:pt x="4296" y="160"/>
                  <a:pt x="4296" y="160"/>
                  <a:pt x="4296" y="160"/>
                </a:cubicBezTo>
                <a:cubicBezTo>
                  <a:pt x="4300" y="153"/>
                  <a:pt x="4300" y="153"/>
                  <a:pt x="4300" y="153"/>
                </a:cubicBezTo>
                <a:cubicBezTo>
                  <a:pt x="4311" y="158"/>
                  <a:pt x="4311" y="158"/>
                  <a:pt x="4311" y="158"/>
                </a:cubicBezTo>
                <a:lnTo>
                  <a:pt x="4307" y="166"/>
                </a:lnTo>
                <a:close/>
                <a:moveTo>
                  <a:pt x="367" y="164"/>
                </a:moveTo>
                <a:cubicBezTo>
                  <a:pt x="365" y="156"/>
                  <a:pt x="365" y="156"/>
                  <a:pt x="365" y="156"/>
                </a:cubicBezTo>
                <a:cubicBezTo>
                  <a:pt x="369" y="155"/>
                  <a:pt x="373" y="154"/>
                  <a:pt x="377" y="153"/>
                </a:cubicBezTo>
                <a:cubicBezTo>
                  <a:pt x="378" y="161"/>
                  <a:pt x="378" y="161"/>
                  <a:pt x="378" y="161"/>
                </a:cubicBezTo>
                <a:cubicBezTo>
                  <a:pt x="374" y="162"/>
                  <a:pt x="370" y="163"/>
                  <a:pt x="367" y="164"/>
                </a:cubicBezTo>
                <a:close/>
                <a:moveTo>
                  <a:pt x="5645" y="163"/>
                </a:moveTo>
                <a:cubicBezTo>
                  <a:pt x="5642" y="155"/>
                  <a:pt x="5642" y="155"/>
                  <a:pt x="5642" y="155"/>
                </a:cubicBezTo>
                <a:cubicBezTo>
                  <a:pt x="5654" y="151"/>
                  <a:pt x="5654" y="151"/>
                  <a:pt x="5654" y="151"/>
                </a:cubicBezTo>
                <a:cubicBezTo>
                  <a:pt x="5657" y="159"/>
                  <a:pt x="5657" y="159"/>
                  <a:pt x="5657" y="159"/>
                </a:cubicBezTo>
                <a:lnTo>
                  <a:pt x="5645" y="163"/>
                </a:lnTo>
                <a:close/>
                <a:moveTo>
                  <a:pt x="3049" y="163"/>
                </a:moveTo>
                <a:cubicBezTo>
                  <a:pt x="3046" y="155"/>
                  <a:pt x="3046" y="155"/>
                  <a:pt x="3046" y="155"/>
                </a:cubicBezTo>
                <a:cubicBezTo>
                  <a:pt x="3057" y="150"/>
                  <a:pt x="3057" y="150"/>
                  <a:pt x="3057" y="150"/>
                </a:cubicBezTo>
                <a:cubicBezTo>
                  <a:pt x="3060" y="158"/>
                  <a:pt x="3060" y="158"/>
                  <a:pt x="3060" y="158"/>
                </a:cubicBezTo>
                <a:lnTo>
                  <a:pt x="3049" y="163"/>
                </a:lnTo>
                <a:close/>
                <a:moveTo>
                  <a:pt x="1380" y="161"/>
                </a:moveTo>
                <a:cubicBezTo>
                  <a:pt x="1376" y="161"/>
                  <a:pt x="1372" y="160"/>
                  <a:pt x="1368" y="159"/>
                </a:cubicBezTo>
                <a:cubicBezTo>
                  <a:pt x="1370" y="151"/>
                  <a:pt x="1370" y="151"/>
                  <a:pt x="1370" y="151"/>
                </a:cubicBezTo>
                <a:cubicBezTo>
                  <a:pt x="1373" y="152"/>
                  <a:pt x="1377" y="153"/>
                  <a:pt x="1381" y="154"/>
                </a:cubicBezTo>
                <a:lnTo>
                  <a:pt x="1380" y="161"/>
                </a:lnTo>
                <a:close/>
                <a:moveTo>
                  <a:pt x="390" y="159"/>
                </a:moveTo>
                <a:cubicBezTo>
                  <a:pt x="388" y="151"/>
                  <a:pt x="388" y="151"/>
                  <a:pt x="388" y="151"/>
                </a:cubicBezTo>
                <a:cubicBezTo>
                  <a:pt x="392" y="150"/>
                  <a:pt x="396" y="149"/>
                  <a:pt x="400" y="148"/>
                </a:cubicBezTo>
                <a:cubicBezTo>
                  <a:pt x="402" y="156"/>
                  <a:pt x="402" y="156"/>
                  <a:pt x="402" y="156"/>
                </a:cubicBezTo>
                <a:cubicBezTo>
                  <a:pt x="398" y="157"/>
                  <a:pt x="394" y="158"/>
                  <a:pt x="390" y="159"/>
                </a:cubicBezTo>
                <a:close/>
                <a:moveTo>
                  <a:pt x="1356" y="156"/>
                </a:moveTo>
                <a:cubicBezTo>
                  <a:pt x="1352" y="155"/>
                  <a:pt x="1348" y="155"/>
                  <a:pt x="1344" y="154"/>
                </a:cubicBezTo>
                <a:cubicBezTo>
                  <a:pt x="1346" y="146"/>
                  <a:pt x="1346" y="146"/>
                  <a:pt x="1346" y="146"/>
                </a:cubicBezTo>
                <a:cubicBezTo>
                  <a:pt x="1350" y="147"/>
                  <a:pt x="1354" y="148"/>
                  <a:pt x="1358" y="148"/>
                </a:cubicBezTo>
                <a:lnTo>
                  <a:pt x="1356" y="156"/>
                </a:lnTo>
                <a:close/>
                <a:moveTo>
                  <a:pt x="4286" y="155"/>
                </a:moveTo>
                <a:cubicBezTo>
                  <a:pt x="4275" y="149"/>
                  <a:pt x="4275" y="149"/>
                  <a:pt x="4275" y="149"/>
                </a:cubicBezTo>
                <a:cubicBezTo>
                  <a:pt x="4279" y="142"/>
                  <a:pt x="4279" y="142"/>
                  <a:pt x="4279" y="142"/>
                </a:cubicBezTo>
                <a:cubicBezTo>
                  <a:pt x="4289" y="148"/>
                  <a:pt x="4289" y="148"/>
                  <a:pt x="4289" y="148"/>
                </a:cubicBezTo>
                <a:lnTo>
                  <a:pt x="4286" y="155"/>
                </a:lnTo>
                <a:close/>
                <a:moveTo>
                  <a:pt x="5668" y="154"/>
                </a:moveTo>
                <a:cubicBezTo>
                  <a:pt x="5665" y="147"/>
                  <a:pt x="5665" y="147"/>
                  <a:pt x="5665" y="147"/>
                </a:cubicBezTo>
                <a:cubicBezTo>
                  <a:pt x="5676" y="142"/>
                  <a:pt x="5676" y="142"/>
                  <a:pt x="5676" y="142"/>
                </a:cubicBezTo>
                <a:cubicBezTo>
                  <a:pt x="5679" y="150"/>
                  <a:pt x="5679" y="150"/>
                  <a:pt x="5679" y="150"/>
                </a:cubicBezTo>
                <a:lnTo>
                  <a:pt x="5668" y="154"/>
                </a:lnTo>
                <a:close/>
                <a:moveTo>
                  <a:pt x="413" y="154"/>
                </a:moveTo>
                <a:cubicBezTo>
                  <a:pt x="412" y="146"/>
                  <a:pt x="412" y="146"/>
                  <a:pt x="412" y="146"/>
                </a:cubicBezTo>
                <a:cubicBezTo>
                  <a:pt x="416" y="145"/>
                  <a:pt x="420" y="144"/>
                  <a:pt x="424" y="144"/>
                </a:cubicBezTo>
                <a:cubicBezTo>
                  <a:pt x="425" y="151"/>
                  <a:pt x="425" y="151"/>
                  <a:pt x="425" y="151"/>
                </a:cubicBezTo>
                <a:cubicBezTo>
                  <a:pt x="421" y="152"/>
                  <a:pt x="417" y="153"/>
                  <a:pt x="413" y="154"/>
                </a:cubicBezTo>
                <a:close/>
                <a:moveTo>
                  <a:pt x="3071" y="153"/>
                </a:moveTo>
                <a:cubicBezTo>
                  <a:pt x="3068" y="146"/>
                  <a:pt x="3068" y="146"/>
                  <a:pt x="3068" y="146"/>
                </a:cubicBezTo>
                <a:cubicBezTo>
                  <a:pt x="3072" y="144"/>
                  <a:pt x="3075" y="143"/>
                  <a:pt x="3079" y="141"/>
                </a:cubicBezTo>
                <a:cubicBezTo>
                  <a:pt x="3082" y="148"/>
                  <a:pt x="3082" y="148"/>
                  <a:pt x="3082" y="148"/>
                </a:cubicBezTo>
                <a:cubicBezTo>
                  <a:pt x="3079" y="150"/>
                  <a:pt x="3075" y="151"/>
                  <a:pt x="3071" y="153"/>
                </a:cubicBezTo>
                <a:close/>
                <a:moveTo>
                  <a:pt x="1332" y="151"/>
                </a:moveTo>
                <a:cubicBezTo>
                  <a:pt x="1329" y="151"/>
                  <a:pt x="1325" y="150"/>
                  <a:pt x="1321" y="149"/>
                </a:cubicBezTo>
                <a:cubicBezTo>
                  <a:pt x="1322" y="141"/>
                  <a:pt x="1322" y="141"/>
                  <a:pt x="1322" y="141"/>
                </a:cubicBezTo>
                <a:cubicBezTo>
                  <a:pt x="1326" y="142"/>
                  <a:pt x="1330" y="143"/>
                  <a:pt x="1334" y="144"/>
                </a:cubicBezTo>
                <a:lnTo>
                  <a:pt x="1332" y="151"/>
                </a:lnTo>
                <a:close/>
                <a:moveTo>
                  <a:pt x="437" y="149"/>
                </a:moveTo>
                <a:cubicBezTo>
                  <a:pt x="435" y="141"/>
                  <a:pt x="435" y="141"/>
                  <a:pt x="435" y="141"/>
                </a:cubicBezTo>
                <a:cubicBezTo>
                  <a:pt x="439" y="141"/>
                  <a:pt x="443" y="140"/>
                  <a:pt x="447" y="139"/>
                </a:cubicBezTo>
                <a:cubicBezTo>
                  <a:pt x="449" y="147"/>
                  <a:pt x="449" y="147"/>
                  <a:pt x="449" y="147"/>
                </a:cubicBezTo>
                <a:cubicBezTo>
                  <a:pt x="445" y="148"/>
                  <a:pt x="441" y="148"/>
                  <a:pt x="437" y="149"/>
                </a:cubicBezTo>
                <a:close/>
                <a:moveTo>
                  <a:pt x="1309" y="147"/>
                </a:moveTo>
                <a:cubicBezTo>
                  <a:pt x="1305" y="146"/>
                  <a:pt x="1301" y="145"/>
                  <a:pt x="1297" y="145"/>
                </a:cubicBezTo>
                <a:cubicBezTo>
                  <a:pt x="1298" y="137"/>
                  <a:pt x="1298" y="137"/>
                  <a:pt x="1298" y="137"/>
                </a:cubicBezTo>
                <a:cubicBezTo>
                  <a:pt x="1302" y="138"/>
                  <a:pt x="1306" y="138"/>
                  <a:pt x="1310" y="139"/>
                </a:cubicBezTo>
                <a:lnTo>
                  <a:pt x="1309" y="147"/>
                </a:lnTo>
                <a:close/>
                <a:moveTo>
                  <a:pt x="5690" y="146"/>
                </a:moveTo>
                <a:cubicBezTo>
                  <a:pt x="5687" y="138"/>
                  <a:pt x="5687" y="138"/>
                  <a:pt x="5687" y="138"/>
                </a:cubicBezTo>
                <a:cubicBezTo>
                  <a:pt x="5699" y="134"/>
                  <a:pt x="5699" y="134"/>
                  <a:pt x="5699" y="134"/>
                </a:cubicBezTo>
                <a:cubicBezTo>
                  <a:pt x="5701" y="141"/>
                  <a:pt x="5701" y="141"/>
                  <a:pt x="5701" y="141"/>
                </a:cubicBezTo>
                <a:lnTo>
                  <a:pt x="5690" y="146"/>
                </a:lnTo>
                <a:close/>
                <a:moveTo>
                  <a:pt x="461" y="145"/>
                </a:moveTo>
                <a:cubicBezTo>
                  <a:pt x="459" y="137"/>
                  <a:pt x="459" y="137"/>
                  <a:pt x="459" y="137"/>
                </a:cubicBezTo>
                <a:cubicBezTo>
                  <a:pt x="463" y="136"/>
                  <a:pt x="467" y="136"/>
                  <a:pt x="471" y="135"/>
                </a:cubicBezTo>
                <a:cubicBezTo>
                  <a:pt x="472" y="143"/>
                  <a:pt x="472" y="143"/>
                  <a:pt x="472" y="143"/>
                </a:cubicBezTo>
                <a:cubicBezTo>
                  <a:pt x="468" y="143"/>
                  <a:pt x="464" y="144"/>
                  <a:pt x="461" y="145"/>
                </a:cubicBezTo>
                <a:close/>
                <a:moveTo>
                  <a:pt x="4264" y="144"/>
                </a:moveTo>
                <a:cubicBezTo>
                  <a:pt x="4261" y="142"/>
                  <a:pt x="4257" y="141"/>
                  <a:pt x="4253" y="139"/>
                </a:cubicBezTo>
                <a:cubicBezTo>
                  <a:pt x="4257" y="132"/>
                  <a:pt x="4257" y="132"/>
                  <a:pt x="4257" y="132"/>
                </a:cubicBezTo>
                <a:cubicBezTo>
                  <a:pt x="4261" y="133"/>
                  <a:pt x="4264" y="135"/>
                  <a:pt x="4268" y="137"/>
                </a:cubicBezTo>
                <a:lnTo>
                  <a:pt x="4264" y="144"/>
                </a:lnTo>
                <a:close/>
                <a:moveTo>
                  <a:pt x="3093" y="144"/>
                </a:moveTo>
                <a:cubicBezTo>
                  <a:pt x="3090" y="136"/>
                  <a:pt x="3090" y="136"/>
                  <a:pt x="3090" y="136"/>
                </a:cubicBezTo>
                <a:cubicBezTo>
                  <a:pt x="3101" y="132"/>
                  <a:pt x="3101" y="132"/>
                  <a:pt x="3101" y="132"/>
                </a:cubicBezTo>
                <a:cubicBezTo>
                  <a:pt x="3104" y="139"/>
                  <a:pt x="3104" y="139"/>
                  <a:pt x="3104" y="139"/>
                </a:cubicBezTo>
                <a:lnTo>
                  <a:pt x="3093" y="144"/>
                </a:lnTo>
                <a:close/>
                <a:moveTo>
                  <a:pt x="1285" y="143"/>
                </a:moveTo>
                <a:cubicBezTo>
                  <a:pt x="1281" y="142"/>
                  <a:pt x="1277" y="141"/>
                  <a:pt x="1273" y="140"/>
                </a:cubicBezTo>
                <a:cubicBezTo>
                  <a:pt x="1275" y="133"/>
                  <a:pt x="1275" y="133"/>
                  <a:pt x="1275" y="133"/>
                </a:cubicBezTo>
                <a:cubicBezTo>
                  <a:pt x="1279" y="133"/>
                  <a:pt x="1283" y="134"/>
                  <a:pt x="1287" y="135"/>
                </a:cubicBezTo>
                <a:lnTo>
                  <a:pt x="1285" y="143"/>
                </a:lnTo>
                <a:close/>
                <a:moveTo>
                  <a:pt x="484" y="141"/>
                </a:moveTo>
                <a:cubicBezTo>
                  <a:pt x="483" y="133"/>
                  <a:pt x="483" y="133"/>
                  <a:pt x="483" y="133"/>
                </a:cubicBezTo>
                <a:cubicBezTo>
                  <a:pt x="487" y="132"/>
                  <a:pt x="491" y="131"/>
                  <a:pt x="495" y="131"/>
                </a:cubicBezTo>
                <a:cubicBezTo>
                  <a:pt x="496" y="139"/>
                  <a:pt x="496" y="139"/>
                  <a:pt x="496" y="139"/>
                </a:cubicBezTo>
                <a:cubicBezTo>
                  <a:pt x="492" y="139"/>
                  <a:pt x="488" y="140"/>
                  <a:pt x="484" y="141"/>
                </a:cubicBezTo>
                <a:close/>
                <a:moveTo>
                  <a:pt x="1261" y="138"/>
                </a:moveTo>
                <a:cubicBezTo>
                  <a:pt x="1257" y="138"/>
                  <a:pt x="1254" y="137"/>
                  <a:pt x="1250" y="137"/>
                </a:cubicBezTo>
                <a:cubicBezTo>
                  <a:pt x="1251" y="129"/>
                  <a:pt x="1251" y="129"/>
                  <a:pt x="1251" y="129"/>
                </a:cubicBezTo>
                <a:cubicBezTo>
                  <a:pt x="1255" y="129"/>
                  <a:pt x="1259" y="130"/>
                  <a:pt x="1263" y="131"/>
                </a:cubicBezTo>
                <a:lnTo>
                  <a:pt x="1261" y="138"/>
                </a:lnTo>
                <a:close/>
                <a:moveTo>
                  <a:pt x="5713" y="137"/>
                </a:moveTo>
                <a:cubicBezTo>
                  <a:pt x="5710" y="129"/>
                  <a:pt x="5710" y="129"/>
                  <a:pt x="5710" y="129"/>
                </a:cubicBezTo>
                <a:cubicBezTo>
                  <a:pt x="5721" y="125"/>
                  <a:pt x="5721" y="125"/>
                  <a:pt x="5721" y="125"/>
                </a:cubicBezTo>
                <a:cubicBezTo>
                  <a:pt x="5724" y="133"/>
                  <a:pt x="5724" y="133"/>
                  <a:pt x="5724" y="133"/>
                </a:cubicBezTo>
                <a:lnTo>
                  <a:pt x="5713" y="137"/>
                </a:lnTo>
                <a:close/>
                <a:moveTo>
                  <a:pt x="508" y="137"/>
                </a:moveTo>
                <a:cubicBezTo>
                  <a:pt x="507" y="129"/>
                  <a:pt x="507" y="129"/>
                  <a:pt x="507" y="129"/>
                </a:cubicBezTo>
                <a:cubicBezTo>
                  <a:pt x="510" y="128"/>
                  <a:pt x="514" y="128"/>
                  <a:pt x="518" y="127"/>
                </a:cubicBezTo>
                <a:cubicBezTo>
                  <a:pt x="520" y="135"/>
                  <a:pt x="520" y="135"/>
                  <a:pt x="520" y="135"/>
                </a:cubicBezTo>
                <a:cubicBezTo>
                  <a:pt x="516" y="136"/>
                  <a:pt x="512" y="136"/>
                  <a:pt x="508" y="137"/>
                </a:cubicBezTo>
                <a:close/>
                <a:moveTo>
                  <a:pt x="1238" y="135"/>
                </a:moveTo>
                <a:cubicBezTo>
                  <a:pt x="1234" y="134"/>
                  <a:pt x="1230" y="133"/>
                  <a:pt x="1226" y="133"/>
                </a:cubicBezTo>
                <a:cubicBezTo>
                  <a:pt x="1227" y="125"/>
                  <a:pt x="1227" y="125"/>
                  <a:pt x="1227" y="125"/>
                </a:cubicBezTo>
                <a:cubicBezTo>
                  <a:pt x="1231" y="126"/>
                  <a:pt x="1235" y="126"/>
                  <a:pt x="1239" y="127"/>
                </a:cubicBezTo>
                <a:lnTo>
                  <a:pt x="1238" y="135"/>
                </a:lnTo>
                <a:close/>
                <a:moveTo>
                  <a:pt x="3116" y="134"/>
                </a:moveTo>
                <a:cubicBezTo>
                  <a:pt x="3112" y="127"/>
                  <a:pt x="3112" y="127"/>
                  <a:pt x="3112" y="127"/>
                </a:cubicBezTo>
                <a:cubicBezTo>
                  <a:pt x="3116" y="125"/>
                  <a:pt x="3120" y="124"/>
                  <a:pt x="3124" y="122"/>
                </a:cubicBezTo>
                <a:cubicBezTo>
                  <a:pt x="3127" y="130"/>
                  <a:pt x="3127" y="130"/>
                  <a:pt x="3127" y="130"/>
                </a:cubicBezTo>
                <a:cubicBezTo>
                  <a:pt x="3123" y="131"/>
                  <a:pt x="3119" y="133"/>
                  <a:pt x="3116" y="134"/>
                </a:cubicBezTo>
                <a:close/>
                <a:moveTo>
                  <a:pt x="4243" y="134"/>
                </a:moveTo>
                <a:cubicBezTo>
                  <a:pt x="4239" y="132"/>
                  <a:pt x="4235" y="130"/>
                  <a:pt x="4232" y="128"/>
                </a:cubicBezTo>
                <a:cubicBezTo>
                  <a:pt x="4235" y="121"/>
                  <a:pt x="4235" y="121"/>
                  <a:pt x="4235" y="121"/>
                </a:cubicBezTo>
                <a:cubicBezTo>
                  <a:pt x="4239" y="123"/>
                  <a:pt x="4242" y="125"/>
                  <a:pt x="4246" y="126"/>
                </a:cubicBezTo>
                <a:lnTo>
                  <a:pt x="4243" y="134"/>
                </a:lnTo>
                <a:close/>
                <a:moveTo>
                  <a:pt x="531" y="133"/>
                </a:moveTo>
                <a:cubicBezTo>
                  <a:pt x="530" y="125"/>
                  <a:pt x="530" y="125"/>
                  <a:pt x="530" y="125"/>
                </a:cubicBezTo>
                <a:cubicBezTo>
                  <a:pt x="534" y="125"/>
                  <a:pt x="538" y="124"/>
                  <a:pt x="542" y="124"/>
                </a:cubicBezTo>
                <a:cubicBezTo>
                  <a:pt x="543" y="131"/>
                  <a:pt x="543" y="131"/>
                  <a:pt x="543" y="131"/>
                </a:cubicBezTo>
                <a:cubicBezTo>
                  <a:pt x="539" y="132"/>
                  <a:pt x="535" y="133"/>
                  <a:pt x="531" y="133"/>
                </a:cubicBezTo>
                <a:close/>
                <a:moveTo>
                  <a:pt x="1214" y="131"/>
                </a:moveTo>
                <a:cubicBezTo>
                  <a:pt x="1210" y="131"/>
                  <a:pt x="1206" y="130"/>
                  <a:pt x="1202" y="129"/>
                </a:cubicBezTo>
                <a:cubicBezTo>
                  <a:pt x="1203" y="122"/>
                  <a:pt x="1203" y="122"/>
                  <a:pt x="1203" y="122"/>
                </a:cubicBezTo>
                <a:cubicBezTo>
                  <a:pt x="1207" y="122"/>
                  <a:pt x="1211" y="123"/>
                  <a:pt x="1215" y="123"/>
                </a:cubicBezTo>
                <a:lnTo>
                  <a:pt x="1214" y="131"/>
                </a:lnTo>
                <a:close/>
                <a:moveTo>
                  <a:pt x="555" y="130"/>
                </a:moveTo>
                <a:cubicBezTo>
                  <a:pt x="554" y="122"/>
                  <a:pt x="554" y="122"/>
                  <a:pt x="554" y="122"/>
                </a:cubicBezTo>
                <a:cubicBezTo>
                  <a:pt x="558" y="121"/>
                  <a:pt x="562" y="121"/>
                  <a:pt x="566" y="120"/>
                </a:cubicBezTo>
                <a:cubicBezTo>
                  <a:pt x="567" y="128"/>
                  <a:pt x="567" y="128"/>
                  <a:pt x="567" y="128"/>
                </a:cubicBezTo>
                <a:cubicBezTo>
                  <a:pt x="563" y="129"/>
                  <a:pt x="559" y="129"/>
                  <a:pt x="555" y="130"/>
                </a:cubicBezTo>
                <a:close/>
                <a:moveTo>
                  <a:pt x="5735" y="128"/>
                </a:moveTo>
                <a:cubicBezTo>
                  <a:pt x="5732" y="121"/>
                  <a:pt x="5732" y="121"/>
                  <a:pt x="5732" y="121"/>
                </a:cubicBezTo>
                <a:cubicBezTo>
                  <a:pt x="5743" y="116"/>
                  <a:pt x="5743" y="116"/>
                  <a:pt x="5743" y="116"/>
                </a:cubicBezTo>
                <a:cubicBezTo>
                  <a:pt x="5746" y="124"/>
                  <a:pt x="5746" y="124"/>
                  <a:pt x="5746" y="124"/>
                </a:cubicBezTo>
                <a:lnTo>
                  <a:pt x="5735" y="128"/>
                </a:lnTo>
                <a:close/>
                <a:moveTo>
                  <a:pt x="1190" y="128"/>
                </a:moveTo>
                <a:cubicBezTo>
                  <a:pt x="1186" y="127"/>
                  <a:pt x="1182" y="127"/>
                  <a:pt x="1178" y="126"/>
                </a:cubicBezTo>
                <a:cubicBezTo>
                  <a:pt x="1179" y="118"/>
                  <a:pt x="1179" y="118"/>
                  <a:pt x="1179" y="118"/>
                </a:cubicBezTo>
                <a:cubicBezTo>
                  <a:pt x="1183" y="119"/>
                  <a:pt x="1187" y="119"/>
                  <a:pt x="1191" y="120"/>
                </a:cubicBezTo>
                <a:lnTo>
                  <a:pt x="1190" y="128"/>
                </a:lnTo>
                <a:close/>
                <a:moveTo>
                  <a:pt x="579" y="127"/>
                </a:moveTo>
                <a:cubicBezTo>
                  <a:pt x="578" y="119"/>
                  <a:pt x="578" y="119"/>
                  <a:pt x="578" y="119"/>
                </a:cubicBezTo>
                <a:cubicBezTo>
                  <a:pt x="582" y="118"/>
                  <a:pt x="586" y="118"/>
                  <a:pt x="590" y="117"/>
                </a:cubicBezTo>
                <a:cubicBezTo>
                  <a:pt x="591" y="125"/>
                  <a:pt x="591" y="125"/>
                  <a:pt x="591" y="125"/>
                </a:cubicBezTo>
                <a:cubicBezTo>
                  <a:pt x="587" y="126"/>
                  <a:pt x="583" y="126"/>
                  <a:pt x="579" y="127"/>
                </a:cubicBezTo>
                <a:close/>
                <a:moveTo>
                  <a:pt x="3138" y="125"/>
                </a:moveTo>
                <a:cubicBezTo>
                  <a:pt x="3135" y="118"/>
                  <a:pt x="3135" y="118"/>
                  <a:pt x="3135" y="118"/>
                </a:cubicBezTo>
                <a:cubicBezTo>
                  <a:pt x="3138" y="116"/>
                  <a:pt x="3142" y="115"/>
                  <a:pt x="3146" y="113"/>
                </a:cubicBezTo>
                <a:cubicBezTo>
                  <a:pt x="3149" y="121"/>
                  <a:pt x="3149" y="121"/>
                  <a:pt x="3149" y="121"/>
                </a:cubicBezTo>
                <a:cubicBezTo>
                  <a:pt x="3145" y="122"/>
                  <a:pt x="3141" y="124"/>
                  <a:pt x="3138" y="125"/>
                </a:cubicBezTo>
                <a:close/>
                <a:moveTo>
                  <a:pt x="1166" y="125"/>
                </a:moveTo>
                <a:cubicBezTo>
                  <a:pt x="1162" y="124"/>
                  <a:pt x="1158" y="124"/>
                  <a:pt x="1154" y="123"/>
                </a:cubicBezTo>
                <a:cubicBezTo>
                  <a:pt x="1155" y="116"/>
                  <a:pt x="1155" y="116"/>
                  <a:pt x="1155" y="116"/>
                </a:cubicBezTo>
                <a:cubicBezTo>
                  <a:pt x="1159" y="116"/>
                  <a:pt x="1163" y="116"/>
                  <a:pt x="1167" y="117"/>
                </a:cubicBezTo>
                <a:lnTo>
                  <a:pt x="1166" y="125"/>
                </a:lnTo>
                <a:close/>
                <a:moveTo>
                  <a:pt x="603" y="124"/>
                </a:moveTo>
                <a:cubicBezTo>
                  <a:pt x="602" y="116"/>
                  <a:pt x="602" y="116"/>
                  <a:pt x="602" y="116"/>
                </a:cubicBezTo>
                <a:cubicBezTo>
                  <a:pt x="606" y="115"/>
                  <a:pt x="610" y="115"/>
                  <a:pt x="614" y="115"/>
                </a:cubicBezTo>
                <a:cubicBezTo>
                  <a:pt x="615" y="122"/>
                  <a:pt x="615" y="122"/>
                  <a:pt x="615" y="122"/>
                </a:cubicBezTo>
                <a:cubicBezTo>
                  <a:pt x="611" y="123"/>
                  <a:pt x="607" y="123"/>
                  <a:pt x="603" y="124"/>
                </a:cubicBezTo>
                <a:close/>
                <a:moveTo>
                  <a:pt x="4221" y="123"/>
                </a:moveTo>
                <a:cubicBezTo>
                  <a:pt x="4217" y="122"/>
                  <a:pt x="4214" y="120"/>
                  <a:pt x="4210" y="118"/>
                </a:cubicBezTo>
                <a:cubicBezTo>
                  <a:pt x="4213" y="111"/>
                  <a:pt x="4213" y="111"/>
                  <a:pt x="4213" y="111"/>
                </a:cubicBezTo>
                <a:cubicBezTo>
                  <a:pt x="4217" y="113"/>
                  <a:pt x="4221" y="114"/>
                  <a:pt x="4224" y="116"/>
                </a:cubicBezTo>
                <a:lnTo>
                  <a:pt x="4221" y="123"/>
                </a:lnTo>
                <a:close/>
                <a:moveTo>
                  <a:pt x="1142" y="122"/>
                </a:moveTo>
                <a:cubicBezTo>
                  <a:pt x="1138" y="122"/>
                  <a:pt x="1134" y="121"/>
                  <a:pt x="1130" y="121"/>
                </a:cubicBezTo>
                <a:cubicBezTo>
                  <a:pt x="1131" y="113"/>
                  <a:pt x="1131" y="113"/>
                  <a:pt x="1131" y="113"/>
                </a:cubicBezTo>
                <a:cubicBezTo>
                  <a:pt x="1135" y="113"/>
                  <a:pt x="1139" y="114"/>
                  <a:pt x="1143" y="114"/>
                </a:cubicBezTo>
                <a:lnTo>
                  <a:pt x="1142" y="122"/>
                </a:lnTo>
                <a:close/>
                <a:moveTo>
                  <a:pt x="627" y="121"/>
                </a:moveTo>
                <a:cubicBezTo>
                  <a:pt x="626" y="113"/>
                  <a:pt x="626" y="113"/>
                  <a:pt x="626" y="113"/>
                </a:cubicBezTo>
                <a:cubicBezTo>
                  <a:pt x="630" y="113"/>
                  <a:pt x="634" y="112"/>
                  <a:pt x="638" y="112"/>
                </a:cubicBezTo>
                <a:cubicBezTo>
                  <a:pt x="639" y="120"/>
                  <a:pt x="639" y="120"/>
                  <a:pt x="639" y="120"/>
                </a:cubicBezTo>
                <a:cubicBezTo>
                  <a:pt x="635" y="120"/>
                  <a:pt x="631" y="121"/>
                  <a:pt x="627" y="121"/>
                </a:cubicBezTo>
                <a:close/>
                <a:moveTo>
                  <a:pt x="1118" y="120"/>
                </a:moveTo>
                <a:cubicBezTo>
                  <a:pt x="1114" y="119"/>
                  <a:pt x="1110" y="119"/>
                  <a:pt x="1106" y="118"/>
                </a:cubicBezTo>
                <a:cubicBezTo>
                  <a:pt x="1107" y="110"/>
                  <a:pt x="1107" y="110"/>
                  <a:pt x="1107" y="110"/>
                </a:cubicBezTo>
                <a:cubicBezTo>
                  <a:pt x="1111" y="111"/>
                  <a:pt x="1115" y="111"/>
                  <a:pt x="1119" y="112"/>
                </a:cubicBezTo>
                <a:lnTo>
                  <a:pt x="1118" y="120"/>
                </a:lnTo>
                <a:close/>
                <a:moveTo>
                  <a:pt x="5758" y="119"/>
                </a:moveTo>
                <a:cubicBezTo>
                  <a:pt x="5755" y="112"/>
                  <a:pt x="5755" y="112"/>
                  <a:pt x="5755" y="112"/>
                </a:cubicBezTo>
                <a:cubicBezTo>
                  <a:pt x="5766" y="107"/>
                  <a:pt x="5766" y="107"/>
                  <a:pt x="5766" y="107"/>
                </a:cubicBezTo>
                <a:cubicBezTo>
                  <a:pt x="5769" y="115"/>
                  <a:pt x="5769" y="115"/>
                  <a:pt x="5769" y="115"/>
                </a:cubicBezTo>
                <a:lnTo>
                  <a:pt x="5758" y="119"/>
                </a:lnTo>
                <a:close/>
                <a:moveTo>
                  <a:pt x="651" y="119"/>
                </a:moveTo>
                <a:cubicBezTo>
                  <a:pt x="650" y="111"/>
                  <a:pt x="650" y="111"/>
                  <a:pt x="650" y="111"/>
                </a:cubicBezTo>
                <a:cubicBezTo>
                  <a:pt x="654" y="110"/>
                  <a:pt x="658" y="110"/>
                  <a:pt x="662" y="110"/>
                </a:cubicBezTo>
                <a:cubicBezTo>
                  <a:pt x="662" y="118"/>
                  <a:pt x="662" y="118"/>
                  <a:pt x="662" y="118"/>
                </a:cubicBezTo>
                <a:cubicBezTo>
                  <a:pt x="658" y="118"/>
                  <a:pt x="654" y="118"/>
                  <a:pt x="651" y="119"/>
                </a:cubicBezTo>
                <a:close/>
                <a:moveTo>
                  <a:pt x="1094" y="117"/>
                </a:moveTo>
                <a:cubicBezTo>
                  <a:pt x="1090" y="117"/>
                  <a:pt x="1086" y="117"/>
                  <a:pt x="1082" y="116"/>
                </a:cubicBezTo>
                <a:cubicBezTo>
                  <a:pt x="1083" y="108"/>
                  <a:pt x="1083" y="108"/>
                  <a:pt x="1083" y="108"/>
                </a:cubicBezTo>
                <a:cubicBezTo>
                  <a:pt x="1087" y="109"/>
                  <a:pt x="1091" y="109"/>
                  <a:pt x="1095" y="109"/>
                </a:cubicBezTo>
                <a:lnTo>
                  <a:pt x="1094" y="117"/>
                </a:lnTo>
                <a:close/>
                <a:moveTo>
                  <a:pt x="674" y="117"/>
                </a:moveTo>
                <a:cubicBezTo>
                  <a:pt x="674" y="109"/>
                  <a:pt x="674" y="109"/>
                  <a:pt x="674" y="109"/>
                </a:cubicBezTo>
                <a:cubicBezTo>
                  <a:pt x="678" y="108"/>
                  <a:pt x="682" y="108"/>
                  <a:pt x="686" y="108"/>
                </a:cubicBezTo>
                <a:cubicBezTo>
                  <a:pt x="686" y="116"/>
                  <a:pt x="686" y="116"/>
                  <a:pt x="686" y="116"/>
                </a:cubicBezTo>
                <a:cubicBezTo>
                  <a:pt x="682" y="116"/>
                  <a:pt x="678" y="116"/>
                  <a:pt x="674" y="117"/>
                </a:cubicBezTo>
                <a:close/>
                <a:moveTo>
                  <a:pt x="3160" y="116"/>
                </a:moveTo>
                <a:cubicBezTo>
                  <a:pt x="3157" y="109"/>
                  <a:pt x="3157" y="109"/>
                  <a:pt x="3157" y="109"/>
                </a:cubicBezTo>
                <a:cubicBezTo>
                  <a:pt x="3161" y="107"/>
                  <a:pt x="3165" y="106"/>
                  <a:pt x="3168" y="104"/>
                </a:cubicBezTo>
                <a:cubicBezTo>
                  <a:pt x="3171" y="112"/>
                  <a:pt x="3171" y="112"/>
                  <a:pt x="3171" y="112"/>
                </a:cubicBezTo>
                <a:cubicBezTo>
                  <a:pt x="3167" y="113"/>
                  <a:pt x="3164" y="115"/>
                  <a:pt x="3160" y="116"/>
                </a:cubicBezTo>
                <a:close/>
                <a:moveTo>
                  <a:pt x="1070" y="115"/>
                </a:moveTo>
                <a:cubicBezTo>
                  <a:pt x="1066" y="115"/>
                  <a:pt x="1062" y="115"/>
                  <a:pt x="1058" y="114"/>
                </a:cubicBezTo>
                <a:cubicBezTo>
                  <a:pt x="1059" y="106"/>
                  <a:pt x="1059" y="106"/>
                  <a:pt x="1059" y="106"/>
                </a:cubicBezTo>
                <a:cubicBezTo>
                  <a:pt x="1063" y="107"/>
                  <a:pt x="1067" y="107"/>
                  <a:pt x="1071" y="107"/>
                </a:cubicBezTo>
                <a:lnTo>
                  <a:pt x="1070" y="115"/>
                </a:lnTo>
                <a:close/>
                <a:moveTo>
                  <a:pt x="698" y="115"/>
                </a:moveTo>
                <a:cubicBezTo>
                  <a:pt x="698" y="107"/>
                  <a:pt x="698" y="107"/>
                  <a:pt x="698" y="107"/>
                </a:cubicBezTo>
                <a:cubicBezTo>
                  <a:pt x="702" y="106"/>
                  <a:pt x="706" y="106"/>
                  <a:pt x="710" y="106"/>
                </a:cubicBezTo>
                <a:cubicBezTo>
                  <a:pt x="710" y="114"/>
                  <a:pt x="710" y="114"/>
                  <a:pt x="710" y="114"/>
                </a:cubicBezTo>
                <a:cubicBezTo>
                  <a:pt x="706" y="114"/>
                  <a:pt x="702" y="114"/>
                  <a:pt x="698" y="115"/>
                </a:cubicBezTo>
                <a:close/>
                <a:moveTo>
                  <a:pt x="1046" y="114"/>
                </a:moveTo>
                <a:cubicBezTo>
                  <a:pt x="1042" y="113"/>
                  <a:pt x="1038" y="113"/>
                  <a:pt x="1034" y="113"/>
                </a:cubicBezTo>
                <a:cubicBezTo>
                  <a:pt x="1035" y="105"/>
                  <a:pt x="1035" y="105"/>
                  <a:pt x="1035" y="105"/>
                </a:cubicBezTo>
                <a:cubicBezTo>
                  <a:pt x="1039" y="105"/>
                  <a:pt x="1043" y="105"/>
                  <a:pt x="1047" y="106"/>
                </a:cubicBezTo>
                <a:lnTo>
                  <a:pt x="1046" y="114"/>
                </a:lnTo>
                <a:close/>
                <a:moveTo>
                  <a:pt x="4199" y="113"/>
                </a:moveTo>
                <a:cubicBezTo>
                  <a:pt x="4195" y="112"/>
                  <a:pt x="4192" y="110"/>
                  <a:pt x="4188" y="108"/>
                </a:cubicBezTo>
                <a:cubicBezTo>
                  <a:pt x="4191" y="101"/>
                  <a:pt x="4191" y="101"/>
                  <a:pt x="4191" y="101"/>
                </a:cubicBezTo>
                <a:cubicBezTo>
                  <a:pt x="4195" y="103"/>
                  <a:pt x="4199" y="104"/>
                  <a:pt x="4202" y="106"/>
                </a:cubicBezTo>
                <a:lnTo>
                  <a:pt x="4199" y="113"/>
                </a:lnTo>
                <a:close/>
                <a:moveTo>
                  <a:pt x="722" y="113"/>
                </a:moveTo>
                <a:cubicBezTo>
                  <a:pt x="722" y="105"/>
                  <a:pt x="722" y="105"/>
                  <a:pt x="722" y="105"/>
                </a:cubicBezTo>
                <a:cubicBezTo>
                  <a:pt x="726" y="105"/>
                  <a:pt x="730" y="105"/>
                  <a:pt x="734" y="104"/>
                </a:cubicBezTo>
                <a:cubicBezTo>
                  <a:pt x="734" y="112"/>
                  <a:pt x="734" y="112"/>
                  <a:pt x="734" y="112"/>
                </a:cubicBezTo>
                <a:cubicBezTo>
                  <a:pt x="730" y="112"/>
                  <a:pt x="726" y="113"/>
                  <a:pt x="722" y="113"/>
                </a:cubicBezTo>
                <a:close/>
                <a:moveTo>
                  <a:pt x="1022" y="112"/>
                </a:moveTo>
                <a:cubicBezTo>
                  <a:pt x="1018" y="112"/>
                  <a:pt x="1014" y="112"/>
                  <a:pt x="1010" y="111"/>
                </a:cubicBezTo>
                <a:cubicBezTo>
                  <a:pt x="1011" y="103"/>
                  <a:pt x="1011" y="103"/>
                  <a:pt x="1011" y="103"/>
                </a:cubicBezTo>
                <a:cubicBezTo>
                  <a:pt x="1015" y="104"/>
                  <a:pt x="1019" y="104"/>
                  <a:pt x="1023" y="104"/>
                </a:cubicBezTo>
                <a:lnTo>
                  <a:pt x="1022" y="112"/>
                </a:lnTo>
                <a:close/>
                <a:moveTo>
                  <a:pt x="746" y="112"/>
                </a:moveTo>
                <a:cubicBezTo>
                  <a:pt x="746" y="104"/>
                  <a:pt x="746" y="104"/>
                  <a:pt x="746" y="104"/>
                </a:cubicBezTo>
                <a:cubicBezTo>
                  <a:pt x="750" y="103"/>
                  <a:pt x="754" y="103"/>
                  <a:pt x="758" y="103"/>
                </a:cubicBezTo>
                <a:cubicBezTo>
                  <a:pt x="758" y="111"/>
                  <a:pt x="758" y="111"/>
                  <a:pt x="758" y="111"/>
                </a:cubicBezTo>
                <a:cubicBezTo>
                  <a:pt x="754" y="111"/>
                  <a:pt x="750" y="111"/>
                  <a:pt x="746" y="112"/>
                </a:cubicBezTo>
                <a:close/>
                <a:moveTo>
                  <a:pt x="998" y="111"/>
                </a:moveTo>
                <a:cubicBezTo>
                  <a:pt x="994" y="111"/>
                  <a:pt x="990" y="110"/>
                  <a:pt x="986" y="110"/>
                </a:cubicBezTo>
                <a:cubicBezTo>
                  <a:pt x="987" y="102"/>
                  <a:pt x="987" y="102"/>
                  <a:pt x="987" y="102"/>
                </a:cubicBezTo>
                <a:cubicBezTo>
                  <a:pt x="991" y="102"/>
                  <a:pt x="995" y="103"/>
                  <a:pt x="999" y="103"/>
                </a:cubicBezTo>
                <a:lnTo>
                  <a:pt x="998" y="111"/>
                </a:lnTo>
                <a:close/>
                <a:moveTo>
                  <a:pt x="5780" y="110"/>
                </a:moveTo>
                <a:cubicBezTo>
                  <a:pt x="5777" y="103"/>
                  <a:pt x="5777" y="103"/>
                  <a:pt x="5777" y="103"/>
                </a:cubicBezTo>
                <a:cubicBezTo>
                  <a:pt x="5788" y="99"/>
                  <a:pt x="5788" y="99"/>
                  <a:pt x="5788" y="99"/>
                </a:cubicBezTo>
                <a:cubicBezTo>
                  <a:pt x="5791" y="106"/>
                  <a:pt x="5791" y="106"/>
                  <a:pt x="5791" y="106"/>
                </a:cubicBezTo>
                <a:lnTo>
                  <a:pt x="5780" y="110"/>
                </a:lnTo>
                <a:close/>
                <a:moveTo>
                  <a:pt x="770" y="110"/>
                </a:moveTo>
                <a:cubicBezTo>
                  <a:pt x="770" y="102"/>
                  <a:pt x="770" y="102"/>
                  <a:pt x="770" y="102"/>
                </a:cubicBezTo>
                <a:cubicBezTo>
                  <a:pt x="774" y="102"/>
                  <a:pt x="778" y="102"/>
                  <a:pt x="782" y="102"/>
                </a:cubicBezTo>
                <a:cubicBezTo>
                  <a:pt x="782" y="110"/>
                  <a:pt x="782" y="110"/>
                  <a:pt x="782" y="110"/>
                </a:cubicBezTo>
                <a:cubicBezTo>
                  <a:pt x="778" y="110"/>
                  <a:pt x="774" y="110"/>
                  <a:pt x="770" y="110"/>
                </a:cubicBezTo>
                <a:close/>
                <a:moveTo>
                  <a:pt x="974" y="110"/>
                </a:moveTo>
                <a:cubicBezTo>
                  <a:pt x="970" y="109"/>
                  <a:pt x="966" y="109"/>
                  <a:pt x="962" y="109"/>
                </a:cubicBezTo>
                <a:cubicBezTo>
                  <a:pt x="963" y="101"/>
                  <a:pt x="963" y="101"/>
                  <a:pt x="963" y="101"/>
                </a:cubicBezTo>
                <a:cubicBezTo>
                  <a:pt x="967" y="101"/>
                  <a:pt x="971" y="102"/>
                  <a:pt x="975" y="102"/>
                </a:cubicBezTo>
                <a:lnTo>
                  <a:pt x="974" y="110"/>
                </a:lnTo>
                <a:close/>
                <a:moveTo>
                  <a:pt x="794" y="109"/>
                </a:moveTo>
                <a:cubicBezTo>
                  <a:pt x="794" y="101"/>
                  <a:pt x="794" y="101"/>
                  <a:pt x="794" y="101"/>
                </a:cubicBezTo>
                <a:cubicBezTo>
                  <a:pt x="798" y="101"/>
                  <a:pt x="802" y="101"/>
                  <a:pt x="806" y="101"/>
                </a:cubicBezTo>
                <a:cubicBezTo>
                  <a:pt x="806" y="109"/>
                  <a:pt x="806" y="109"/>
                  <a:pt x="806" y="109"/>
                </a:cubicBezTo>
                <a:cubicBezTo>
                  <a:pt x="802" y="109"/>
                  <a:pt x="798" y="109"/>
                  <a:pt x="794" y="109"/>
                </a:cubicBezTo>
                <a:close/>
                <a:moveTo>
                  <a:pt x="950" y="109"/>
                </a:moveTo>
                <a:cubicBezTo>
                  <a:pt x="946" y="109"/>
                  <a:pt x="942" y="109"/>
                  <a:pt x="938" y="109"/>
                </a:cubicBezTo>
                <a:cubicBezTo>
                  <a:pt x="939" y="101"/>
                  <a:pt x="939" y="101"/>
                  <a:pt x="939" y="101"/>
                </a:cubicBezTo>
                <a:cubicBezTo>
                  <a:pt x="943" y="101"/>
                  <a:pt x="947" y="101"/>
                  <a:pt x="951" y="101"/>
                </a:cubicBezTo>
                <a:lnTo>
                  <a:pt x="950" y="109"/>
                </a:lnTo>
                <a:close/>
                <a:moveTo>
                  <a:pt x="818" y="109"/>
                </a:moveTo>
                <a:cubicBezTo>
                  <a:pt x="818" y="101"/>
                  <a:pt x="818" y="101"/>
                  <a:pt x="818" y="101"/>
                </a:cubicBezTo>
                <a:cubicBezTo>
                  <a:pt x="822" y="101"/>
                  <a:pt x="826" y="100"/>
                  <a:pt x="830" y="100"/>
                </a:cubicBezTo>
                <a:cubicBezTo>
                  <a:pt x="830" y="108"/>
                  <a:pt x="830" y="108"/>
                  <a:pt x="830" y="108"/>
                </a:cubicBezTo>
                <a:cubicBezTo>
                  <a:pt x="826" y="108"/>
                  <a:pt x="822" y="109"/>
                  <a:pt x="818" y="109"/>
                </a:cubicBezTo>
                <a:close/>
                <a:moveTo>
                  <a:pt x="926" y="108"/>
                </a:moveTo>
                <a:cubicBezTo>
                  <a:pt x="922" y="108"/>
                  <a:pt x="918" y="108"/>
                  <a:pt x="914" y="108"/>
                </a:cubicBezTo>
                <a:cubicBezTo>
                  <a:pt x="914" y="100"/>
                  <a:pt x="914" y="100"/>
                  <a:pt x="914" y="100"/>
                </a:cubicBezTo>
                <a:cubicBezTo>
                  <a:pt x="918" y="100"/>
                  <a:pt x="923" y="100"/>
                  <a:pt x="927" y="100"/>
                </a:cubicBezTo>
                <a:lnTo>
                  <a:pt x="926" y="108"/>
                </a:lnTo>
                <a:close/>
                <a:moveTo>
                  <a:pt x="842" y="108"/>
                </a:moveTo>
                <a:cubicBezTo>
                  <a:pt x="842" y="100"/>
                  <a:pt x="842" y="100"/>
                  <a:pt x="842" y="100"/>
                </a:cubicBezTo>
                <a:cubicBezTo>
                  <a:pt x="846" y="100"/>
                  <a:pt x="850" y="100"/>
                  <a:pt x="854" y="100"/>
                </a:cubicBezTo>
                <a:cubicBezTo>
                  <a:pt x="854" y="108"/>
                  <a:pt x="854" y="108"/>
                  <a:pt x="854" y="108"/>
                </a:cubicBezTo>
                <a:cubicBezTo>
                  <a:pt x="850" y="108"/>
                  <a:pt x="846" y="108"/>
                  <a:pt x="842" y="108"/>
                </a:cubicBezTo>
                <a:close/>
                <a:moveTo>
                  <a:pt x="902" y="108"/>
                </a:moveTo>
                <a:cubicBezTo>
                  <a:pt x="898" y="108"/>
                  <a:pt x="894" y="108"/>
                  <a:pt x="890" y="108"/>
                </a:cubicBezTo>
                <a:cubicBezTo>
                  <a:pt x="890" y="100"/>
                  <a:pt x="890" y="100"/>
                  <a:pt x="890" y="100"/>
                </a:cubicBezTo>
                <a:cubicBezTo>
                  <a:pt x="894" y="100"/>
                  <a:pt x="898" y="100"/>
                  <a:pt x="902" y="100"/>
                </a:cubicBezTo>
                <a:lnTo>
                  <a:pt x="902" y="108"/>
                </a:lnTo>
                <a:close/>
                <a:moveTo>
                  <a:pt x="866" y="108"/>
                </a:moveTo>
                <a:cubicBezTo>
                  <a:pt x="866" y="100"/>
                  <a:pt x="866" y="100"/>
                  <a:pt x="866" y="100"/>
                </a:cubicBezTo>
                <a:cubicBezTo>
                  <a:pt x="870" y="100"/>
                  <a:pt x="874" y="100"/>
                  <a:pt x="878" y="100"/>
                </a:cubicBezTo>
                <a:cubicBezTo>
                  <a:pt x="878" y="108"/>
                  <a:pt x="878" y="108"/>
                  <a:pt x="878" y="108"/>
                </a:cubicBezTo>
                <a:cubicBezTo>
                  <a:pt x="874" y="108"/>
                  <a:pt x="870" y="108"/>
                  <a:pt x="866" y="108"/>
                </a:cubicBezTo>
                <a:close/>
                <a:moveTo>
                  <a:pt x="3182" y="108"/>
                </a:moveTo>
                <a:cubicBezTo>
                  <a:pt x="3179" y="100"/>
                  <a:pt x="3179" y="100"/>
                  <a:pt x="3179" y="100"/>
                </a:cubicBezTo>
                <a:cubicBezTo>
                  <a:pt x="3183" y="99"/>
                  <a:pt x="3187" y="97"/>
                  <a:pt x="3191" y="96"/>
                </a:cubicBezTo>
                <a:cubicBezTo>
                  <a:pt x="3194" y="103"/>
                  <a:pt x="3194" y="103"/>
                  <a:pt x="3194" y="103"/>
                </a:cubicBezTo>
                <a:cubicBezTo>
                  <a:pt x="3190" y="105"/>
                  <a:pt x="3186" y="106"/>
                  <a:pt x="3182" y="108"/>
                </a:cubicBezTo>
                <a:close/>
                <a:moveTo>
                  <a:pt x="4177" y="104"/>
                </a:moveTo>
                <a:cubicBezTo>
                  <a:pt x="4173" y="102"/>
                  <a:pt x="4170" y="100"/>
                  <a:pt x="4166" y="99"/>
                </a:cubicBezTo>
                <a:cubicBezTo>
                  <a:pt x="4169" y="91"/>
                  <a:pt x="4169" y="91"/>
                  <a:pt x="4169" y="91"/>
                </a:cubicBezTo>
                <a:cubicBezTo>
                  <a:pt x="4173" y="93"/>
                  <a:pt x="4176" y="95"/>
                  <a:pt x="4180" y="96"/>
                </a:cubicBezTo>
                <a:lnTo>
                  <a:pt x="4177" y="104"/>
                </a:lnTo>
                <a:close/>
                <a:moveTo>
                  <a:pt x="3205" y="99"/>
                </a:moveTo>
                <a:cubicBezTo>
                  <a:pt x="3202" y="92"/>
                  <a:pt x="3202" y="92"/>
                  <a:pt x="3202" y="92"/>
                </a:cubicBezTo>
                <a:cubicBezTo>
                  <a:pt x="3206" y="90"/>
                  <a:pt x="3210" y="89"/>
                  <a:pt x="3213" y="88"/>
                </a:cubicBezTo>
                <a:cubicBezTo>
                  <a:pt x="3216" y="95"/>
                  <a:pt x="3216" y="95"/>
                  <a:pt x="3216" y="95"/>
                </a:cubicBezTo>
                <a:cubicBezTo>
                  <a:pt x="3212" y="96"/>
                  <a:pt x="3209" y="98"/>
                  <a:pt x="3205" y="99"/>
                </a:cubicBezTo>
                <a:close/>
                <a:moveTo>
                  <a:pt x="4155" y="94"/>
                </a:moveTo>
                <a:cubicBezTo>
                  <a:pt x="4151" y="93"/>
                  <a:pt x="4147" y="91"/>
                  <a:pt x="4144" y="90"/>
                </a:cubicBezTo>
                <a:cubicBezTo>
                  <a:pt x="4147" y="82"/>
                  <a:pt x="4147" y="82"/>
                  <a:pt x="4147" y="82"/>
                </a:cubicBezTo>
                <a:cubicBezTo>
                  <a:pt x="4150" y="84"/>
                  <a:pt x="4154" y="85"/>
                  <a:pt x="4158" y="87"/>
                </a:cubicBezTo>
                <a:lnTo>
                  <a:pt x="4155" y="94"/>
                </a:lnTo>
                <a:close/>
                <a:moveTo>
                  <a:pt x="3227" y="91"/>
                </a:moveTo>
                <a:cubicBezTo>
                  <a:pt x="3225" y="83"/>
                  <a:pt x="3225" y="83"/>
                  <a:pt x="3225" y="83"/>
                </a:cubicBezTo>
                <a:cubicBezTo>
                  <a:pt x="3228" y="82"/>
                  <a:pt x="3232" y="81"/>
                  <a:pt x="3236" y="79"/>
                </a:cubicBezTo>
                <a:cubicBezTo>
                  <a:pt x="3239" y="87"/>
                  <a:pt x="3239" y="87"/>
                  <a:pt x="3239" y="87"/>
                </a:cubicBezTo>
                <a:cubicBezTo>
                  <a:pt x="3235" y="88"/>
                  <a:pt x="3231" y="90"/>
                  <a:pt x="3227" y="91"/>
                </a:cubicBezTo>
                <a:close/>
                <a:moveTo>
                  <a:pt x="4132" y="85"/>
                </a:moveTo>
                <a:cubicBezTo>
                  <a:pt x="4129" y="84"/>
                  <a:pt x="4125" y="83"/>
                  <a:pt x="4121" y="81"/>
                </a:cubicBezTo>
                <a:cubicBezTo>
                  <a:pt x="4124" y="74"/>
                  <a:pt x="4124" y="74"/>
                  <a:pt x="4124" y="74"/>
                </a:cubicBezTo>
                <a:cubicBezTo>
                  <a:pt x="4128" y="75"/>
                  <a:pt x="4132" y="77"/>
                  <a:pt x="4135" y="78"/>
                </a:cubicBezTo>
                <a:lnTo>
                  <a:pt x="4132" y="85"/>
                </a:lnTo>
                <a:close/>
                <a:moveTo>
                  <a:pt x="3250" y="83"/>
                </a:moveTo>
                <a:cubicBezTo>
                  <a:pt x="3247" y="76"/>
                  <a:pt x="3247" y="76"/>
                  <a:pt x="3247" y="76"/>
                </a:cubicBezTo>
                <a:cubicBezTo>
                  <a:pt x="3251" y="74"/>
                  <a:pt x="3255" y="73"/>
                  <a:pt x="3259" y="72"/>
                </a:cubicBezTo>
                <a:cubicBezTo>
                  <a:pt x="3261" y="79"/>
                  <a:pt x="3261" y="79"/>
                  <a:pt x="3261" y="79"/>
                </a:cubicBezTo>
                <a:cubicBezTo>
                  <a:pt x="3257" y="81"/>
                  <a:pt x="3254" y="82"/>
                  <a:pt x="3250" y="83"/>
                </a:cubicBezTo>
                <a:close/>
                <a:moveTo>
                  <a:pt x="4110" y="77"/>
                </a:moveTo>
                <a:cubicBezTo>
                  <a:pt x="4106" y="76"/>
                  <a:pt x="4102" y="75"/>
                  <a:pt x="4099" y="73"/>
                </a:cubicBezTo>
                <a:cubicBezTo>
                  <a:pt x="4101" y="66"/>
                  <a:pt x="4101" y="66"/>
                  <a:pt x="4101" y="66"/>
                </a:cubicBezTo>
                <a:cubicBezTo>
                  <a:pt x="4105" y="67"/>
                  <a:pt x="4109" y="68"/>
                  <a:pt x="4113" y="70"/>
                </a:cubicBezTo>
                <a:lnTo>
                  <a:pt x="4110" y="77"/>
                </a:lnTo>
                <a:close/>
                <a:moveTo>
                  <a:pt x="3273" y="76"/>
                </a:moveTo>
                <a:cubicBezTo>
                  <a:pt x="3270" y="68"/>
                  <a:pt x="3270" y="68"/>
                  <a:pt x="3270" y="68"/>
                </a:cubicBezTo>
                <a:cubicBezTo>
                  <a:pt x="3274" y="67"/>
                  <a:pt x="3278" y="65"/>
                  <a:pt x="3282" y="64"/>
                </a:cubicBezTo>
                <a:cubicBezTo>
                  <a:pt x="3284" y="72"/>
                  <a:pt x="3284" y="72"/>
                  <a:pt x="3284" y="72"/>
                </a:cubicBezTo>
                <a:cubicBezTo>
                  <a:pt x="3280" y="73"/>
                  <a:pt x="3276" y="74"/>
                  <a:pt x="3273" y="76"/>
                </a:cubicBezTo>
                <a:close/>
                <a:moveTo>
                  <a:pt x="4087" y="69"/>
                </a:moveTo>
                <a:cubicBezTo>
                  <a:pt x="4083" y="68"/>
                  <a:pt x="4080" y="67"/>
                  <a:pt x="4076" y="66"/>
                </a:cubicBezTo>
                <a:cubicBezTo>
                  <a:pt x="4078" y="58"/>
                  <a:pt x="4078" y="58"/>
                  <a:pt x="4078" y="58"/>
                </a:cubicBezTo>
                <a:cubicBezTo>
                  <a:pt x="4082" y="59"/>
                  <a:pt x="4086" y="61"/>
                  <a:pt x="4090" y="62"/>
                </a:cubicBezTo>
                <a:lnTo>
                  <a:pt x="4087" y="69"/>
                </a:lnTo>
                <a:close/>
                <a:moveTo>
                  <a:pt x="3295" y="68"/>
                </a:moveTo>
                <a:cubicBezTo>
                  <a:pt x="3293" y="61"/>
                  <a:pt x="3293" y="61"/>
                  <a:pt x="3293" y="61"/>
                </a:cubicBezTo>
                <a:cubicBezTo>
                  <a:pt x="3297" y="59"/>
                  <a:pt x="3301" y="58"/>
                  <a:pt x="3305" y="57"/>
                </a:cubicBezTo>
                <a:cubicBezTo>
                  <a:pt x="3307" y="65"/>
                  <a:pt x="3307" y="65"/>
                  <a:pt x="3307" y="65"/>
                </a:cubicBezTo>
                <a:cubicBezTo>
                  <a:pt x="3303" y="66"/>
                  <a:pt x="3299" y="67"/>
                  <a:pt x="3295" y="68"/>
                </a:cubicBezTo>
                <a:close/>
                <a:moveTo>
                  <a:pt x="4064" y="62"/>
                </a:moveTo>
                <a:cubicBezTo>
                  <a:pt x="4060" y="61"/>
                  <a:pt x="4057" y="60"/>
                  <a:pt x="4053" y="59"/>
                </a:cubicBezTo>
                <a:cubicBezTo>
                  <a:pt x="4055" y="51"/>
                  <a:pt x="4055" y="51"/>
                  <a:pt x="4055" y="51"/>
                </a:cubicBezTo>
                <a:cubicBezTo>
                  <a:pt x="4059" y="52"/>
                  <a:pt x="4063" y="53"/>
                  <a:pt x="4067" y="55"/>
                </a:cubicBezTo>
                <a:lnTo>
                  <a:pt x="4064" y="62"/>
                </a:lnTo>
                <a:close/>
                <a:moveTo>
                  <a:pt x="3318" y="61"/>
                </a:moveTo>
                <a:cubicBezTo>
                  <a:pt x="3316" y="54"/>
                  <a:pt x="3316" y="54"/>
                  <a:pt x="3316" y="54"/>
                </a:cubicBezTo>
                <a:cubicBezTo>
                  <a:pt x="3320" y="53"/>
                  <a:pt x="3324" y="51"/>
                  <a:pt x="3328" y="50"/>
                </a:cubicBezTo>
                <a:cubicBezTo>
                  <a:pt x="3330" y="58"/>
                  <a:pt x="3330" y="58"/>
                  <a:pt x="3330" y="58"/>
                </a:cubicBezTo>
                <a:cubicBezTo>
                  <a:pt x="3326" y="59"/>
                  <a:pt x="3322" y="60"/>
                  <a:pt x="3318" y="61"/>
                </a:cubicBezTo>
                <a:close/>
                <a:moveTo>
                  <a:pt x="4041" y="55"/>
                </a:moveTo>
                <a:cubicBezTo>
                  <a:pt x="4037" y="54"/>
                  <a:pt x="4033" y="53"/>
                  <a:pt x="4030" y="52"/>
                </a:cubicBezTo>
                <a:cubicBezTo>
                  <a:pt x="4032" y="45"/>
                  <a:pt x="4032" y="45"/>
                  <a:pt x="4032" y="45"/>
                </a:cubicBezTo>
                <a:cubicBezTo>
                  <a:pt x="4036" y="46"/>
                  <a:pt x="4039" y="47"/>
                  <a:pt x="4043" y="48"/>
                </a:cubicBezTo>
                <a:lnTo>
                  <a:pt x="4041" y="55"/>
                </a:lnTo>
                <a:close/>
                <a:moveTo>
                  <a:pt x="3341" y="55"/>
                </a:moveTo>
                <a:cubicBezTo>
                  <a:pt x="3339" y="47"/>
                  <a:pt x="3339" y="47"/>
                  <a:pt x="3339" y="47"/>
                </a:cubicBezTo>
                <a:cubicBezTo>
                  <a:pt x="3343" y="46"/>
                  <a:pt x="3347" y="45"/>
                  <a:pt x="3351" y="44"/>
                </a:cubicBezTo>
                <a:cubicBezTo>
                  <a:pt x="3353" y="52"/>
                  <a:pt x="3353" y="52"/>
                  <a:pt x="3353" y="52"/>
                </a:cubicBezTo>
                <a:cubicBezTo>
                  <a:pt x="3349" y="53"/>
                  <a:pt x="3345" y="54"/>
                  <a:pt x="3341" y="55"/>
                </a:cubicBezTo>
                <a:close/>
                <a:moveTo>
                  <a:pt x="4018" y="49"/>
                </a:moveTo>
                <a:cubicBezTo>
                  <a:pt x="4014" y="48"/>
                  <a:pt x="4010" y="47"/>
                  <a:pt x="4006" y="46"/>
                </a:cubicBezTo>
                <a:cubicBezTo>
                  <a:pt x="4008" y="38"/>
                  <a:pt x="4008" y="38"/>
                  <a:pt x="4008" y="38"/>
                </a:cubicBezTo>
                <a:cubicBezTo>
                  <a:pt x="4012" y="39"/>
                  <a:pt x="4016" y="40"/>
                  <a:pt x="4020" y="41"/>
                </a:cubicBezTo>
                <a:lnTo>
                  <a:pt x="4018" y="49"/>
                </a:lnTo>
                <a:close/>
                <a:moveTo>
                  <a:pt x="3365" y="49"/>
                </a:moveTo>
                <a:cubicBezTo>
                  <a:pt x="3363" y="41"/>
                  <a:pt x="3363" y="41"/>
                  <a:pt x="3363" y="41"/>
                </a:cubicBezTo>
                <a:cubicBezTo>
                  <a:pt x="3367" y="40"/>
                  <a:pt x="3370" y="39"/>
                  <a:pt x="3374" y="38"/>
                </a:cubicBezTo>
                <a:cubicBezTo>
                  <a:pt x="3376" y="46"/>
                  <a:pt x="3376" y="46"/>
                  <a:pt x="3376" y="46"/>
                </a:cubicBezTo>
                <a:cubicBezTo>
                  <a:pt x="3372" y="47"/>
                  <a:pt x="3369" y="48"/>
                  <a:pt x="3365" y="49"/>
                </a:cubicBezTo>
                <a:close/>
                <a:moveTo>
                  <a:pt x="3995" y="43"/>
                </a:moveTo>
                <a:cubicBezTo>
                  <a:pt x="3991" y="42"/>
                  <a:pt x="3987" y="42"/>
                  <a:pt x="3983" y="41"/>
                </a:cubicBezTo>
                <a:cubicBezTo>
                  <a:pt x="3985" y="33"/>
                  <a:pt x="3985" y="33"/>
                  <a:pt x="3985" y="33"/>
                </a:cubicBezTo>
                <a:cubicBezTo>
                  <a:pt x="3989" y="34"/>
                  <a:pt x="3993" y="35"/>
                  <a:pt x="3996" y="36"/>
                </a:cubicBezTo>
                <a:lnTo>
                  <a:pt x="3995" y="43"/>
                </a:lnTo>
                <a:close/>
                <a:moveTo>
                  <a:pt x="3388" y="43"/>
                </a:moveTo>
                <a:cubicBezTo>
                  <a:pt x="3386" y="35"/>
                  <a:pt x="3386" y="35"/>
                  <a:pt x="3386" y="35"/>
                </a:cubicBezTo>
                <a:cubicBezTo>
                  <a:pt x="3390" y="34"/>
                  <a:pt x="3394" y="33"/>
                  <a:pt x="3398" y="32"/>
                </a:cubicBezTo>
                <a:cubicBezTo>
                  <a:pt x="3400" y="40"/>
                  <a:pt x="3400" y="40"/>
                  <a:pt x="3400" y="40"/>
                </a:cubicBezTo>
                <a:cubicBezTo>
                  <a:pt x="3396" y="41"/>
                  <a:pt x="3392" y="42"/>
                  <a:pt x="3388" y="43"/>
                </a:cubicBezTo>
                <a:close/>
                <a:moveTo>
                  <a:pt x="3971" y="38"/>
                </a:moveTo>
                <a:cubicBezTo>
                  <a:pt x="3967" y="37"/>
                  <a:pt x="3963" y="36"/>
                  <a:pt x="3959" y="36"/>
                </a:cubicBezTo>
                <a:cubicBezTo>
                  <a:pt x="3961" y="28"/>
                  <a:pt x="3961" y="28"/>
                  <a:pt x="3961" y="28"/>
                </a:cubicBezTo>
                <a:cubicBezTo>
                  <a:pt x="3965" y="29"/>
                  <a:pt x="3969" y="29"/>
                  <a:pt x="3973" y="30"/>
                </a:cubicBezTo>
                <a:lnTo>
                  <a:pt x="3971" y="38"/>
                </a:lnTo>
                <a:close/>
                <a:moveTo>
                  <a:pt x="3411" y="37"/>
                </a:moveTo>
                <a:cubicBezTo>
                  <a:pt x="3410" y="30"/>
                  <a:pt x="3410" y="30"/>
                  <a:pt x="3410" y="30"/>
                </a:cubicBezTo>
                <a:cubicBezTo>
                  <a:pt x="3414" y="29"/>
                  <a:pt x="3417" y="28"/>
                  <a:pt x="3421" y="27"/>
                </a:cubicBezTo>
                <a:cubicBezTo>
                  <a:pt x="3423" y="35"/>
                  <a:pt x="3423" y="35"/>
                  <a:pt x="3423" y="35"/>
                </a:cubicBezTo>
                <a:cubicBezTo>
                  <a:pt x="3419" y="36"/>
                  <a:pt x="3415" y="37"/>
                  <a:pt x="3411" y="37"/>
                </a:cubicBezTo>
                <a:close/>
                <a:moveTo>
                  <a:pt x="3948" y="33"/>
                </a:moveTo>
                <a:cubicBezTo>
                  <a:pt x="3944" y="32"/>
                  <a:pt x="3940" y="32"/>
                  <a:pt x="3936" y="31"/>
                </a:cubicBezTo>
                <a:cubicBezTo>
                  <a:pt x="3937" y="23"/>
                  <a:pt x="3937" y="23"/>
                  <a:pt x="3937" y="23"/>
                </a:cubicBezTo>
                <a:cubicBezTo>
                  <a:pt x="3941" y="24"/>
                  <a:pt x="3945" y="25"/>
                  <a:pt x="3949" y="25"/>
                </a:cubicBezTo>
                <a:lnTo>
                  <a:pt x="3948" y="33"/>
                </a:lnTo>
                <a:close/>
                <a:moveTo>
                  <a:pt x="3435" y="33"/>
                </a:moveTo>
                <a:cubicBezTo>
                  <a:pt x="3433" y="25"/>
                  <a:pt x="3433" y="25"/>
                  <a:pt x="3433" y="25"/>
                </a:cubicBezTo>
                <a:cubicBezTo>
                  <a:pt x="3437" y="24"/>
                  <a:pt x="3441" y="23"/>
                  <a:pt x="3445" y="22"/>
                </a:cubicBezTo>
                <a:cubicBezTo>
                  <a:pt x="3447" y="30"/>
                  <a:pt x="3447" y="30"/>
                  <a:pt x="3447" y="30"/>
                </a:cubicBezTo>
                <a:cubicBezTo>
                  <a:pt x="3443" y="31"/>
                  <a:pt x="3439" y="32"/>
                  <a:pt x="3435" y="33"/>
                </a:cubicBezTo>
                <a:close/>
                <a:moveTo>
                  <a:pt x="3924" y="29"/>
                </a:moveTo>
                <a:cubicBezTo>
                  <a:pt x="3920" y="28"/>
                  <a:pt x="3916" y="27"/>
                  <a:pt x="3912" y="27"/>
                </a:cubicBezTo>
                <a:cubicBezTo>
                  <a:pt x="3914" y="19"/>
                  <a:pt x="3914" y="19"/>
                  <a:pt x="3914" y="19"/>
                </a:cubicBezTo>
                <a:cubicBezTo>
                  <a:pt x="3918" y="19"/>
                  <a:pt x="3921" y="20"/>
                  <a:pt x="3925" y="21"/>
                </a:cubicBezTo>
                <a:lnTo>
                  <a:pt x="3924" y="29"/>
                </a:lnTo>
                <a:close/>
                <a:moveTo>
                  <a:pt x="3458" y="28"/>
                </a:moveTo>
                <a:cubicBezTo>
                  <a:pt x="3457" y="20"/>
                  <a:pt x="3457" y="20"/>
                  <a:pt x="3457" y="20"/>
                </a:cubicBezTo>
                <a:cubicBezTo>
                  <a:pt x="3460" y="20"/>
                  <a:pt x="3464" y="19"/>
                  <a:pt x="3467" y="18"/>
                </a:cubicBezTo>
                <a:cubicBezTo>
                  <a:pt x="3469" y="18"/>
                  <a:pt x="3469" y="18"/>
                  <a:pt x="3469" y="18"/>
                </a:cubicBezTo>
                <a:cubicBezTo>
                  <a:pt x="3470" y="26"/>
                  <a:pt x="3470" y="26"/>
                  <a:pt x="3470" y="26"/>
                </a:cubicBezTo>
                <a:cubicBezTo>
                  <a:pt x="3468" y="26"/>
                  <a:pt x="3468" y="26"/>
                  <a:pt x="3468" y="26"/>
                </a:cubicBezTo>
                <a:cubicBezTo>
                  <a:pt x="3465" y="27"/>
                  <a:pt x="3462" y="27"/>
                  <a:pt x="3458" y="28"/>
                </a:cubicBezTo>
                <a:close/>
                <a:moveTo>
                  <a:pt x="3900" y="25"/>
                </a:moveTo>
                <a:cubicBezTo>
                  <a:pt x="3896" y="24"/>
                  <a:pt x="3892" y="23"/>
                  <a:pt x="3888" y="23"/>
                </a:cubicBezTo>
                <a:cubicBezTo>
                  <a:pt x="3890" y="15"/>
                  <a:pt x="3890" y="15"/>
                  <a:pt x="3890" y="15"/>
                </a:cubicBezTo>
                <a:cubicBezTo>
                  <a:pt x="3894" y="16"/>
                  <a:pt x="3898" y="16"/>
                  <a:pt x="3902" y="17"/>
                </a:cubicBezTo>
                <a:lnTo>
                  <a:pt x="3900" y="25"/>
                </a:lnTo>
                <a:close/>
                <a:moveTo>
                  <a:pt x="3482" y="24"/>
                </a:moveTo>
                <a:cubicBezTo>
                  <a:pt x="3481" y="16"/>
                  <a:pt x="3481" y="16"/>
                  <a:pt x="3481" y="16"/>
                </a:cubicBezTo>
                <a:cubicBezTo>
                  <a:pt x="3485" y="15"/>
                  <a:pt x="3489" y="15"/>
                  <a:pt x="3493" y="14"/>
                </a:cubicBezTo>
                <a:cubicBezTo>
                  <a:pt x="3494" y="22"/>
                  <a:pt x="3494" y="22"/>
                  <a:pt x="3494" y="22"/>
                </a:cubicBezTo>
                <a:cubicBezTo>
                  <a:pt x="3490" y="23"/>
                  <a:pt x="3486" y="23"/>
                  <a:pt x="3482" y="24"/>
                </a:cubicBezTo>
                <a:close/>
                <a:moveTo>
                  <a:pt x="3877" y="21"/>
                </a:moveTo>
                <a:cubicBezTo>
                  <a:pt x="3873" y="21"/>
                  <a:pt x="3869" y="20"/>
                  <a:pt x="3865" y="20"/>
                </a:cubicBezTo>
                <a:cubicBezTo>
                  <a:pt x="3866" y="12"/>
                  <a:pt x="3866" y="12"/>
                  <a:pt x="3866" y="12"/>
                </a:cubicBezTo>
                <a:cubicBezTo>
                  <a:pt x="3870" y="12"/>
                  <a:pt x="3874" y="13"/>
                  <a:pt x="3878" y="13"/>
                </a:cubicBezTo>
                <a:lnTo>
                  <a:pt x="3877" y="21"/>
                </a:lnTo>
                <a:close/>
                <a:moveTo>
                  <a:pt x="3506" y="20"/>
                </a:moveTo>
                <a:cubicBezTo>
                  <a:pt x="3505" y="12"/>
                  <a:pt x="3505" y="12"/>
                  <a:pt x="3505" y="12"/>
                </a:cubicBezTo>
                <a:cubicBezTo>
                  <a:pt x="3509" y="12"/>
                  <a:pt x="3513" y="11"/>
                  <a:pt x="3517" y="11"/>
                </a:cubicBezTo>
                <a:cubicBezTo>
                  <a:pt x="3518" y="19"/>
                  <a:pt x="3518" y="19"/>
                  <a:pt x="3518" y="19"/>
                </a:cubicBezTo>
                <a:cubicBezTo>
                  <a:pt x="3514" y="19"/>
                  <a:pt x="3510" y="20"/>
                  <a:pt x="3506" y="20"/>
                </a:cubicBezTo>
                <a:close/>
                <a:moveTo>
                  <a:pt x="3853" y="18"/>
                </a:moveTo>
                <a:cubicBezTo>
                  <a:pt x="3849" y="18"/>
                  <a:pt x="3845" y="17"/>
                  <a:pt x="3841" y="17"/>
                </a:cubicBezTo>
                <a:cubicBezTo>
                  <a:pt x="3842" y="9"/>
                  <a:pt x="3842" y="9"/>
                  <a:pt x="3842" y="9"/>
                </a:cubicBezTo>
                <a:cubicBezTo>
                  <a:pt x="3846" y="9"/>
                  <a:pt x="3850" y="10"/>
                  <a:pt x="3854" y="10"/>
                </a:cubicBezTo>
                <a:lnTo>
                  <a:pt x="3853" y="18"/>
                </a:lnTo>
                <a:close/>
                <a:moveTo>
                  <a:pt x="3529" y="17"/>
                </a:moveTo>
                <a:cubicBezTo>
                  <a:pt x="3529" y="9"/>
                  <a:pt x="3529" y="9"/>
                  <a:pt x="3529" y="9"/>
                </a:cubicBezTo>
                <a:cubicBezTo>
                  <a:pt x="3533" y="9"/>
                  <a:pt x="3537" y="8"/>
                  <a:pt x="3541" y="8"/>
                </a:cubicBezTo>
                <a:cubicBezTo>
                  <a:pt x="3541" y="16"/>
                  <a:pt x="3541" y="16"/>
                  <a:pt x="3541" y="16"/>
                </a:cubicBezTo>
                <a:cubicBezTo>
                  <a:pt x="3537" y="16"/>
                  <a:pt x="3533" y="17"/>
                  <a:pt x="3529" y="17"/>
                </a:cubicBezTo>
                <a:close/>
                <a:moveTo>
                  <a:pt x="3829" y="15"/>
                </a:moveTo>
                <a:cubicBezTo>
                  <a:pt x="3825" y="15"/>
                  <a:pt x="3821" y="14"/>
                  <a:pt x="3817" y="14"/>
                </a:cubicBezTo>
                <a:cubicBezTo>
                  <a:pt x="3818" y="6"/>
                  <a:pt x="3818" y="6"/>
                  <a:pt x="3818" y="6"/>
                </a:cubicBezTo>
                <a:cubicBezTo>
                  <a:pt x="3822" y="7"/>
                  <a:pt x="3826" y="7"/>
                  <a:pt x="3830" y="7"/>
                </a:cubicBezTo>
                <a:lnTo>
                  <a:pt x="3829" y="15"/>
                </a:lnTo>
                <a:close/>
                <a:moveTo>
                  <a:pt x="3553" y="15"/>
                </a:moveTo>
                <a:cubicBezTo>
                  <a:pt x="3553" y="7"/>
                  <a:pt x="3553" y="7"/>
                  <a:pt x="3553" y="7"/>
                </a:cubicBezTo>
                <a:cubicBezTo>
                  <a:pt x="3557" y="6"/>
                  <a:pt x="3561" y="6"/>
                  <a:pt x="3565" y="5"/>
                </a:cubicBezTo>
                <a:cubicBezTo>
                  <a:pt x="3565" y="13"/>
                  <a:pt x="3565" y="13"/>
                  <a:pt x="3565" y="13"/>
                </a:cubicBezTo>
                <a:cubicBezTo>
                  <a:pt x="3561" y="14"/>
                  <a:pt x="3557" y="14"/>
                  <a:pt x="3553" y="15"/>
                </a:cubicBezTo>
                <a:close/>
                <a:moveTo>
                  <a:pt x="3805" y="13"/>
                </a:moveTo>
                <a:cubicBezTo>
                  <a:pt x="3801" y="13"/>
                  <a:pt x="3797" y="12"/>
                  <a:pt x="3793" y="12"/>
                </a:cubicBezTo>
                <a:cubicBezTo>
                  <a:pt x="3794" y="4"/>
                  <a:pt x="3794" y="4"/>
                  <a:pt x="3794" y="4"/>
                </a:cubicBezTo>
                <a:cubicBezTo>
                  <a:pt x="3798" y="4"/>
                  <a:pt x="3802" y="5"/>
                  <a:pt x="3806" y="5"/>
                </a:cubicBezTo>
                <a:lnTo>
                  <a:pt x="3805" y="13"/>
                </a:lnTo>
                <a:close/>
                <a:moveTo>
                  <a:pt x="3577" y="12"/>
                </a:moveTo>
                <a:cubicBezTo>
                  <a:pt x="3577" y="4"/>
                  <a:pt x="3577" y="4"/>
                  <a:pt x="3577" y="4"/>
                </a:cubicBezTo>
                <a:cubicBezTo>
                  <a:pt x="3581" y="4"/>
                  <a:pt x="3585" y="4"/>
                  <a:pt x="3589" y="4"/>
                </a:cubicBezTo>
                <a:cubicBezTo>
                  <a:pt x="3589" y="11"/>
                  <a:pt x="3589" y="11"/>
                  <a:pt x="3589" y="11"/>
                </a:cubicBezTo>
                <a:cubicBezTo>
                  <a:pt x="3585" y="12"/>
                  <a:pt x="3581" y="12"/>
                  <a:pt x="3577" y="12"/>
                </a:cubicBezTo>
                <a:close/>
                <a:moveTo>
                  <a:pt x="3781" y="11"/>
                </a:moveTo>
                <a:cubicBezTo>
                  <a:pt x="3777" y="11"/>
                  <a:pt x="3773" y="11"/>
                  <a:pt x="3769" y="10"/>
                </a:cubicBezTo>
                <a:cubicBezTo>
                  <a:pt x="3770" y="2"/>
                  <a:pt x="3770" y="2"/>
                  <a:pt x="3770" y="2"/>
                </a:cubicBezTo>
                <a:cubicBezTo>
                  <a:pt x="3774" y="3"/>
                  <a:pt x="3778" y="3"/>
                  <a:pt x="3782" y="3"/>
                </a:cubicBezTo>
                <a:lnTo>
                  <a:pt x="3781" y="11"/>
                </a:lnTo>
                <a:close/>
                <a:moveTo>
                  <a:pt x="3601" y="11"/>
                </a:moveTo>
                <a:cubicBezTo>
                  <a:pt x="3601" y="3"/>
                  <a:pt x="3601" y="3"/>
                  <a:pt x="3601" y="3"/>
                </a:cubicBezTo>
                <a:cubicBezTo>
                  <a:pt x="3605" y="2"/>
                  <a:pt x="3609" y="2"/>
                  <a:pt x="3613" y="2"/>
                </a:cubicBezTo>
                <a:cubicBezTo>
                  <a:pt x="3613" y="10"/>
                  <a:pt x="3613" y="10"/>
                  <a:pt x="3613" y="10"/>
                </a:cubicBezTo>
                <a:cubicBezTo>
                  <a:pt x="3609" y="10"/>
                  <a:pt x="3605" y="10"/>
                  <a:pt x="3601" y="11"/>
                </a:cubicBezTo>
                <a:close/>
                <a:moveTo>
                  <a:pt x="3757" y="10"/>
                </a:moveTo>
                <a:cubicBezTo>
                  <a:pt x="3753" y="9"/>
                  <a:pt x="3749" y="9"/>
                  <a:pt x="3745" y="9"/>
                </a:cubicBezTo>
                <a:cubicBezTo>
                  <a:pt x="3745" y="1"/>
                  <a:pt x="3745" y="1"/>
                  <a:pt x="3745" y="1"/>
                </a:cubicBezTo>
                <a:cubicBezTo>
                  <a:pt x="3749" y="1"/>
                  <a:pt x="3753" y="1"/>
                  <a:pt x="3757" y="2"/>
                </a:cubicBezTo>
                <a:lnTo>
                  <a:pt x="3757" y="10"/>
                </a:lnTo>
                <a:close/>
                <a:moveTo>
                  <a:pt x="3625" y="9"/>
                </a:moveTo>
                <a:cubicBezTo>
                  <a:pt x="3625" y="1"/>
                  <a:pt x="3625" y="1"/>
                  <a:pt x="3625" y="1"/>
                </a:cubicBezTo>
                <a:cubicBezTo>
                  <a:pt x="3629" y="1"/>
                  <a:pt x="3633" y="1"/>
                  <a:pt x="3637" y="1"/>
                </a:cubicBezTo>
                <a:cubicBezTo>
                  <a:pt x="3637" y="9"/>
                  <a:pt x="3637" y="9"/>
                  <a:pt x="3637" y="9"/>
                </a:cubicBezTo>
                <a:cubicBezTo>
                  <a:pt x="3633" y="9"/>
                  <a:pt x="3629" y="9"/>
                  <a:pt x="3625" y="9"/>
                </a:cubicBezTo>
                <a:close/>
                <a:moveTo>
                  <a:pt x="3733" y="9"/>
                </a:moveTo>
                <a:cubicBezTo>
                  <a:pt x="3729" y="9"/>
                  <a:pt x="3725" y="8"/>
                  <a:pt x="3721" y="8"/>
                </a:cubicBezTo>
                <a:cubicBezTo>
                  <a:pt x="3721" y="0"/>
                  <a:pt x="3721" y="0"/>
                  <a:pt x="3721" y="0"/>
                </a:cubicBezTo>
                <a:cubicBezTo>
                  <a:pt x="3725" y="0"/>
                  <a:pt x="3729" y="1"/>
                  <a:pt x="3733" y="1"/>
                </a:cubicBezTo>
                <a:lnTo>
                  <a:pt x="3733" y="9"/>
                </a:lnTo>
                <a:close/>
                <a:moveTo>
                  <a:pt x="3649" y="8"/>
                </a:moveTo>
                <a:cubicBezTo>
                  <a:pt x="3649" y="0"/>
                  <a:pt x="3649" y="0"/>
                  <a:pt x="3649" y="0"/>
                </a:cubicBezTo>
                <a:cubicBezTo>
                  <a:pt x="3653" y="0"/>
                  <a:pt x="3657" y="0"/>
                  <a:pt x="3661" y="0"/>
                </a:cubicBezTo>
                <a:cubicBezTo>
                  <a:pt x="3661" y="8"/>
                  <a:pt x="3661" y="8"/>
                  <a:pt x="3661" y="8"/>
                </a:cubicBezTo>
                <a:cubicBezTo>
                  <a:pt x="3657" y="8"/>
                  <a:pt x="3653" y="8"/>
                  <a:pt x="3649" y="8"/>
                </a:cubicBezTo>
                <a:close/>
                <a:moveTo>
                  <a:pt x="3709" y="8"/>
                </a:moveTo>
                <a:cubicBezTo>
                  <a:pt x="3705" y="8"/>
                  <a:pt x="3701" y="8"/>
                  <a:pt x="3697" y="8"/>
                </a:cubicBezTo>
                <a:cubicBezTo>
                  <a:pt x="3697" y="0"/>
                  <a:pt x="3697" y="0"/>
                  <a:pt x="3697" y="0"/>
                </a:cubicBezTo>
                <a:cubicBezTo>
                  <a:pt x="3701" y="0"/>
                  <a:pt x="3705" y="0"/>
                  <a:pt x="3709" y="0"/>
                </a:cubicBezTo>
                <a:lnTo>
                  <a:pt x="3709" y="8"/>
                </a:lnTo>
                <a:close/>
                <a:moveTo>
                  <a:pt x="3673" y="8"/>
                </a:moveTo>
                <a:cubicBezTo>
                  <a:pt x="3673" y="0"/>
                  <a:pt x="3673" y="0"/>
                  <a:pt x="3673" y="0"/>
                </a:cubicBezTo>
                <a:cubicBezTo>
                  <a:pt x="3677" y="0"/>
                  <a:pt x="3681" y="0"/>
                  <a:pt x="3685" y="0"/>
                </a:cubicBezTo>
                <a:cubicBezTo>
                  <a:pt x="3685" y="8"/>
                  <a:pt x="3685" y="8"/>
                  <a:pt x="3685" y="8"/>
                </a:cubicBezTo>
                <a:cubicBezTo>
                  <a:pt x="3681" y="8"/>
                  <a:pt x="3677" y="8"/>
                  <a:pt x="3673" y="8"/>
                </a:cubicBezTo>
                <a:close/>
              </a:path>
            </a:pathLst>
          </a:custGeom>
          <a:solidFill>
            <a:srgbClr val="BEBEB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66" name="Freeform 3429"/>
          <p:cNvSpPr>
            <a:spLocks/>
          </p:cNvSpPr>
          <p:nvPr/>
        </p:nvSpPr>
        <p:spPr bwMode="auto">
          <a:xfrm>
            <a:off x="1411288" y="3692525"/>
            <a:ext cx="2227263" cy="1195387"/>
          </a:xfrm>
          <a:custGeom>
            <a:avLst/>
            <a:gdLst>
              <a:gd name="T0" fmla="*/ 1001 w 1077"/>
              <a:gd name="T1" fmla="*/ 134 h 578"/>
              <a:gd name="T2" fmla="*/ 0 w 1077"/>
              <a:gd name="T3" fmla="*/ 42 h 578"/>
              <a:gd name="T4" fmla="*/ 546 w 1077"/>
              <a:gd name="T5" fmla="*/ 578 h 578"/>
              <a:gd name="T6" fmla="*/ 1077 w 1077"/>
              <a:gd name="T7" fmla="*/ 162 h 578"/>
              <a:gd name="T8" fmla="*/ 1001 w 1077"/>
              <a:gd name="T9" fmla="*/ 134 h 578"/>
            </a:gdLst>
            <a:ahLst/>
            <a:cxnLst>
              <a:cxn ang="0">
                <a:pos x="T0" y="T1"/>
              </a:cxn>
              <a:cxn ang="0">
                <a:pos x="T2" y="T3"/>
              </a:cxn>
              <a:cxn ang="0">
                <a:pos x="T4" y="T5"/>
              </a:cxn>
              <a:cxn ang="0">
                <a:pos x="T6" y="T7"/>
              </a:cxn>
              <a:cxn ang="0">
                <a:pos x="T8" y="T9"/>
              </a:cxn>
            </a:cxnLst>
            <a:rect l="0" t="0" r="r" b="b"/>
            <a:pathLst>
              <a:path w="1077" h="578">
                <a:moveTo>
                  <a:pt x="1001" y="134"/>
                </a:moveTo>
                <a:cubicBezTo>
                  <a:pt x="697" y="29"/>
                  <a:pt x="336" y="0"/>
                  <a:pt x="0" y="42"/>
                </a:cubicBezTo>
                <a:cubicBezTo>
                  <a:pt x="5" y="339"/>
                  <a:pt x="248" y="578"/>
                  <a:pt x="546" y="578"/>
                </a:cubicBezTo>
                <a:cubicBezTo>
                  <a:pt x="803" y="578"/>
                  <a:pt x="1018" y="401"/>
                  <a:pt x="1077" y="162"/>
                </a:cubicBezTo>
                <a:cubicBezTo>
                  <a:pt x="1052" y="152"/>
                  <a:pt x="1026" y="143"/>
                  <a:pt x="1001" y="134"/>
                </a:cubicBezTo>
                <a:close/>
              </a:path>
            </a:pathLst>
          </a:custGeom>
          <a:solidFill>
            <a:srgbClr val="8D2376"/>
          </a:solidFill>
          <a:ln>
            <a:noFill/>
          </a:ln>
        </p:spPr>
        <p:txBody>
          <a:bodyPr vert="horz" wrap="square" lIns="91440" tIns="45720" rIns="91440" bIns="0" numCol="1" anchor="ctr" anchorCtr="0" compatLnSpc="1">
            <a:prstTxWarp prst="textNoShape">
              <a:avLst/>
            </a:prstTxWarp>
          </a:bodyPr>
          <a:lstStyle/>
          <a:p>
            <a:pPr algn="ctr" defTabSz="1088105">
              <a:lnSpc>
                <a:spcPct val="130000"/>
              </a:lnSpc>
              <a:defRPr/>
            </a:pPr>
            <a:r>
              <a:rPr lang="en-US" sz="2000" kern="0" dirty="0">
                <a:solidFill>
                  <a:srgbClr val="FFFFFF"/>
                </a:solidFill>
                <a:latin typeface="Segoe UI Light"/>
              </a:rPr>
              <a:t>Developers</a:t>
            </a:r>
          </a:p>
        </p:txBody>
      </p:sp>
      <p:grpSp>
        <p:nvGrpSpPr>
          <p:cNvPr id="62" name="Group 61"/>
          <p:cNvGrpSpPr/>
          <p:nvPr/>
        </p:nvGrpSpPr>
        <p:grpSpPr>
          <a:xfrm>
            <a:off x="122237" y="1930399"/>
            <a:ext cx="2167722" cy="1871663"/>
            <a:chOff x="122237" y="1930399"/>
            <a:chExt cx="2167722" cy="1871663"/>
          </a:xfrm>
        </p:grpSpPr>
        <p:sp>
          <p:nvSpPr>
            <p:cNvPr id="580" name="Rectangle 3449"/>
            <p:cNvSpPr>
              <a:spLocks noChangeArrowheads="1"/>
            </p:cNvSpPr>
            <p:nvPr/>
          </p:nvSpPr>
          <p:spPr bwMode="auto">
            <a:xfrm>
              <a:off x="122237" y="2647900"/>
              <a:ext cx="1213643" cy="1154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914400"/>
              <a:r>
                <a:rPr lang="en-US" altLang="en-US" sz="1600" dirty="0">
                  <a:solidFill>
                    <a:srgbClr val="002050"/>
                  </a:solidFill>
                  <a:latin typeface="Segoe UI Light"/>
                </a:rPr>
                <a:t>26.7%</a:t>
              </a:r>
              <a:br>
                <a:rPr lang="en-US" altLang="en-US" sz="900" dirty="0">
                  <a:solidFill>
                    <a:srgbClr val="002050"/>
                  </a:solidFill>
                  <a:latin typeface="Segoe UI" panose="020B0502040204020203" pitchFamily="34" charset="0"/>
                </a:rPr>
              </a:br>
              <a:r>
                <a:rPr lang="en-US" altLang="en-US" sz="900" dirty="0">
                  <a:solidFill>
                    <a:srgbClr val="002050"/>
                  </a:solidFill>
                  <a:latin typeface="Segoe UI" panose="020B0502040204020203" pitchFamily="34" charset="0"/>
                </a:rPr>
                <a:t>No executive support</a:t>
              </a:r>
            </a:p>
            <a:p>
              <a:pPr algn="ctr" defTabSz="914400"/>
              <a:r>
                <a:rPr lang="en-US" altLang="en-US" sz="1600" dirty="0">
                  <a:solidFill>
                    <a:srgbClr val="002050"/>
                  </a:solidFill>
                  <a:latin typeface="Segoe UI Light"/>
                </a:rPr>
                <a:t>56.7%</a:t>
              </a:r>
              <a:br>
                <a:rPr lang="en-US" altLang="en-US" sz="900" dirty="0">
                  <a:solidFill>
                    <a:srgbClr val="002050"/>
                  </a:solidFill>
                  <a:latin typeface="Segoe UI" panose="020B0502040204020203" pitchFamily="34" charset="0"/>
                </a:rPr>
              </a:br>
              <a:r>
                <a:rPr lang="en-US" altLang="en-US" sz="900" dirty="0">
                  <a:solidFill>
                    <a:srgbClr val="002050"/>
                  </a:solidFill>
                  <a:latin typeface="Segoe UI" panose="020B0502040204020203" pitchFamily="34" charset="0"/>
                </a:rPr>
                <a:t>Cultural inhibitors</a:t>
              </a:r>
            </a:p>
            <a:p>
              <a:pPr algn="ctr" defTabSz="914400"/>
              <a:r>
                <a:rPr lang="en-US" altLang="en-US" sz="1600" dirty="0">
                  <a:solidFill>
                    <a:srgbClr val="002050"/>
                  </a:solidFill>
                  <a:latin typeface="Segoe UI Light"/>
                </a:rPr>
                <a:t>43.3%</a:t>
              </a:r>
              <a:br>
                <a:rPr lang="en-US" altLang="en-US" sz="900" dirty="0">
                  <a:solidFill>
                    <a:srgbClr val="002050"/>
                  </a:solidFill>
                  <a:latin typeface="Segoe UI" panose="020B0502040204020203" pitchFamily="34" charset="0"/>
                </a:rPr>
              </a:br>
              <a:r>
                <a:rPr lang="en-US" altLang="en-US" sz="900" spc="-40" dirty="0">
                  <a:solidFill>
                    <a:srgbClr val="002050"/>
                  </a:solidFill>
                  <a:latin typeface="Segoe UI" panose="020B0502040204020203" pitchFamily="34" charset="0"/>
                </a:rPr>
                <a:t>Fragmented processes</a:t>
              </a:r>
            </a:p>
          </p:txBody>
        </p:sp>
        <p:grpSp>
          <p:nvGrpSpPr>
            <p:cNvPr id="584" name="Group 583"/>
            <p:cNvGrpSpPr/>
            <p:nvPr/>
          </p:nvGrpSpPr>
          <p:grpSpPr>
            <a:xfrm>
              <a:off x="655637" y="1930399"/>
              <a:ext cx="1634322" cy="652463"/>
              <a:chOff x="780044" y="2006599"/>
              <a:chExt cx="1634322" cy="652463"/>
            </a:xfrm>
          </p:grpSpPr>
          <p:sp>
            <p:nvSpPr>
              <p:cNvPr id="33" name="Freeform 3171"/>
              <p:cNvSpPr>
                <a:spLocks/>
              </p:cNvSpPr>
              <p:nvPr/>
            </p:nvSpPr>
            <p:spPr bwMode="auto">
              <a:xfrm>
                <a:off x="1000706" y="2347913"/>
                <a:ext cx="1413660" cy="311149"/>
              </a:xfrm>
              <a:custGeom>
                <a:avLst/>
                <a:gdLst>
                  <a:gd name="T0" fmla="*/ 440 w 520"/>
                  <a:gd name="T1" fmla="*/ 162 h 162"/>
                  <a:gd name="T2" fmla="*/ 80 w 520"/>
                  <a:gd name="T3" fmla="*/ 162 h 162"/>
                  <a:gd name="T4" fmla="*/ 0 w 520"/>
                  <a:gd name="T5" fmla="*/ 82 h 162"/>
                  <a:gd name="T6" fmla="*/ 0 w 520"/>
                  <a:gd name="T7" fmla="*/ 81 h 162"/>
                  <a:gd name="T8" fmla="*/ 80 w 520"/>
                  <a:gd name="T9" fmla="*/ 0 h 162"/>
                  <a:gd name="T10" fmla="*/ 440 w 520"/>
                  <a:gd name="T11" fmla="*/ 0 h 162"/>
                  <a:gd name="T12" fmla="*/ 520 w 520"/>
                  <a:gd name="T13" fmla="*/ 81 h 162"/>
                  <a:gd name="T14" fmla="*/ 520 w 520"/>
                  <a:gd name="T15" fmla="*/ 82 h 162"/>
                  <a:gd name="T16" fmla="*/ 440 w 520"/>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0" h="162">
                    <a:moveTo>
                      <a:pt x="440" y="162"/>
                    </a:moveTo>
                    <a:cubicBezTo>
                      <a:pt x="80" y="162"/>
                      <a:pt x="80" y="162"/>
                      <a:pt x="80" y="162"/>
                    </a:cubicBezTo>
                    <a:cubicBezTo>
                      <a:pt x="35" y="162"/>
                      <a:pt x="0" y="126"/>
                      <a:pt x="0" y="82"/>
                    </a:cubicBezTo>
                    <a:cubicBezTo>
                      <a:pt x="0" y="81"/>
                      <a:pt x="0" y="81"/>
                      <a:pt x="0" y="81"/>
                    </a:cubicBezTo>
                    <a:cubicBezTo>
                      <a:pt x="0" y="36"/>
                      <a:pt x="35" y="0"/>
                      <a:pt x="80" y="0"/>
                    </a:cubicBezTo>
                    <a:cubicBezTo>
                      <a:pt x="440" y="0"/>
                      <a:pt x="440" y="0"/>
                      <a:pt x="440" y="0"/>
                    </a:cubicBezTo>
                    <a:cubicBezTo>
                      <a:pt x="484" y="0"/>
                      <a:pt x="520" y="36"/>
                      <a:pt x="520" y="81"/>
                    </a:cubicBezTo>
                    <a:cubicBezTo>
                      <a:pt x="520" y="82"/>
                      <a:pt x="520" y="82"/>
                      <a:pt x="520" y="82"/>
                    </a:cubicBezTo>
                    <a:cubicBezTo>
                      <a:pt x="520" y="126"/>
                      <a:pt x="484" y="162"/>
                      <a:pt x="440" y="162"/>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4" name="Freeform 3172"/>
              <p:cNvSpPr>
                <a:spLocks/>
              </p:cNvSpPr>
              <p:nvPr/>
            </p:nvSpPr>
            <p:spPr bwMode="auto">
              <a:xfrm>
                <a:off x="1016582" y="2238374"/>
                <a:ext cx="41275" cy="215900"/>
              </a:xfrm>
              <a:custGeom>
                <a:avLst/>
                <a:gdLst>
                  <a:gd name="T0" fmla="*/ 16 w 26"/>
                  <a:gd name="T1" fmla="*/ 24 h 136"/>
                  <a:gd name="T2" fmla="*/ 9 w 26"/>
                  <a:gd name="T3" fmla="*/ 30 h 136"/>
                  <a:gd name="T4" fmla="*/ 9 w 26"/>
                  <a:gd name="T5" fmla="*/ 136 h 136"/>
                  <a:gd name="T6" fmla="*/ 26 w 26"/>
                  <a:gd name="T7" fmla="*/ 3 h 136"/>
                  <a:gd name="T8" fmla="*/ 26 w 26"/>
                  <a:gd name="T9" fmla="*/ 0 h 136"/>
                  <a:gd name="T10" fmla="*/ 25 w 26"/>
                  <a:gd name="T11" fmla="*/ 0 h 136"/>
                  <a:gd name="T12" fmla="*/ 0 w 26"/>
                  <a:gd name="T13" fmla="*/ 14 h 136"/>
                  <a:gd name="T14" fmla="*/ 16 w 26"/>
                  <a:gd name="T15" fmla="*/ 24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36">
                    <a:moveTo>
                      <a:pt x="16" y="24"/>
                    </a:moveTo>
                    <a:lnTo>
                      <a:pt x="9" y="30"/>
                    </a:lnTo>
                    <a:lnTo>
                      <a:pt x="9" y="136"/>
                    </a:lnTo>
                    <a:lnTo>
                      <a:pt x="26" y="3"/>
                    </a:lnTo>
                    <a:lnTo>
                      <a:pt x="26" y="0"/>
                    </a:lnTo>
                    <a:lnTo>
                      <a:pt x="25" y="0"/>
                    </a:lnTo>
                    <a:lnTo>
                      <a:pt x="0" y="14"/>
                    </a:lnTo>
                    <a:lnTo>
                      <a:pt x="16" y="2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5" name="Freeform 3173"/>
              <p:cNvSpPr>
                <a:spLocks/>
              </p:cNvSpPr>
              <p:nvPr/>
            </p:nvSpPr>
            <p:spPr bwMode="auto">
              <a:xfrm>
                <a:off x="975307" y="2238374"/>
                <a:ext cx="41275" cy="242887"/>
              </a:xfrm>
              <a:custGeom>
                <a:avLst/>
                <a:gdLst>
                  <a:gd name="T0" fmla="*/ 20 w 26"/>
                  <a:gd name="T1" fmla="*/ 30 h 153"/>
                  <a:gd name="T2" fmla="*/ 11 w 26"/>
                  <a:gd name="T3" fmla="*/ 24 h 153"/>
                  <a:gd name="T4" fmla="*/ 26 w 26"/>
                  <a:gd name="T5" fmla="*/ 14 h 153"/>
                  <a:gd name="T6" fmla="*/ 0 w 26"/>
                  <a:gd name="T7" fmla="*/ 0 h 153"/>
                  <a:gd name="T8" fmla="*/ 0 w 26"/>
                  <a:gd name="T9" fmla="*/ 0 h 153"/>
                  <a:gd name="T10" fmla="*/ 0 w 26"/>
                  <a:gd name="T11" fmla="*/ 3 h 153"/>
                  <a:gd name="T12" fmla="*/ 19 w 26"/>
                  <a:gd name="T13" fmla="*/ 153 h 153"/>
                  <a:gd name="T14" fmla="*/ 20 w 26"/>
                  <a:gd name="T15" fmla="*/ 30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53">
                    <a:moveTo>
                      <a:pt x="20" y="30"/>
                    </a:moveTo>
                    <a:lnTo>
                      <a:pt x="11" y="24"/>
                    </a:lnTo>
                    <a:lnTo>
                      <a:pt x="26" y="14"/>
                    </a:lnTo>
                    <a:lnTo>
                      <a:pt x="0" y="0"/>
                    </a:lnTo>
                    <a:lnTo>
                      <a:pt x="0" y="0"/>
                    </a:lnTo>
                    <a:lnTo>
                      <a:pt x="0" y="3"/>
                    </a:lnTo>
                    <a:lnTo>
                      <a:pt x="19" y="153"/>
                    </a:lnTo>
                    <a:lnTo>
                      <a:pt x="20" y="3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6" name="Freeform 3174"/>
              <p:cNvSpPr>
                <a:spLocks noEditPoints="1"/>
              </p:cNvSpPr>
              <p:nvPr/>
            </p:nvSpPr>
            <p:spPr bwMode="auto">
              <a:xfrm>
                <a:off x="1035632" y="2027237"/>
                <a:ext cx="68263" cy="79375"/>
              </a:xfrm>
              <a:custGeom>
                <a:avLst/>
                <a:gdLst>
                  <a:gd name="T0" fmla="*/ 13 w 33"/>
                  <a:gd name="T1" fmla="*/ 14 h 39"/>
                  <a:gd name="T2" fmla="*/ 17 w 33"/>
                  <a:gd name="T3" fmla="*/ 24 h 39"/>
                  <a:gd name="T4" fmla="*/ 23 w 33"/>
                  <a:gd name="T5" fmla="*/ 22 h 39"/>
                  <a:gd name="T6" fmla="*/ 23 w 33"/>
                  <a:gd name="T7" fmla="*/ 24 h 39"/>
                  <a:gd name="T8" fmla="*/ 23 w 33"/>
                  <a:gd name="T9" fmla="*/ 26 h 39"/>
                  <a:gd name="T10" fmla="*/ 25 w 33"/>
                  <a:gd name="T11" fmla="*/ 27 h 39"/>
                  <a:gd name="T12" fmla="*/ 25 w 33"/>
                  <a:gd name="T13" fmla="*/ 29 h 39"/>
                  <a:gd name="T14" fmla="*/ 25 w 33"/>
                  <a:gd name="T15" fmla="*/ 31 h 39"/>
                  <a:gd name="T16" fmla="*/ 25 w 33"/>
                  <a:gd name="T17" fmla="*/ 32 h 39"/>
                  <a:gd name="T18" fmla="*/ 25 w 33"/>
                  <a:gd name="T19" fmla="*/ 37 h 39"/>
                  <a:gd name="T20" fmla="*/ 28 w 33"/>
                  <a:gd name="T21" fmla="*/ 37 h 39"/>
                  <a:gd name="T22" fmla="*/ 30 w 33"/>
                  <a:gd name="T23" fmla="*/ 39 h 39"/>
                  <a:gd name="T24" fmla="*/ 11 w 33"/>
                  <a:gd name="T25" fmla="*/ 1 h 39"/>
                  <a:gd name="T26" fmla="*/ 0 w 33"/>
                  <a:gd name="T27" fmla="*/ 0 h 39"/>
                  <a:gd name="T28" fmla="*/ 13 w 33"/>
                  <a:gd name="T29" fmla="*/ 14 h 39"/>
                  <a:gd name="T30" fmla="*/ 24 w 33"/>
                  <a:gd name="T31" fmla="*/ 22 h 39"/>
                  <a:gd name="T32" fmla="*/ 25 w 33"/>
                  <a:gd name="T33" fmla="*/ 22 h 39"/>
                  <a:gd name="T34" fmla="*/ 25 w 33"/>
                  <a:gd name="T35" fmla="*/ 23 h 39"/>
                  <a:gd name="T36" fmla="*/ 24 w 33"/>
                  <a:gd name="T37" fmla="*/ 23 h 39"/>
                  <a:gd name="T38" fmla="*/ 24 w 33"/>
                  <a:gd name="T39" fmla="*/ 22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39">
                    <a:moveTo>
                      <a:pt x="13" y="14"/>
                    </a:moveTo>
                    <a:cubicBezTo>
                      <a:pt x="15" y="17"/>
                      <a:pt x="16" y="20"/>
                      <a:pt x="17" y="24"/>
                    </a:cubicBezTo>
                    <a:cubicBezTo>
                      <a:pt x="19" y="24"/>
                      <a:pt x="20" y="24"/>
                      <a:pt x="23" y="22"/>
                    </a:cubicBezTo>
                    <a:cubicBezTo>
                      <a:pt x="23" y="24"/>
                      <a:pt x="23" y="24"/>
                      <a:pt x="23" y="24"/>
                    </a:cubicBezTo>
                    <a:cubicBezTo>
                      <a:pt x="23" y="24"/>
                      <a:pt x="23" y="24"/>
                      <a:pt x="23" y="26"/>
                    </a:cubicBezTo>
                    <a:cubicBezTo>
                      <a:pt x="25" y="26"/>
                      <a:pt x="25" y="26"/>
                      <a:pt x="25" y="27"/>
                    </a:cubicBezTo>
                    <a:cubicBezTo>
                      <a:pt x="25" y="29"/>
                      <a:pt x="25" y="29"/>
                      <a:pt x="25" y="29"/>
                    </a:cubicBezTo>
                    <a:cubicBezTo>
                      <a:pt x="25" y="31"/>
                      <a:pt x="25" y="31"/>
                      <a:pt x="25" y="31"/>
                    </a:cubicBezTo>
                    <a:cubicBezTo>
                      <a:pt x="25" y="32"/>
                      <a:pt x="25" y="32"/>
                      <a:pt x="25" y="32"/>
                    </a:cubicBezTo>
                    <a:cubicBezTo>
                      <a:pt x="25" y="32"/>
                      <a:pt x="25" y="32"/>
                      <a:pt x="25" y="37"/>
                    </a:cubicBezTo>
                    <a:cubicBezTo>
                      <a:pt x="27" y="37"/>
                      <a:pt x="27" y="37"/>
                      <a:pt x="28" y="37"/>
                    </a:cubicBezTo>
                    <a:cubicBezTo>
                      <a:pt x="29" y="38"/>
                      <a:pt x="29" y="38"/>
                      <a:pt x="30" y="39"/>
                    </a:cubicBezTo>
                    <a:cubicBezTo>
                      <a:pt x="33" y="21"/>
                      <a:pt x="27" y="7"/>
                      <a:pt x="11" y="1"/>
                    </a:cubicBezTo>
                    <a:cubicBezTo>
                      <a:pt x="8" y="0"/>
                      <a:pt x="4" y="0"/>
                      <a:pt x="0" y="0"/>
                    </a:cubicBezTo>
                    <a:cubicBezTo>
                      <a:pt x="5" y="4"/>
                      <a:pt x="10" y="8"/>
                      <a:pt x="13" y="14"/>
                    </a:cubicBezTo>
                    <a:close/>
                    <a:moveTo>
                      <a:pt x="24" y="22"/>
                    </a:moveTo>
                    <a:cubicBezTo>
                      <a:pt x="25" y="22"/>
                      <a:pt x="25" y="22"/>
                      <a:pt x="25" y="22"/>
                    </a:cubicBezTo>
                    <a:cubicBezTo>
                      <a:pt x="25" y="23"/>
                      <a:pt x="25" y="23"/>
                      <a:pt x="25" y="23"/>
                    </a:cubicBezTo>
                    <a:cubicBezTo>
                      <a:pt x="24" y="23"/>
                      <a:pt x="24" y="23"/>
                      <a:pt x="24" y="23"/>
                    </a:cubicBezTo>
                    <a:lnTo>
                      <a:pt x="24" y="22"/>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 name="Freeform 3175"/>
              <p:cNvSpPr>
                <a:spLocks/>
              </p:cNvSpPr>
              <p:nvPr/>
            </p:nvSpPr>
            <p:spPr bwMode="auto">
              <a:xfrm>
                <a:off x="921332" y="2006599"/>
                <a:ext cx="149225" cy="103187"/>
              </a:xfrm>
              <a:custGeom>
                <a:avLst/>
                <a:gdLst>
                  <a:gd name="T0" fmla="*/ 11 w 72"/>
                  <a:gd name="T1" fmla="*/ 47 h 50"/>
                  <a:gd name="T2" fmla="*/ 11 w 72"/>
                  <a:gd name="T3" fmla="*/ 42 h 50"/>
                  <a:gd name="T4" fmla="*/ 11 w 72"/>
                  <a:gd name="T5" fmla="*/ 41 h 50"/>
                  <a:gd name="T6" fmla="*/ 11 w 72"/>
                  <a:gd name="T7" fmla="*/ 39 h 50"/>
                  <a:gd name="T8" fmla="*/ 13 w 72"/>
                  <a:gd name="T9" fmla="*/ 39 h 50"/>
                  <a:gd name="T10" fmla="*/ 13 w 72"/>
                  <a:gd name="T11" fmla="*/ 37 h 50"/>
                  <a:gd name="T12" fmla="*/ 13 w 72"/>
                  <a:gd name="T13" fmla="*/ 36 h 50"/>
                  <a:gd name="T14" fmla="*/ 14 w 72"/>
                  <a:gd name="T15" fmla="*/ 34 h 50"/>
                  <a:gd name="T16" fmla="*/ 16 w 72"/>
                  <a:gd name="T17" fmla="*/ 30 h 50"/>
                  <a:gd name="T18" fmla="*/ 38 w 72"/>
                  <a:gd name="T19" fmla="*/ 34 h 50"/>
                  <a:gd name="T20" fmla="*/ 60 w 72"/>
                  <a:gd name="T21" fmla="*/ 30 h 50"/>
                  <a:gd name="T22" fmla="*/ 72 w 72"/>
                  <a:gd name="T23" fmla="*/ 34 h 50"/>
                  <a:gd name="T24" fmla="*/ 72 w 72"/>
                  <a:gd name="T25" fmla="*/ 34 h 50"/>
                  <a:gd name="T26" fmla="*/ 68 w 72"/>
                  <a:gd name="T27" fmla="*/ 24 h 50"/>
                  <a:gd name="T28" fmla="*/ 55 w 72"/>
                  <a:gd name="T29" fmla="*/ 10 h 50"/>
                  <a:gd name="T30" fmla="*/ 18 w 72"/>
                  <a:gd name="T31" fmla="*/ 5 h 50"/>
                  <a:gd name="T32" fmla="*/ 7 w 72"/>
                  <a:gd name="T33" fmla="*/ 50 h 50"/>
                  <a:gd name="T34" fmla="*/ 11 w 72"/>
                  <a:gd name="T35"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50">
                    <a:moveTo>
                      <a:pt x="11" y="47"/>
                    </a:moveTo>
                    <a:cubicBezTo>
                      <a:pt x="11" y="47"/>
                      <a:pt x="11" y="47"/>
                      <a:pt x="11" y="42"/>
                    </a:cubicBezTo>
                    <a:cubicBezTo>
                      <a:pt x="11" y="41"/>
                      <a:pt x="11" y="41"/>
                      <a:pt x="11" y="41"/>
                    </a:cubicBezTo>
                    <a:cubicBezTo>
                      <a:pt x="11" y="39"/>
                      <a:pt x="11" y="39"/>
                      <a:pt x="11" y="39"/>
                    </a:cubicBezTo>
                    <a:cubicBezTo>
                      <a:pt x="13" y="39"/>
                      <a:pt x="13" y="39"/>
                      <a:pt x="13" y="39"/>
                    </a:cubicBezTo>
                    <a:cubicBezTo>
                      <a:pt x="13" y="37"/>
                      <a:pt x="13" y="37"/>
                      <a:pt x="13" y="37"/>
                    </a:cubicBezTo>
                    <a:cubicBezTo>
                      <a:pt x="13" y="36"/>
                      <a:pt x="13" y="36"/>
                      <a:pt x="13" y="36"/>
                    </a:cubicBezTo>
                    <a:cubicBezTo>
                      <a:pt x="13" y="36"/>
                      <a:pt x="13" y="36"/>
                      <a:pt x="14" y="34"/>
                    </a:cubicBezTo>
                    <a:cubicBezTo>
                      <a:pt x="14" y="32"/>
                      <a:pt x="16" y="32"/>
                      <a:pt x="16" y="30"/>
                    </a:cubicBezTo>
                    <a:cubicBezTo>
                      <a:pt x="21" y="32"/>
                      <a:pt x="30" y="34"/>
                      <a:pt x="38" y="34"/>
                    </a:cubicBezTo>
                    <a:cubicBezTo>
                      <a:pt x="46" y="34"/>
                      <a:pt x="55" y="32"/>
                      <a:pt x="60" y="30"/>
                    </a:cubicBezTo>
                    <a:cubicBezTo>
                      <a:pt x="61" y="32"/>
                      <a:pt x="66" y="34"/>
                      <a:pt x="72" y="34"/>
                    </a:cubicBezTo>
                    <a:cubicBezTo>
                      <a:pt x="72" y="34"/>
                      <a:pt x="72" y="34"/>
                      <a:pt x="72" y="34"/>
                    </a:cubicBezTo>
                    <a:cubicBezTo>
                      <a:pt x="71" y="30"/>
                      <a:pt x="70" y="27"/>
                      <a:pt x="68" y="24"/>
                    </a:cubicBezTo>
                    <a:cubicBezTo>
                      <a:pt x="65" y="18"/>
                      <a:pt x="60" y="14"/>
                      <a:pt x="55" y="10"/>
                    </a:cubicBezTo>
                    <a:cubicBezTo>
                      <a:pt x="43" y="2"/>
                      <a:pt x="28" y="0"/>
                      <a:pt x="18" y="5"/>
                    </a:cubicBezTo>
                    <a:cubicBezTo>
                      <a:pt x="4" y="13"/>
                      <a:pt x="0" y="32"/>
                      <a:pt x="7" y="50"/>
                    </a:cubicBezTo>
                    <a:cubicBezTo>
                      <a:pt x="8" y="48"/>
                      <a:pt x="9" y="47"/>
                      <a:pt x="11" y="47"/>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 name="Freeform 3176"/>
              <p:cNvSpPr>
                <a:spLocks/>
              </p:cNvSpPr>
              <p:nvPr/>
            </p:nvSpPr>
            <p:spPr bwMode="auto">
              <a:xfrm>
                <a:off x="975307" y="2212974"/>
                <a:ext cx="82550" cy="47625"/>
              </a:xfrm>
              <a:custGeom>
                <a:avLst/>
                <a:gdLst>
                  <a:gd name="T0" fmla="*/ 20 w 40"/>
                  <a:gd name="T1" fmla="*/ 23 h 23"/>
                  <a:gd name="T2" fmla="*/ 20 w 40"/>
                  <a:gd name="T3" fmla="*/ 23 h 23"/>
                  <a:gd name="T4" fmla="*/ 39 w 40"/>
                  <a:gd name="T5" fmla="*/ 12 h 23"/>
                  <a:gd name="T6" fmla="*/ 40 w 40"/>
                  <a:gd name="T7" fmla="*/ 12 h 23"/>
                  <a:gd name="T8" fmla="*/ 40 w 40"/>
                  <a:gd name="T9" fmla="*/ 1 h 23"/>
                  <a:gd name="T10" fmla="*/ 35 w 40"/>
                  <a:gd name="T11" fmla="*/ 3 h 23"/>
                  <a:gd name="T12" fmla="*/ 5 w 40"/>
                  <a:gd name="T13" fmla="*/ 3 h 23"/>
                  <a:gd name="T14" fmla="*/ 0 w 40"/>
                  <a:gd name="T15" fmla="*/ 0 h 23"/>
                  <a:gd name="T16" fmla="*/ 0 w 40"/>
                  <a:gd name="T17" fmla="*/ 12 h 23"/>
                  <a:gd name="T18" fmla="*/ 0 w 40"/>
                  <a:gd name="T19" fmla="*/ 12 h 23"/>
                  <a:gd name="T20" fmla="*/ 20 w 40"/>
                  <a:gd name="T21"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23">
                    <a:moveTo>
                      <a:pt x="20" y="23"/>
                    </a:moveTo>
                    <a:cubicBezTo>
                      <a:pt x="20" y="23"/>
                      <a:pt x="20" y="23"/>
                      <a:pt x="20" y="23"/>
                    </a:cubicBezTo>
                    <a:cubicBezTo>
                      <a:pt x="39" y="12"/>
                      <a:pt x="39" y="12"/>
                      <a:pt x="39" y="12"/>
                    </a:cubicBezTo>
                    <a:cubicBezTo>
                      <a:pt x="40" y="12"/>
                      <a:pt x="40" y="12"/>
                      <a:pt x="40" y="12"/>
                    </a:cubicBezTo>
                    <a:cubicBezTo>
                      <a:pt x="40" y="1"/>
                      <a:pt x="40" y="1"/>
                      <a:pt x="40" y="1"/>
                    </a:cubicBezTo>
                    <a:cubicBezTo>
                      <a:pt x="38" y="2"/>
                      <a:pt x="37" y="3"/>
                      <a:pt x="35" y="3"/>
                    </a:cubicBezTo>
                    <a:cubicBezTo>
                      <a:pt x="35" y="3"/>
                      <a:pt x="35" y="3"/>
                      <a:pt x="5" y="3"/>
                    </a:cubicBezTo>
                    <a:cubicBezTo>
                      <a:pt x="3" y="3"/>
                      <a:pt x="1" y="2"/>
                      <a:pt x="0" y="0"/>
                    </a:cubicBezTo>
                    <a:cubicBezTo>
                      <a:pt x="0" y="12"/>
                      <a:pt x="0" y="12"/>
                      <a:pt x="0" y="12"/>
                    </a:cubicBezTo>
                    <a:cubicBezTo>
                      <a:pt x="0" y="12"/>
                      <a:pt x="0" y="12"/>
                      <a:pt x="0" y="12"/>
                    </a:cubicBezTo>
                    <a:cubicBezTo>
                      <a:pt x="20" y="23"/>
                      <a:pt x="20" y="23"/>
                      <a:pt x="20" y="23"/>
                    </a:cubicBezTo>
                    <a:close/>
                  </a:path>
                </a:pathLst>
              </a:custGeom>
              <a:solidFill>
                <a:srgbClr val="CEA57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 name="Freeform 3177"/>
              <p:cNvSpPr>
                <a:spLocks/>
              </p:cNvSpPr>
              <p:nvPr/>
            </p:nvSpPr>
            <p:spPr bwMode="auto">
              <a:xfrm>
                <a:off x="992769" y="2260599"/>
                <a:ext cx="49213" cy="312737"/>
              </a:xfrm>
              <a:custGeom>
                <a:avLst/>
                <a:gdLst>
                  <a:gd name="T0" fmla="*/ 31 w 31"/>
                  <a:gd name="T1" fmla="*/ 10 h 197"/>
                  <a:gd name="T2" fmla="*/ 15 w 31"/>
                  <a:gd name="T3" fmla="*/ 0 h 197"/>
                  <a:gd name="T4" fmla="*/ 15 w 31"/>
                  <a:gd name="T5" fmla="*/ 0 h 197"/>
                  <a:gd name="T6" fmla="*/ 15 w 31"/>
                  <a:gd name="T7" fmla="*/ 0 h 197"/>
                  <a:gd name="T8" fmla="*/ 0 w 31"/>
                  <a:gd name="T9" fmla="*/ 10 h 197"/>
                  <a:gd name="T10" fmla="*/ 9 w 31"/>
                  <a:gd name="T11" fmla="*/ 16 h 197"/>
                  <a:gd name="T12" fmla="*/ 8 w 31"/>
                  <a:gd name="T13" fmla="*/ 139 h 197"/>
                  <a:gd name="T14" fmla="*/ 15 w 31"/>
                  <a:gd name="T15" fmla="*/ 197 h 197"/>
                  <a:gd name="T16" fmla="*/ 24 w 31"/>
                  <a:gd name="T17" fmla="*/ 122 h 197"/>
                  <a:gd name="T18" fmla="*/ 24 w 31"/>
                  <a:gd name="T19" fmla="*/ 16 h 197"/>
                  <a:gd name="T20" fmla="*/ 31 w 31"/>
                  <a:gd name="T21" fmla="*/ 1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197">
                    <a:moveTo>
                      <a:pt x="31" y="10"/>
                    </a:moveTo>
                    <a:lnTo>
                      <a:pt x="15" y="0"/>
                    </a:lnTo>
                    <a:lnTo>
                      <a:pt x="15" y="0"/>
                    </a:lnTo>
                    <a:lnTo>
                      <a:pt x="15" y="0"/>
                    </a:lnTo>
                    <a:lnTo>
                      <a:pt x="0" y="10"/>
                    </a:lnTo>
                    <a:lnTo>
                      <a:pt x="9" y="16"/>
                    </a:lnTo>
                    <a:lnTo>
                      <a:pt x="8" y="139"/>
                    </a:lnTo>
                    <a:lnTo>
                      <a:pt x="15" y="197"/>
                    </a:lnTo>
                    <a:lnTo>
                      <a:pt x="24" y="122"/>
                    </a:lnTo>
                    <a:lnTo>
                      <a:pt x="24" y="16"/>
                    </a:lnTo>
                    <a:lnTo>
                      <a:pt x="31" y="10"/>
                    </a:ln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0" name="Freeform 3178"/>
              <p:cNvSpPr>
                <a:spLocks/>
              </p:cNvSpPr>
              <p:nvPr/>
            </p:nvSpPr>
            <p:spPr bwMode="auto">
              <a:xfrm>
                <a:off x="780044" y="2266949"/>
                <a:ext cx="103188" cy="392112"/>
              </a:xfrm>
              <a:custGeom>
                <a:avLst/>
                <a:gdLst>
                  <a:gd name="T0" fmla="*/ 50 w 50"/>
                  <a:gd name="T1" fmla="*/ 0 h 190"/>
                  <a:gd name="T2" fmla="*/ 0 w 50"/>
                  <a:gd name="T3" fmla="*/ 190 h 190"/>
                  <a:gd name="T4" fmla="*/ 36 w 50"/>
                  <a:gd name="T5" fmla="*/ 190 h 190"/>
                  <a:gd name="T6" fmla="*/ 50 w 50"/>
                  <a:gd name="T7" fmla="*/ 109 h 190"/>
                  <a:gd name="T8" fmla="*/ 50 w 50"/>
                  <a:gd name="T9" fmla="*/ 0 h 190"/>
                </a:gdLst>
                <a:ahLst/>
                <a:cxnLst>
                  <a:cxn ang="0">
                    <a:pos x="T0" y="T1"/>
                  </a:cxn>
                  <a:cxn ang="0">
                    <a:pos x="T2" y="T3"/>
                  </a:cxn>
                  <a:cxn ang="0">
                    <a:pos x="T4" y="T5"/>
                  </a:cxn>
                  <a:cxn ang="0">
                    <a:pos x="T6" y="T7"/>
                  </a:cxn>
                  <a:cxn ang="0">
                    <a:pos x="T8" y="T9"/>
                  </a:cxn>
                </a:cxnLst>
                <a:rect l="0" t="0" r="r" b="b"/>
                <a:pathLst>
                  <a:path w="50" h="190">
                    <a:moveTo>
                      <a:pt x="50" y="0"/>
                    </a:moveTo>
                    <a:cubicBezTo>
                      <a:pt x="20" y="62"/>
                      <a:pt x="8" y="124"/>
                      <a:pt x="0" y="190"/>
                    </a:cubicBezTo>
                    <a:cubicBezTo>
                      <a:pt x="36" y="190"/>
                      <a:pt x="36" y="190"/>
                      <a:pt x="36" y="190"/>
                    </a:cubicBezTo>
                    <a:cubicBezTo>
                      <a:pt x="40" y="163"/>
                      <a:pt x="44" y="136"/>
                      <a:pt x="50" y="109"/>
                    </a:cubicBezTo>
                    <a:lnTo>
                      <a:pt x="50" y="0"/>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1" name="Freeform 3179"/>
              <p:cNvSpPr>
                <a:spLocks/>
              </p:cNvSpPr>
              <p:nvPr/>
            </p:nvSpPr>
            <p:spPr bwMode="auto">
              <a:xfrm>
                <a:off x="883232" y="2262187"/>
                <a:ext cx="1588"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1" y="0"/>
                      <a:pt x="1" y="0"/>
                      <a:pt x="1" y="0"/>
                    </a:cubicBezTo>
                    <a:cubicBezTo>
                      <a:pt x="1" y="0"/>
                      <a:pt x="1" y="0"/>
                      <a:pt x="1" y="0"/>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2" name="Freeform 3180"/>
              <p:cNvSpPr>
                <a:spLocks/>
              </p:cNvSpPr>
              <p:nvPr/>
            </p:nvSpPr>
            <p:spPr bwMode="auto">
              <a:xfrm>
                <a:off x="1151519" y="2262187"/>
                <a:ext cx="104775" cy="396875"/>
              </a:xfrm>
              <a:custGeom>
                <a:avLst/>
                <a:gdLst>
                  <a:gd name="T0" fmla="*/ 1 w 51"/>
                  <a:gd name="T1" fmla="*/ 0 h 192"/>
                  <a:gd name="T2" fmla="*/ 1 w 51"/>
                  <a:gd name="T3" fmla="*/ 0 h 192"/>
                  <a:gd name="T4" fmla="*/ 0 w 51"/>
                  <a:gd name="T5" fmla="*/ 106 h 192"/>
                  <a:gd name="T6" fmla="*/ 15 w 51"/>
                  <a:gd name="T7" fmla="*/ 192 h 192"/>
                  <a:gd name="T8" fmla="*/ 51 w 51"/>
                  <a:gd name="T9" fmla="*/ 192 h 192"/>
                  <a:gd name="T10" fmla="*/ 2 w 51"/>
                  <a:gd name="T11" fmla="*/ 0 h 192"/>
                  <a:gd name="T12" fmla="*/ 1 w 51"/>
                  <a:gd name="T13" fmla="*/ 0 h 192"/>
                </a:gdLst>
                <a:ahLst/>
                <a:cxnLst>
                  <a:cxn ang="0">
                    <a:pos x="T0" y="T1"/>
                  </a:cxn>
                  <a:cxn ang="0">
                    <a:pos x="T2" y="T3"/>
                  </a:cxn>
                  <a:cxn ang="0">
                    <a:pos x="T4" y="T5"/>
                  </a:cxn>
                  <a:cxn ang="0">
                    <a:pos x="T6" y="T7"/>
                  </a:cxn>
                  <a:cxn ang="0">
                    <a:pos x="T8" y="T9"/>
                  </a:cxn>
                  <a:cxn ang="0">
                    <a:pos x="T10" y="T11"/>
                  </a:cxn>
                  <a:cxn ang="0">
                    <a:pos x="T12" y="T13"/>
                  </a:cxn>
                </a:cxnLst>
                <a:rect l="0" t="0" r="r" b="b"/>
                <a:pathLst>
                  <a:path w="51" h="192">
                    <a:moveTo>
                      <a:pt x="1" y="0"/>
                    </a:moveTo>
                    <a:cubicBezTo>
                      <a:pt x="1" y="0"/>
                      <a:pt x="1" y="0"/>
                      <a:pt x="1" y="0"/>
                    </a:cubicBezTo>
                    <a:cubicBezTo>
                      <a:pt x="0" y="106"/>
                      <a:pt x="0" y="106"/>
                      <a:pt x="0" y="106"/>
                    </a:cubicBezTo>
                    <a:cubicBezTo>
                      <a:pt x="7" y="134"/>
                      <a:pt x="11" y="163"/>
                      <a:pt x="15" y="192"/>
                    </a:cubicBezTo>
                    <a:cubicBezTo>
                      <a:pt x="51" y="192"/>
                      <a:pt x="51" y="192"/>
                      <a:pt x="51" y="192"/>
                    </a:cubicBezTo>
                    <a:cubicBezTo>
                      <a:pt x="43" y="125"/>
                      <a:pt x="31" y="63"/>
                      <a:pt x="2" y="0"/>
                    </a:cubicBezTo>
                    <a:cubicBezTo>
                      <a:pt x="2" y="0"/>
                      <a:pt x="1" y="0"/>
                      <a:pt x="1" y="0"/>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3" name="Freeform 3181"/>
              <p:cNvSpPr>
                <a:spLocks/>
              </p:cNvSpPr>
              <p:nvPr/>
            </p:nvSpPr>
            <p:spPr bwMode="auto">
              <a:xfrm>
                <a:off x="883232" y="2238374"/>
                <a:ext cx="269875" cy="420687"/>
              </a:xfrm>
              <a:custGeom>
                <a:avLst/>
                <a:gdLst>
                  <a:gd name="T0" fmla="*/ 170 w 170"/>
                  <a:gd name="T1" fmla="*/ 15 h 265"/>
                  <a:gd name="T2" fmla="*/ 170 w 170"/>
                  <a:gd name="T3" fmla="*/ 15 h 265"/>
                  <a:gd name="T4" fmla="*/ 110 w 170"/>
                  <a:gd name="T5" fmla="*/ 0 h 265"/>
                  <a:gd name="T6" fmla="*/ 110 w 170"/>
                  <a:gd name="T7" fmla="*/ 3 h 265"/>
                  <a:gd name="T8" fmla="*/ 93 w 170"/>
                  <a:gd name="T9" fmla="*/ 136 h 265"/>
                  <a:gd name="T10" fmla="*/ 84 w 170"/>
                  <a:gd name="T11" fmla="*/ 211 h 265"/>
                  <a:gd name="T12" fmla="*/ 77 w 170"/>
                  <a:gd name="T13" fmla="*/ 153 h 265"/>
                  <a:gd name="T14" fmla="*/ 58 w 170"/>
                  <a:gd name="T15" fmla="*/ 3 h 265"/>
                  <a:gd name="T16" fmla="*/ 57 w 170"/>
                  <a:gd name="T17" fmla="*/ 0 h 265"/>
                  <a:gd name="T18" fmla="*/ 1 w 170"/>
                  <a:gd name="T19" fmla="*/ 15 h 265"/>
                  <a:gd name="T20" fmla="*/ 0 w 170"/>
                  <a:gd name="T21" fmla="*/ 15 h 265"/>
                  <a:gd name="T22" fmla="*/ 0 w 170"/>
                  <a:gd name="T23" fmla="*/ 15 h 265"/>
                  <a:gd name="T24" fmla="*/ 0 w 170"/>
                  <a:gd name="T25" fmla="*/ 18 h 265"/>
                  <a:gd name="T26" fmla="*/ 0 w 170"/>
                  <a:gd name="T27" fmla="*/ 160 h 265"/>
                  <a:gd name="T28" fmla="*/ 1 w 170"/>
                  <a:gd name="T29" fmla="*/ 265 h 265"/>
                  <a:gd name="T30" fmla="*/ 168 w 170"/>
                  <a:gd name="T31" fmla="*/ 265 h 265"/>
                  <a:gd name="T32" fmla="*/ 169 w 170"/>
                  <a:gd name="T33" fmla="*/ 153 h 265"/>
                  <a:gd name="T34" fmla="*/ 170 w 170"/>
                  <a:gd name="T35" fmla="*/ 1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0" h="265">
                    <a:moveTo>
                      <a:pt x="170" y="15"/>
                    </a:moveTo>
                    <a:lnTo>
                      <a:pt x="170" y="15"/>
                    </a:lnTo>
                    <a:lnTo>
                      <a:pt x="110" y="0"/>
                    </a:lnTo>
                    <a:lnTo>
                      <a:pt x="110" y="3"/>
                    </a:lnTo>
                    <a:lnTo>
                      <a:pt x="93" y="136"/>
                    </a:lnTo>
                    <a:lnTo>
                      <a:pt x="84" y="211"/>
                    </a:lnTo>
                    <a:lnTo>
                      <a:pt x="77" y="153"/>
                    </a:lnTo>
                    <a:lnTo>
                      <a:pt x="58" y="3"/>
                    </a:lnTo>
                    <a:lnTo>
                      <a:pt x="57" y="0"/>
                    </a:lnTo>
                    <a:lnTo>
                      <a:pt x="1" y="15"/>
                    </a:lnTo>
                    <a:lnTo>
                      <a:pt x="0" y="15"/>
                    </a:lnTo>
                    <a:lnTo>
                      <a:pt x="0" y="15"/>
                    </a:lnTo>
                    <a:lnTo>
                      <a:pt x="0" y="18"/>
                    </a:lnTo>
                    <a:lnTo>
                      <a:pt x="0" y="160"/>
                    </a:lnTo>
                    <a:lnTo>
                      <a:pt x="1" y="265"/>
                    </a:lnTo>
                    <a:lnTo>
                      <a:pt x="168" y="265"/>
                    </a:lnTo>
                    <a:lnTo>
                      <a:pt x="169" y="153"/>
                    </a:lnTo>
                    <a:lnTo>
                      <a:pt x="170" y="15"/>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4" name="Rectangle 3182"/>
              <p:cNvSpPr>
                <a:spLocks noChangeArrowheads="1"/>
              </p:cNvSpPr>
              <p:nvPr/>
            </p:nvSpPr>
            <p:spPr bwMode="auto">
              <a:xfrm>
                <a:off x="1084844" y="2071687"/>
                <a:ext cx="3175" cy="3175"/>
              </a:xfrm>
              <a:prstGeom prst="rect">
                <a:avLst/>
              </a:prstGeom>
              <a:solidFill>
                <a:srgbClr val="FFD60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5" name="Freeform 3183"/>
              <p:cNvSpPr>
                <a:spLocks/>
              </p:cNvSpPr>
              <p:nvPr/>
            </p:nvSpPr>
            <p:spPr bwMode="auto">
              <a:xfrm>
                <a:off x="934032" y="2068512"/>
                <a:ext cx="168275" cy="150812"/>
              </a:xfrm>
              <a:custGeom>
                <a:avLst/>
                <a:gdLst>
                  <a:gd name="T0" fmla="*/ 25 w 81"/>
                  <a:gd name="T1" fmla="*/ 73 h 73"/>
                  <a:gd name="T2" fmla="*/ 55 w 81"/>
                  <a:gd name="T3" fmla="*/ 73 h 73"/>
                  <a:gd name="T4" fmla="*/ 60 w 81"/>
                  <a:gd name="T5" fmla="*/ 71 h 73"/>
                  <a:gd name="T6" fmla="*/ 74 w 81"/>
                  <a:gd name="T7" fmla="*/ 43 h 73"/>
                  <a:gd name="T8" fmla="*/ 81 w 81"/>
                  <a:gd name="T9" fmla="*/ 36 h 73"/>
                  <a:gd name="T10" fmla="*/ 81 w 81"/>
                  <a:gd name="T11" fmla="*/ 24 h 73"/>
                  <a:gd name="T12" fmla="*/ 79 w 81"/>
                  <a:gd name="T13" fmla="*/ 19 h 73"/>
                  <a:gd name="T14" fmla="*/ 77 w 81"/>
                  <a:gd name="T15" fmla="*/ 17 h 73"/>
                  <a:gd name="T16" fmla="*/ 74 w 81"/>
                  <a:gd name="T17" fmla="*/ 17 h 73"/>
                  <a:gd name="T18" fmla="*/ 74 w 81"/>
                  <a:gd name="T19" fmla="*/ 12 h 73"/>
                  <a:gd name="T20" fmla="*/ 74 w 81"/>
                  <a:gd name="T21" fmla="*/ 11 h 73"/>
                  <a:gd name="T22" fmla="*/ 74 w 81"/>
                  <a:gd name="T23" fmla="*/ 9 h 73"/>
                  <a:gd name="T24" fmla="*/ 74 w 81"/>
                  <a:gd name="T25" fmla="*/ 7 h 73"/>
                  <a:gd name="T26" fmla="*/ 72 w 81"/>
                  <a:gd name="T27" fmla="*/ 6 h 73"/>
                  <a:gd name="T28" fmla="*/ 72 w 81"/>
                  <a:gd name="T29" fmla="*/ 4 h 73"/>
                  <a:gd name="T30" fmla="*/ 72 w 81"/>
                  <a:gd name="T31" fmla="*/ 2 h 73"/>
                  <a:gd name="T32" fmla="*/ 66 w 81"/>
                  <a:gd name="T33" fmla="*/ 4 h 73"/>
                  <a:gd name="T34" fmla="*/ 66 w 81"/>
                  <a:gd name="T35" fmla="*/ 4 h 73"/>
                  <a:gd name="T36" fmla="*/ 54 w 81"/>
                  <a:gd name="T37" fmla="*/ 0 h 73"/>
                  <a:gd name="T38" fmla="*/ 32 w 81"/>
                  <a:gd name="T39" fmla="*/ 4 h 73"/>
                  <a:gd name="T40" fmla="*/ 10 w 81"/>
                  <a:gd name="T41" fmla="*/ 0 h 73"/>
                  <a:gd name="T42" fmla="*/ 8 w 81"/>
                  <a:gd name="T43" fmla="*/ 4 h 73"/>
                  <a:gd name="T44" fmla="*/ 7 w 81"/>
                  <a:gd name="T45" fmla="*/ 6 h 73"/>
                  <a:gd name="T46" fmla="*/ 7 w 81"/>
                  <a:gd name="T47" fmla="*/ 7 h 73"/>
                  <a:gd name="T48" fmla="*/ 7 w 81"/>
                  <a:gd name="T49" fmla="*/ 9 h 73"/>
                  <a:gd name="T50" fmla="*/ 5 w 81"/>
                  <a:gd name="T51" fmla="*/ 9 h 73"/>
                  <a:gd name="T52" fmla="*/ 5 w 81"/>
                  <a:gd name="T53" fmla="*/ 11 h 73"/>
                  <a:gd name="T54" fmla="*/ 5 w 81"/>
                  <a:gd name="T55" fmla="*/ 12 h 73"/>
                  <a:gd name="T56" fmla="*/ 5 w 81"/>
                  <a:gd name="T57" fmla="*/ 17 h 73"/>
                  <a:gd name="T58" fmla="*/ 1 w 81"/>
                  <a:gd name="T59" fmla="*/ 20 h 73"/>
                  <a:gd name="T60" fmla="*/ 0 w 81"/>
                  <a:gd name="T61" fmla="*/ 24 h 73"/>
                  <a:gd name="T62" fmla="*/ 0 w 81"/>
                  <a:gd name="T63" fmla="*/ 36 h 73"/>
                  <a:gd name="T64" fmla="*/ 5 w 81"/>
                  <a:gd name="T65" fmla="*/ 43 h 73"/>
                  <a:gd name="T66" fmla="*/ 20 w 81"/>
                  <a:gd name="T67" fmla="*/ 70 h 73"/>
                  <a:gd name="T68" fmla="*/ 25 w 81"/>
                  <a:gd name="T69"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 h="73">
                    <a:moveTo>
                      <a:pt x="25" y="73"/>
                    </a:moveTo>
                    <a:cubicBezTo>
                      <a:pt x="55" y="73"/>
                      <a:pt x="55" y="73"/>
                      <a:pt x="55" y="73"/>
                    </a:cubicBezTo>
                    <a:cubicBezTo>
                      <a:pt x="57" y="73"/>
                      <a:pt x="58" y="72"/>
                      <a:pt x="60" y="71"/>
                    </a:cubicBezTo>
                    <a:cubicBezTo>
                      <a:pt x="67" y="63"/>
                      <a:pt x="74" y="43"/>
                      <a:pt x="74" y="43"/>
                    </a:cubicBezTo>
                    <a:cubicBezTo>
                      <a:pt x="77" y="43"/>
                      <a:pt x="81" y="39"/>
                      <a:pt x="81" y="36"/>
                    </a:cubicBezTo>
                    <a:cubicBezTo>
                      <a:pt x="81" y="24"/>
                      <a:pt x="81" y="24"/>
                      <a:pt x="81" y="24"/>
                    </a:cubicBezTo>
                    <a:cubicBezTo>
                      <a:pt x="81" y="22"/>
                      <a:pt x="80" y="20"/>
                      <a:pt x="79" y="19"/>
                    </a:cubicBezTo>
                    <a:cubicBezTo>
                      <a:pt x="78" y="18"/>
                      <a:pt x="78" y="18"/>
                      <a:pt x="77" y="17"/>
                    </a:cubicBezTo>
                    <a:cubicBezTo>
                      <a:pt x="76" y="17"/>
                      <a:pt x="76" y="17"/>
                      <a:pt x="74" y="17"/>
                    </a:cubicBezTo>
                    <a:cubicBezTo>
                      <a:pt x="74" y="12"/>
                      <a:pt x="74" y="12"/>
                      <a:pt x="74" y="12"/>
                    </a:cubicBezTo>
                    <a:cubicBezTo>
                      <a:pt x="74" y="12"/>
                      <a:pt x="74" y="12"/>
                      <a:pt x="74" y="11"/>
                    </a:cubicBezTo>
                    <a:cubicBezTo>
                      <a:pt x="74" y="11"/>
                      <a:pt x="74" y="11"/>
                      <a:pt x="74" y="9"/>
                    </a:cubicBezTo>
                    <a:cubicBezTo>
                      <a:pt x="74" y="9"/>
                      <a:pt x="74" y="9"/>
                      <a:pt x="74" y="7"/>
                    </a:cubicBezTo>
                    <a:cubicBezTo>
                      <a:pt x="74" y="6"/>
                      <a:pt x="74" y="6"/>
                      <a:pt x="72" y="6"/>
                    </a:cubicBezTo>
                    <a:cubicBezTo>
                      <a:pt x="72" y="4"/>
                      <a:pt x="72" y="4"/>
                      <a:pt x="72" y="4"/>
                    </a:cubicBezTo>
                    <a:cubicBezTo>
                      <a:pt x="72" y="4"/>
                      <a:pt x="72" y="4"/>
                      <a:pt x="72" y="2"/>
                    </a:cubicBezTo>
                    <a:cubicBezTo>
                      <a:pt x="69" y="4"/>
                      <a:pt x="68" y="4"/>
                      <a:pt x="66" y="4"/>
                    </a:cubicBezTo>
                    <a:cubicBezTo>
                      <a:pt x="66" y="4"/>
                      <a:pt x="66" y="4"/>
                      <a:pt x="66" y="4"/>
                    </a:cubicBezTo>
                    <a:cubicBezTo>
                      <a:pt x="60" y="4"/>
                      <a:pt x="55" y="2"/>
                      <a:pt x="54" y="0"/>
                    </a:cubicBezTo>
                    <a:cubicBezTo>
                      <a:pt x="49" y="2"/>
                      <a:pt x="40" y="4"/>
                      <a:pt x="32" y="4"/>
                    </a:cubicBezTo>
                    <a:cubicBezTo>
                      <a:pt x="24" y="4"/>
                      <a:pt x="15" y="2"/>
                      <a:pt x="10" y="0"/>
                    </a:cubicBezTo>
                    <a:cubicBezTo>
                      <a:pt x="10" y="2"/>
                      <a:pt x="8" y="2"/>
                      <a:pt x="8" y="4"/>
                    </a:cubicBezTo>
                    <a:cubicBezTo>
                      <a:pt x="7" y="6"/>
                      <a:pt x="7" y="6"/>
                      <a:pt x="7" y="6"/>
                    </a:cubicBezTo>
                    <a:cubicBezTo>
                      <a:pt x="7" y="7"/>
                      <a:pt x="7" y="7"/>
                      <a:pt x="7" y="7"/>
                    </a:cubicBezTo>
                    <a:cubicBezTo>
                      <a:pt x="7" y="9"/>
                      <a:pt x="7" y="9"/>
                      <a:pt x="7" y="9"/>
                    </a:cubicBezTo>
                    <a:cubicBezTo>
                      <a:pt x="5" y="9"/>
                      <a:pt x="5" y="9"/>
                      <a:pt x="5" y="9"/>
                    </a:cubicBezTo>
                    <a:cubicBezTo>
                      <a:pt x="5" y="11"/>
                      <a:pt x="5" y="11"/>
                      <a:pt x="5" y="11"/>
                    </a:cubicBezTo>
                    <a:cubicBezTo>
                      <a:pt x="5" y="12"/>
                      <a:pt x="5" y="12"/>
                      <a:pt x="5" y="12"/>
                    </a:cubicBezTo>
                    <a:cubicBezTo>
                      <a:pt x="5" y="17"/>
                      <a:pt x="5" y="17"/>
                      <a:pt x="5" y="17"/>
                    </a:cubicBezTo>
                    <a:cubicBezTo>
                      <a:pt x="3" y="17"/>
                      <a:pt x="2" y="18"/>
                      <a:pt x="1" y="20"/>
                    </a:cubicBezTo>
                    <a:cubicBezTo>
                      <a:pt x="0" y="21"/>
                      <a:pt x="0" y="22"/>
                      <a:pt x="0" y="24"/>
                    </a:cubicBezTo>
                    <a:cubicBezTo>
                      <a:pt x="0" y="36"/>
                      <a:pt x="0" y="36"/>
                      <a:pt x="0" y="36"/>
                    </a:cubicBezTo>
                    <a:cubicBezTo>
                      <a:pt x="0" y="39"/>
                      <a:pt x="2" y="43"/>
                      <a:pt x="5" y="43"/>
                    </a:cubicBezTo>
                    <a:cubicBezTo>
                      <a:pt x="5" y="43"/>
                      <a:pt x="12" y="63"/>
                      <a:pt x="20" y="70"/>
                    </a:cubicBezTo>
                    <a:cubicBezTo>
                      <a:pt x="21" y="72"/>
                      <a:pt x="23" y="73"/>
                      <a:pt x="25" y="73"/>
                    </a:cubicBezTo>
                    <a:close/>
                  </a:path>
                </a:pathLst>
              </a:custGeom>
              <a:solidFill>
                <a:srgbClr val="CEA57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6" name="Rectangle 3184"/>
              <p:cNvSpPr>
                <a:spLocks noChangeArrowheads="1"/>
              </p:cNvSpPr>
              <p:nvPr/>
            </p:nvSpPr>
            <p:spPr bwMode="auto">
              <a:xfrm>
                <a:off x="1084844" y="2412507"/>
                <a:ext cx="1214756"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defRPr/>
                </a:pPr>
                <a:r>
                  <a:rPr lang="en-US" altLang="en-US" sz="1000" kern="0" spc="-30" dirty="0">
                    <a:solidFill>
                      <a:srgbClr val="FFFFFF"/>
                    </a:solidFill>
                    <a:latin typeface="Segoe UI" panose="020B0502040204020203" pitchFamily="34" charset="0"/>
                  </a:rPr>
                  <a:t>Collaboration blockers</a:t>
                </a:r>
                <a:endParaRPr lang="en-US" altLang="en-US" sz="1000" kern="0" spc="-30" dirty="0">
                  <a:solidFill>
                    <a:srgbClr val="505050"/>
                  </a:solidFill>
                  <a:latin typeface="Segoe UI" panose="020B0502040204020203" pitchFamily="34" charset="0"/>
                </a:endParaRPr>
              </a:p>
            </p:txBody>
          </p:sp>
        </p:grpSp>
      </p:grpSp>
      <p:grpSp>
        <p:nvGrpSpPr>
          <p:cNvPr id="57" name="Group 56"/>
          <p:cNvGrpSpPr/>
          <p:nvPr/>
        </p:nvGrpSpPr>
        <p:grpSpPr>
          <a:xfrm>
            <a:off x="2865437" y="5208464"/>
            <a:ext cx="2312987" cy="803398"/>
            <a:chOff x="2940049" y="5173662"/>
            <a:chExt cx="2312987" cy="803398"/>
          </a:xfrm>
        </p:grpSpPr>
        <p:sp>
          <p:nvSpPr>
            <p:cNvPr id="405" name="Rectangle 3696"/>
            <p:cNvSpPr>
              <a:spLocks noChangeArrowheads="1"/>
            </p:cNvSpPr>
            <p:nvPr/>
          </p:nvSpPr>
          <p:spPr bwMode="auto">
            <a:xfrm>
              <a:off x="2940049" y="5478462"/>
              <a:ext cx="2312987" cy="4985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0000"/>
                </a:lnSpc>
              </a:pPr>
              <a:r>
                <a:rPr lang="en-US" altLang="en-US" sz="900" b="1" dirty="0">
                  <a:solidFill>
                    <a:srgbClr val="002050"/>
                  </a:solidFill>
                  <a:latin typeface="Segoe UI" panose="020B0502040204020203" pitchFamily="34" charset="0"/>
                </a:rPr>
                <a:t>DevOps</a:t>
              </a:r>
              <a:r>
                <a:rPr lang="en-US" altLang="en-US" sz="900" dirty="0">
                  <a:solidFill>
                    <a:srgbClr val="002050"/>
                  </a:solidFill>
                  <a:latin typeface="Segoe UI" panose="020B0502040204020203" pitchFamily="34" charset="0"/>
                </a:rPr>
                <a:t> was being initiated by</a:t>
              </a:r>
              <a:br>
                <a:rPr lang="en-US" altLang="en-US" sz="900" dirty="0">
                  <a:solidFill>
                    <a:srgbClr val="002050"/>
                  </a:solidFill>
                  <a:latin typeface="Segoe UI" panose="020B0502040204020203" pitchFamily="34" charset="0"/>
                </a:rPr>
              </a:br>
              <a:r>
                <a:rPr lang="en-US" altLang="en-US" sz="900" dirty="0">
                  <a:solidFill>
                    <a:srgbClr val="002050"/>
                  </a:solidFill>
                  <a:latin typeface="Segoe UI" panose="020B0502040204020203" pitchFamily="34" charset="0"/>
                </a:rPr>
                <a:t>more development teams than IT Ops</a:t>
              </a:r>
              <a:br>
                <a:rPr lang="en-US" altLang="en-US" sz="900" dirty="0">
                  <a:solidFill>
                    <a:srgbClr val="002050"/>
                  </a:solidFill>
                  <a:latin typeface="Segoe UI" panose="020B0502040204020203" pitchFamily="34" charset="0"/>
                </a:rPr>
              </a:br>
              <a:r>
                <a:rPr lang="en-US" altLang="en-US" sz="900" dirty="0">
                  <a:solidFill>
                    <a:srgbClr val="002050"/>
                  </a:solidFill>
                  <a:latin typeface="Segoe UI" panose="020B0502040204020203" pitchFamily="34" charset="0"/>
                </a:rPr>
                <a:t>teams by about a </a:t>
              </a:r>
              <a:r>
                <a:rPr lang="en-US" altLang="en-US" sz="900" b="1" dirty="0">
                  <a:solidFill>
                    <a:srgbClr val="002050"/>
                  </a:solidFill>
                  <a:latin typeface="Segoe UI" panose="020B0502040204020203" pitchFamily="34" charset="0"/>
                </a:rPr>
                <a:t>40%</a:t>
              </a:r>
              <a:r>
                <a:rPr lang="en-US" altLang="en-US" sz="900" dirty="0">
                  <a:solidFill>
                    <a:srgbClr val="002050"/>
                  </a:solidFill>
                  <a:latin typeface="Segoe UI" panose="020B0502040204020203" pitchFamily="34" charset="0"/>
                </a:rPr>
                <a:t> to </a:t>
              </a:r>
              <a:r>
                <a:rPr lang="en-US" altLang="en-US" sz="900" b="1" dirty="0">
                  <a:solidFill>
                    <a:srgbClr val="002050"/>
                  </a:solidFill>
                  <a:latin typeface="Segoe UI" panose="020B0502040204020203" pitchFamily="34" charset="0"/>
                </a:rPr>
                <a:t>33%</a:t>
              </a:r>
              <a:r>
                <a:rPr lang="en-US" altLang="en-US" sz="900" dirty="0">
                  <a:solidFill>
                    <a:srgbClr val="002050"/>
                  </a:solidFill>
                  <a:latin typeface="Segoe UI" panose="020B0502040204020203" pitchFamily="34" charset="0"/>
                </a:rPr>
                <a:t> margin</a:t>
              </a:r>
              <a:endParaRPr lang="en-US" altLang="en-US" b="1" dirty="0">
                <a:solidFill>
                  <a:srgbClr val="505050"/>
                </a:solidFill>
                <a:latin typeface="Segoe UI" panose="020B0502040204020203" pitchFamily="34" charset="0"/>
              </a:endParaRPr>
            </a:p>
          </p:txBody>
        </p:sp>
        <p:grpSp>
          <p:nvGrpSpPr>
            <p:cNvPr id="56" name="Group 55"/>
            <p:cNvGrpSpPr/>
            <p:nvPr/>
          </p:nvGrpSpPr>
          <p:grpSpPr>
            <a:xfrm>
              <a:off x="2941637" y="5173662"/>
              <a:ext cx="1600200" cy="212726"/>
              <a:chOff x="2941637" y="5173662"/>
              <a:chExt cx="1600200" cy="212726"/>
            </a:xfrm>
          </p:grpSpPr>
          <p:grpSp>
            <p:nvGrpSpPr>
              <p:cNvPr id="583" name="Group 582"/>
              <p:cNvGrpSpPr/>
              <p:nvPr/>
            </p:nvGrpSpPr>
            <p:grpSpPr>
              <a:xfrm>
                <a:off x="3800474" y="5173662"/>
                <a:ext cx="741363" cy="212726"/>
                <a:chOff x="3267074" y="5108575"/>
                <a:chExt cx="741363" cy="212726"/>
              </a:xfrm>
            </p:grpSpPr>
            <p:sp>
              <p:nvSpPr>
                <p:cNvPr id="406" name="Freeform 3709"/>
                <p:cNvSpPr>
                  <a:spLocks/>
                </p:cNvSpPr>
                <p:nvPr/>
              </p:nvSpPr>
              <p:spPr bwMode="auto">
                <a:xfrm>
                  <a:off x="3640137" y="5164138"/>
                  <a:ext cx="80963" cy="157163"/>
                </a:xfrm>
                <a:custGeom>
                  <a:avLst/>
                  <a:gdLst>
                    <a:gd name="T0" fmla="*/ 0 w 51"/>
                    <a:gd name="T1" fmla="*/ 0 h 99"/>
                    <a:gd name="T2" fmla="*/ 51 w 51"/>
                    <a:gd name="T3" fmla="*/ 0 h 99"/>
                    <a:gd name="T4" fmla="*/ 51 w 51"/>
                    <a:gd name="T5" fmla="*/ 99 h 99"/>
                    <a:gd name="T6" fmla="*/ 0 w 51"/>
                    <a:gd name="T7" fmla="*/ 99 h 99"/>
                    <a:gd name="T8" fmla="*/ 0 w 51"/>
                    <a:gd name="T9" fmla="*/ 0 h 99"/>
                    <a:gd name="T10" fmla="*/ 0 w 51"/>
                    <a:gd name="T11" fmla="*/ 0 h 99"/>
                  </a:gdLst>
                  <a:ahLst/>
                  <a:cxnLst>
                    <a:cxn ang="0">
                      <a:pos x="T0" y="T1"/>
                    </a:cxn>
                    <a:cxn ang="0">
                      <a:pos x="T2" y="T3"/>
                    </a:cxn>
                    <a:cxn ang="0">
                      <a:pos x="T4" y="T5"/>
                    </a:cxn>
                    <a:cxn ang="0">
                      <a:pos x="T6" y="T7"/>
                    </a:cxn>
                    <a:cxn ang="0">
                      <a:pos x="T8" y="T9"/>
                    </a:cxn>
                    <a:cxn ang="0">
                      <a:pos x="T10" y="T11"/>
                    </a:cxn>
                  </a:cxnLst>
                  <a:rect l="0" t="0" r="r" b="b"/>
                  <a:pathLst>
                    <a:path w="51" h="99">
                      <a:moveTo>
                        <a:pt x="0" y="0"/>
                      </a:moveTo>
                      <a:lnTo>
                        <a:pt x="51" y="0"/>
                      </a:lnTo>
                      <a:lnTo>
                        <a:pt x="51" y="99"/>
                      </a:lnTo>
                      <a:lnTo>
                        <a:pt x="0" y="99"/>
                      </a:lnTo>
                      <a:lnTo>
                        <a:pt x="0" y="0"/>
                      </a:lnTo>
                      <a:lnTo>
                        <a:pt x="0"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07" name="Freeform 3710"/>
                <p:cNvSpPr>
                  <a:spLocks/>
                </p:cNvSpPr>
                <p:nvPr/>
              </p:nvSpPr>
              <p:spPr bwMode="auto">
                <a:xfrm>
                  <a:off x="3267074" y="5108575"/>
                  <a:ext cx="373063" cy="212725"/>
                </a:xfrm>
                <a:custGeom>
                  <a:avLst/>
                  <a:gdLst>
                    <a:gd name="T0" fmla="*/ 0 w 181"/>
                    <a:gd name="T1" fmla="*/ 54 h 103"/>
                    <a:gd name="T2" fmla="*/ 9 w 181"/>
                    <a:gd name="T3" fmla="*/ 46 h 103"/>
                    <a:gd name="T4" fmla="*/ 9 w 181"/>
                    <a:gd name="T5" fmla="*/ 46 h 103"/>
                    <a:gd name="T6" fmla="*/ 9 w 181"/>
                    <a:gd name="T7" fmla="*/ 46 h 103"/>
                    <a:gd name="T8" fmla="*/ 85 w 181"/>
                    <a:gd name="T9" fmla="*/ 46 h 103"/>
                    <a:gd name="T10" fmla="*/ 85 w 181"/>
                    <a:gd name="T11" fmla="*/ 42 h 103"/>
                    <a:gd name="T12" fmla="*/ 23 w 181"/>
                    <a:gd name="T13" fmla="*/ 42 h 103"/>
                    <a:gd name="T14" fmla="*/ 20 w 181"/>
                    <a:gd name="T15" fmla="*/ 41 h 103"/>
                    <a:gd name="T16" fmla="*/ 15 w 181"/>
                    <a:gd name="T17" fmla="*/ 34 h 103"/>
                    <a:gd name="T18" fmla="*/ 23 w 181"/>
                    <a:gd name="T19" fmla="*/ 25 h 103"/>
                    <a:gd name="T20" fmla="*/ 24 w 181"/>
                    <a:gd name="T21" fmla="*/ 25 h 103"/>
                    <a:gd name="T22" fmla="*/ 85 w 181"/>
                    <a:gd name="T23" fmla="*/ 25 h 103"/>
                    <a:gd name="T24" fmla="*/ 103 w 181"/>
                    <a:gd name="T25" fmla="*/ 25 h 103"/>
                    <a:gd name="T26" fmla="*/ 150 w 181"/>
                    <a:gd name="T27" fmla="*/ 71 h 103"/>
                    <a:gd name="T28" fmla="*/ 152 w 181"/>
                    <a:gd name="T29" fmla="*/ 68 h 103"/>
                    <a:gd name="T30" fmla="*/ 150 w 181"/>
                    <a:gd name="T31" fmla="*/ 65 h 103"/>
                    <a:gd name="T32" fmla="*/ 108 w 181"/>
                    <a:gd name="T33" fmla="*/ 22 h 103"/>
                    <a:gd name="T34" fmla="*/ 108 w 181"/>
                    <a:gd name="T35" fmla="*/ 20 h 103"/>
                    <a:gd name="T36" fmla="*/ 69 w 181"/>
                    <a:gd name="T37" fmla="*/ 20 h 103"/>
                    <a:gd name="T38" fmla="*/ 69 w 181"/>
                    <a:gd name="T39" fmla="*/ 20 h 103"/>
                    <a:gd name="T40" fmla="*/ 60 w 181"/>
                    <a:gd name="T41" fmla="*/ 10 h 103"/>
                    <a:gd name="T42" fmla="*/ 69 w 181"/>
                    <a:gd name="T43" fmla="*/ 0 h 103"/>
                    <a:gd name="T44" fmla="*/ 70 w 181"/>
                    <a:gd name="T45" fmla="*/ 0 h 103"/>
                    <a:gd name="T46" fmla="*/ 70 w 181"/>
                    <a:gd name="T47" fmla="*/ 0 h 103"/>
                    <a:gd name="T48" fmla="*/ 152 w 181"/>
                    <a:gd name="T49" fmla="*/ 0 h 103"/>
                    <a:gd name="T50" fmla="*/ 181 w 181"/>
                    <a:gd name="T51" fmla="*/ 29 h 103"/>
                    <a:gd name="T52" fmla="*/ 181 w 181"/>
                    <a:gd name="T53" fmla="*/ 62 h 103"/>
                    <a:gd name="T54" fmla="*/ 181 w 181"/>
                    <a:gd name="T55" fmla="*/ 103 h 103"/>
                    <a:gd name="T56" fmla="*/ 35 w 181"/>
                    <a:gd name="T57" fmla="*/ 103 h 103"/>
                    <a:gd name="T58" fmla="*/ 27 w 181"/>
                    <a:gd name="T59" fmla="*/ 95 h 103"/>
                    <a:gd name="T60" fmla="*/ 35 w 181"/>
                    <a:gd name="T61" fmla="*/ 87 h 103"/>
                    <a:gd name="T62" fmla="*/ 85 w 181"/>
                    <a:gd name="T63" fmla="*/ 87 h 103"/>
                    <a:gd name="T64" fmla="*/ 85 w 181"/>
                    <a:gd name="T65" fmla="*/ 83 h 103"/>
                    <a:gd name="T66" fmla="*/ 23 w 181"/>
                    <a:gd name="T67" fmla="*/ 83 h 103"/>
                    <a:gd name="T68" fmla="*/ 21 w 181"/>
                    <a:gd name="T69" fmla="*/ 82 h 103"/>
                    <a:gd name="T70" fmla="*/ 15 w 181"/>
                    <a:gd name="T71" fmla="*/ 75 h 103"/>
                    <a:gd name="T72" fmla="*/ 23 w 181"/>
                    <a:gd name="T73" fmla="*/ 66 h 103"/>
                    <a:gd name="T74" fmla="*/ 23 w 181"/>
                    <a:gd name="T75" fmla="*/ 66 h 103"/>
                    <a:gd name="T76" fmla="*/ 23 w 181"/>
                    <a:gd name="T77" fmla="*/ 66 h 103"/>
                    <a:gd name="T78" fmla="*/ 85 w 181"/>
                    <a:gd name="T79" fmla="*/ 66 h 103"/>
                    <a:gd name="T80" fmla="*/ 85 w 181"/>
                    <a:gd name="T81" fmla="*/ 62 h 103"/>
                    <a:gd name="T82" fmla="*/ 9 w 181"/>
                    <a:gd name="T83" fmla="*/ 62 h 103"/>
                    <a:gd name="T84" fmla="*/ 7 w 181"/>
                    <a:gd name="T85" fmla="*/ 62 h 103"/>
                    <a:gd name="T86" fmla="*/ 0 w 181"/>
                    <a:gd name="T87" fmla="*/ 5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1" h="103">
                      <a:moveTo>
                        <a:pt x="0" y="54"/>
                      </a:moveTo>
                      <a:cubicBezTo>
                        <a:pt x="0" y="49"/>
                        <a:pt x="5" y="46"/>
                        <a:pt x="9" y="46"/>
                      </a:cubicBezTo>
                      <a:cubicBezTo>
                        <a:pt x="9" y="46"/>
                        <a:pt x="9" y="46"/>
                        <a:pt x="9" y="46"/>
                      </a:cubicBezTo>
                      <a:cubicBezTo>
                        <a:pt x="9" y="46"/>
                        <a:pt x="9" y="46"/>
                        <a:pt x="9" y="46"/>
                      </a:cubicBezTo>
                      <a:cubicBezTo>
                        <a:pt x="85" y="46"/>
                        <a:pt x="85" y="46"/>
                        <a:pt x="85" y="46"/>
                      </a:cubicBezTo>
                      <a:cubicBezTo>
                        <a:pt x="85" y="42"/>
                        <a:pt x="85" y="42"/>
                        <a:pt x="85" y="42"/>
                      </a:cubicBezTo>
                      <a:cubicBezTo>
                        <a:pt x="23" y="42"/>
                        <a:pt x="23" y="42"/>
                        <a:pt x="23" y="42"/>
                      </a:cubicBezTo>
                      <a:cubicBezTo>
                        <a:pt x="22" y="42"/>
                        <a:pt x="21" y="42"/>
                        <a:pt x="20" y="41"/>
                      </a:cubicBezTo>
                      <a:cubicBezTo>
                        <a:pt x="17" y="40"/>
                        <a:pt x="15" y="37"/>
                        <a:pt x="15" y="34"/>
                      </a:cubicBezTo>
                      <a:cubicBezTo>
                        <a:pt x="15" y="29"/>
                        <a:pt x="18" y="25"/>
                        <a:pt x="23" y="25"/>
                      </a:cubicBezTo>
                      <a:cubicBezTo>
                        <a:pt x="24" y="25"/>
                        <a:pt x="24" y="25"/>
                        <a:pt x="24" y="25"/>
                      </a:cubicBezTo>
                      <a:cubicBezTo>
                        <a:pt x="30" y="25"/>
                        <a:pt x="85" y="25"/>
                        <a:pt x="85" y="25"/>
                      </a:cubicBezTo>
                      <a:cubicBezTo>
                        <a:pt x="103" y="25"/>
                        <a:pt x="103" y="25"/>
                        <a:pt x="103" y="25"/>
                      </a:cubicBezTo>
                      <a:cubicBezTo>
                        <a:pt x="104" y="51"/>
                        <a:pt x="125" y="71"/>
                        <a:pt x="150" y="71"/>
                      </a:cubicBezTo>
                      <a:cubicBezTo>
                        <a:pt x="151" y="71"/>
                        <a:pt x="152" y="69"/>
                        <a:pt x="152" y="68"/>
                      </a:cubicBezTo>
                      <a:cubicBezTo>
                        <a:pt x="152" y="66"/>
                        <a:pt x="151" y="65"/>
                        <a:pt x="150" y="65"/>
                      </a:cubicBezTo>
                      <a:cubicBezTo>
                        <a:pt x="127" y="65"/>
                        <a:pt x="108" y="46"/>
                        <a:pt x="108" y="22"/>
                      </a:cubicBezTo>
                      <a:cubicBezTo>
                        <a:pt x="108" y="22"/>
                        <a:pt x="108" y="21"/>
                        <a:pt x="108" y="20"/>
                      </a:cubicBezTo>
                      <a:cubicBezTo>
                        <a:pt x="69" y="20"/>
                        <a:pt x="69" y="20"/>
                        <a:pt x="69" y="20"/>
                      </a:cubicBezTo>
                      <a:cubicBezTo>
                        <a:pt x="69" y="20"/>
                        <a:pt x="69" y="20"/>
                        <a:pt x="69" y="20"/>
                      </a:cubicBezTo>
                      <a:cubicBezTo>
                        <a:pt x="64" y="20"/>
                        <a:pt x="60" y="15"/>
                        <a:pt x="60" y="10"/>
                      </a:cubicBezTo>
                      <a:cubicBezTo>
                        <a:pt x="60" y="4"/>
                        <a:pt x="64" y="0"/>
                        <a:pt x="69" y="0"/>
                      </a:cubicBezTo>
                      <a:cubicBezTo>
                        <a:pt x="69" y="0"/>
                        <a:pt x="69" y="0"/>
                        <a:pt x="70" y="0"/>
                      </a:cubicBezTo>
                      <a:cubicBezTo>
                        <a:pt x="70" y="0"/>
                        <a:pt x="70" y="0"/>
                        <a:pt x="70" y="0"/>
                      </a:cubicBezTo>
                      <a:cubicBezTo>
                        <a:pt x="152" y="0"/>
                        <a:pt x="152" y="0"/>
                        <a:pt x="152" y="0"/>
                      </a:cubicBezTo>
                      <a:cubicBezTo>
                        <a:pt x="169" y="0"/>
                        <a:pt x="181" y="12"/>
                        <a:pt x="181" y="29"/>
                      </a:cubicBezTo>
                      <a:cubicBezTo>
                        <a:pt x="181" y="62"/>
                        <a:pt x="181" y="62"/>
                        <a:pt x="181" y="62"/>
                      </a:cubicBezTo>
                      <a:cubicBezTo>
                        <a:pt x="181" y="103"/>
                        <a:pt x="181" y="103"/>
                        <a:pt x="181" y="103"/>
                      </a:cubicBezTo>
                      <a:cubicBezTo>
                        <a:pt x="35" y="103"/>
                        <a:pt x="35" y="103"/>
                        <a:pt x="35" y="103"/>
                      </a:cubicBezTo>
                      <a:cubicBezTo>
                        <a:pt x="30" y="103"/>
                        <a:pt x="27" y="99"/>
                        <a:pt x="27" y="95"/>
                      </a:cubicBezTo>
                      <a:cubicBezTo>
                        <a:pt x="27" y="90"/>
                        <a:pt x="30" y="87"/>
                        <a:pt x="35" y="87"/>
                      </a:cubicBezTo>
                      <a:cubicBezTo>
                        <a:pt x="35" y="87"/>
                        <a:pt x="85" y="87"/>
                        <a:pt x="85" y="87"/>
                      </a:cubicBezTo>
                      <a:cubicBezTo>
                        <a:pt x="85" y="83"/>
                        <a:pt x="85" y="83"/>
                        <a:pt x="85" y="83"/>
                      </a:cubicBezTo>
                      <a:cubicBezTo>
                        <a:pt x="23" y="83"/>
                        <a:pt x="23" y="83"/>
                        <a:pt x="23" y="83"/>
                      </a:cubicBezTo>
                      <a:cubicBezTo>
                        <a:pt x="22" y="83"/>
                        <a:pt x="22" y="82"/>
                        <a:pt x="21" y="82"/>
                      </a:cubicBezTo>
                      <a:cubicBezTo>
                        <a:pt x="17" y="81"/>
                        <a:pt x="15" y="78"/>
                        <a:pt x="15" y="75"/>
                      </a:cubicBezTo>
                      <a:cubicBezTo>
                        <a:pt x="15" y="70"/>
                        <a:pt x="18" y="66"/>
                        <a:pt x="23" y="66"/>
                      </a:cubicBezTo>
                      <a:cubicBezTo>
                        <a:pt x="23" y="66"/>
                        <a:pt x="23" y="66"/>
                        <a:pt x="23" y="66"/>
                      </a:cubicBezTo>
                      <a:cubicBezTo>
                        <a:pt x="23" y="66"/>
                        <a:pt x="23" y="66"/>
                        <a:pt x="23" y="66"/>
                      </a:cubicBezTo>
                      <a:cubicBezTo>
                        <a:pt x="85" y="66"/>
                        <a:pt x="85" y="66"/>
                        <a:pt x="85" y="66"/>
                      </a:cubicBezTo>
                      <a:cubicBezTo>
                        <a:pt x="85" y="62"/>
                        <a:pt x="85" y="62"/>
                        <a:pt x="85" y="62"/>
                      </a:cubicBezTo>
                      <a:cubicBezTo>
                        <a:pt x="9" y="62"/>
                        <a:pt x="9" y="62"/>
                        <a:pt x="9" y="62"/>
                      </a:cubicBezTo>
                      <a:cubicBezTo>
                        <a:pt x="8" y="62"/>
                        <a:pt x="7" y="62"/>
                        <a:pt x="7" y="62"/>
                      </a:cubicBezTo>
                      <a:cubicBezTo>
                        <a:pt x="3" y="61"/>
                        <a:pt x="0" y="58"/>
                        <a:pt x="0" y="54"/>
                      </a:cubicBezTo>
                      <a:close/>
                    </a:path>
                  </a:pathLst>
                </a:custGeom>
                <a:solidFill>
                  <a:srgbClr val="E1BC8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08" name="Freeform 3711"/>
                <p:cNvSpPr>
                  <a:spLocks/>
                </p:cNvSpPr>
                <p:nvPr/>
              </p:nvSpPr>
              <p:spPr bwMode="auto">
                <a:xfrm>
                  <a:off x="3721099" y="5164138"/>
                  <a:ext cx="287338" cy="157163"/>
                </a:xfrm>
                <a:custGeom>
                  <a:avLst/>
                  <a:gdLst>
                    <a:gd name="T0" fmla="*/ 0 w 181"/>
                    <a:gd name="T1" fmla="*/ 0 h 99"/>
                    <a:gd name="T2" fmla="*/ 181 w 181"/>
                    <a:gd name="T3" fmla="*/ 0 h 99"/>
                    <a:gd name="T4" fmla="*/ 181 w 181"/>
                    <a:gd name="T5" fmla="*/ 99 h 99"/>
                    <a:gd name="T6" fmla="*/ 0 w 181"/>
                    <a:gd name="T7" fmla="*/ 99 h 99"/>
                    <a:gd name="T8" fmla="*/ 0 w 181"/>
                    <a:gd name="T9" fmla="*/ 0 h 99"/>
                    <a:gd name="T10" fmla="*/ 0 w 181"/>
                    <a:gd name="T11" fmla="*/ 0 h 99"/>
                  </a:gdLst>
                  <a:ahLst/>
                  <a:cxnLst>
                    <a:cxn ang="0">
                      <a:pos x="T0" y="T1"/>
                    </a:cxn>
                    <a:cxn ang="0">
                      <a:pos x="T2" y="T3"/>
                    </a:cxn>
                    <a:cxn ang="0">
                      <a:pos x="T4" y="T5"/>
                    </a:cxn>
                    <a:cxn ang="0">
                      <a:pos x="T6" y="T7"/>
                    </a:cxn>
                    <a:cxn ang="0">
                      <a:pos x="T8" y="T9"/>
                    </a:cxn>
                    <a:cxn ang="0">
                      <a:pos x="T10" y="T11"/>
                    </a:cxn>
                  </a:cxnLst>
                  <a:rect l="0" t="0" r="r" b="b"/>
                  <a:pathLst>
                    <a:path w="181" h="99">
                      <a:moveTo>
                        <a:pt x="0" y="0"/>
                      </a:moveTo>
                      <a:lnTo>
                        <a:pt x="181" y="0"/>
                      </a:lnTo>
                      <a:lnTo>
                        <a:pt x="181" y="99"/>
                      </a:lnTo>
                      <a:lnTo>
                        <a:pt x="0" y="99"/>
                      </a:lnTo>
                      <a:lnTo>
                        <a:pt x="0" y="0"/>
                      </a:lnTo>
                      <a:lnTo>
                        <a:pt x="0" y="0"/>
                      </a:ln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09" name="Oval 3712"/>
                <p:cNvSpPr>
                  <a:spLocks noChangeArrowheads="1"/>
                </p:cNvSpPr>
                <p:nvPr/>
              </p:nvSpPr>
              <p:spPr bwMode="auto">
                <a:xfrm>
                  <a:off x="3665537" y="5268913"/>
                  <a:ext cx="26988" cy="26988"/>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grpSp>
            <p:nvGrpSpPr>
              <p:cNvPr id="22" name="Group 21"/>
              <p:cNvGrpSpPr/>
              <p:nvPr/>
            </p:nvGrpSpPr>
            <p:grpSpPr>
              <a:xfrm>
                <a:off x="2941637" y="5173662"/>
                <a:ext cx="741362" cy="212726"/>
                <a:chOff x="2789237" y="5173662"/>
                <a:chExt cx="741362" cy="212726"/>
              </a:xfrm>
            </p:grpSpPr>
            <p:sp>
              <p:nvSpPr>
                <p:cNvPr id="410" name="Freeform 3713"/>
                <p:cNvSpPr>
                  <a:spLocks/>
                </p:cNvSpPr>
                <p:nvPr/>
              </p:nvSpPr>
              <p:spPr bwMode="auto">
                <a:xfrm>
                  <a:off x="3462337" y="5316537"/>
                  <a:ext cx="26988" cy="23813"/>
                </a:xfrm>
                <a:custGeom>
                  <a:avLst/>
                  <a:gdLst>
                    <a:gd name="T0" fmla="*/ 13 w 13"/>
                    <a:gd name="T1" fmla="*/ 0 h 12"/>
                    <a:gd name="T2" fmla="*/ 7 w 13"/>
                    <a:gd name="T3" fmla="*/ 0 h 12"/>
                    <a:gd name="T4" fmla="*/ 0 w 13"/>
                    <a:gd name="T5" fmla="*/ 6 h 12"/>
                    <a:gd name="T6" fmla="*/ 7 w 13"/>
                    <a:gd name="T7" fmla="*/ 12 h 12"/>
                    <a:gd name="T8" fmla="*/ 13 w 13"/>
                    <a:gd name="T9" fmla="*/ 12 h 12"/>
                    <a:gd name="T10" fmla="*/ 13 w 13"/>
                    <a:gd name="T11" fmla="*/ 0 h 12"/>
                    <a:gd name="T12" fmla="*/ 13 w 1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3" h="12">
                      <a:moveTo>
                        <a:pt x="13" y="0"/>
                      </a:moveTo>
                      <a:cubicBezTo>
                        <a:pt x="7" y="0"/>
                        <a:pt x="7" y="0"/>
                        <a:pt x="7" y="0"/>
                      </a:cubicBezTo>
                      <a:cubicBezTo>
                        <a:pt x="3" y="0"/>
                        <a:pt x="0" y="2"/>
                        <a:pt x="0" y="6"/>
                      </a:cubicBezTo>
                      <a:cubicBezTo>
                        <a:pt x="0" y="9"/>
                        <a:pt x="3" y="12"/>
                        <a:pt x="7" y="12"/>
                      </a:cubicBezTo>
                      <a:cubicBezTo>
                        <a:pt x="13" y="12"/>
                        <a:pt x="13" y="12"/>
                        <a:pt x="13" y="12"/>
                      </a:cubicBezTo>
                      <a:cubicBezTo>
                        <a:pt x="13" y="0"/>
                        <a:pt x="13" y="0"/>
                        <a:pt x="13" y="0"/>
                      </a:cubicBezTo>
                      <a:cubicBezTo>
                        <a:pt x="13" y="0"/>
                        <a:pt x="13" y="0"/>
                        <a:pt x="13" y="0"/>
                      </a:cubicBezTo>
                      <a:close/>
                    </a:path>
                  </a:pathLst>
                </a:custGeom>
                <a:solidFill>
                  <a:srgbClr val="ECCEA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11" name="Freeform 3714"/>
                <p:cNvSpPr>
                  <a:spLocks/>
                </p:cNvSpPr>
                <p:nvPr/>
              </p:nvSpPr>
              <p:spPr bwMode="auto">
                <a:xfrm>
                  <a:off x="3489324" y="5272087"/>
                  <a:ext cx="28575" cy="26988"/>
                </a:xfrm>
                <a:custGeom>
                  <a:avLst/>
                  <a:gdLst>
                    <a:gd name="T0" fmla="*/ 14 w 14"/>
                    <a:gd name="T1" fmla="*/ 0 h 13"/>
                    <a:gd name="T2" fmla="*/ 7 w 14"/>
                    <a:gd name="T3" fmla="*/ 0 h 13"/>
                    <a:gd name="T4" fmla="*/ 0 w 14"/>
                    <a:gd name="T5" fmla="*/ 6 h 13"/>
                    <a:gd name="T6" fmla="*/ 7 w 14"/>
                    <a:gd name="T7" fmla="*/ 13 h 13"/>
                    <a:gd name="T8" fmla="*/ 14 w 14"/>
                    <a:gd name="T9" fmla="*/ 13 h 13"/>
                    <a:gd name="T10" fmla="*/ 14 w 14"/>
                    <a:gd name="T11" fmla="*/ 0 h 13"/>
                    <a:gd name="T12" fmla="*/ 14 w 1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4" h="13">
                      <a:moveTo>
                        <a:pt x="14" y="0"/>
                      </a:moveTo>
                      <a:cubicBezTo>
                        <a:pt x="7" y="0"/>
                        <a:pt x="7" y="0"/>
                        <a:pt x="7" y="0"/>
                      </a:cubicBezTo>
                      <a:cubicBezTo>
                        <a:pt x="3" y="0"/>
                        <a:pt x="0" y="3"/>
                        <a:pt x="0" y="6"/>
                      </a:cubicBezTo>
                      <a:cubicBezTo>
                        <a:pt x="0" y="10"/>
                        <a:pt x="3" y="13"/>
                        <a:pt x="7" y="13"/>
                      </a:cubicBezTo>
                      <a:cubicBezTo>
                        <a:pt x="14" y="13"/>
                        <a:pt x="14" y="13"/>
                        <a:pt x="14" y="13"/>
                      </a:cubicBezTo>
                      <a:cubicBezTo>
                        <a:pt x="14" y="0"/>
                        <a:pt x="14" y="0"/>
                        <a:pt x="14" y="0"/>
                      </a:cubicBezTo>
                      <a:cubicBezTo>
                        <a:pt x="14" y="0"/>
                        <a:pt x="14" y="0"/>
                        <a:pt x="14" y="0"/>
                      </a:cubicBezTo>
                      <a:close/>
                    </a:path>
                  </a:pathLst>
                </a:custGeom>
                <a:solidFill>
                  <a:srgbClr val="ECCEA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12" name="Freeform 3715"/>
                <p:cNvSpPr>
                  <a:spLocks/>
                </p:cNvSpPr>
                <p:nvPr/>
              </p:nvSpPr>
              <p:spPr bwMode="auto">
                <a:xfrm>
                  <a:off x="3460749" y="5229225"/>
                  <a:ext cx="28575" cy="26988"/>
                </a:xfrm>
                <a:custGeom>
                  <a:avLst/>
                  <a:gdLst>
                    <a:gd name="T0" fmla="*/ 14 w 14"/>
                    <a:gd name="T1" fmla="*/ 0 h 13"/>
                    <a:gd name="T2" fmla="*/ 6 w 14"/>
                    <a:gd name="T3" fmla="*/ 0 h 13"/>
                    <a:gd name="T4" fmla="*/ 0 w 14"/>
                    <a:gd name="T5" fmla="*/ 6 h 13"/>
                    <a:gd name="T6" fmla="*/ 6 w 14"/>
                    <a:gd name="T7" fmla="*/ 13 h 13"/>
                    <a:gd name="T8" fmla="*/ 14 w 14"/>
                    <a:gd name="T9" fmla="*/ 13 h 13"/>
                    <a:gd name="T10" fmla="*/ 14 w 14"/>
                    <a:gd name="T11" fmla="*/ 0 h 13"/>
                    <a:gd name="T12" fmla="*/ 14 w 14"/>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4" h="13">
                      <a:moveTo>
                        <a:pt x="14" y="0"/>
                      </a:moveTo>
                      <a:cubicBezTo>
                        <a:pt x="6" y="0"/>
                        <a:pt x="6" y="0"/>
                        <a:pt x="6" y="0"/>
                      </a:cubicBezTo>
                      <a:cubicBezTo>
                        <a:pt x="3" y="0"/>
                        <a:pt x="0" y="3"/>
                        <a:pt x="0" y="6"/>
                      </a:cubicBezTo>
                      <a:cubicBezTo>
                        <a:pt x="0" y="10"/>
                        <a:pt x="3" y="13"/>
                        <a:pt x="6" y="13"/>
                      </a:cubicBezTo>
                      <a:cubicBezTo>
                        <a:pt x="14" y="13"/>
                        <a:pt x="14" y="13"/>
                        <a:pt x="14" y="13"/>
                      </a:cubicBezTo>
                      <a:cubicBezTo>
                        <a:pt x="14" y="0"/>
                        <a:pt x="14" y="0"/>
                        <a:pt x="14" y="0"/>
                      </a:cubicBezTo>
                      <a:cubicBezTo>
                        <a:pt x="14" y="0"/>
                        <a:pt x="14" y="0"/>
                        <a:pt x="14" y="0"/>
                      </a:cubicBezTo>
                      <a:close/>
                    </a:path>
                  </a:pathLst>
                </a:custGeom>
                <a:solidFill>
                  <a:srgbClr val="ECCEA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13" name="Freeform 3716"/>
                <p:cNvSpPr>
                  <a:spLocks/>
                </p:cNvSpPr>
                <p:nvPr/>
              </p:nvSpPr>
              <p:spPr bwMode="auto">
                <a:xfrm>
                  <a:off x="3078162" y="5229225"/>
                  <a:ext cx="77788" cy="157163"/>
                </a:xfrm>
                <a:custGeom>
                  <a:avLst/>
                  <a:gdLst>
                    <a:gd name="T0" fmla="*/ 49 w 49"/>
                    <a:gd name="T1" fmla="*/ 99 h 99"/>
                    <a:gd name="T2" fmla="*/ 0 w 49"/>
                    <a:gd name="T3" fmla="*/ 99 h 99"/>
                    <a:gd name="T4" fmla="*/ 0 w 49"/>
                    <a:gd name="T5" fmla="*/ 0 h 99"/>
                    <a:gd name="T6" fmla="*/ 49 w 49"/>
                    <a:gd name="T7" fmla="*/ 2 h 99"/>
                    <a:gd name="T8" fmla="*/ 49 w 49"/>
                    <a:gd name="T9" fmla="*/ 99 h 99"/>
                    <a:gd name="T10" fmla="*/ 49 w 49"/>
                    <a:gd name="T11" fmla="*/ 99 h 99"/>
                    <a:gd name="T12" fmla="*/ 49 w 49"/>
                    <a:gd name="T13" fmla="*/ 99 h 99"/>
                  </a:gdLst>
                  <a:ahLst/>
                  <a:cxnLst>
                    <a:cxn ang="0">
                      <a:pos x="T0" y="T1"/>
                    </a:cxn>
                    <a:cxn ang="0">
                      <a:pos x="T2" y="T3"/>
                    </a:cxn>
                    <a:cxn ang="0">
                      <a:pos x="T4" y="T5"/>
                    </a:cxn>
                    <a:cxn ang="0">
                      <a:pos x="T6" y="T7"/>
                    </a:cxn>
                    <a:cxn ang="0">
                      <a:pos x="T8" y="T9"/>
                    </a:cxn>
                    <a:cxn ang="0">
                      <a:pos x="T10" y="T11"/>
                    </a:cxn>
                    <a:cxn ang="0">
                      <a:pos x="T12" y="T13"/>
                    </a:cxn>
                  </a:cxnLst>
                  <a:rect l="0" t="0" r="r" b="b"/>
                  <a:pathLst>
                    <a:path w="49" h="99">
                      <a:moveTo>
                        <a:pt x="49" y="99"/>
                      </a:moveTo>
                      <a:lnTo>
                        <a:pt x="0" y="99"/>
                      </a:lnTo>
                      <a:lnTo>
                        <a:pt x="0" y="0"/>
                      </a:lnTo>
                      <a:lnTo>
                        <a:pt x="49" y="2"/>
                      </a:lnTo>
                      <a:lnTo>
                        <a:pt x="49" y="99"/>
                      </a:lnTo>
                      <a:lnTo>
                        <a:pt x="49" y="99"/>
                      </a:lnTo>
                      <a:lnTo>
                        <a:pt x="49" y="99"/>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14" name="Freeform 3717"/>
                <p:cNvSpPr>
                  <a:spLocks/>
                </p:cNvSpPr>
                <p:nvPr/>
              </p:nvSpPr>
              <p:spPr bwMode="auto">
                <a:xfrm>
                  <a:off x="3078162" y="5229225"/>
                  <a:ext cx="77788" cy="157163"/>
                </a:xfrm>
                <a:custGeom>
                  <a:avLst/>
                  <a:gdLst>
                    <a:gd name="T0" fmla="*/ 0 w 49"/>
                    <a:gd name="T1" fmla="*/ 0 h 99"/>
                    <a:gd name="T2" fmla="*/ 49 w 49"/>
                    <a:gd name="T3" fmla="*/ 0 h 99"/>
                    <a:gd name="T4" fmla="*/ 49 w 49"/>
                    <a:gd name="T5" fmla="*/ 99 h 99"/>
                    <a:gd name="T6" fmla="*/ 0 w 49"/>
                    <a:gd name="T7" fmla="*/ 99 h 99"/>
                    <a:gd name="T8" fmla="*/ 0 w 49"/>
                    <a:gd name="T9" fmla="*/ 0 h 99"/>
                    <a:gd name="T10" fmla="*/ 0 w 49"/>
                    <a:gd name="T11" fmla="*/ 0 h 99"/>
                  </a:gdLst>
                  <a:ahLst/>
                  <a:cxnLst>
                    <a:cxn ang="0">
                      <a:pos x="T0" y="T1"/>
                    </a:cxn>
                    <a:cxn ang="0">
                      <a:pos x="T2" y="T3"/>
                    </a:cxn>
                    <a:cxn ang="0">
                      <a:pos x="T4" y="T5"/>
                    </a:cxn>
                    <a:cxn ang="0">
                      <a:pos x="T6" y="T7"/>
                    </a:cxn>
                    <a:cxn ang="0">
                      <a:pos x="T8" y="T9"/>
                    </a:cxn>
                    <a:cxn ang="0">
                      <a:pos x="T10" y="T11"/>
                    </a:cxn>
                  </a:cxnLst>
                  <a:rect l="0" t="0" r="r" b="b"/>
                  <a:pathLst>
                    <a:path w="49" h="99">
                      <a:moveTo>
                        <a:pt x="0" y="0"/>
                      </a:moveTo>
                      <a:lnTo>
                        <a:pt x="49" y="0"/>
                      </a:lnTo>
                      <a:lnTo>
                        <a:pt x="49" y="99"/>
                      </a:lnTo>
                      <a:lnTo>
                        <a:pt x="0" y="99"/>
                      </a:lnTo>
                      <a:lnTo>
                        <a:pt x="0" y="0"/>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15" name="Freeform 3718"/>
                <p:cNvSpPr>
                  <a:spLocks/>
                </p:cNvSpPr>
                <p:nvPr/>
              </p:nvSpPr>
              <p:spPr bwMode="auto">
                <a:xfrm>
                  <a:off x="2789237" y="5229225"/>
                  <a:ext cx="288925" cy="157163"/>
                </a:xfrm>
                <a:custGeom>
                  <a:avLst/>
                  <a:gdLst>
                    <a:gd name="T0" fmla="*/ 0 w 182"/>
                    <a:gd name="T1" fmla="*/ 0 h 99"/>
                    <a:gd name="T2" fmla="*/ 182 w 182"/>
                    <a:gd name="T3" fmla="*/ 0 h 99"/>
                    <a:gd name="T4" fmla="*/ 182 w 182"/>
                    <a:gd name="T5" fmla="*/ 99 h 99"/>
                    <a:gd name="T6" fmla="*/ 0 w 182"/>
                    <a:gd name="T7" fmla="*/ 99 h 99"/>
                    <a:gd name="T8" fmla="*/ 0 w 182"/>
                    <a:gd name="T9" fmla="*/ 0 h 99"/>
                    <a:gd name="T10" fmla="*/ 0 w 182"/>
                    <a:gd name="T11" fmla="*/ 0 h 99"/>
                  </a:gdLst>
                  <a:ahLst/>
                  <a:cxnLst>
                    <a:cxn ang="0">
                      <a:pos x="T0" y="T1"/>
                    </a:cxn>
                    <a:cxn ang="0">
                      <a:pos x="T2" y="T3"/>
                    </a:cxn>
                    <a:cxn ang="0">
                      <a:pos x="T4" y="T5"/>
                    </a:cxn>
                    <a:cxn ang="0">
                      <a:pos x="T6" y="T7"/>
                    </a:cxn>
                    <a:cxn ang="0">
                      <a:pos x="T8" y="T9"/>
                    </a:cxn>
                    <a:cxn ang="0">
                      <a:pos x="T10" y="T11"/>
                    </a:cxn>
                  </a:cxnLst>
                  <a:rect l="0" t="0" r="r" b="b"/>
                  <a:pathLst>
                    <a:path w="182" h="99">
                      <a:moveTo>
                        <a:pt x="0" y="0"/>
                      </a:moveTo>
                      <a:lnTo>
                        <a:pt x="182" y="0"/>
                      </a:lnTo>
                      <a:lnTo>
                        <a:pt x="182" y="99"/>
                      </a:lnTo>
                      <a:lnTo>
                        <a:pt x="0" y="99"/>
                      </a:lnTo>
                      <a:lnTo>
                        <a:pt x="0" y="0"/>
                      </a:lnTo>
                      <a:lnTo>
                        <a:pt x="0" y="0"/>
                      </a:lnTo>
                      <a:close/>
                    </a:path>
                  </a:pathLst>
                </a:custGeom>
                <a:solidFill>
                  <a:srgbClr val="8D2376"/>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16" name="Oval 3719"/>
                <p:cNvSpPr>
                  <a:spLocks noChangeArrowheads="1"/>
                </p:cNvSpPr>
                <p:nvPr/>
              </p:nvSpPr>
              <p:spPr bwMode="auto">
                <a:xfrm>
                  <a:off x="3105149" y="5334000"/>
                  <a:ext cx="26988" cy="26988"/>
                </a:xfrm>
                <a:prstGeom prst="ellipse">
                  <a:avLst/>
                </a:pr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17" name="Freeform 3720"/>
                <p:cNvSpPr>
                  <a:spLocks/>
                </p:cNvSpPr>
                <p:nvPr/>
              </p:nvSpPr>
              <p:spPr bwMode="auto">
                <a:xfrm>
                  <a:off x="3155949" y="5173662"/>
                  <a:ext cx="374650" cy="212725"/>
                </a:xfrm>
                <a:custGeom>
                  <a:avLst/>
                  <a:gdLst>
                    <a:gd name="T0" fmla="*/ 173 w 181"/>
                    <a:gd name="T1" fmla="*/ 46 h 103"/>
                    <a:gd name="T2" fmla="*/ 173 w 181"/>
                    <a:gd name="T3" fmla="*/ 46 h 103"/>
                    <a:gd name="T4" fmla="*/ 172 w 181"/>
                    <a:gd name="T5" fmla="*/ 46 h 103"/>
                    <a:gd name="T6" fmla="*/ 96 w 181"/>
                    <a:gd name="T7" fmla="*/ 46 h 103"/>
                    <a:gd name="T8" fmla="*/ 96 w 181"/>
                    <a:gd name="T9" fmla="*/ 42 h 103"/>
                    <a:gd name="T10" fmla="*/ 158 w 181"/>
                    <a:gd name="T11" fmla="*/ 42 h 103"/>
                    <a:gd name="T12" fmla="*/ 160 w 181"/>
                    <a:gd name="T13" fmla="*/ 41 h 103"/>
                    <a:gd name="T14" fmla="*/ 166 w 181"/>
                    <a:gd name="T15" fmla="*/ 34 h 103"/>
                    <a:gd name="T16" fmla="*/ 158 w 181"/>
                    <a:gd name="T17" fmla="*/ 25 h 103"/>
                    <a:gd name="T18" fmla="*/ 157 w 181"/>
                    <a:gd name="T19" fmla="*/ 25 h 103"/>
                    <a:gd name="T20" fmla="*/ 83 w 181"/>
                    <a:gd name="T21" fmla="*/ 25 h 103"/>
                    <a:gd name="T22" fmla="*/ 83 w 181"/>
                    <a:gd name="T23" fmla="*/ 20 h 103"/>
                    <a:gd name="T24" fmla="*/ 112 w 181"/>
                    <a:gd name="T25" fmla="*/ 20 h 103"/>
                    <a:gd name="T26" fmla="*/ 112 w 181"/>
                    <a:gd name="T27" fmla="*/ 20 h 103"/>
                    <a:gd name="T28" fmla="*/ 122 w 181"/>
                    <a:gd name="T29" fmla="*/ 10 h 103"/>
                    <a:gd name="T30" fmla="*/ 122 w 181"/>
                    <a:gd name="T31" fmla="*/ 0 h 103"/>
                    <a:gd name="T32" fmla="*/ 111 w 181"/>
                    <a:gd name="T33" fmla="*/ 0 h 103"/>
                    <a:gd name="T34" fmla="*/ 29 w 181"/>
                    <a:gd name="T35" fmla="*/ 0 h 103"/>
                    <a:gd name="T36" fmla="*/ 0 w 181"/>
                    <a:gd name="T37" fmla="*/ 29 h 103"/>
                    <a:gd name="T38" fmla="*/ 0 w 181"/>
                    <a:gd name="T39" fmla="*/ 103 h 103"/>
                    <a:gd name="T40" fmla="*/ 146 w 181"/>
                    <a:gd name="T41" fmla="*/ 103 h 103"/>
                    <a:gd name="T42" fmla="*/ 155 w 181"/>
                    <a:gd name="T43" fmla="*/ 95 h 103"/>
                    <a:gd name="T44" fmla="*/ 146 w 181"/>
                    <a:gd name="T45" fmla="*/ 87 h 103"/>
                    <a:gd name="T46" fmla="*/ 96 w 181"/>
                    <a:gd name="T47" fmla="*/ 87 h 103"/>
                    <a:gd name="T48" fmla="*/ 96 w 181"/>
                    <a:gd name="T49" fmla="*/ 83 h 103"/>
                    <a:gd name="T50" fmla="*/ 158 w 181"/>
                    <a:gd name="T51" fmla="*/ 83 h 103"/>
                    <a:gd name="T52" fmla="*/ 160 w 181"/>
                    <a:gd name="T53" fmla="*/ 82 h 103"/>
                    <a:gd name="T54" fmla="*/ 166 w 181"/>
                    <a:gd name="T55" fmla="*/ 75 h 103"/>
                    <a:gd name="T56" fmla="*/ 158 w 181"/>
                    <a:gd name="T57" fmla="*/ 66 h 103"/>
                    <a:gd name="T58" fmla="*/ 158 w 181"/>
                    <a:gd name="T59" fmla="*/ 66 h 103"/>
                    <a:gd name="T60" fmla="*/ 158 w 181"/>
                    <a:gd name="T61" fmla="*/ 66 h 103"/>
                    <a:gd name="T62" fmla="*/ 96 w 181"/>
                    <a:gd name="T63" fmla="*/ 66 h 103"/>
                    <a:gd name="T64" fmla="*/ 96 w 181"/>
                    <a:gd name="T65" fmla="*/ 62 h 103"/>
                    <a:gd name="T66" fmla="*/ 172 w 181"/>
                    <a:gd name="T67" fmla="*/ 62 h 103"/>
                    <a:gd name="T68" fmla="*/ 174 w 181"/>
                    <a:gd name="T69" fmla="*/ 62 h 103"/>
                    <a:gd name="T70" fmla="*/ 181 w 181"/>
                    <a:gd name="T71" fmla="*/ 54 h 103"/>
                    <a:gd name="T72" fmla="*/ 173 w 181"/>
                    <a:gd name="T73" fmla="*/ 4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1" h="103">
                      <a:moveTo>
                        <a:pt x="173" y="46"/>
                      </a:moveTo>
                      <a:cubicBezTo>
                        <a:pt x="173" y="46"/>
                        <a:pt x="173" y="46"/>
                        <a:pt x="173" y="46"/>
                      </a:cubicBezTo>
                      <a:cubicBezTo>
                        <a:pt x="173" y="46"/>
                        <a:pt x="173" y="46"/>
                        <a:pt x="172" y="46"/>
                      </a:cubicBezTo>
                      <a:cubicBezTo>
                        <a:pt x="96" y="46"/>
                        <a:pt x="96" y="46"/>
                        <a:pt x="96" y="46"/>
                      </a:cubicBezTo>
                      <a:cubicBezTo>
                        <a:pt x="96" y="42"/>
                        <a:pt x="96" y="42"/>
                        <a:pt x="96" y="42"/>
                      </a:cubicBezTo>
                      <a:cubicBezTo>
                        <a:pt x="158" y="42"/>
                        <a:pt x="158" y="42"/>
                        <a:pt x="158" y="42"/>
                      </a:cubicBezTo>
                      <a:cubicBezTo>
                        <a:pt x="159" y="42"/>
                        <a:pt x="160" y="42"/>
                        <a:pt x="160" y="41"/>
                      </a:cubicBezTo>
                      <a:cubicBezTo>
                        <a:pt x="164" y="40"/>
                        <a:pt x="166" y="37"/>
                        <a:pt x="166" y="34"/>
                      </a:cubicBezTo>
                      <a:cubicBezTo>
                        <a:pt x="166" y="29"/>
                        <a:pt x="163" y="25"/>
                        <a:pt x="158" y="25"/>
                      </a:cubicBezTo>
                      <a:cubicBezTo>
                        <a:pt x="157" y="25"/>
                        <a:pt x="157" y="25"/>
                        <a:pt x="157" y="25"/>
                      </a:cubicBezTo>
                      <a:cubicBezTo>
                        <a:pt x="151" y="25"/>
                        <a:pt x="83" y="25"/>
                        <a:pt x="83" y="25"/>
                      </a:cubicBezTo>
                      <a:cubicBezTo>
                        <a:pt x="83" y="20"/>
                        <a:pt x="83" y="20"/>
                        <a:pt x="83" y="20"/>
                      </a:cubicBezTo>
                      <a:cubicBezTo>
                        <a:pt x="112" y="20"/>
                        <a:pt x="112" y="20"/>
                        <a:pt x="112" y="20"/>
                      </a:cubicBezTo>
                      <a:cubicBezTo>
                        <a:pt x="112" y="20"/>
                        <a:pt x="112" y="20"/>
                        <a:pt x="112" y="20"/>
                      </a:cubicBezTo>
                      <a:cubicBezTo>
                        <a:pt x="117" y="20"/>
                        <a:pt x="122" y="15"/>
                        <a:pt x="122" y="10"/>
                      </a:cubicBezTo>
                      <a:cubicBezTo>
                        <a:pt x="122" y="0"/>
                        <a:pt x="122" y="0"/>
                        <a:pt x="122" y="0"/>
                      </a:cubicBezTo>
                      <a:cubicBezTo>
                        <a:pt x="111" y="0"/>
                        <a:pt x="111" y="0"/>
                        <a:pt x="111" y="0"/>
                      </a:cubicBezTo>
                      <a:cubicBezTo>
                        <a:pt x="29" y="0"/>
                        <a:pt x="29" y="0"/>
                        <a:pt x="29" y="0"/>
                      </a:cubicBezTo>
                      <a:cubicBezTo>
                        <a:pt x="12" y="0"/>
                        <a:pt x="0" y="12"/>
                        <a:pt x="0" y="29"/>
                      </a:cubicBezTo>
                      <a:cubicBezTo>
                        <a:pt x="0" y="103"/>
                        <a:pt x="0" y="103"/>
                        <a:pt x="0" y="103"/>
                      </a:cubicBezTo>
                      <a:cubicBezTo>
                        <a:pt x="146" y="103"/>
                        <a:pt x="146" y="103"/>
                        <a:pt x="146" y="103"/>
                      </a:cubicBezTo>
                      <a:cubicBezTo>
                        <a:pt x="151" y="103"/>
                        <a:pt x="155" y="99"/>
                        <a:pt x="155" y="95"/>
                      </a:cubicBezTo>
                      <a:cubicBezTo>
                        <a:pt x="155" y="90"/>
                        <a:pt x="151" y="87"/>
                        <a:pt x="146" y="87"/>
                      </a:cubicBezTo>
                      <a:cubicBezTo>
                        <a:pt x="146" y="87"/>
                        <a:pt x="96" y="87"/>
                        <a:pt x="96" y="87"/>
                      </a:cubicBezTo>
                      <a:cubicBezTo>
                        <a:pt x="96" y="83"/>
                        <a:pt x="96" y="83"/>
                        <a:pt x="96" y="83"/>
                      </a:cubicBezTo>
                      <a:cubicBezTo>
                        <a:pt x="158" y="83"/>
                        <a:pt x="158" y="83"/>
                        <a:pt x="158" y="83"/>
                      </a:cubicBezTo>
                      <a:cubicBezTo>
                        <a:pt x="159" y="83"/>
                        <a:pt x="159" y="82"/>
                        <a:pt x="160" y="82"/>
                      </a:cubicBezTo>
                      <a:cubicBezTo>
                        <a:pt x="164" y="82"/>
                        <a:pt x="166" y="78"/>
                        <a:pt x="166" y="75"/>
                      </a:cubicBezTo>
                      <a:cubicBezTo>
                        <a:pt x="166" y="70"/>
                        <a:pt x="163" y="66"/>
                        <a:pt x="158" y="66"/>
                      </a:cubicBezTo>
                      <a:cubicBezTo>
                        <a:pt x="158" y="66"/>
                        <a:pt x="158" y="66"/>
                        <a:pt x="158" y="66"/>
                      </a:cubicBezTo>
                      <a:cubicBezTo>
                        <a:pt x="158" y="66"/>
                        <a:pt x="158" y="66"/>
                        <a:pt x="158" y="66"/>
                      </a:cubicBezTo>
                      <a:cubicBezTo>
                        <a:pt x="96" y="66"/>
                        <a:pt x="96" y="66"/>
                        <a:pt x="96" y="66"/>
                      </a:cubicBezTo>
                      <a:cubicBezTo>
                        <a:pt x="96" y="62"/>
                        <a:pt x="96" y="62"/>
                        <a:pt x="96" y="62"/>
                      </a:cubicBezTo>
                      <a:cubicBezTo>
                        <a:pt x="172" y="62"/>
                        <a:pt x="172" y="62"/>
                        <a:pt x="172" y="62"/>
                      </a:cubicBezTo>
                      <a:cubicBezTo>
                        <a:pt x="173" y="62"/>
                        <a:pt x="174" y="62"/>
                        <a:pt x="174" y="62"/>
                      </a:cubicBezTo>
                      <a:cubicBezTo>
                        <a:pt x="178" y="61"/>
                        <a:pt x="181" y="58"/>
                        <a:pt x="181" y="54"/>
                      </a:cubicBezTo>
                      <a:cubicBezTo>
                        <a:pt x="181" y="49"/>
                        <a:pt x="177" y="46"/>
                        <a:pt x="173" y="46"/>
                      </a:cubicBezTo>
                      <a:close/>
                    </a:path>
                  </a:pathLst>
                </a:custGeom>
                <a:solidFill>
                  <a:srgbClr val="CEA57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18" name="Freeform 3721"/>
                <p:cNvSpPr>
                  <a:spLocks/>
                </p:cNvSpPr>
                <p:nvPr/>
              </p:nvSpPr>
              <p:spPr bwMode="auto">
                <a:xfrm>
                  <a:off x="3435349" y="5354637"/>
                  <a:ext cx="26988" cy="30163"/>
                </a:xfrm>
                <a:custGeom>
                  <a:avLst/>
                  <a:gdLst>
                    <a:gd name="T0" fmla="*/ 13 w 13"/>
                    <a:gd name="T1" fmla="*/ 0 h 14"/>
                    <a:gd name="T2" fmla="*/ 6 w 13"/>
                    <a:gd name="T3" fmla="*/ 0 h 14"/>
                    <a:gd name="T4" fmla="*/ 0 w 13"/>
                    <a:gd name="T5" fmla="*/ 7 h 14"/>
                    <a:gd name="T6" fmla="*/ 6 w 13"/>
                    <a:gd name="T7" fmla="*/ 14 h 14"/>
                    <a:gd name="T8" fmla="*/ 13 w 13"/>
                    <a:gd name="T9" fmla="*/ 14 h 14"/>
                    <a:gd name="T10" fmla="*/ 13 w 13"/>
                    <a:gd name="T11" fmla="*/ 0 h 14"/>
                    <a:gd name="T12" fmla="*/ 13 w 13"/>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3" h="14">
                      <a:moveTo>
                        <a:pt x="13" y="0"/>
                      </a:moveTo>
                      <a:cubicBezTo>
                        <a:pt x="6" y="0"/>
                        <a:pt x="6" y="0"/>
                        <a:pt x="6" y="0"/>
                      </a:cubicBezTo>
                      <a:cubicBezTo>
                        <a:pt x="3" y="0"/>
                        <a:pt x="0" y="3"/>
                        <a:pt x="0" y="7"/>
                      </a:cubicBezTo>
                      <a:cubicBezTo>
                        <a:pt x="0" y="11"/>
                        <a:pt x="3" y="14"/>
                        <a:pt x="6" y="14"/>
                      </a:cubicBezTo>
                      <a:cubicBezTo>
                        <a:pt x="13" y="14"/>
                        <a:pt x="13" y="14"/>
                        <a:pt x="13" y="14"/>
                      </a:cubicBezTo>
                      <a:cubicBezTo>
                        <a:pt x="13" y="0"/>
                        <a:pt x="13" y="0"/>
                        <a:pt x="13" y="0"/>
                      </a:cubicBezTo>
                      <a:cubicBezTo>
                        <a:pt x="13" y="0"/>
                        <a:pt x="13" y="0"/>
                        <a:pt x="13" y="0"/>
                      </a:cubicBezTo>
                      <a:close/>
                    </a:path>
                  </a:pathLst>
                </a:custGeom>
                <a:solidFill>
                  <a:srgbClr val="ECCEA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21" name="Freeform 3724"/>
                <p:cNvSpPr>
                  <a:spLocks/>
                </p:cNvSpPr>
                <p:nvPr/>
              </p:nvSpPr>
              <p:spPr bwMode="auto">
                <a:xfrm>
                  <a:off x="3363912" y="5173662"/>
                  <a:ext cx="36513" cy="17463"/>
                </a:xfrm>
                <a:custGeom>
                  <a:avLst/>
                  <a:gdLst>
                    <a:gd name="T0" fmla="*/ 0 w 18"/>
                    <a:gd name="T1" fmla="*/ 0 h 9"/>
                    <a:gd name="T2" fmla="*/ 9 w 18"/>
                    <a:gd name="T3" fmla="*/ 9 h 9"/>
                    <a:gd name="T4" fmla="*/ 18 w 18"/>
                    <a:gd name="T5" fmla="*/ 9 h 9"/>
                    <a:gd name="T6" fmla="*/ 18 w 18"/>
                    <a:gd name="T7" fmla="*/ 0 h 9"/>
                    <a:gd name="T8" fmla="*/ 0 w 18"/>
                    <a:gd name="T9" fmla="*/ 0 h 9"/>
                    <a:gd name="T10" fmla="*/ 0 w 18"/>
                    <a:gd name="T11" fmla="*/ 0 h 9"/>
                  </a:gdLst>
                  <a:ahLst/>
                  <a:cxnLst>
                    <a:cxn ang="0">
                      <a:pos x="T0" y="T1"/>
                    </a:cxn>
                    <a:cxn ang="0">
                      <a:pos x="T2" y="T3"/>
                    </a:cxn>
                    <a:cxn ang="0">
                      <a:pos x="T4" y="T5"/>
                    </a:cxn>
                    <a:cxn ang="0">
                      <a:pos x="T6" y="T7"/>
                    </a:cxn>
                    <a:cxn ang="0">
                      <a:pos x="T8" y="T9"/>
                    </a:cxn>
                    <a:cxn ang="0">
                      <a:pos x="T10" y="T11"/>
                    </a:cxn>
                  </a:cxnLst>
                  <a:rect l="0" t="0" r="r" b="b"/>
                  <a:pathLst>
                    <a:path w="18" h="9">
                      <a:moveTo>
                        <a:pt x="0" y="0"/>
                      </a:moveTo>
                      <a:cubicBezTo>
                        <a:pt x="0" y="4"/>
                        <a:pt x="4" y="9"/>
                        <a:pt x="9" y="9"/>
                      </a:cubicBezTo>
                      <a:cubicBezTo>
                        <a:pt x="18" y="9"/>
                        <a:pt x="18" y="9"/>
                        <a:pt x="18" y="9"/>
                      </a:cubicBezTo>
                      <a:cubicBezTo>
                        <a:pt x="18" y="0"/>
                        <a:pt x="18" y="0"/>
                        <a:pt x="18" y="0"/>
                      </a:cubicBezTo>
                      <a:cubicBezTo>
                        <a:pt x="0" y="0"/>
                        <a:pt x="0" y="0"/>
                        <a:pt x="0" y="0"/>
                      </a:cubicBezTo>
                      <a:cubicBezTo>
                        <a:pt x="0" y="0"/>
                        <a:pt x="0" y="0"/>
                        <a:pt x="0" y="0"/>
                      </a:cubicBezTo>
                      <a:close/>
                    </a:path>
                  </a:pathLst>
                </a:custGeom>
                <a:solidFill>
                  <a:srgbClr val="ECCEA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grpSp>
      </p:grpSp>
      <p:grpSp>
        <p:nvGrpSpPr>
          <p:cNvPr id="67" name="Group 66"/>
          <p:cNvGrpSpPr/>
          <p:nvPr/>
        </p:nvGrpSpPr>
        <p:grpSpPr>
          <a:xfrm>
            <a:off x="503237" y="4792662"/>
            <a:ext cx="2723964" cy="1751745"/>
            <a:chOff x="503237" y="4792662"/>
            <a:chExt cx="2723964" cy="1751745"/>
          </a:xfrm>
        </p:grpSpPr>
        <p:grpSp>
          <p:nvGrpSpPr>
            <p:cNvPr id="16" name="Group 15"/>
            <p:cNvGrpSpPr/>
            <p:nvPr/>
          </p:nvGrpSpPr>
          <p:grpSpPr>
            <a:xfrm>
              <a:off x="560201" y="4877618"/>
              <a:ext cx="2667000" cy="1666789"/>
              <a:chOff x="579437" y="4868862"/>
              <a:chExt cx="2667000" cy="1666789"/>
            </a:xfrm>
          </p:grpSpPr>
          <p:pic>
            <p:nvPicPr>
              <p:cNvPr id="334" name="Picture 333"/>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79437" y="4868862"/>
                <a:ext cx="2067281" cy="1338176"/>
              </a:xfrm>
              <a:prstGeom prst="rect">
                <a:avLst/>
              </a:prstGeom>
            </p:spPr>
          </p:pic>
          <p:grpSp>
            <p:nvGrpSpPr>
              <p:cNvPr id="15" name="Group 14"/>
              <p:cNvGrpSpPr/>
              <p:nvPr/>
            </p:nvGrpSpPr>
            <p:grpSpPr>
              <a:xfrm>
                <a:off x="635000" y="6200689"/>
                <a:ext cx="2611437" cy="334962"/>
                <a:chOff x="635000" y="6200689"/>
                <a:chExt cx="2611437" cy="334962"/>
              </a:xfrm>
            </p:grpSpPr>
            <p:sp>
              <p:nvSpPr>
                <p:cNvPr id="271" name="Freeform 3541"/>
                <p:cNvSpPr>
                  <a:spLocks/>
                </p:cNvSpPr>
                <p:nvPr/>
              </p:nvSpPr>
              <p:spPr bwMode="auto">
                <a:xfrm>
                  <a:off x="1370013" y="6200689"/>
                  <a:ext cx="1876424" cy="334962"/>
                </a:xfrm>
                <a:custGeom>
                  <a:avLst/>
                  <a:gdLst>
                    <a:gd name="T0" fmla="*/ 1116 w 1193"/>
                    <a:gd name="T1" fmla="*/ 162 h 162"/>
                    <a:gd name="T2" fmla="*/ 77 w 1193"/>
                    <a:gd name="T3" fmla="*/ 162 h 162"/>
                    <a:gd name="T4" fmla="*/ 0 w 1193"/>
                    <a:gd name="T5" fmla="*/ 82 h 162"/>
                    <a:gd name="T6" fmla="*/ 0 w 1193"/>
                    <a:gd name="T7" fmla="*/ 80 h 162"/>
                    <a:gd name="T8" fmla="*/ 77 w 1193"/>
                    <a:gd name="T9" fmla="*/ 0 h 162"/>
                    <a:gd name="T10" fmla="*/ 1116 w 1193"/>
                    <a:gd name="T11" fmla="*/ 0 h 162"/>
                    <a:gd name="T12" fmla="*/ 1193 w 1193"/>
                    <a:gd name="T13" fmla="*/ 80 h 162"/>
                    <a:gd name="T14" fmla="*/ 1193 w 1193"/>
                    <a:gd name="T15" fmla="*/ 82 h 162"/>
                    <a:gd name="T16" fmla="*/ 1116 w 1193"/>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3" h="162">
                      <a:moveTo>
                        <a:pt x="1116" y="162"/>
                      </a:moveTo>
                      <a:cubicBezTo>
                        <a:pt x="77" y="162"/>
                        <a:pt x="77" y="162"/>
                        <a:pt x="77" y="162"/>
                      </a:cubicBezTo>
                      <a:cubicBezTo>
                        <a:pt x="34" y="162"/>
                        <a:pt x="0" y="126"/>
                        <a:pt x="0" y="82"/>
                      </a:cubicBezTo>
                      <a:cubicBezTo>
                        <a:pt x="0" y="80"/>
                        <a:pt x="0" y="80"/>
                        <a:pt x="0" y="80"/>
                      </a:cubicBezTo>
                      <a:cubicBezTo>
                        <a:pt x="0" y="36"/>
                        <a:pt x="34" y="0"/>
                        <a:pt x="77" y="0"/>
                      </a:cubicBezTo>
                      <a:cubicBezTo>
                        <a:pt x="1116" y="0"/>
                        <a:pt x="1116" y="0"/>
                        <a:pt x="1116" y="0"/>
                      </a:cubicBezTo>
                      <a:cubicBezTo>
                        <a:pt x="1158" y="0"/>
                        <a:pt x="1193" y="36"/>
                        <a:pt x="1193" y="80"/>
                      </a:cubicBezTo>
                      <a:cubicBezTo>
                        <a:pt x="1193" y="82"/>
                        <a:pt x="1193" y="82"/>
                        <a:pt x="1193" y="82"/>
                      </a:cubicBezTo>
                      <a:cubicBezTo>
                        <a:pt x="1193" y="126"/>
                        <a:pt x="1158" y="162"/>
                        <a:pt x="1116" y="162"/>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72" name="Rectangle 3544"/>
                <p:cNvSpPr>
                  <a:spLocks noChangeArrowheads="1"/>
                </p:cNvSpPr>
                <p:nvPr/>
              </p:nvSpPr>
              <p:spPr bwMode="auto">
                <a:xfrm>
                  <a:off x="1958975" y="6306789"/>
                  <a:ext cx="1128514"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a:solidFill>
                        <a:srgbClr val="002050"/>
                      </a:solidFill>
                      <a:latin typeface="Segoe UI" panose="020B0502040204020203" pitchFamily="34" charset="0"/>
                    </a:rPr>
                    <a:t>Agile methodologies</a:t>
                  </a:r>
                  <a:endParaRPr lang="en-US" altLang="en-US" dirty="0">
                    <a:solidFill>
                      <a:srgbClr val="505050"/>
                    </a:solidFill>
                    <a:latin typeface="Segoe UI" panose="020B0502040204020203" pitchFamily="34" charset="0"/>
                  </a:endParaRPr>
                </a:p>
              </p:txBody>
            </p:sp>
            <p:sp>
              <p:nvSpPr>
                <p:cNvPr id="273" name="Freeform 3540"/>
                <p:cNvSpPr>
                  <a:spLocks/>
                </p:cNvSpPr>
                <p:nvPr/>
              </p:nvSpPr>
              <p:spPr bwMode="auto">
                <a:xfrm>
                  <a:off x="635000" y="6200689"/>
                  <a:ext cx="1033463" cy="334962"/>
                </a:xfrm>
                <a:custGeom>
                  <a:avLst/>
                  <a:gdLst>
                    <a:gd name="T0" fmla="*/ 423 w 500"/>
                    <a:gd name="T1" fmla="*/ 162 h 162"/>
                    <a:gd name="T2" fmla="*/ 78 w 500"/>
                    <a:gd name="T3" fmla="*/ 162 h 162"/>
                    <a:gd name="T4" fmla="*/ 0 w 500"/>
                    <a:gd name="T5" fmla="*/ 82 h 162"/>
                    <a:gd name="T6" fmla="*/ 0 w 500"/>
                    <a:gd name="T7" fmla="*/ 80 h 162"/>
                    <a:gd name="T8" fmla="*/ 78 w 500"/>
                    <a:gd name="T9" fmla="*/ 0 h 162"/>
                    <a:gd name="T10" fmla="*/ 423 w 500"/>
                    <a:gd name="T11" fmla="*/ 0 h 162"/>
                    <a:gd name="T12" fmla="*/ 500 w 500"/>
                    <a:gd name="T13" fmla="*/ 80 h 162"/>
                    <a:gd name="T14" fmla="*/ 500 w 500"/>
                    <a:gd name="T15" fmla="*/ 82 h 162"/>
                    <a:gd name="T16" fmla="*/ 423 w 500"/>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0" h="162">
                      <a:moveTo>
                        <a:pt x="423" y="162"/>
                      </a:moveTo>
                      <a:cubicBezTo>
                        <a:pt x="78" y="162"/>
                        <a:pt x="78" y="162"/>
                        <a:pt x="78" y="162"/>
                      </a:cubicBezTo>
                      <a:cubicBezTo>
                        <a:pt x="35" y="162"/>
                        <a:pt x="0" y="126"/>
                        <a:pt x="0" y="82"/>
                      </a:cubicBezTo>
                      <a:cubicBezTo>
                        <a:pt x="0" y="80"/>
                        <a:pt x="0" y="80"/>
                        <a:pt x="0" y="80"/>
                      </a:cubicBezTo>
                      <a:cubicBezTo>
                        <a:pt x="0" y="36"/>
                        <a:pt x="35" y="0"/>
                        <a:pt x="78" y="0"/>
                      </a:cubicBezTo>
                      <a:cubicBezTo>
                        <a:pt x="423" y="0"/>
                        <a:pt x="423" y="0"/>
                        <a:pt x="423" y="0"/>
                      </a:cubicBezTo>
                      <a:cubicBezTo>
                        <a:pt x="466" y="0"/>
                        <a:pt x="500" y="36"/>
                        <a:pt x="500" y="80"/>
                      </a:cubicBezTo>
                      <a:cubicBezTo>
                        <a:pt x="500" y="82"/>
                        <a:pt x="500" y="82"/>
                        <a:pt x="500" y="82"/>
                      </a:cubicBezTo>
                      <a:cubicBezTo>
                        <a:pt x="500" y="126"/>
                        <a:pt x="466" y="162"/>
                        <a:pt x="423" y="162"/>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74" name="Freeform 3542"/>
                <p:cNvSpPr>
                  <a:spLocks/>
                </p:cNvSpPr>
                <p:nvPr/>
              </p:nvSpPr>
              <p:spPr bwMode="auto">
                <a:xfrm>
                  <a:off x="890588" y="6200689"/>
                  <a:ext cx="987425" cy="334962"/>
                </a:xfrm>
                <a:custGeom>
                  <a:avLst/>
                  <a:gdLst>
                    <a:gd name="T0" fmla="*/ 405 w 478"/>
                    <a:gd name="T1" fmla="*/ 162 h 162"/>
                    <a:gd name="T2" fmla="*/ 74 w 478"/>
                    <a:gd name="T3" fmla="*/ 162 h 162"/>
                    <a:gd name="T4" fmla="*/ 0 w 478"/>
                    <a:gd name="T5" fmla="*/ 82 h 162"/>
                    <a:gd name="T6" fmla="*/ 0 w 478"/>
                    <a:gd name="T7" fmla="*/ 80 h 162"/>
                    <a:gd name="T8" fmla="*/ 74 w 478"/>
                    <a:gd name="T9" fmla="*/ 0 h 162"/>
                    <a:gd name="T10" fmla="*/ 405 w 478"/>
                    <a:gd name="T11" fmla="*/ 0 h 162"/>
                    <a:gd name="T12" fmla="*/ 478 w 478"/>
                    <a:gd name="T13" fmla="*/ 80 h 162"/>
                    <a:gd name="T14" fmla="*/ 478 w 478"/>
                    <a:gd name="T15" fmla="*/ 82 h 162"/>
                    <a:gd name="T16" fmla="*/ 405 w 478"/>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162">
                      <a:moveTo>
                        <a:pt x="405" y="162"/>
                      </a:moveTo>
                      <a:cubicBezTo>
                        <a:pt x="74" y="162"/>
                        <a:pt x="74" y="162"/>
                        <a:pt x="74" y="162"/>
                      </a:cubicBezTo>
                      <a:cubicBezTo>
                        <a:pt x="33" y="162"/>
                        <a:pt x="0" y="126"/>
                        <a:pt x="0" y="82"/>
                      </a:cubicBezTo>
                      <a:cubicBezTo>
                        <a:pt x="0" y="80"/>
                        <a:pt x="0" y="80"/>
                        <a:pt x="0" y="80"/>
                      </a:cubicBezTo>
                      <a:cubicBezTo>
                        <a:pt x="0" y="36"/>
                        <a:pt x="33" y="0"/>
                        <a:pt x="74" y="0"/>
                      </a:cubicBezTo>
                      <a:cubicBezTo>
                        <a:pt x="405" y="0"/>
                        <a:pt x="405" y="0"/>
                        <a:pt x="405" y="0"/>
                      </a:cubicBezTo>
                      <a:cubicBezTo>
                        <a:pt x="445" y="0"/>
                        <a:pt x="478" y="36"/>
                        <a:pt x="478" y="80"/>
                      </a:cubicBezTo>
                      <a:cubicBezTo>
                        <a:pt x="478" y="82"/>
                        <a:pt x="478" y="82"/>
                        <a:pt x="478" y="82"/>
                      </a:cubicBezTo>
                      <a:cubicBezTo>
                        <a:pt x="478" y="126"/>
                        <a:pt x="445" y="162"/>
                        <a:pt x="405" y="162"/>
                      </a:cubicBezTo>
                      <a:close/>
                    </a:path>
                  </a:pathLst>
                </a:custGeom>
                <a:solidFill>
                  <a:srgbClr val="8D2376"/>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75" name="Rectangle 3543"/>
                <p:cNvSpPr>
                  <a:spLocks noChangeArrowheads="1"/>
                </p:cNvSpPr>
                <p:nvPr/>
              </p:nvSpPr>
              <p:spPr bwMode="auto">
                <a:xfrm>
                  <a:off x="971527" y="6291400"/>
                  <a:ext cx="825547"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000" b="1" dirty="0">
                      <a:solidFill>
                        <a:srgbClr val="FFFFFF"/>
                      </a:solidFill>
                      <a:latin typeface="Segoe UI" panose="020B0502040204020203" pitchFamily="34" charset="0"/>
                    </a:rPr>
                    <a:t>have adopted</a:t>
                  </a:r>
                  <a:endParaRPr lang="en-US" altLang="en-US" dirty="0">
                    <a:solidFill>
                      <a:srgbClr val="505050"/>
                    </a:solidFill>
                    <a:latin typeface="Segoe UI" panose="020B0502040204020203" pitchFamily="34" charset="0"/>
                  </a:endParaRPr>
                </a:p>
              </p:txBody>
            </p:sp>
          </p:grpSp>
        </p:grpSp>
        <p:grpSp>
          <p:nvGrpSpPr>
            <p:cNvPr id="19" name="Group 18"/>
            <p:cNvGrpSpPr/>
            <p:nvPr/>
          </p:nvGrpSpPr>
          <p:grpSpPr>
            <a:xfrm>
              <a:off x="503237" y="4792662"/>
              <a:ext cx="1123764" cy="608745"/>
              <a:chOff x="198437" y="4411662"/>
              <a:chExt cx="1123764" cy="608745"/>
            </a:xfrm>
          </p:grpSpPr>
          <p:grpSp>
            <p:nvGrpSpPr>
              <p:cNvPr id="664" name="Group 663"/>
              <p:cNvGrpSpPr/>
              <p:nvPr/>
            </p:nvGrpSpPr>
            <p:grpSpPr>
              <a:xfrm>
                <a:off x="198437" y="4411662"/>
                <a:ext cx="608745" cy="608745"/>
                <a:chOff x="7777955" y="466725"/>
                <a:chExt cx="608745" cy="608745"/>
              </a:xfrm>
              <a:solidFill>
                <a:srgbClr val="8D2376"/>
              </a:solidFill>
            </p:grpSpPr>
            <p:sp>
              <p:nvSpPr>
                <p:cNvPr id="665" name="Oval 664"/>
                <p:cNvSpPr/>
                <p:nvPr/>
              </p:nvSpPr>
              <p:spPr bwMode="auto">
                <a:xfrm>
                  <a:off x="7777955" y="466725"/>
                  <a:ext cx="608745" cy="608745"/>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667" name="Rectangle 3458"/>
                <p:cNvSpPr>
                  <a:spLocks noChangeArrowheads="1"/>
                </p:cNvSpPr>
                <p:nvPr/>
              </p:nvSpPr>
              <p:spPr bwMode="auto">
                <a:xfrm>
                  <a:off x="7876086" y="573731"/>
                  <a:ext cx="415178" cy="36933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400" spc="-50" dirty="0">
                      <a:solidFill>
                        <a:srgbClr val="FFFFFF"/>
                      </a:solidFill>
                      <a:latin typeface="Segoe UI Light" panose="020B0502040204020203" pitchFamily="34" charset="0"/>
                    </a:rPr>
                    <a:t>3/4</a:t>
                  </a:r>
                  <a:endParaRPr lang="en-US" altLang="en-US" sz="2400" spc="-50" dirty="0">
                    <a:solidFill>
                      <a:srgbClr val="FFFFFF"/>
                    </a:solidFill>
                    <a:latin typeface="Segoe UI" panose="020B0502040204020203" pitchFamily="34" charset="0"/>
                  </a:endParaRPr>
                </a:p>
              </p:txBody>
            </p:sp>
          </p:grpSp>
          <p:sp>
            <p:nvSpPr>
              <p:cNvPr id="669" name="Rectangle 3471"/>
              <p:cNvSpPr>
                <a:spLocks noChangeArrowheads="1"/>
              </p:cNvSpPr>
              <p:nvPr/>
            </p:nvSpPr>
            <p:spPr bwMode="auto">
              <a:xfrm>
                <a:off x="878169" y="4646785"/>
                <a:ext cx="444032"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002050"/>
                    </a:solidFill>
                    <a:latin typeface="Segoe UI" panose="020B0502040204020203" pitchFamily="34" charset="0"/>
                  </a:rPr>
                  <a:t>of teams</a:t>
                </a:r>
                <a:endParaRPr lang="en-US" altLang="en-US" dirty="0">
                  <a:solidFill>
                    <a:srgbClr val="505050"/>
                  </a:solidFill>
                  <a:latin typeface="Segoe UI" panose="020B0502040204020203" pitchFamily="34" charset="0"/>
                </a:endParaRPr>
              </a:p>
            </p:txBody>
          </p:sp>
        </p:grpSp>
      </p:grpSp>
      <p:sp>
        <p:nvSpPr>
          <p:cNvPr id="192" name="Freeform 3431"/>
          <p:cNvSpPr>
            <a:spLocks/>
          </p:cNvSpPr>
          <p:nvPr/>
        </p:nvSpPr>
        <p:spPr bwMode="auto">
          <a:xfrm>
            <a:off x="8628063" y="3654425"/>
            <a:ext cx="2189163" cy="1233487"/>
          </a:xfrm>
          <a:custGeom>
            <a:avLst/>
            <a:gdLst>
              <a:gd name="T0" fmla="*/ 483 w 1059"/>
              <a:gd name="T1" fmla="*/ 209 h 597"/>
              <a:gd name="T2" fmla="*/ 246 w 1059"/>
              <a:gd name="T3" fmla="*/ 105 h 597"/>
              <a:gd name="T4" fmla="*/ 65 w 1059"/>
              <a:gd name="T5" fmla="*/ 22 h 597"/>
              <a:gd name="T6" fmla="*/ 2 w 1059"/>
              <a:gd name="T7" fmla="*/ 0 h 597"/>
              <a:gd name="T8" fmla="*/ 0 w 1059"/>
              <a:gd name="T9" fmla="*/ 50 h 597"/>
              <a:gd name="T10" fmla="*/ 546 w 1059"/>
              <a:gd name="T11" fmla="*/ 597 h 597"/>
              <a:gd name="T12" fmla="*/ 1059 w 1059"/>
              <a:gd name="T13" fmla="*/ 240 h 597"/>
              <a:gd name="T14" fmla="*/ 483 w 1059"/>
              <a:gd name="T15" fmla="*/ 209 h 5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9" h="597">
                <a:moveTo>
                  <a:pt x="483" y="209"/>
                </a:moveTo>
                <a:cubicBezTo>
                  <a:pt x="397" y="182"/>
                  <a:pt x="320" y="143"/>
                  <a:pt x="246" y="105"/>
                </a:cubicBezTo>
                <a:cubicBezTo>
                  <a:pt x="188" y="76"/>
                  <a:pt x="128" y="46"/>
                  <a:pt x="65" y="22"/>
                </a:cubicBezTo>
                <a:cubicBezTo>
                  <a:pt x="45" y="14"/>
                  <a:pt x="23" y="6"/>
                  <a:pt x="2" y="0"/>
                </a:cubicBezTo>
                <a:cubicBezTo>
                  <a:pt x="0" y="16"/>
                  <a:pt x="0" y="33"/>
                  <a:pt x="0" y="50"/>
                </a:cubicBezTo>
                <a:cubicBezTo>
                  <a:pt x="0" y="352"/>
                  <a:pt x="244" y="597"/>
                  <a:pt x="546" y="597"/>
                </a:cubicBezTo>
                <a:cubicBezTo>
                  <a:pt x="781" y="597"/>
                  <a:pt x="982" y="448"/>
                  <a:pt x="1059" y="240"/>
                </a:cubicBezTo>
                <a:cubicBezTo>
                  <a:pt x="848" y="271"/>
                  <a:pt x="646" y="261"/>
                  <a:pt x="483" y="209"/>
                </a:cubicBezTo>
                <a:close/>
              </a:path>
            </a:pathLst>
          </a:custGeom>
          <a:solidFill>
            <a:srgbClr val="002050"/>
          </a:solidFill>
          <a:ln>
            <a:noFill/>
          </a:ln>
        </p:spPr>
        <p:txBody>
          <a:bodyPr vert="horz" wrap="square" lIns="91440" tIns="108000" rIns="91440" bIns="126000" numCol="1" anchor="b" anchorCtr="0" compatLnSpc="1">
            <a:prstTxWarp prst="textNoShape">
              <a:avLst/>
            </a:prstTxWarp>
          </a:bodyPr>
          <a:lstStyle/>
          <a:p>
            <a:pPr algn="ctr" defTabSz="1088105">
              <a:defRPr/>
            </a:pPr>
            <a:r>
              <a:rPr lang="en-US" sz="2000" kern="0" dirty="0">
                <a:solidFill>
                  <a:srgbClr val="FFFFFF"/>
                </a:solidFill>
                <a:latin typeface="Segoe UI Light"/>
              </a:rPr>
              <a:t>Business</a:t>
            </a:r>
          </a:p>
          <a:p>
            <a:pPr algn="ctr" defTabSz="1088105">
              <a:defRPr/>
            </a:pPr>
            <a:endParaRPr lang="en-US" sz="1600" kern="0" dirty="0">
              <a:solidFill>
                <a:srgbClr val="FFFFFF"/>
              </a:solidFill>
            </a:endParaRPr>
          </a:p>
        </p:txBody>
      </p:sp>
      <p:sp>
        <p:nvSpPr>
          <p:cNvPr id="191" name="Freeform 3430"/>
          <p:cNvSpPr>
            <a:spLocks/>
          </p:cNvSpPr>
          <p:nvPr/>
        </p:nvSpPr>
        <p:spPr bwMode="auto">
          <a:xfrm>
            <a:off x="5172075" y="3591488"/>
            <a:ext cx="2108200" cy="1309124"/>
          </a:xfrm>
          <a:custGeom>
            <a:avLst/>
            <a:gdLst>
              <a:gd name="T0" fmla="*/ 553 w 1020"/>
              <a:gd name="T1" fmla="*/ 168 h 626"/>
              <a:gd name="T2" fmla="*/ 433 w 1020"/>
              <a:gd name="T3" fmla="*/ 221 h 626"/>
              <a:gd name="T4" fmla="*/ 0 w 1020"/>
              <a:gd name="T5" fmla="*/ 352 h 626"/>
              <a:gd name="T6" fmla="*/ 474 w 1020"/>
              <a:gd name="T7" fmla="*/ 626 h 626"/>
              <a:gd name="T8" fmla="*/ 1020 w 1020"/>
              <a:gd name="T9" fmla="*/ 79 h 626"/>
              <a:gd name="T10" fmla="*/ 1015 w 1020"/>
              <a:gd name="T11" fmla="*/ 0 h 626"/>
              <a:gd name="T12" fmla="*/ 553 w 1020"/>
              <a:gd name="T13" fmla="*/ 168 h 626"/>
            </a:gdLst>
            <a:ahLst/>
            <a:cxnLst>
              <a:cxn ang="0">
                <a:pos x="T0" y="T1"/>
              </a:cxn>
              <a:cxn ang="0">
                <a:pos x="T2" y="T3"/>
              </a:cxn>
              <a:cxn ang="0">
                <a:pos x="T4" y="T5"/>
              </a:cxn>
              <a:cxn ang="0">
                <a:pos x="T6" y="T7"/>
              </a:cxn>
              <a:cxn ang="0">
                <a:pos x="T8" y="T9"/>
              </a:cxn>
              <a:cxn ang="0">
                <a:pos x="T10" y="T11"/>
              </a:cxn>
              <a:cxn ang="0">
                <a:pos x="T12" y="T13"/>
              </a:cxn>
            </a:cxnLst>
            <a:rect l="0" t="0" r="r" b="b"/>
            <a:pathLst>
              <a:path w="1020" h="626">
                <a:moveTo>
                  <a:pt x="553" y="168"/>
                </a:moveTo>
                <a:cubicBezTo>
                  <a:pt x="514" y="186"/>
                  <a:pt x="473" y="204"/>
                  <a:pt x="433" y="221"/>
                </a:cubicBezTo>
                <a:cubicBezTo>
                  <a:pt x="320" y="270"/>
                  <a:pt x="168" y="328"/>
                  <a:pt x="0" y="352"/>
                </a:cubicBezTo>
                <a:cubicBezTo>
                  <a:pt x="95" y="516"/>
                  <a:pt x="271" y="626"/>
                  <a:pt x="474" y="626"/>
                </a:cubicBezTo>
                <a:cubicBezTo>
                  <a:pt x="776" y="626"/>
                  <a:pt x="1020" y="381"/>
                  <a:pt x="1020" y="79"/>
                </a:cubicBezTo>
                <a:cubicBezTo>
                  <a:pt x="1020" y="52"/>
                  <a:pt x="1018" y="26"/>
                  <a:pt x="1015" y="0"/>
                </a:cubicBezTo>
                <a:cubicBezTo>
                  <a:pt x="847" y="36"/>
                  <a:pt x="697" y="103"/>
                  <a:pt x="553" y="168"/>
                </a:cubicBezTo>
                <a:close/>
              </a:path>
            </a:pathLst>
          </a:custGeom>
          <a:solidFill>
            <a:srgbClr val="0070C0"/>
          </a:solidFill>
          <a:ln>
            <a:noFill/>
          </a:ln>
        </p:spPr>
        <p:txBody>
          <a:bodyPr vert="horz" wrap="square" lIns="91440" tIns="45720" rIns="91440" bIns="126000" numCol="1" anchor="b" anchorCtr="0" compatLnSpc="1">
            <a:prstTxWarp prst="textNoShape">
              <a:avLst/>
            </a:prstTxWarp>
          </a:bodyPr>
          <a:lstStyle/>
          <a:p>
            <a:pPr algn="ctr" defTabSz="1088105">
              <a:defRPr/>
            </a:pPr>
            <a:r>
              <a:rPr lang="en-US" sz="2000" kern="0" dirty="0">
                <a:solidFill>
                  <a:srgbClr val="FFFFFF"/>
                </a:solidFill>
                <a:latin typeface="Segoe UI Light"/>
              </a:rPr>
              <a:t>IT Ops</a:t>
            </a:r>
          </a:p>
          <a:p>
            <a:pPr algn="ctr" defTabSz="1088105">
              <a:defRPr/>
            </a:pPr>
            <a:endParaRPr lang="en-US" sz="1600" kern="0" dirty="0">
              <a:solidFill>
                <a:srgbClr val="FFFFFF"/>
              </a:solidFill>
              <a:latin typeface="Segoe UI Light"/>
            </a:endParaRPr>
          </a:p>
        </p:txBody>
      </p:sp>
      <p:grpSp>
        <p:nvGrpSpPr>
          <p:cNvPr id="24" name="Group 23"/>
          <p:cNvGrpSpPr/>
          <p:nvPr/>
        </p:nvGrpSpPr>
        <p:grpSpPr>
          <a:xfrm>
            <a:off x="7970837" y="5572124"/>
            <a:ext cx="1508126" cy="668338"/>
            <a:chOff x="8123237" y="5478462"/>
            <a:chExt cx="1508126" cy="668338"/>
          </a:xfrm>
        </p:grpSpPr>
        <p:sp>
          <p:nvSpPr>
            <p:cNvPr id="329" name="Freeform 3614"/>
            <p:cNvSpPr>
              <a:spLocks/>
            </p:cNvSpPr>
            <p:nvPr/>
          </p:nvSpPr>
          <p:spPr bwMode="auto">
            <a:xfrm>
              <a:off x="8123237" y="5478462"/>
              <a:ext cx="1508126" cy="668338"/>
            </a:xfrm>
            <a:custGeom>
              <a:avLst/>
              <a:gdLst>
                <a:gd name="T0" fmla="*/ 431 w 602"/>
                <a:gd name="T1" fmla="*/ 421 h 421"/>
                <a:gd name="T2" fmla="*/ 517 w 602"/>
                <a:gd name="T3" fmla="*/ 317 h 421"/>
                <a:gd name="T4" fmla="*/ 602 w 602"/>
                <a:gd name="T5" fmla="*/ 211 h 421"/>
                <a:gd name="T6" fmla="*/ 517 w 602"/>
                <a:gd name="T7" fmla="*/ 106 h 421"/>
                <a:gd name="T8" fmla="*/ 431 w 602"/>
                <a:gd name="T9" fmla="*/ 0 h 421"/>
                <a:gd name="T10" fmla="*/ 431 w 602"/>
                <a:gd name="T11" fmla="*/ 0 h 421"/>
                <a:gd name="T12" fmla="*/ 0 w 602"/>
                <a:gd name="T13" fmla="*/ 0 h 421"/>
                <a:gd name="T14" fmla="*/ 0 w 602"/>
                <a:gd name="T15" fmla="*/ 421 h 421"/>
                <a:gd name="T16" fmla="*/ 431 w 602"/>
                <a:gd name="T17" fmla="*/ 421 h 421"/>
                <a:gd name="T18" fmla="*/ 431 w 602"/>
                <a:gd name="T19"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2" h="421">
                  <a:moveTo>
                    <a:pt x="431" y="421"/>
                  </a:moveTo>
                  <a:lnTo>
                    <a:pt x="517" y="317"/>
                  </a:lnTo>
                  <a:lnTo>
                    <a:pt x="602" y="211"/>
                  </a:lnTo>
                  <a:lnTo>
                    <a:pt x="517" y="106"/>
                  </a:lnTo>
                  <a:lnTo>
                    <a:pt x="431" y="0"/>
                  </a:lnTo>
                  <a:lnTo>
                    <a:pt x="431" y="0"/>
                  </a:lnTo>
                  <a:lnTo>
                    <a:pt x="0" y="0"/>
                  </a:lnTo>
                  <a:lnTo>
                    <a:pt x="0" y="421"/>
                  </a:lnTo>
                  <a:lnTo>
                    <a:pt x="431" y="421"/>
                  </a:lnTo>
                  <a:lnTo>
                    <a:pt x="431" y="421"/>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31" name="Rectangle 3620"/>
            <p:cNvSpPr>
              <a:spLocks noChangeArrowheads="1"/>
            </p:cNvSpPr>
            <p:nvPr/>
          </p:nvSpPr>
          <p:spPr bwMode="auto">
            <a:xfrm>
              <a:off x="8223249" y="5535632"/>
              <a:ext cx="1059217" cy="553998"/>
            </a:xfrm>
            <a:prstGeom prst="rect">
              <a:avLst/>
            </a:prstGeom>
            <a:noFill/>
            <a:ln>
              <a:noFill/>
            </a:ln>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FFFFFF"/>
                  </a:solidFill>
                  <a:latin typeface="Segoe UI" panose="020B0502040204020203" pitchFamily="34" charset="0"/>
                </a:rPr>
                <a:t>The average hourly cost of infrastructure failure is </a:t>
              </a:r>
              <a:r>
                <a:rPr lang="en-US" altLang="en-US" sz="900" b="1" dirty="0">
                  <a:solidFill>
                    <a:srgbClr val="FFFFFF"/>
                  </a:solidFill>
                  <a:latin typeface="Segoe UI" panose="020B0502040204020203" pitchFamily="34" charset="0"/>
                </a:rPr>
                <a:t>$100,000</a:t>
              </a:r>
              <a:r>
                <a:rPr lang="en-US" altLang="en-US" sz="900" dirty="0">
                  <a:solidFill>
                    <a:srgbClr val="FFFFFF"/>
                  </a:solidFill>
                  <a:latin typeface="Segoe UI" panose="020B0502040204020203" pitchFamily="34" charset="0"/>
                </a:rPr>
                <a:t> per hour</a:t>
              </a:r>
              <a:endParaRPr lang="en-US" altLang="en-US" dirty="0">
                <a:solidFill>
                  <a:srgbClr val="FFFFFF"/>
                </a:solidFill>
                <a:latin typeface="Segoe UI" panose="020B0502040204020203" pitchFamily="34" charset="0"/>
              </a:endParaRPr>
            </a:p>
          </p:txBody>
        </p:sp>
      </p:grpSp>
      <p:grpSp>
        <p:nvGrpSpPr>
          <p:cNvPr id="30" name="Group 29"/>
          <p:cNvGrpSpPr/>
          <p:nvPr/>
        </p:nvGrpSpPr>
        <p:grpSpPr>
          <a:xfrm>
            <a:off x="9552012" y="4564062"/>
            <a:ext cx="2582838" cy="1676400"/>
            <a:chOff x="9552012" y="4564062"/>
            <a:chExt cx="2582838" cy="1676400"/>
          </a:xfrm>
        </p:grpSpPr>
        <p:grpSp>
          <p:nvGrpSpPr>
            <p:cNvPr id="588" name="Group 587"/>
            <p:cNvGrpSpPr/>
            <p:nvPr/>
          </p:nvGrpSpPr>
          <p:grpSpPr>
            <a:xfrm>
              <a:off x="9552012" y="4922838"/>
              <a:ext cx="993725" cy="1317624"/>
              <a:chOff x="10341025" y="5075238"/>
              <a:chExt cx="993725" cy="1317624"/>
            </a:xfrm>
          </p:grpSpPr>
          <p:sp>
            <p:nvSpPr>
              <p:cNvPr id="347" name="Freeform 3638"/>
              <p:cNvSpPr>
                <a:spLocks/>
              </p:cNvSpPr>
              <p:nvPr/>
            </p:nvSpPr>
            <p:spPr bwMode="auto">
              <a:xfrm>
                <a:off x="10736263" y="5419725"/>
                <a:ext cx="7938" cy="0"/>
              </a:xfrm>
              <a:custGeom>
                <a:avLst/>
                <a:gdLst>
                  <a:gd name="T0" fmla="*/ 0 w 4"/>
                  <a:gd name="T1" fmla="*/ 4 w 4"/>
                  <a:gd name="T2" fmla="*/ 0 w 4"/>
                </a:gdLst>
                <a:ahLst/>
                <a:cxnLst>
                  <a:cxn ang="0">
                    <a:pos x="T0" y="0"/>
                  </a:cxn>
                  <a:cxn ang="0">
                    <a:pos x="T1" y="0"/>
                  </a:cxn>
                  <a:cxn ang="0">
                    <a:pos x="T2" y="0"/>
                  </a:cxn>
                </a:cxnLst>
                <a:rect l="0" t="0" r="r" b="b"/>
                <a:pathLst>
                  <a:path w="4">
                    <a:moveTo>
                      <a:pt x="0" y="0"/>
                    </a:moveTo>
                    <a:cubicBezTo>
                      <a:pt x="2" y="0"/>
                      <a:pt x="3" y="0"/>
                      <a:pt x="4" y="0"/>
                    </a:cubicBezTo>
                    <a:cubicBezTo>
                      <a:pt x="3" y="0"/>
                      <a:pt x="2" y="0"/>
                      <a:pt x="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48" name="Freeform 3639"/>
              <p:cNvSpPr>
                <a:spLocks/>
              </p:cNvSpPr>
              <p:nvPr/>
            </p:nvSpPr>
            <p:spPr bwMode="auto">
              <a:xfrm>
                <a:off x="10706100" y="5419725"/>
                <a:ext cx="11113" cy="3175"/>
              </a:xfrm>
              <a:custGeom>
                <a:avLst/>
                <a:gdLst>
                  <a:gd name="T0" fmla="*/ 0 w 5"/>
                  <a:gd name="T1" fmla="*/ 1 h 1"/>
                  <a:gd name="T2" fmla="*/ 5 w 5"/>
                  <a:gd name="T3" fmla="*/ 0 h 1"/>
                  <a:gd name="T4" fmla="*/ 0 w 5"/>
                  <a:gd name="T5" fmla="*/ 1 h 1"/>
                </a:gdLst>
                <a:ahLst/>
                <a:cxnLst>
                  <a:cxn ang="0">
                    <a:pos x="T0" y="T1"/>
                  </a:cxn>
                  <a:cxn ang="0">
                    <a:pos x="T2" y="T3"/>
                  </a:cxn>
                  <a:cxn ang="0">
                    <a:pos x="T4" y="T5"/>
                  </a:cxn>
                </a:cxnLst>
                <a:rect l="0" t="0" r="r" b="b"/>
                <a:pathLst>
                  <a:path w="5" h="1">
                    <a:moveTo>
                      <a:pt x="0" y="1"/>
                    </a:moveTo>
                    <a:cubicBezTo>
                      <a:pt x="2" y="1"/>
                      <a:pt x="3" y="0"/>
                      <a:pt x="5" y="0"/>
                    </a:cubicBezTo>
                    <a:cubicBezTo>
                      <a:pt x="3" y="0"/>
                      <a:pt x="2" y="1"/>
                      <a:pt x="0" y="1"/>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49" name="Freeform 3640"/>
              <p:cNvSpPr>
                <a:spLocks/>
              </p:cNvSpPr>
              <p:nvPr/>
            </p:nvSpPr>
            <p:spPr bwMode="auto">
              <a:xfrm>
                <a:off x="10744200" y="5419725"/>
                <a:ext cx="25400" cy="6350"/>
              </a:xfrm>
              <a:custGeom>
                <a:avLst/>
                <a:gdLst>
                  <a:gd name="T0" fmla="*/ 0 w 12"/>
                  <a:gd name="T1" fmla="*/ 0 h 3"/>
                  <a:gd name="T2" fmla="*/ 12 w 12"/>
                  <a:gd name="T3" fmla="*/ 3 h 3"/>
                  <a:gd name="T4" fmla="*/ 0 w 12"/>
                  <a:gd name="T5" fmla="*/ 0 h 3"/>
                </a:gdLst>
                <a:ahLst/>
                <a:cxnLst>
                  <a:cxn ang="0">
                    <a:pos x="T0" y="T1"/>
                  </a:cxn>
                  <a:cxn ang="0">
                    <a:pos x="T2" y="T3"/>
                  </a:cxn>
                  <a:cxn ang="0">
                    <a:pos x="T4" y="T5"/>
                  </a:cxn>
                </a:cxnLst>
                <a:rect l="0" t="0" r="r" b="b"/>
                <a:pathLst>
                  <a:path w="12" h="3">
                    <a:moveTo>
                      <a:pt x="0" y="0"/>
                    </a:moveTo>
                    <a:cubicBezTo>
                      <a:pt x="4" y="1"/>
                      <a:pt x="8" y="2"/>
                      <a:pt x="12" y="3"/>
                    </a:cubicBezTo>
                    <a:cubicBezTo>
                      <a:pt x="8" y="2"/>
                      <a:pt x="4" y="1"/>
                      <a:pt x="0"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50" name="Freeform 3641"/>
              <p:cNvSpPr>
                <a:spLocks/>
              </p:cNvSpPr>
              <p:nvPr/>
            </p:nvSpPr>
            <p:spPr bwMode="auto">
              <a:xfrm>
                <a:off x="10721975" y="5419725"/>
                <a:ext cx="9525" cy="0"/>
              </a:xfrm>
              <a:custGeom>
                <a:avLst/>
                <a:gdLst>
                  <a:gd name="T0" fmla="*/ 4 w 5"/>
                  <a:gd name="T1" fmla="*/ 0 w 5"/>
                  <a:gd name="T2" fmla="*/ 5 w 5"/>
                  <a:gd name="T3" fmla="*/ 4 w 5"/>
                </a:gdLst>
                <a:ahLst/>
                <a:cxnLst>
                  <a:cxn ang="0">
                    <a:pos x="T0" y="0"/>
                  </a:cxn>
                  <a:cxn ang="0">
                    <a:pos x="T1" y="0"/>
                  </a:cxn>
                  <a:cxn ang="0">
                    <a:pos x="T2" y="0"/>
                  </a:cxn>
                  <a:cxn ang="0">
                    <a:pos x="T3" y="0"/>
                  </a:cxn>
                </a:cxnLst>
                <a:rect l="0" t="0" r="r" b="b"/>
                <a:pathLst>
                  <a:path w="5">
                    <a:moveTo>
                      <a:pt x="4" y="0"/>
                    </a:moveTo>
                    <a:cubicBezTo>
                      <a:pt x="3" y="0"/>
                      <a:pt x="1" y="0"/>
                      <a:pt x="0" y="0"/>
                    </a:cubicBezTo>
                    <a:cubicBezTo>
                      <a:pt x="1" y="0"/>
                      <a:pt x="3" y="0"/>
                      <a:pt x="5" y="0"/>
                    </a:cubicBezTo>
                    <a:cubicBezTo>
                      <a:pt x="4" y="0"/>
                      <a:pt x="4" y="0"/>
                      <a:pt x="4"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65" name="Freeform 3656"/>
              <p:cNvSpPr>
                <a:spLocks/>
              </p:cNvSpPr>
              <p:nvPr/>
            </p:nvSpPr>
            <p:spPr bwMode="auto">
              <a:xfrm>
                <a:off x="10950575" y="5149850"/>
                <a:ext cx="309563" cy="465138"/>
              </a:xfrm>
              <a:custGeom>
                <a:avLst/>
                <a:gdLst>
                  <a:gd name="T0" fmla="*/ 130 w 150"/>
                  <a:gd name="T1" fmla="*/ 76 h 225"/>
                  <a:gd name="T2" fmla="*/ 114 w 150"/>
                  <a:gd name="T3" fmla="*/ 53 h 225"/>
                  <a:gd name="T4" fmla="*/ 75 w 150"/>
                  <a:gd name="T5" fmla="*/ 21 h 225"/>
                  <a:gd name="T6" fmla="*/ 12 w 150"/>
                  <a:gd name="T7" fmla="*/ 1 h 225"/>
                  <a:gd name="T8" fmla="*/ 0 w 150"/>
                  <a:gd name="T9" fmla="*/ 0 h 225"/>
                  <a:gd name="T10" fmla="*/ 0 w 150"/>
                  <a:gd name="T11" fmla="*/ 151 h 225"/>
                  <a:gd name="T12" fmla="*/ 0 w 150"/>
                  <a:gd name="T13" fmla="*/ 151 h 225"/>
                  <a:gd name="T14" fmla="*/ 0 w 150"/>
                  <a:gd name="T15" fmla="*/ 151 h 225"/>
                  <a:gd name="T16" fmla="*/ 0 w 150"/>
                  <a:gd name="T17" fmla="*/ 151 h 225"/>
                  <a:gd name="T18" fmla="*/ 129 w 150"/>
                  <a:gd name="T19" fmla="*/ 225 h 225"/>
                  <a:gd name="T20" fmla="*/ 142 w 150"/>
                  <a:gd name="T21" fmla="*/ 197 h 225"/>
                  <a:gd name="T22" fmla="*/ 149 w 150"/>
                  <a:gd name="T23" fmla="*/ 162 h 225"/>
                  <a:gd name="T24" fmla="*/ 149 w 150"/>
                  <a:gd name="T25" fmla="*/ 151 h 225"/>
                  <a:gd name="T26" fmla="*/ 130 w 150"/>
                  <a:gd name="T27" fmla="*/ 7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225">
                    <a:moveTo>
                      <a:pt x="130" y="76"/>
                    </a:moveTo>
                    <a:cubicBezTo>
                      <a:pt x="125" y="68"/>
                      <a:pt x="120" y="60"/>
                      <a:pt x="114" y="53"/>
                    </a:cubicBezTo>
                    <a:cubicBezTo>
                      <a:pt x="103" y="40"/>
                      <a:pt x="90" y="29"/>
                      <a:pt x="75" y="21"/>
                    </a:cubicBezTo>
                    <a:cubicBezTo>
                      <a:pt x="56" y="10"/>
                      <a:pt x="35" y="3"/>
                      <a:pt x="12" y="1"/>
                    </a:cubicBezTo>
                    <a:cubicBezTo>
                      <a:pt x="8" y="1"/>
                      <a:pt x="4" y="0"/>
                      <a:pt x="0" y="0"/>
                    </a:cubicBezTo>
                    <a:cubicBezTo>
                      <a:pt x="0" y="151"/>
                      <a:pt x="0" y="151"/>
                      <a:pt x="0" y="151"/>
                    </a:cubicBezTo>
                    <a:cubicBezTo>
                      <a:pt x="0" y="151"/>
                      <a:pt x="0" y="151"/>
                      <a:pt x="0" y="151"/>
                    </a:cubicBezTo>
                    <a:cubicBezTo>
                      <a:pt x="0" y="151"/>
                      <a:pt x="0" y="151"/>
                      <a:pt x="0" y="151"/>
                    </a:cubicBezTo>
                    <a:cubicBezTo>
                      <a:pt x="0" y="151"/>
                      <a:pt x="0" y="151"/>
                      <a:pt x="0" y="151"/>
                    </a:cubicBezTo>
                    <a:cubicBezTo>
                      <a:pt x="129" y="225"/>
                      <a:pt x="129" y="225"/>
                      <a:pt x="129" y="225"/>
                    </a:cubicBezTo>
                    <a:cubicBezTo>
                      <a:pt x="134" y="216"/>
                      <a:pt x="138" y="207"/>
                      <a:pt x="142" y="197"/>
                    </a:cubicBezTo>
                    <a:cubicBezTo>
                      <a:pt x="146" y="185"/>
                      <a:pt x="148" y="174"/>
                      <a:pt x="149" y="162"/>
                    </a:cubicBezTo>
                    <a:cubicBezTo>
                      <a:pt x="149" y="158"/>
                      <a:pt x="149" y="154"/>
                      <a:pt x="149" y="151"/>
                    </a:cubicBezTo>
                    <a:cubicBezTo>
                      <a:pt x="150" y="124"/>
                      <a:pt x="143" y="99"/>
                      <a:pt x="130" y="76"/>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66" name="Freeform 3657"/>
              <p:cNvSpPr>
                <a:spLocks/>
              </p:cNvSpPr>
              <p:nvPr/>
            </p:nvSpPr>
            <p:spPr bwMode="auto">
              <a:xfrm>
                <a:off x="10917238" y="5426075"/>
                <a:ext cx="66675" cy="66675"/>
              </a:xfrm>
              <a:custGeom>
                <a:avLst/>
                <a:gdLst>
                  <a:gd name="T0" fmla="*/ 1 w 32"/>
                  <a:gd name="T1" fmla="*/ 14 h 32"/>
                  <a:gd name="T2" fmla="*/ 17 w 32"/>
                  <a:gd name="T3" fmla="*/ 0 h 32"/>
                  <a:gd name="T4" fmla="*/ 31 w 32"/>
                  <a:gd name="T5" fmla="*/ 17 h 32"/>
                  <a:gd name="T6" fmla="*/ 15 w 32"/>
                  <a:gd name="T7" fmla="*/ 31 h 32"/>
                  <a:gd name="T8" fmla="*/ 1 w 32"/>
                  <a:gd name="T9" fmla="*/ 14 h 32"/>
                </a:gdLst>
                <a:ahLst/>
                <a:cxnLst>
                  <a:cxn ang="0">
                    <a:pos x="T0" y="T1"/>
                  </a:cxn>
                  <a:cxn ang="0">
                    <a:pos x="T2" y="T3"/>
                  </a:cxn>
                  <a:cxn ang="0">
                    <a:pos x="T4" y="T5"/>
                  </a:cxn>
                  <a:cxn ang="0">
                    <a:pos x="T6" y="T7"/>
                  </a:cxn>
                  <a:cxn ang="0">
                    <a:pos x="T8" y="T9"/>
                  </a:cxn>
                </a:cxnLst>
                <a:rect l="0" t="0" r="r" b="b"/>
                <a:pathLst>
                  <a:path w="32" h="32">
                    <a:moveTo>
                      <a:pt x="1" y="14"/>
                    </a:moveTo>
                    <a:cubicBezTo>
                      <a:pt x="2" y="6"/>
                      <a:pt x="9" y="0"/>
                      <a:pt x="17" y="0"/>
                    </a:cubicBezTo>
                    <a:cubicBezTo>
                      <a:pt x="26" y="1"/>
                      <a:pt x="32" y="8"/>
                      <a:pt x="31" y="17"/>
                    </a:cubicBezTo>
                    <a:cubicBezTo>
                      <a:pt x="31" y="25"/>
                      <a:pt x="23" y="32"/>
                      <a:pt x="15" y="31"/>
                    </a:cubicBezTo>
                    <a:cubicBezTo>
                      <a:pt x="6" y="30"/>
                      <a:pt x="0" y="23"/>
                      <a:pt x="1" y="14"/>
                    </a:cubicBez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67" name="Freeform 3658"/>
              <p:cNvSpPr>
                <a:spLocks/>
              </p:cNvSpPr>
              <p:nvPr/>
            </p:nvSpPr>
            <p:spPr bwMode="auto">
              <a:xfrm>
                <a:off x="10942638" y="5075238"/>
                <a:ext cx="19050" cy="63500"/>
              </a:xfrm>
              <a:custGeom>
                <a:avLst/>
                <a:gdLst>
                  <a:gd name="T0" fmla="*/ 9 w 9"/>
                  <a:gd name="T1" fmla="*/ 3 h 31"/>
                  <a:gd name="T2" fmla="*/ 4 w 9"/>
                  <a:gd name="T3" fmla="*/ 0 h 31"/>
                  <a:gd name="T4" fmla="*/ 0 w 9"/>
                  <a:gd name="T5" fmla="*/ 3 h 31"/>
                  <a:gd name="T6" fmla="*/ 0 w 9"/>
                  <a:gd name="T7" fmla="*/ 27 h 31"/>
                  <a:gd name="T8" fmla="*/ 4 w 9"/>
                  <a:gd name="T9" fmla="*/ 31 h 31"/>
                  <a:gd name="T10" fmla="*/ 4 w 9"/>
                  <a:gd name="T11" fmla="*/ 31 h 31"/>
                  <a:gd name="T12" fmla="*/ 9 w 9"/>
                  <a:gd name="T13" fmla="*/ 27 h 31"/>
                  <a:gd name="T14" fmla="*/ 9 w 9"/>
                  <a:gd name="T15" fmla="*/ 27 h 31"/>
                  <a:gd name="T16" fmla="*/ 9 w 9"/>
                  <a:gd name="T1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1">
                    <a:moveTo>
                      <a:pt x="9" y="3"/>
                    </a:moveTo>
                    <a:cubicBezTo>
                      <a:pt x="9" y="1"/>
                      <a:pt x="7" y="0"/>
                      <a:pt x="4" y="0"/>
                    </a:cubicBezTo>
                    <a:cubicBezTo>
                      <a:pt x="2" y="0"/>
                      <a:pt x="0" y="1"/>
                      <a:pt x="0" y="3"/>
                    </a:cubicBezTo>
                    <a:cubicBezTo>
                      <a:pt x="0" y="27"/>
                      <a:pt x="0" y="27"/>
                      <a:pt x="0" y="27"/>
                    </a:cubicBezTo>
                    <a:cubicBezTo>
                      <a:pt x="4" y="31"/>
                      <a:pt x="4" y="31"/>
                      <a:pt x="4" y="31"/>
                    </a:cubicBezTo>
                    <a:cubicBezTo>
                      <a:pt x="4" y="31"/>
                      <a:pt x="4" y="31"/>
                      <a:pt x="4" y="31"/>
                    </a:cubicBezTo>
                    <a:cubicBezTo>
                      <a:pt x="9" y="27"/>
                      <a:pt x="9" y="27"/>
                      <a:pt x="9" y="27"/>
                    </a:cubicBezTo>
                    <a:cubicBezTo>
                      <a:pt x="9" y="27"/>
                      <a:pt x="9" y="27"/>
                      <a:pt x="9" y="27"/>
                    </a:cubicBezTo>
                    <a:cubicBezTo>
                      <a:pt x="9" y="3"/>
                      <a:pt x="9" y="3"/>
                      <a:pt x="9" y="3"/>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68" name="Freeform 3659"/>
              <p:cNvSpPr>
                <a:spLocks/>
              </p:cNvSpPr>
              <p:nvPr/>
            </p:nvSpPr>
            <p:spPr bwMode="auto">
              <a:xfrm>
                <a:off x="11271250" y="5451475"/>
                <a:ext cx="63500" cy="15875"/>
              </a:xfrm>
              <a:custGeom>
                <a:avLst/>
                <a:gdLst>
                  <a:gd name="T0" fmla="*/ 28 w 31"/>
                  <a:gd name="T1" fmla="*/ 0 h 8"/>
                  <a:gd name="T2" fmla="*/ 4 w 31"/>
                  <a:gd name="T3" fmla="*/ 0 h 8"/>
                  <a:gd name="T4" fmla="*/ 0 w 31"/>
                  <a:gd name="T5" fmla="*/ 4 h 8"/>
                  <a:gd name="T6" fmla="*/ 4 w 31"/>
                  <a:gd name="T7" fmla="*/ 8 h 8"/>
                  <a:gd name="T8" fmla="*/ 4 w 31"/>
                  <a:gd name="T9" fmla="*/ 8 h 8"/>
                  <a:gd name="T10" fmla="*/ 28 w 31"/>
                  <a:gd name="T11" fmla="*/ 8 h 8"/>
                  <a:gd name="T12" fmla="*/ 28 w 31"/>
                  <a:gd name="T13" fmla="*/ 8 h 8"/>
                  <a:gd name="T14" fmla="*/ 31 w 31"/>
                  <a:gd name="T15" fmla="*/ 4 h 8"/>
                  <a:gd name="T16" fmla="*/ 28 w 31"/>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8">
                    <a:moveTo>
                      <a:pt x="28" y="0"/>
                    </a:moveTo>
                    <a:cubicBezTo>
                      <a:pt x="4" y="0"/>
                      <a:pt x="4" y="0"/>
                      <a:pt x="4" y="0"/>
                    </a:cubicBezTo>
                    <a:cubicBezTo>
                      <a:pt x="0" y="4"/>
                      <a:pt x="0" y="4"/>
                      <a:pt x="0" y="4"/>
                    </a:cubicBezTo>
                    <a:cubicBezTo>
                      <a:pt x="4" y="8"/>
                      <a:pt x="4" y="8"/>
                      <a:pt x="4" y="8"/>
                    </a:cubicBezTo>
                    <a:cubicBezTo>
                      <a:pt x="4" y="8"/>
                      <a:pt x="4" y="8"/>
                      <a:pt x="4" y="8"/>
                    </a:cubicBezTo>
                    <a:cubicBezTo>
                      <a:pt x="28" y="8"/>
                      <a:pt x="28" y="8"/>
                      <a:pt x="28" y="8"/>
                    </a:cubicBezTo>
                    <a:cubicBezTo>
                      <a:pt x="28" y="8"/>
                      <a:pt x="28" y="8"/>
                      <a:pt x="28" y="8"/>
                    </a:cubicBezTo>
                    <a:cubicBezTo>
                      <a:pt x="30" y="8"/>
                      <a:pt x="31" y="6"/>
                      <a:pt x="31" y="4"/>
                    </a:cubicBezTo>
                    <a:cubicBezTo>
                      <a:pt x="31" y="1"/>
                      <a:pt x="30" y="0"/>
                      <a:pt x="28" y="0"/>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69" name="Freeform 3660"/>
              <p:cNvSpPr>
                <a:spLocks/>
              </p:cNvSpPr>
              <p:nvPr/>
            </p:nvSpPr>
            <p:spPr bwMode="auto">
              <a:xfrm>
                <a:off x="10752138" y="5124450"/>
                <a:ext cx="42863" cy="58738"/>
              </a:xfrm>
              <a:custGeom>
                <a:avLst/>
                <a:gdLst>
                  <a:gd name="T0" fmla="*/ 8 w 21"/>
                  <a:gd name="T1" fmla="*/ 1 h 28"/>
                  <a:gd name="T2" fmla="*/ 8 w 21"/>
                  <a:gd name="T3" fmla="*/ 1 h 28"/>
                  <a:gd name="T4" fmla="*/ 3 w 21"/>
                  <a:gd name="T5" fmla="*/ 1 h 28"/>
                  <a:gd name="T6" fmla="*/ 1 w 21"/>
                  <a:gd name="T7" fmla="*/ 5 h 28"/>
                  <a:gd name="T8" fmla="*/ 13 w 21"/>
                  <a:gd name="T9" fmla="*/ 26 h 28"/>
                  <a:gd name="T10" fmla="*/ 19 w 21"/>
                  <a:gd name="T11" fmla="*/ 28 h 28"/>
                  <a:gd name="T12" fmla="*/ 19 w 21"/>
                  <a:gd name="T13" fmla="*/ 28 h 28"/>
                  <a:gd name="T14" fmla="*/ 21 w 21"/>
                  <a:gd name="T15" fmla="*/ 22 h 28"/>
                  <a:gd name="T16" fmla="*/ 21 w 21"/>
                  <a:gd name="T17" fmla="*/ 22 h 28"/>
                  <a:gd name="T18" fmla="*/ 8 w 21"/>
                  <a:gd name="T19"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8">
                    <a:moveTo>
                      <a:pt x="8" y="1"/>
                    </a:moveTo>
                    <a:cubicBezTo>
                      <a:pt x="8" y="1"/>
                      <a:pt x="8" y="1"/>
                      <a:pt x="8" y="1"/>
                    </a:cubicBezTo>
                    <a:cubicBezTo>
                      <a:pt x="8" y="0"/>
                      <a:pt x="5" y="0"/>
                      <a:pt x="3" y="1"/>
                    </a:cubicBezTo>
                    <a:cubicBezTo>
                      <a:pt x="1" y="2"/>
                      <a:pt x="0" y="4"/>
                      <a:pt x="1" y="5"/>
                    </a:cubicBezTo>
                    <a:cubicBezTo>
                      <a:pt x="13" y="26"/>
                      <a:pt x="13" y="26"/>
                      <a:pt x="13" y="26"/>
                    </a:cubicBezTo>
                    <a:cubicBezTo>
                      <a:pt x="19" y="28"/>
                      <a:pt x="19" y="28"/>
                      <a:pt x="19" y="28"/>
                    </a:cubicBezTo>
                    <a:cubicBezTo>
                      <a:pt x="19" y="28"/>
                      <a:pt x="19" y="28"/>
                      <a:pt x="19" y="28"/>
                    </a:cubicBezTo>
                    <a:cubicBezTo>
                      <a:pt x="21" y="22"/>
                      <a:pt x="21" y="22"/>
                      <a:pt x="21" y="22"/>
                    </a:cubicBezTo>
                    <a:cubicBezTo>
                      <a:pt x="21" y="22"/>
                      <a:pt x="21" y="22"/>
                      <a:pt x="21" y="22"/>
                    </a:cubicBezTo>
                    <a:lnTo>
                      <a:pt x="8" y="1"/>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0" name="Freeform 3661"/>
              <p:cNvSpPr>
                <a:spLocks/>
              </p:cNvSpPr>
              <p:nvPr/>
            </p:nvSpPr>
            <p:spPr bwMode="auto">
              <a:xfrm>
                <a:off x="11107738" y="5737225"/>
                <a:ext cx="41275" cy="57150"/>
              </a:xfrm>
              <a:custGeom>
                <a:avLst/>
                <a:gdLst>
                  <a:gd name="T0" fmla="*/ 7 w 20"/>
                  <a:gd name="T1" fmla="*/ 1 h 28"/>
                  <a:gd name="T2" fmla="*/ 2 w 20"/>
                  <a:gd name="T3" fmla="*/ 0 h 28"/>
                  <a:gd name="T4" fmla="*/ 0 w 20"/>
                  <a:gd name="T5" fmla="*/ 5 h 28"/>
                  <a:gd name="T6" fmla="*/ 0 w 20"/>
                  <a:gd name="T7" fmla="*/ 5 h 28"/>
                  <a:gd name="T8" fmla="*/ 12 w 20"/>
                  <a:gd name="T9" fmla="*/ 26 h 28"/>
                  <a:gd name="T10" fmla="*/ 12 w 20"/>
                  <a:gd name="T11" fmla="*/ 26 h 28"/>
                  <a:gd name="T12" fmla="*/ 17 w 20"/>
                  <a:gd name="T13" fmla="*/ 27 h 28"/>
                  <a:gd name="T14" fmla="*/ 19 w 20"/>
                  <a:gd name="T15" fmla="*/ 22 h 28"/>
                  <a:gd name="T16" fmla="*/ 7 w 20"/>
                  <a:gd name="T17"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8">
                    <a:moveTo>
                      <a:pt x="7" y="1"/>
                    </a:moveTo>
                    <a:cubicBezTo>
                      <a:pt x="2" y="0"/>
                      <a:pt x="2" y="0"/>
                      <a:pt x="2" y="0"/>
                    </a:cubicBezTo>
                    <a:cubicBezTo>
                      <a:pt x="0" y="5"/>
                      <a:pt x="0" y="5"/>
                      <a:pt x="0" y="5"/>
                    </a:cubicBezTo>
                    <a:cubicBezTo>
                      <a:pt x="0" y="5"/>
                      <a:pt x="0" y="5"/>
                      <a:pt x="0" y="5"/>
                    </a:cubicBezTo>
                    <a:cubicBezTo>
                      <a:pt x="12" y="26"/>
                      <a:pt x="12" y="26"/>
                      <a:pt x="12" y="26"/>
                    </a:cubicBezTo>
                    <a:cubicBezTo>
                      <a:pt x="12" y="26"/>
                      <a:pt x="12" y="26"/>
                      <a:pt x="12" y="26"/>
                    </a:cubicBezTo>
                    <a:cubicBezTo>
                      <a:pt x="13" y="28"/>
                      <a:pt x="15" y="28"/>
                      <a:pt x="17" y="27"/>
                    </a:cubicBezTo>
                    <a:cubicBezTo>
                      <a:pt x="19" y="25"/>
                      <a:pt x="20" y="23"/>
                      <a:pt x="19" y="22"/>
                    </a:cubicBezTo>
                    <a:lnTo>
                      <a:pt x="7" y="1"/>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1" name="Freeform 3662"/>
              <p:cNvSpPr>
                <a:spLocks/>
              </p:cNvSpPr>
              <p:nvPr/>
            </p:nvSpPr>
            <p:spPr bwMode="auto">
              <a:xfrm>
                <a:off x="11228388" y="5260975"/>
                <a:ext cx="57150" cy="41275"/>
              </a:xfrm>
              <a:custGeom>
                <a:avLst/>
                <a:gdLst>
                  <a:gd name="T0" fmla="*/ 6 w 28"/>
                  <a:gd name="T1" fmla="*/ 20 h 20"/>
                  <a:gd name="T2" fmla="*/ 27 w 28"/>
                  <a:gd name="T3" fmla="*/ 8 h 20"/>
                  <a:gd name="T4" fmla="*/ 27 w 28"/>
                  <a:gd name="T5" fmla="*/ 8 h 20"/>
                  <a:gd name="T6" fmla="*/ 27 w 28"/>
                  <a:gd name="T7" fmla="*/ 3 h 20"/>
                  <a:gd name="T8" fmla="*/ 23 w 28"/>
                  <a:gd name="T9" fmla="*/ 1 h 20"/>
                  <a:gd name="T10" fmla="*/ 2 w 28"/>
                  <a:gd name="T11" fmla="*/ 13 h 20"/>
                  <a:gd name="T12" fmla="*/ 0 w 28"/>
                  <a:gd name="T13" fmla="*/ 18 h 20"/>
                  <a:gd name="T14" fmla="*/ 6 w 28"/>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6" y="20"/>
                    </a:moveTo>
                    <a:cubicBezTo>
                      <a:pt x="27" y="8"/>
                      <a:pt x="27" y="8"/>
                      <a:pt x="27" y="8"/>
                    </a:cubicBezTo>
                    <a:cubicBezTo>
                      <a:pt x="27" y="8"/>
                      <a:pt x="27" y="8"/>
                      <a:pt x="27" y="8"/>
                    </a:cubicBezTo>
                    <a:cubicBezTo>
                      <a:pt x="28" y="7"/>
                      <a:pt x="28" y="5"/>
                      <a:pt x="27" y="3"/>
                    </a:cubicBezTo>
                    <a:cubicBezTo>
                      <a:pt x="26" y="1"/>
                      <a:pt x="24" y="0"/>
                      <a:pt x="23" y="1"/>
                    </a:cubicBezTo>
                    <a:cubicBezTo>
                      <a:pt x="2" y="13"/>
                      <a:pt x="2" y="13"/>
                      <a:pt x="2" y="13"/>
                    </a:cubicBezTo>
                    <a:cubicBezTo>
                      <a:pt x="0" y="18"/>
                      <a:pt x="0" y="18"/>
                      <a:pt x="0" y="18"/>
                    </a:cubicBezTo>
                    <a:cubicBezTo>
                      <a:pt x="6" y="20"/>
                      <a:pt x="6" y="20"/>
                      <a:pt x="6" y="20"/>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2" name="Freeform 3663"/>
              <p:cNvSpPr>
                <a:spLocks/>
              </p:cNvSpPr>
              <p:nvPr/>
            </p:nvSpPr>
            <p:spPr bwMode="auto">
              <a:xfrm>
                <a:off x="10615613" y="5260975"/>
                <a:ext cx="58738" cy="41275"/>
              </a:xfrm>
              <a:custGeom>
                <a:avLst/>
                <a:gdLst>
                  <a:gd name="T0" fmla="*/ 27 w 28"/>
                  <a:gd name="T1" fmla="*/ 13 h 20"/>
                  <a:gd name="T2" fmla="*/ 6 w 28"/>
                  <a:gd name="T3" fmla="*/ 1 h 20"/>
                  <a:gd name="T4" fmla="*/ 6 w 28"/>
                  <a:gd name="T5" fmla="*/ 1 h 20"/>
                  <a:gd name="T6" fmla="*/ 2 w 28"/>
                  <a:gd name="T7" fmla="*/ 3 h 20"/>
                  <a:gd name="T8" fmla="*/ 2 w 28"/>
                  <a:gd name="T9" fmla="*/ 8 h 20"/>
                  <a:gd name="T10" fmla="*/ 23 w 28"/>
                  <a:gd name="T11" fmla="*/ 20 h 20"/>
                  <a:gd name="T12" fmla="*/ 28 w 28"/>
                  <a:gd name="T13" fmla="*/ 18 h 20"/>
                  <a:gd name="T14" fmla="*/ 28 w 28"/>
                  <a:gd name="T15" fmla="*/ 18 h 20"/>
                  <a:gd name="T16" fmla="*/ 27 w 28"/>
                  <a:gd name="T17"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0">
                    <a:moveTo>
                      <a:pt x="27" y="13"/>
                    </a:moveTo>
                    <a:cubicBezTo>
                      <a:pt x="6" y="1"/>
                      <a:pt x="6" y="1"/>
                      <a:pt x="6" y="1"/>
                    </a:cubicBezTo>
                    <a:cubicBezTo>
                      <a:pt x="6" y="1"/>
                      <a:pt x="6" y="1"/>
                      <a:pt x="6" y="1"/>
                    </a:cubicBezTo>
                    <a:cubicBezTo>
                      <a:pt x="5" y="0"/>
                      <a:pt x="3" y="1"/>
                      <a:pt x="2" y="3"/>
                    </a:cubicBezTo>
                    <a:cubicBezTo>
                      <a:pt x="0" y="5"/>
                      <a:pt x="0" y="7"/>
                      <a:pt x="2" y="8"/>
                    </a:cubicBezTo>
                    <a:cubicBezTo>
                      <a:pt x="23" y="20"/>
                      <a:pt x="23" y="20"/>
                      <a:pt x="23" y="20"/>
                    </a:cubicBezTo>
                    <a:cubicBezTo>
                      <a:pt x="28" y="18"/>
                      <a:pt x="28" y="18"/>
                      <a:pt x="28" y="18"/>
                    </a:cubicBezTo>
                    <a:cubicBezTo>
                      <a:pt x="28" y="18"/>
                      <a:pt x="28" y="18"/>
                      <a:pt x="28" y="18"/>
                    </a:cubicBezTo>
                    <a:cubicBezTo>
                      <a:pt x="27" y="13"/>
                      <a:pt x="27" y="13"/>
                      <a:pt x="27" y="13"/>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3" name="Freeform 3664"/>
              <p:cNvSpPr>
                <a:spLocks/>
              </p:cNvSpPr>
              <p:nvPr/>
            </p:nvSpPr>
            <p:spPr bwMode="auto">
              <a:xfrm>
                <a:off x="11228388" y="5614988"/>
                <a:ext cx="57150" cy="42863"/>
              </a:xfrm>
              <a:custGeom>
                <a:avLst/>
                <a:gdLst>
                  <a:gd name="T0" fmla="*/ 27 w 28"/>
                  <a:gd name="T1" fmla="*/ 13 h 21"/>
                  <a:gd name="T2" fmla="*/ 6 w 28"/>
                  <a:gd name="T3" fmla="*/ 0 h 21"/>
                  <a:gd name="T4" fmla="*/ 0 w 28"/>
                  <a:gd name="T5" fmla="*/ 2 h 21"/>
                  <a:gd name="T6" fmla="*/ 2 w 28"/>
                  <a:gd name="T7" fmla="*/ 8 h 21"/>
                  <a:gd name="T8" fmla="*/ 2 w 28"/>
                  <a:gd name="T9" fmla="*/ 8 h 21"/>
                  <a:gd name="T10" fmla="*/ 23 w 28"/>
                  <a:gd name="T11" fmla="*/ 20 h 21"/>
                  <a:gd name="T12" fmla="*/ 23 w 28"/>
                  <a:gd name="T13" fmla="*/ 20 h 21"/>
                  <a:gd name="T14" fmla="*/ 27 w 28"/>
                  <a:gd name="T15" fmla="*/ 18 h 21"/>
                  <a:gd name="T16" fmla="*/ 27 w 28"/>
                  <a:gd name="T17"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1">
                    <a:moveTo>
                      <a:pt x="27" y="13"/>
                    </a:moveTo>
                    <a:cubicBezTo>
                      <a:pt x="6" y="0"/>
                      <a:pt x="6" y="0"/>
                      <a:pt x="6" y="0"/>
                    </a:cubicBezTo>
                    <a:cubicBezTo>
                      <a:pt x="0" y="2"/>
                      <a:pt x="0" y="2"/>
                      <a:pt x="0" y="2"/>
                    </a:cubicBezTo>
                    <a:cubicBezTo>
                      <a:pt x="2" y="8"/>
                      <a:pt x="2" y="8"/>
                      <a:pt x="2" y="8"/>
                    </a:cubicBezTo>
                    <a:cubicBezTo>
                      <a:pt x="2" y="8"/>
                      <a:pt x="2" y="8"/>
                      <a:pt x="2" y="8"/>
                    </a:cubicBezTo>
                    <a:cubicBezTo>
                      <a:pt x="23" y="20"/>
                      <a:pt x="23" y="20"/>
                      <a:pt x="23" y="20"/>
                    </a:cubicBezTo>
                    <a:cubicBezTo>
                      <a:pt x="23" y="20"/>
                      <a:pt x="23" y="20"/>
                      <a:pt x="23" y="20"/>
                    </a:cubicBezTo>
                    <a:cubicBezTo>
                      <a:pt x="24" y="21"/>
                      <a:pt x="26" y="20"/>
                      <a:pt x="27" y="18"/>
                    </a:cubicBezTo>
                    <a:cubicBezTo>
                      <a:pt x="28" y="16"/>
                      <a:pt x="28" y="13"/>
                      <a:pt x="27" y="13"/>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4" name="Freeform 3665"/>
              <p:cNvSpPr>
                <a:spLocks/>
              </p:cNvSpPr>
              <p:nvPr/>
            </p:nvSpPr>
            <p:spPr bwMode="auto">
              <a:xfrm>
                <a:off x="11107738" y="5124450"/>
                <a:ext cx="41275" cy="58738"/>
              </a:xfrm>
              <a:custGeom>
                <a:avLst/>
                <a:gdLst>
                  <a:gd name="T0" fmla="*/ 7 w 20"/>
                  <a:gd name="T1" fmla="*/ 26 h 28"/>
                  <a:gd name="T2" fmla="*/ 7 w 20"/>
                  <a:gd name="T3" fmla="*/ 26 h 28"/>
                  <a:gd name="T4" fmla="*/ 19 w 20"/>
                  <a:gd name="T5" fmla="*/ 5 h 28"/>
                  <a:gd name="T6" fmla="*/ 19 w 20"/>
                  <a:gd name="T7" fmla="*/ 5 h 28"/>
                  <a:gd name="T8" fmla="*/ 17 w 20"/>
                  <a:gd name="T9" fmla="*/ 1 h 28"/>
                  <a:gd name="T10" fmla="*/ 12 w 20"/>
                  <a:gd name="T11" fmla="*/ 1 h 28"/>
                  <a:gd name="T12" fmla="*/ 0 w 20"/>
                  <a:gd name="T13" fmla="*/ 22 h 28"/>
                  <a:gd name="T14" fmla="*/ 2 w 20"/>
                  <a:gd name="T15" fmla="*/ 28 h 28"/>
                  <a:gd name="T16" fmla="*/ 7 w 20"/>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8">
                    <a:moveTo>
                      <a:pt x="7" y="26"/>
                    </a:moveTo>
                    <a:cubicBezTo>
                      <a:pt x="7" y="26"/>
                      <a:pt x="7" y="26"/>
                      <a:pt x="7" y="26"/>
                    </a:cubicBezTo>
                    <a:cubicBezTo>
                      <a:pt x="19" y="5"/>
                      <a:pt x="19" y="5"/>
                      <a:pt x="19" y="5"/>
                    </a:cubicBezTo>
                    <a:cubicBezTo>
                      <a:pt x="19" y="5"/>
                      <a:pt x="19" y="5"/>
                      <a:pt x="19" y="5"/>
                    </a:cubicBezTo>
                    <a:cubicBezTo>
                      <a:pt x="20" y="4"/>
                      <a:pt x="19" y="2"/>
                      <a:pt x="17" y="1"/>
                    </a:cubicBezTo>
                    <a:cubicBezTo>
                      <a:pt x="15" y="0"/>
                      <a:pt x="13" y="0"/>
                      <a:pt x="12" y="1"/>
                    </a:cubicBezTo>
                    <a:cubicBezTo>
                      <a:pt x="0" y="22"/>
                      <a:pt x="0" y="22"/>
                      <a:pt x="0" y="22"/>
                    </a:cubicBezTo>
                    <a:cubicBezTo>
                      <a:pt x="2" y="28"/>
                      <a:pt x="2" y="28"/>
                      <a:pt x="2" y="28"/>
                    </a:cubicBezTo>
                    <a:lnTo>
                      <a:pt x="7" y="26"/>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5" name="Freeform 3666"/>
              <p:cNvSpPr>
                <a:spLocks/>
              </p:cNvSpPr>
              <p:nvPr/>
            </p:nvSpPr>
            <p:spPr bwMode="auto">
              <a:xfrm>
                <a:off x="10910888" y="5111750"/>
                <a:ext cx="9525" cy="23813"/>
              </a:xfrm>
              <a:custGeom>
                <a:avLst/>
                <a:gdLst>
                  <a:gd name="T0" fmla="*/ 3 w 4"/>
                  <a:gd name="T1" fmla="*/ 11 h 11"/>
                  <a:gd name="T2" fmla="*/ 4 w 4"/>
                  <a:gd name="T3" fmla="*/ 9 h 11"/>
                  <a:gd name="T4" fmla="*/ 4 w 4"/>
                  <a:gd name="T5" fmla="*/ 9 h 11"/>
                  <a:gd name="T6" fmla="*/ 3 w 4"/>
                  <a:gd name="T7" fmla="*/ 1 h 11"/>
                  <a:gd name="T8" fmla="*/ 3 w 4"/>
                  <a:gd name="T9" fmla="*/ 1 h 11"/>
                  <a:gd name="T10" fmla="*/ 2 w 4"/>
                  <a:gd name="T11" fmla="*/ 0 h 11"/>
                  <a:gd name="T12" fmla="*/ 0 w 4"/>
                  <a:gd name="T13" fmla="*/ 1 h 11"/>
                  <a:gd name="T14" fmla="*/ 1 w 4"/>
                  <a:gd name="T15" fmla="*/ 10 h 11"/>
                  <a:gd name="T16" fmla="*/ 3 w 4"/>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1">
                    <a:moveTo>
                      <a:pt x="3" y="11"/>
                    </a:moveTo>
                    <a:cubicBezTo>
                      <a:pt x="4" y="9"/>
                      <a:pt x="4" y="9"/>
                      <a:pt x="4" y="9"/>
                    </a:cubicBezTo>
                    <a:cubicBezTo>
                      <a:pt x="4" y="9"/>
                      <a:pt x="4" y="9"/>
                      <a:pt x="4" y="9"/>
                    </a:cubicBezTo>
                    <a:cubicBezTo>
                      <a:pt x="3" y="1"/>
                      <a:pt x="3" y="1"/>
                      <a:pt x="3" y="1"/>
                    </a:cubicBezTo>
                    <a:cubicBezTo>
                      <a:pt x="3" y="1"/>
                      <a:pt x="3" y="1"/>
                      <a:pt x="3" y="1"/>
                    </a:cubicBezTo>
                    <a:cubicBezTo>
                      <a:pt x="3" y="1"/>
                      <a:pt x="3" y="0"/>
                      <a:pt x="2" y="0"/>
                    </a:cubicBezTo>
                    <a:cubicBezTo>
                      <a:pt x="1" y="0"/>
                      <a:pt x="0" y="1"/>
                      <a:pt x="0" y="1"/>
                    </a:cubicBezTo>
                    <a:cubicBezTo>
                      <a:pt x="1" y="10"/>
                      <a:pt x="1" y="10"/>
                      <a:pt x="1" y="10"/>
                    </a:cubicBezTo>
                    <a:lnTo>
                      <a:pt x="3" y="11"/>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6" name="Freeform 3667"/>
              <p:cNvSpPr>
                <a:spLocks/>
              </p:cNvSpPr>
              <p:nvPr/>
            </p:nvSpPr>
            <p:spPr bwMode="auto">
              <a:xfrm>
                <a:off x="11276013" y="5419725"/>
                <a:ext cx="22225" cy="9525"/>
              </a:xfrm>
              <a:custGeom>
                <a:avLst/>
                <a:gdLst>
                  <a:gd name="T0" fmla="*/ 0 w 11"/>
                  <a:gd name="T1" fmla="*/ 2 h 4"/>
                  <a:gd name="T2" fmla="*/ 2 w 11"/>
                  <a:gd name="T3" fmla="*/ 4 h 4"/>
                  <a:gd name="T4" fmla="*/ 2 w 11"/>
                  <a:gd name="T5" fmla="*/ 4 h 4"/>
                  <a:gd name="T6" fmla="*/ 10 w 11"/>
                  <a:gd name="T7" fmla="*/ 3 h 4"/>
                  <a:gd name="T8" fmla="*/ 10 w 11"/>
                  <a:gd name="T9" fmla="*/ 3 h 4"/>
                  <a:gd name="T10" fmla="*/ 11 w 11"/>
                  <a:gd name="T11" fmla="*/ 1 h 4"/>
                  <a:gd name="T12" fmla="*/ 10 w 11"/>
                  <a:gd name="T13" fmla="*/ 0 h 4"/>
                  <a:gd name="T14" fmla="*/ 1 w 11"/>
                  <a:gd name="T15" fmla="*/ 1 h 4"/>
                  <a:gd name="T16" fmla="*/ 0 w 11"/>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0" y="2"/>
                    </a:moveTo>
                    <a:cubicBezTo>
                      <a:pt x="2" y="4"/>
                      <a:pt x="2" y="4"/>
                      <a:pt x="2" y="4"/>
                    </a:cubicBezTo>
                    <a:cubicBezTo>
                      <a:pt x="2" y="4"/>
                      <a:pt x="2" y="4"/>
                      <a:pt x="2" y="4"/>
                    </a:cubicBezTo>
                    <a:cubicBezTo>
                      <a:pt x="10" y="3"/>
                      <a:pt x="10" y="3"/>
                      <a:pt x="10" y="3"/>
                    </a:cubicBezTo>
                    <a:cubicBezTo>
                      <a:pt x="10" y="3"/>
                      <a:pt x="10" y="3"/>
                      <a:pt x="10" y="3"/>
                    </a:cubicBezTo>
                    <a:cubicBezTo>
                      <a:pt x="11" y="3"/>
                      <a:pt x="11" y="2"/>
                      <a:pt x="11" y="1"/>
                    </a:cubicBezTo>
                    <a:cubicBezTo>
                      <a:pt x="11" y="0"/>
                      <a:pt x="10" y="0"/>
                      <a:pt x="10" y="0"/>
                    </a:cubicBezTo>
                    <a:cubicBezTo>
                      <a:pt x="1" y="1"/>
                      <a:pt x="1" y="1"/>
                      <a:pt x="1" y="1"/>
                    </a:cubicBezTo>
                    <a:lnTo>
                      <a:pt x="0" y="2"/>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7" name="Freeform 3668"/>
              <p:cNvSpPr>
                <a:spLocks/>
              </p:cNvSpPr>
              <p:nvPr/>
            </p:nvSpPr>
            <p:spPr bwMode="auto">
              <a:xfrm>
                <a:off x="10875963" y="5118100"/>
                <a:ext cx="11113" cy="22225"/>
              </a:xfrm>
              <a:custGeom>
                <a:avLst/>
                <a:gdLst>
                  <a:gd name="T0" fmla="*/ 4 w 5"/>
                  <a:gd name="T1" fmla="*/ 11 h 11"/>
                  <a:gd name="T2" fmla="*/ 5 w 5"/>
                  <a:gd name="T3" fmla="*/ 9 h 11"/>
                  <a:gd name="T4" fmla="*/ 5 w 5"/>
                  <a:gd name="T5" fmla="*/ 9 h 11"/>
                  <a:gd name="T6" fmla="*/ 3 w 5"/>
                  <a:gd name="T7" fmla="*/ 1 h 11"/>
                  <a:gd name="T8" fmla="*/ 3 w 5"/>
                  <a:gd name="T9" fmla="*/ 1 h 11"/>
                  <a:gd name="T10" fmla="*/ 1 w 5"/>
                  <a:gd name="T11" fmla="*/ 0 h 11"/>
                  <a:gd name="T12" fmla="*/ 0 w 5"/>
                  <a:gd name="T13" fmla="*/ 1 h 11"/>
                  <a:gd name="T14" fmla="*/ 2 w 5"/>
                  <a:gd name="T15" fmla="*/ 10 h 11"/>
                  <a:gd name="T16" fmla="*/ 4 w 5"/>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4" y="11"/>
                    </a:moveTo>
                    <a:cubicBezTo>
                      <a:pt x="5" y="9"/>
                      <a:pt x="5" y="9"/>
                      <a:pt x="5" y="9"/>
                    </a:cubicBezTo>
                    <a:cubicBezTo>
                      <a:pt x="5" y="9"/>
                      <a:pt x="5" y="9"/>
                      <a:pt x="5" y="9"/>
                    </a:cubicBezTo>
                    <a:cubicBezTo>
                      <a:pt x="3" y="1"/>
                      <a:pt x="3" y="1"/>
                      <a:pt x="3" y="1"/>
                    </a:cubicBezTo>
                    <a:cubicBezTo>
                      <a:pt x="3" y="1"/>
                      <a:pt x="3" y="1"/>
                      <a:pt x="3" y="1"/>
                    </a:cubicBezTo>
                    <a:cubicBezTo>
                      <a:pt x="3" y="0"/>
                      <a:pt x="2" y="0"/>
                      <a:pt x="1" y="0"/>
                    </a:cubicBezTo>
                    <a:cubicBezTo>
                      <a:pt x="1" y="0"/>
                      <a:pt x="0" y="1"/>
                      <a:pt x="0" y="1"/>
                    </a:cubicBezTo>
                    <a:cubicBezTo>
                      <a:pt x="2" y="10"/>
                      <a:pt x="2" y="10"/>
                      <a:pt x="2" y="10"/>
                    </a:cubicBezTo>
                    <a:lnTo>
                      <a:pt x="4" y="11"/>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8" name="Freeform 3669"/>
              <p:cNvSpPr>
                <a:spLocks/>
              </p:cNvSpPr>
              <p:nvPr/>
            </p:nvSpPr>
            <p:spPr bwMode="auto">
              <a:xfrm>
                <a:off x="11269663" y="5383213"/>
                <a:ext cx="22225" cy="9525"/>
              </a:xfrm>
              <a:custGeom>
                <a:avLst/>
                <a:gdLst>
                  <a:gd name="T0" fmla="*/ 0 w 11"/>
                  <a:gd name="T1" fmla="*/ 4 h 5"/>
                  <a:gd name="T2" fmla="*/ 2 w 11"/>
                  <a:gd name="T3" fmla="*/ 5 h 5"/>
                  <a:gd name="T4" fmla="*/ 2 w 11"/>
                  <a:gd name="T5" fmla="*/ 5 h 5"/>
                  <a:gd name="T6" fmla="*/ 10 w 11"/>
                  <a:gd name="T7" fmla="*/ 3 h 5"/>
                  <a:gd name="T8" fmla="*/ 10 w 11"/>
                  <a:gd name="T9" fmla="*/ 3 h 5"/>
                  <a:gd name="T10" fmla="*/ 11 w 11"/>
                  <a:gd name="T11" fmla="*/ 2 h 5"/>
                  <a:gd name="T12" fmla="*/ 10 w 11"/>
                  <a:gd name="T13" fmla="*/ 0 h 5"/>
                  <a:gd name="T14" fmla="*/ 2 w 11"/>
                  <a:gd name="T15" fmla="*/ 2 h 5"/>
                  <a:gd name="T16" fmla="*/ 0 w 11"/>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0" y="4"/>
                    </a:moveTo>
                    <a:cubicBezTo>
                      <a:pt x="2" y="5"/>
                      <a:pt x="2" y="5"/>
                      <a:pt x="2" y="5"/>
                    </a:cubicBezTo>
                    <a:cubicBezTo>
                      <a:pt x="2" y="5"/>
                      <a:pt x="2" y="5"/>
                      <a:pt x="2" y="5"/>
                    </a:cubicBezTo>
                    <a:cubicBezTo>
                      <a:pt x="10" y="3"/>
                      <a:pt x="10" y="3"/>
                      <a:pt x="10" y="3"/>
                    </a:cubicBezTo>
                    <a:cubicBezTo>
                      <a:pt x="10" y="3"/>
                      <a:pt x="10" y="3"/>
                      <a:pt x="10" y="3"/>
                    </a:cubicBezTo>
                    <a:cubicBezTo>
                      <a:pt x="11" y="3"/>
                      <a:pt x="11" y="2"/>
                      <a:pt x="11" y="2"/>
                    </a:cubicBezTo>
                    <a:cubicBezTo>
                      <a:pt x="11" y="1"/>
                      <a:pt x="10" y="0"/>
                      <a:pt x="10" y="0"/>
                    </a:cubicBezTo>
                    <a:cubicBezTo>
                      <a:pt x="2" y="2"/>
                      <a:pt x="2" y="2"/>
                      <a:pt x="2" y="2"/>
                    </a:cubicBezTo>
                    <a:lnTo>
                      <a:pt x="0" y="4"/>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79" name="Freeform 3670"/>
              <p:cNvSpPr>
                <a:spLocks/>
              </p:cNvSpPr>
              <p:nvPr/>
            </p:nvSpPr>
            <p:spPr bwMode="auto">
              <a:xfrm>
                <a:off x="10841038" y="5126038"/>
                <a:ext cx="12700" cy="23813"/>
              </a:xfrm>
              <a:custGeom>
                <a:avLst/>
                <a:gdLst>
                  <a:gd name="T0" fmla="*/ 3 w 6"/>
                  <a:gd name="T1" fmla="*/ 10 h 11"/>
                  <a:gd name="T2" fmla="*/ 5 w 6"/>
                  <a:gd name="T3" fmla="*/ 11 h 11"/>
                  <a:gd name="T4" fmla="*/ 6 w 6"/>
                  <a:gd name="T5" fmla="*/ 9 h 11"/>
                  <a:gd name="T6" fmla="*/ 6 w 6"/>
                  <a:gd name="T7" fmla="*/ 9 h 11"/>
                  <a:gd name="T8" fmla="*/ 3 w 6"/>
                  <a:gd name="T9" fmla="*/ 1 h 11"/>
                  <a:gd name="T10" fmla="*/ 3 w 6"/>
                  <a:gd name="T11" fmla="*/ 1 h 11"/>
                  <a:gd name="T12" fmla="*/ 1 w 6"/>
                  <a:gd name="T13" fmla="*/ 1 h 11"/>
                  <a:gd name="T14" fmla="*/ 0 w 6"/>
                  <a:gd name="T15" fmla="*/ 2 h 11"/>
                  <a:gd name="T16" fmla="*/ 3 w 6"/>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0"/>
                    </a:moveTo>
                    <a:cubicBezTo>
                      <a:pt x="5" y="11"/>
                      <a:pt x="5" y="11"/>
                      <a:pt x="5" y="11"/>
                    </a:cubicBezTo>
                    <a:cubicBezTo>
                      <a:pt x="6" y="9"/>
                      <a:pt x="6" y="9"/>
                      <a:pt x="6" y="9"/>
                    </a:cubicBezTo>
                    <a:cubicBezTo>
                      <a:pt x="6" y="9"/>
                      <a:pt x="6" y="9"/>
                      <a:pt x="6" y="9"/>
                    </a:cubicBezTo>
                    <a:cubicBezTo>
                      <a:pt x="3" y="1"/>
                      <a:pt x="3" y="1"/>
                      <a:pt x="3" y="1"/>
                    </a:cubicBezTo>
                    <a:cubicBezTo>
                      <a:pt x="3" y="1"/>
                      <a:pt x="3" y="1"/>
                      <a:pt x="3" y="1"/>
                    </a:cubicBezTo>
                    <a:cubicBezTo>
                      <a:pt x="3" y="1"/>
                      <a:pt x="2" y="0"/>
                      <a:pt x="1" y="1"/>
                    </a:cubicBezTo>
                    <a:cubicBezTo>
                      <a:pt x="1" y="1"/>
                      <a:pt x="0" y="1"/>
                      <a:pt x="0" y="2"/>
                    </a:cubicBezTo>
                    <a:lnTo>
                      <a:pt x="3" y="1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0" name="Freeform 3671"/>
              <p:cNvSpPr>
                <a:spLocks/>
              </p:cNvSpPr>
              <p:nvPr/>
            </p:nvSpPr>
            <p:spPr bwMode="auto">
              <a:xfrm>
                <a:off x="11260138" y="5348288"/>
                <a:ext cx="23813" cy="12700"/>
              </a:xfrm>
              <a:custGeom>
                <a:avLst/>
                <a:gdLst>
                  <a:gd name="T0" fmla="*/ 0 w 11"/>
                  <a:gd name="T1" fmla="*/ 5 h 6"/>
                  <a:gd name="T2" fmla="*/ 2 w 11"/>
                  <a:gd name="T3" fmla="*/ 6 h 6"/>
                  <a:gd name="T4" fmla="*/ 2 w 11"/>
                  <a:gd name="T5" fmla="*/ 6 h 6"/>
                  <a:gd name="T6" fmla="*/ 10 w 11"/>
                  <a:gd name="T7" fmla="*/ 3 h 6"/>
                  <a:gd name="T8" fmla="*/ 10 w 11"/>
                  <a:gd name="T9" fmla="*/ 3 h 6"/>
                  <a:gd name="T10" fmla="*/ 10 w 11"/>
                  <a:gd name="T11" fmla="*/ 2 h 6"/>
                  <a:gd name="T12" fmla="*/ 9 w 11"/>
                  <a:gd name="T13" fmla="*/ 1 h 6"/>
                  <a:gd name="T14" fmla="*/ 1 w 11"/>
                  <a:gd name="T15" fmla="*/ 3 h 6"/>
                  <a:gd name="T16" fmla="*/ 0 w 11"/>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0" y="5"/>
                    </a:moveTo>
                    <a:cubicBezTo>
                      <a:pt x="2" y="6"/>
                      <a:pt x="2" y="6"/>
                      <a:pt x="2" y="6"/>
                    </a:cubicBezTo>
                    <a:cubicBezTo>
                      <a:pt x="2" y="6"/>
                      <a:pt x="2" y="6"/>
                      <a:pt x="2" y="6"/>
                    </a:cubicBezTo>
                    <a:cubicBezTo>
                      <a:pt x="10" y="3"/>
                      <a:pt x="10" y="3"/>
                      <a:pt x="10" y="3"/>
                    </a:cubicBezTo>
                    <a:cubicBezTo>
                      <a:pt x="10" y="3"/>
                      <a:pt x="10" y="3"/>
                      <a:pt x="10" y="3"/>
                    </a:cubicBezTo>
                    <a:cubicBezTo>
                      <a:pt x="11" y="3"/>
                      <a:pt x="11" y="2"/>
                      <a:pt x="10" y="2"/>
                    </a:cubicBezTo>
                    <a:cubicBezTo>
                      <a:pt x="10" y="1"/>
                      <a:pt x="10" y="0"/>
                      <a:pt x="9" y="1"/>
                    </a:cubicBezTo>
                    <a:cubicBezTo>
                      <a:pt x="1" y="3"/>
                      <a:pt x="1" y="3"/>
                      <a:pt x="1" y="3"/>
                    </a:cubicBezTo>
                    <a:lnTo>
                      <a:pt x="0" y="5"/>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1" name="Freeform 3672"/>
              <p:cNvSpPr>
                <a:spLocks/>
              </p:cNvSpPr>
              <p:nvPr/>
            </p:nvSpPr>
            <p:spPr bwMode="auto">
              <a:xfrm>
                <a:off x="10807700" y="5140325"/>
                <a:ext cx="12700" cy="20638"/>
              </a:xfrm>
              <a:custGeom>
                <a:avLst/>
                <a:gdLst>
                  <a:gd name="T0" fmla="*/ 3 w 6"/>
                  <a:gd name="T1" fmla="*/ 9 h 10"/>
                  <a:gd name="T2" fmla="*/ 5 w 6"/>
                  <a:gd name="T3" fmla="*/ 10 h 10"/>
                  <a:gd name="T4" fmla="*/ 6 w 6"/>
                  <a:gd name="T5" fmla="*/ 8 h 10"/>
                  <a:gd name="T6" fmla="*/ 6 w 6"/>
                  <a:gd name="T7" fmla="*/ 8 h 10"/>
                  <a:gd name="T8" fmla="*/ 3 w 6"/>
                  <a:gd name="T9" fmla="*/ 0 h 10"/>
                  <a:gd name="T10" fmla="*/ 3 w 6"/>
                  <a:gd name="T11" fmla="*/ 0 h 10"/>
                  <a:gd name="T12" fmla="*/ 1 w 6"/>
                  <a:gd name="T13" fmla="*/ 0 h 10"/>
                  <a:gd name="T14" fmla="*/ 0 w 6"/>
                  <a:gd name="T15" fmla="*/ 1 h 10"/>
                  <a:gd name="T16" fmla="*/ 3 w 6"/>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3" y="9"/>
                    </a:moveTo>
                    <a:cubicBezTo>
                      <a:pt x="5" y="10"/>
                      <a:pt x="5" y="10"/>
                      <a:pt x="5" y="10"/>
                    </a:cubicBezTo>
                    <a:cubicBezTo>
                      <a:pt x="6" y="8"/>
                      <a:pt x="6" y="8"/>
                      <a:pt x="6" y="8"/>
                    </a:cubicBezTo>
                    <a:cubicBezTo>
                      <a:pt x="6" y="8"/>
                      <a:pt x="6" y="8"/>
                      <a:pt x="6" y="8"/>
                    </a:cubicBezTo>
                    <a:cubicBezTo>
                      <a:pt x="3" y="0"/>
                      <a:pt x="3" y="0"/>
                      <a:pt x="3" y="0"/>
                    </a:cubicBezTo>
                    <a:cubicBezTo>
                      <a:pt x="3" y="0"/>
                      <a:pt x="3" y="0"/>
                      <a:pt x="3" y="0"/>
                    </a:cubicBezTo>
                    <a:cubicBezTo>
                      <a:pt x="2" y="0"/>
                      <a:pt x="2" y="0"/>
                      <a:pt x="1" y="0"/>
                    </a:cubicBezTo>
                    <a:cubicBezTo>
                      <a:pt x="0" y="0"/>
                      <a:pt x="0" y="1"/>
                      <a:pt x="0" y="1"/>
                    </a:cubicBezTo>
                    <a:lnTo>
                      <a:pt x="3" y="9"/>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2" name="Freeform 3673"/>
              <p:cNvSpPr>
                <a:spLocks/>
              </p:cNvSpPr>
              <p:nvPr/>
            </p:nvSpPr>
            <p:spPr bwMode="auto">
              <a:xfrm>
                <a:off x="11249025" y="5314950"/>
                <a:ext cx="22225" cy="12700"/>
              </a:xfrm>
              <a:custGeom>
                <a:avLst/>
                <a:gdLst>
                  <a:gd name="T0" fmla="*/ 2 w 11"/>
                  <a:gd name="T1" fmla="*/ 6 h 6"/>
                  <a:gd name="T2" fmla="*/ 10 w 11"/>
                  <a:gd name="T3" fmla="*/ 3 h 6"/>
                  <a:gd name="T4" fmla="*/ 10 w 11"/>
                  <a:gd name="T5" fmla="*/ 3 h 6"/>
                  <a:gd name="T6" fmla="*/ 10 w 11"/>
                  <a:gd name="T7" fmla="*/ 1 h 6"/>
                  <a:gd name="T8" fmla="*/ 9 w 11"/>
                  <a:gd name="T9" fmla="*/ 0 h 6"/>
                  <a:gd name="T10" fmla="*/ 1 w 11"/>
                  <a:gd name="T11" fmla="*/ 4 h 6"/>
                  <a:gd name="T12" fmla="*/ 0 w 11"/>
                  <a:gd name="T13" fmla="*/ 6 h 6"/>
                  <a:gd name="T14" fmla="*/ 2 w 11"/>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2" y="6"/>
                    </a:moveTo>
                    <a:cubicBezTo>
                      <a:pt x="10" y="3"/>
                      <a:pt x="10" y="3"/>
                      <a:pt x="10" y="3"/>
                    </a:cubicBezTo>
                    <a:cubicBezTo>
                      <a:pt x="10" y="3"/>
                      <a:pt x="10" y="3"/>
                      <a:pt x="10" y="3"/>
                    </a:cubicBezTo>
                    <a:cubicBezTo>
                      <a:pt x="10" y="3"/>
                      <a:pt x="11" y="2"/>
                      <a:pt x="10" y="1"/>
                    </a:cubicBezTo>
                    <a:cubicBezTo>
                      <a:pt x="10" y="0"/>
                      <a:pt x="9" y="0"/>
                      <a:pt x="9" y="0"/>
                    </a:cubicBezTo>
                    <a:cubicBezTo>
                      <a:pt x="1" y="4"/>
                      <a:pt x="1" y="4"/>
                      <a:pt x="1" y="4"/>
                    </a:cubicBezTo>
                    <a:cubicBezTo>
                      <a:pt x="0" y="6"/>
                      <a:pt x="0" y="6"/>
                      <a:pt x="0" y="6"/>
                    </a:cubicBezTo>
                    <a:cubicBezTo>
                      <a:pt x="2" y="6"/>
                      <a:pt x="2" y="6"/>
                      <a:pt x="2" y="6"/>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3" name="Freeform 3674"/>
              <p:cNvSpPr>
                <a:spLocks/>
              </p:cNvSpPr>
              <p:nvPr/>
            </p:nvSpPr>
            <p:spPr bwMode="auto">
              <a:xfrm>
                <a:off x="10744200" y="5176838"/>
                <a:ext cx="15875" cy="17463"/>
              </a:xfrm>
              <a:custGeom>
                <a:avLst/>
                <a:gdLst>
                  <a:gd name="T0" fmla="*/ 6 w 8"/>
                  <a:gd name="T1" fmla="*/ 9 h 9"/>
                  <a:gd name="T2" fmla="*/ 8 w 8"/>
                  <a:gd name="T3" fmla="*/ 9 h 9"/>
                  <a:gd name="T4" fmla="*/ 8 w 8"/>
                  <a:gd name="T5" fmla="*/ 7 h 9"/>
                  <a:gd name="T6" fmla="*/ 8 w 8"/>
                  <a:gd name="T7" fmla="*/ 7 h 9"/>
                  <a:gd name="T8" fmla="*/ 3 w 8"/>
                  <a:gd name="T9" fmla="*/ 0 h 9"/>
                  <a:gd name="T10" fmla="*/ 3 w 8"/>
                  <a:gd name="T11" fmla="*/ 0 h 9"/>
                  <a:gd name="T12" fmla="*/ 1 w 8"/>
                  <a:gd name="T13" fmla="*/ 0 h 9"/>
                  <a:gd name="T14" fmla="*/ 1 w 8"/>
                  <a:gd name="T15" fmla="*/ 2 h 9"/>
                  <a:gd name="T16" fmla="*/ 6 w 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9"/>
                    </a:moveTo>
                    <a:cubicBezTo>
                      <a:pt x="8" y="9"/>
                      <a:pt x="8" y="9"/>
                      <a:pt x="8" y="9"/>
                    </a:cubicBezTo>
                    <a:cubicBezTo>
                      <a:pt x="8" y="7"/>
                      <a:pt x="8" y="7"/>
                      <a:pt x="8" y="7"/>
                    </a:cubicBezTo>
                    <a:cubicBezTo>
                      <a:pt x="8" y="7"/>
                      <a:pt x="8" y="7"/>
                      <a:pt x="8" y="7"/>
                    </a:cubicBezTo>
                    <a:cubicBezTo>
                      <a:pt x="3" y="0"/>
                      <a:pt x="3" y="0"/>
                      <a:pt x="3" y="0"/>
                    </a:cubicBezTo>
                    <a:cubicBezTo>
                      <a:pt x="3" y="0"/>
                      <a:pt x="3" y="0"/>
                      <a:pt x="3" y="0"/>
                    </a:cubicBezTo>
                    <a:cubicBezTo>
                      <a:pt x="3" y="0"/>
                      <a:pt x="2" y="0"/>
                      <a:pt x="1" y="0"/>
                    </a:cubicBezTo>
                    <a:cubicBezTo>
                      <a:pt x="1" y="1"/>
                      <a:pt x="0" y="2"/>
                      <a:pt x="1" y="2"/>
                    </a:cubicBezTo>
                    <a:lnTo>
                      <a:pt x="6" y="9"/>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4" name="Freeform 3675"/>
              <p:cNvSpPr>
                <a:spLocks/>
              </p:cNvSpPr>
              <p:nvPr/>
            </p:nvSpPr>
            <p:spPr bwMode="auto">
              <a:xfrm>
                <a:off x="11142663" y="5722938"/>
                <a:ext cx="14288" cy="17463"/>
              </a:xfrm>
              <a:custGeom>
                <a:avLst/>
                <a:gdLst>
                  <a:gd name="T0" fmla="*/ 2 w 7"/>
                  <a:gd name="T1" fmla="*/ 0 h 9"/>
                  <a:gd name="T2" fmla="*/ 0 w 7"/>
                  <a:gd name="T3" fmla="*/ 0 h 9"/>
                  <a:gd name="T4" fmla="*/ 0 w 7"/>
                  <a:gd name="T5" fmla="*/ 2 h 9"/>
                  <a:gd name="T6" fmla="*/ 0 w 7"/>
                  <a:gd name="T7" fmla="*/ 2 h 9"/>
                  <a:gd name="T8" fmla="*/ 5 w 7"/>
                  <a:gd name="T9" fmla="*/ 9 h 9"/>
                  <a:gd name="T10" fmla="*/ 5 w 7"/>
                  <a:gd name="T11" fmla="*/ 9 h 9"/>
                  <a:gd name="T12" fmla="*/ 6 w 7"/>
                  <a:gd name="T13" fmla="*/ 9 h 9"/>
                  <a:gd name="T14" fmla="*/ 7 w 7"/>
                  <a:gd name="T15" fmla="*/ 7 h 9"/>
                  <a:gd name="T16" fmla="*/ 2 w 7"/>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0"/>
                    </a:moveTo>
                    <a:cubicBezTo>
                      <a:pt x="0" y="0"/>
                      <a:pt x="0" y="0"/>
                      <a:pt x="0" y="0"/>
                    </a:cubicBezTo>
                    <a:cubicBezTo>
                      <a:pt x="0" y="2"/>
                      <a:pt x="0" y="2"/>
                      <a:pt x="0" y="2"/>
                    </a:cubicBezTo>
                    <a:cubicBezTo>
                      <a:pt x="0" y="2"/>
                      <a:pt x="0" y="2"/>
                      <a:pt x="0" y="2"/>
                    </a:cubicBezTo>
                    <a:cubicBezTo>
                      <a:pt x="5" y="9"/>
                      <a:pt x="5" y="9"/>
                      <a:pt x="5" y="9"/>
                    </a:cubicBezTo>
                    <a:cubicBezTo>
                      <a:pt x="5" y="9"/>
                      <a:pt x="5" y="9"/>
                      <a:pt x="5" y="9"/>
                    </a:cubicBezTo>
                    <a:cubicBezTo>
                      <a:pt x="5" y="9"/>
                      <a:pt x="6" y="9"/>
                      <a:pt x="6" y="9"/>
                    </a:cubicBezTo>
                    <a:cubicBezTo>
                      <a:pt x="7" y="8"/>
                      <a:pt x="7" y="8"/>
                      <a:pt x="7" y="7"/>
                    </a:cubicBezTo>
                    <a:lnTo>
                      <a:pt x="2"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5" name="Freeform 3676"/>
              <p:cNvSpPr>
                <a:spLocks/>
              </p:cNvSpPr>
              <p:nvPr/>
            </p:nvSpPr>
            <p:spPr bwMode="auto">
              <a:xfrm>
                <a:off x="11215688" y="5253038"/>
                <a:ext cx="19050" cy="14288"/>
              </a:xfrm>
              <a:custGeom>
                <a:avLst/>
                <a:gdLst>
                  <a:gd name="T0" fmla="*/ 2 w 9"/>
                  <a:gd name="T1" fmla="*/ 7 h 7"/>
                  <a:gd name="T2" fmla="*/ 9 w 9"/>
                  <a:gd name="T3" fmla="*/ 2 h 7"/>
                  <a:gd name="T4" fmla="*/ 9 w 9"/>
                  <a:gd name="T5" fmla="*/ 2 h 7"/>
                  <a:gd name="T6" fmla="*/ 9 w 9"/>
                  <a:gd name="T7" fmla="*/ 1 h 7"/>
                  <a:gd name="T8" fmla="*/ 7 w 9"/>
                  <a:gd name="T9" fmla="*/ 0 h 7"/>
                  <a:gd name="T10" fmla="*/ 0 w 9"/>
                  <a:gd name="T11" fmla="*/ 5 h 7"/>
                  <a:gd name="T12" fmla="*/ 0 w 9"/>
                  <a:gd name="T13" fmla="*/ 7 h 7"/>
                  <a:gd name="T14" fmla="*/ 2 w 9"/>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2" y="7"/>
                    </a:moveTo>
                    <a:cubicBezTo>
                      <a:pt x="9" y="2"/>
                      <a:pt x="9" y="2"/>
                      <a:pt x="9" y="2"/>
                    </a:cubicBezTo>
                    <a:cubicBezTo>
                      <a:pt x="9" y="2"/>
                      <a:pt x="9" y="2"/>
                      <a:pt x="9" y="2"/>
                    </a:cubicBezTo>
                    <a:cubicBezTo>
                      <a:pt x="9" y="2"/>
                      <a:pt x="9" y="1"/>
                      <a:pt x="9" y="1"/>
                    </a:cubicBezTo>
                    <a:cubicBezTo>
                      <a:pt x="8" y="0"/>
                      <a:pt x="7" y="0"/>
                      <a:pt x="7" y="0"/>
                    </a:cubicBezTo>
                    <a:cubicBezTo>
                      <a:pt x="0" y="5"/>
                      <a:pt x="0" y="5"/>
                      <a:pt x="0" y="5"/>
                    </a:cubicBezTo>
                    <a:cubicBezTo>
                      <a:pt x="0" y="7"/>
                      <a:pt x="0" y="7"/>
                      <a:pt x="0" y="7"/>
                    </a:cubicBezTo>
                    <a:cubicBezTo>
                      <a:pt x="2" y="7"/>
                      <a:pt x="2" y="7"/>
                      <a:pt x="2" y="7"/>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6" name="Freeform 3677"/>
              <p:cNvSpPr>
                <a:spLocks/>
              </p:cNvSpPr>
              <p:nvPr/>
            </p:nvSpPr>
            <p:spPr bwMode="auto">
              <a:xfrm>
                <a:off x="10717213" y="5199063"/>
                <a:ext cx="15875" cy="19050"/>
              </a:xfrm>
              <a:custGeom>
                <a:avLst/>
                <a:gdLst>
                  <a:gd name="T0" fmla="*/ 6 w 8"/>
                  <a:gd name="T1" fmla="*/ 9 h 9"/>
                  <a:gd name="T2" fmla="*/ 8 w 8"/>
                  <a:gd name="T3" fmla="*/ 9 h 9"/>
                  <a:gd name="T4" fmla="*/ 8 w 8"/>
                  <a:gd name="T5" fmla="*/ 7 h 9"/>
                  <a:gd name="T6" fmla="*/ 8 w 8"/>
                  <a:gd name="T7" fmla="*/ 7 h 9"/>
                  <a:gd name="T8" fmla="*/ 2 w 8"/>
                  <a:gd name="T9" fmla="*/ 0 h 9"/>
                  <a:gd name="T10" fmla="*/ 2 w 8"/>
                  <a:gd name="T11" fmla="*/ 0 h 9"/>
                  <a:gd name="T12" fmla="*/ 1 w 8"/>
                  <a:gd name="T13" fmla="*/ 1 h 9"/>
                  <a:gd name="T14" fmla="*/ 0 w 8"/>
                  <a:gd name="T15" fmla="*/ 2 h 9"/>
                  <a:gd name="T16" fmla="*/ 6 w 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9"/>
                    </a:moveTo>
                    <a:cubicBezTo>
                      <a:pt x="8" y="9"/>
                      <a:pt x="8" y="9"/>
                      <a:pt x="8" y="9"/>
                    </a:cubicBezTo>
                    <a:cubicBezTo>
                      <a:pt x="8" y="7"/>
                      <a:pt x="8" y="7"/>
                      <a:pt x="8" y="7"/>
                    </a:cubicBezTo>
                    <a:cubicBezTo>
                      <a:pt x="8" y="7"/>
                      <a:pt x="8" y="7"/>
                      <a:pt x="8" y="7"/>
                    </a:cubicBezTo>
                    <a:cubicBezTo>
                      <a:pt x="2" y="0"/>
                      <a:pt x="2" y="0"/>
                      <a:pt x="2" y="0"/>
                    </a:cubicBezTo>
                    <a:cubicBezTo>
                      <a:pt x="2" y="0"/>
                      <a:pt x="2" y="0"/>
                      <a:pt x="2" y="0"/>
                    </a:cubicBezTo>
                    <a:cubicBezTo>
                      <a:pt x="2" y="0"/>
                      <a:pt x="1" y="0"/>
                      <a:pt x="1" y="1"/>
                    </a:cubicBezTo>
                    <a:cubicBezTo>
                      <a:pt x="0" y="1"/>
                      <a:pt x="0" y="2"/>
                      <a:pt x="0" y="2"/>
                    </a:cubicBezTo>
                    <a:lnTo>
                      <a:pt x="6" y="9"/>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7" name="Freeform 3678"/>
              <p:cNvSpPr>
                <a:spLocks/>
              </p:cNvSpPr>
              <p:nvPr/>
            </p:nvSpPr>
            <p:spPr bwMode="auto">
              <a:xfrm>
                <a:off x="11169650" y="5702300"/>
                <a:ext cx="17463" cy="15875"/>
              </a:xfrm>
              <a:custGeom>
                <a:avLst/>
                <a:gdLst>
                  <a:gd name="T0" fmla="*/ 2 w 8"/>
                  <a:gd name="T1" fmla="*/ 0 h 8"/>
                  <a:gd name="T2" fmla="*/ 0 w 8"/>
                  <a:gd name="T3" fmla="*/ 0 h 8"/>
                  <a:gd name="T4" fmla="*/ 0 w 8"/>
                  <a:gd name="T5" fmla="*/ 2 h 8"/>
                  <a:gd name="T6" fmla="*/ 0 w 8"/>
                  <a:gd name="T7" fmla="*/ 2 h 8"/>
                  <a:gd name="T8" fmla="*/ 5 w 8"/>
                  <a:gd name="T9" fmla="*/ 8 h 8"/>
                  <a:gd name="T10" fmla="*/ 5 w 8"/>
                  <a:gd name="T11" fmla="*/ 8 h 8"/>
                  <a:gd name="T12" fmla="*/ 7 w 8"/>
                  <a:gd name="T13" fmla="*/ 8 h 8"/>
                  <a:gd name="T14" fmla="*/ 7 w 8"/>
                  <a:gd name="T15" fmla="*/ 6 h 8"/>
                  <a:gd name="T16" fmla="*/ 2 w 8"/>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2" y="0"/>
                    </a:moveTo>
                    <a:cubicBezTo>
                      <a:pt x="0" y="0"/>
                      <a:pt x="0" y="0"/>
                      <a:pt x="0" y="0"/>
                    </a:cubicBezTo>
                    <a:cubicBezTo>
                      <a:pt x="0" y="2"/>
                      <a:pt x="0" y="2"/>
                      <a:pt x="0" y="2"/>
                    </a:cubicBezTo>
                    <a:cubicBezTo>
                      <a:pt x="0" y="2"/>
                      <a:pt x="0" y="2"/>
                      <a:pt x="0" y="2"/>
                    </a:cubicBezTo>
                    <a:cubicBezTo>
                      <a:pt x="5" y="8"/>
                      <a:pt x="5" y="8"/>
                      <a:pt x="5" y="8"/>
                    </a:cubicBezTo>
                    <a:cubicBezTo>
                      <a:pt x="5" y="8"/>
                      <a:pt x="5" y="8"/>
                      <a:pt x="5" y="8"/>
                    </a:cubicBezTo>
                    <a:cubicBezTo>
                      <a:pt x="6" y="8"/>
                      <a:pt x="6" y="8"/>
                      <a:pt x="7" y="8"/>
                    </a:cubicBezTo>
                    <a:cubicBezTo>
                      <a:pt x="8" y="7"/>
                      <a:pt x="8" y="7"/>
                      <a:pt x="7" y="6"/>
                    </a:cubicBezTo>
                    <a:lnTo>
                      <a:pt x="2"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8" name="Freeform 3679"/>
              <p:cNvSpPr>
                <a:spLocks/>
              </p:cNvSpPr>
              <p:nvPr/>
            </p:nvSpPr>
            <p:spPr bwMode="auto">
              <a:xfrm>
                <a:off x="11191875" y="5224463"/>
                <a:ext cx="19050" cy="15875"/>
              </a:xfrm>
              <a:custGeom>
                <a:avLst/>
                <a:gdLst>
                  <a:gd name="T0" fmla="*/ 2 w 9"/>
                  <a:gd name="T1" fmla="*/ 8 h 8"/>
                  <a:gd name="T2" fmla="*/ 9 w 9"/>
                  <a:gd name="T3" fmla="*/ 3 h 8"/>
                  <a:gd name="T4" fmla="*/ 9 w 9"/>
                  <a:gd name="T5" fmla="*/ 3 h 8"/>
                  <a:gd name="T6" fmla="*/ 8 w 9"/>
                  <a:gd name="T7" fmla="*/ 1 h 8"/>
                  <a:gd name="T8" fmla="*/ 7 w 9"/>
                  <a:gd name="T9" fmla="*/ 1 h 8"/>
                  <a:gd name="T10" fmla="*/ 0 w 9"/>
                  <a:gd name="T11" fmla="*/ 6 h 8"/>
                  <a:gd name="T12" fmla="*/ 0 w 9"/>
                  <a:gd name="T13" fmla="*/ 8 h 8"/>
                  <a:gd name="T14" fmla="*/ 2 w 9"/>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8">
                    <a:moveTo>
                      <a:pt x="2" y="8"/>
                    </a:moveTo>
                    <a:cubicBezTo>
                      <a:pt x="9" y="3"/>
                      <a:pt x="9" y="3"/>
                      <a:pt x="9" y="3"/>
                    </a:cubicBezTo>
                    <a:cubicBezTo>
                      <a:pt x="9" y="3"/>
                      <a:pt x="9" y="3"/>
                      <a:pt x="9" y="3"/>
                    </a:cubicBezTo>
                    <a:cubicBezTo>
                      <a:pt x="9" y="2"/>
                      <a:pt x="9" y="2"/>
                      <a:pt x="8" y="1"/>
                    </a:cubicBezTo>
                    <a:cubicBezTo>
                      <a:pt x="8" y="0"/>
                      <a:pt x="7" y="0"/>
                      <a:pt x="7" y="1"/>
                    </a:cubicBezTo>
                    <a:cubicBezTo>
                      <a:pt x="0" y="6"/>
                      <a:pt x="0" y="6"/>
                      <a:pt x="0" y="6"/>
                    </a:cubicBezTo>
                    <a:cubicBezTo>
                      <a:pt x="0" y="8"/>
                      <a:pt x="0" y="8"/>
                      <a:pt x="0" y="8"/>
                    </a:cubicBezTo>
                    <a:cubicBezTo>
                      <a:pt x="2" y="8"/>
                      <a:pt x="2" y="8"/>
                      <a:pt x="2" y="8"/>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89" name="Freeform 3680"/>
              <p:cNvSpPr>
                <a:spLocks/>
              </p:cNvSpPr>
              <p:nvPr/>
            </p:nvSpPr>
            <p:spPr bwMode="auto">
              <a:xfrm>
                <a:off x="10691813" y="5224463"/>
                <a:ext cx="17463" cy="15875"/>
              </a:xfrm>
              <a:custGeom>
                <a:avLst/>
                <a:gdLst>
                  <a:gd name="T0" fmla="*/ 6 w 8"/>
                  <a:gd name="T1" fmla="*/ 8 h 8"/>
                  <a:gd name="T2" fmla="*/ 8 w 8"/>
                  <a:gd name="T3" fmla="*/ 8 h 8"/>
                  <a:gd name="T4" fmla="*/ 8 w 8"/>
                  <a:gd name="T5" fmla="*/ 6 h 8"/>
                  <a:gd name="T6" fmla="*/ 8 w 8"/>
                  <a:gd name="T7" fmla="*/ 6 h 8"/>
                  <a:gd name="T8" fmla="*/ 2 w 8"/>
                  <a:gd name="T9" fmla="*/ 1 h 8"/>
                  <a:gd name="T10" fmla="*/ 2 w 8"/>
                  <a:gd name="T11" fmla="*/ 1 h 8"/>
                  <a:gd name="T12" fmla="*/ 0 w 8"/>
                  <a:gd name="T13" fmla="*/ 1 h 8"/>
                  <a:gd name="T14" fmla="*/ 0 w 8"/>
                  <a:gd name="T15" fmla="*/ 3 h 8"/>
                  <a:gd name="T16" fmla="*/ 6 w 8"/>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6" y="8"/>
                    </a:moveTo>
                    <a:cubicBezTo>
                      <a:pt x="8" y="8"/>
                      <a:pt x="8" y="8"/>
                      <a:pt x="8" y="8"/>
                    </a:cubicBezTo>
                    <a:cubicBezTo>
                      <a:pt x="8" y="6"/>
                      <a:pt x="8" y="6"/>
                      <a:pt x="8" y="6"/>
                    </a:cubicBezTo>
                    <a:cubicBezTo>
                      <a:pt x="8" y="6"/>
                      <a:pt x="8" y="6"/>
                      <a:pt x="8" y="6"/>
                    </a:cubicBezTo>
                    <a:cubicBezTo>
                      <a:pt x="2" y="1"/>
                      <a:pt x="2" y="1"/>
                      <a:pt x="2" y="1"/>
                    </a:cubicBezTo>
                    <a:cubicBezTo>
                      <a:pt x="2" y="1"/>
                      <a:pt x="2" y="1"/>
                      <a:pt x="2" y="1"/>
                    </a:cubicBezTo>
                    <a:cubicBezTo>
                      <a:pt x="2" y="0"/>
                      <a:pt x="1" y="0"/>
                      <a:pt x="0" y="1"/>
                    </a:cubicBezTo>
                    <a:cubicBezTo>
                      <a:pt x="0" y="2"/>
                      <a:pt x="0" y="2"/>
                      <a:pt x="0" y="3"/>
                    </a:cubicBezTo>
                    <a:lnTo>
                      <a:pt x="6" y="8"/>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0" name="Freeform 3681"/>
              <p:cNvSpPr>
                <a:spLocks/>
              </p:cNvSpPr>
              <p:nvPr/>
            </p:nvSpPr>
            <p:spPr bwMode="auto">
              <a:xfrm>
                <a:off x="11191875" y="5676900"/>
                <a:ext cx="19050" cy="15875"/>
              </a:xfrm>
              <a:custGeom>
                <a:avLst/>
                <a:gdLst>
                  <a:gd name="T0" fmla="*/ 2 w 9"/>
                  <a:gd name="T1" fmla="*/ 0 h 8"/>
                  <a:gd name="T2" fmla="*/ 0 w 9"/>
                  <a:gd name="T3" fmla="*/ 0 h 8"/>
                  <a:gd name="T4" fmla="*/ 0 w 9"/>
                  <a:gd name="T5" fmla="*/ 2 h 8"/>
                  <a:gd name="T6" fmla="*/ 0 w 9"/>
                  <a:gd name="T7" fmla="*/ 2 h 8"/>
                  <a:gd name="T8" fmla="*/ 7 w 9"/>
                  <a:gd name="T9" fmla="*/ 8 h 8"/>
                  <a:gd name="T10" fmla="*/ 7 w 9"/>
                  <a:gd name="T11" fmla="*/ 8 h 8"/>
                  <a:gd name="T12" fmla="*/ 8 w 9"/>
                  <a:gd name="T13" fmla="*/ 7 h 8"/>
                  <a:gd name="T14" fmla="*/ 9 w 9"/>
                  <a:gd name="T15" fmla="*/ 6 h 8"/>
                  <a:gd name="T16" fmla="*/ 2 w 9"/>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8">
                    <a:moveTo>
                      <a:pt x="2" y="0"/>
                    </a:moveTo>
                    <a:cubicBezTo>
                      <a:pt x="0" y="0"/>
                      <a:pt x="0" y="0"/>
                      <a:pt x="0" y="0"/>
                    </a:cubicBezTo>
                    <a:cubicBezTo>
                      <a:pt x="0" y="2"/>
                      <a:pt x="0" y="2"/>
                      <a:pt x="0" y="2"/>
                    </a:cubicBezTo>
                    <a:cubicBezTo>
                      <a:pt x="0" y="2"/>
                      <a:pt x="0" y="2"/>
                      <a:pt x="0" y="2"/>
                    </a:cubicBezTo>
                    <a:cubicBezTo>
                      <a:pt x="7" y="8"/>
                      <a:pt x="7" y="8"/>
                      <a:pt x="7" y="8"/>
                    </a:cubicBezTo>
                    <a:cubicBezTo>
                      <a:pt x="7" y="8"/>
                      <a:pt x="7" y="8"/>
                      <a:pt x="7" y="8"/>
                    </a:cubicBezTo>
                    <a:cubicBezTo>
                      <a:pt x="7" y="8"/>
                      <a:pt x="8" y="8"/>
                      <a:pt x="8" y="7"/>
                    </a:cubicBezTo>
                    <a:cubicBezTo>
                      <a:pt x="9" y="7"/>
                      <a:pt x="9" y="6"/>
                      <a:pt x="9" y="6"/>
                    </a:cubicBezTo>
                    <a:lnTo>
                      <a:pt x="2"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1" name="Freeform 3682"/>
              <p:cNvSpPr>
                <a:spLocks/>
              </p:cNvSpPr>
              <p:nvPr/>
            </p:nvSpPr>
            <p:spPr bwMode="auto">
              <a:xfrm>
                <a:off x="11169650" y="5199063"/>
                <a:ext cx="17463" cy="19050"/>
              </a:xfrm>
              <a:custGeom>
                <a:avLst/>
                <a:gdLst>
                  <a:gd name="T0" fmla="*/ 2 w 8"/>
                  <a:gd name="T1" fmla="*/ 9 h 9"/>
                  <a:gd name="T2" fmla="*/ 2 w 8"/>
                  <a:gd name="T3" fmla="*/ 9 h 9"/>
                  <a:gd name="T4" fmla="*/ 7 w 8"/>
                  <a:gd name="T5" fmla="*/ 2 h 9"/>
                  <a:gd name="T6" fmla="*/ 7 w 8"/>
                  <a:gd name="T7" fmla="*/ 2 h 9"/>
                  <a:gd name="T8" fmla="*/ 7 w 8"/>
                  <a:gd name="T9" fmla="*/ 1 h 9"/>
                  <a:gd name="T10" fmla="*/ 5 w 8"/>
                  <a:gd name="T11" fmla="*/ 0 h 9"/>
                  <a:gd name="T12" fmla="*/ 0 w 8"/>
                  <a:gd name="T13" fmla="*/ 7 h 9"/>
                  <a:gd name="T14" fmla="*/ 0 w 8"/>
                  <a:gd name="T15" fmla="*/ 9 h 9"/>
                  <a:gd name="T16" fmla="*/ 2 w 8"/>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2" y="9"/>
                    </a:moveTo>
                    <a:cubicBezTo>
                      <a:pt x="2" y="9"/>
                      <a:pt x="2" y="9"/>
                      <a:pt x="2" y="9"/>
                    </a:cubicBezTo>
                    <a:cubicBezTo>
                      <a:pt x="7" y="2"/>
                      <a:pt x="7" y="2"/>
                      <a:pt x="7" y="2"/>
                    </a:cubicBezTo>
                    <a:cubicBezTo>
                      <a:pt x="7" y="2"/>
                      <a:pt x="7" y="2"/>
                      <a:pt x="7" y="2"/>
                    </a:cubicBezTo>
                    <a:cubicBezTo>
                      <a:pt x="8" y="2"/>
                      <a:pt x="8" y="1"/>
                      <a:pt x="7" y="1"/>
                    </a:cubicBezTo>
                    <a:cubicBezTo>
                      <a:pt x="6" y="0"/>
                      <a:pt x="6" y="0"/>
                      <a:pt x="5" y="0"/>
                    </a:cubicBezTo>
                    <a:cubicBezTo>
                      <a:pt x="0" y="7"/>
                      <a:pt x="0" y="7"/>
                      <a:pt x="0" y="7"/>
                    </a:cubicBezTo>
                    <a:cubicBezTo>
                      <a:pt x="0" y="9"/>
                      <a:pt x="0" y="9"/>
                      <a:pt x="0" y="9"/>
                    </a:cubicBezTo>
                    <a:lnTo>
                      <a:pt x="2" y="9"/>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2" name="Freeform 3683"/>
              <p:cNvSpPr>
                <a:spLocks/>
              </p:cNvSpPr>
              <p:nvPr/>
            </p:nvSpPr>
            <p:spPr bwMode="auto">
              <a:xfrm>
                <a:off x="10669588" y="5253038"/>
                <a:ext cx="19050" cy="14288"/>
              </a:xfrm>
              <a:custGeom>
                <a:avLst/>
                <a:gdLst>
                  <a:gd name="T0" fmla="*/ 7 w 9"/>
                  <a:gd name="T1" fmla="*/ 7 h 7"/>
                  <a:gd name="T2" fmla="*/ 9 w 9"/>
                  <a:gd name="T3" fmla="*/ 7 h 7"/>
                  <a:gd name="T4" fmla="*/ 9 w 9"/>
                  <a:gd name="T5" fmla="*/ 5 h 7"/>
                  <a:gd name="T6" fmla="*/ 9 w 9"/>
                  <a:gd name="T7" fmla="*/ 5 h 7"/>
                  <a:gd name="T8" fmla="*/ 2 w 9"/>
                  <a:gd name="T9" fmla="*/ 0 h 7"/>
                  <a:gd name="T10" fmla="*/ 2 w 9"/>
                  <a:gd name="T11" fmla="*/ 0 h 7"/>
                  <a:gd name="T12" fmla="*/ 0 w 9"/>
                  <a:gd name="T13" fmla="*/ 1 h 7"/>
                  <a:gd name="T14" fmla="*/ 0 w 9"/>
                  <a:gd name="T15" fmla="*/ 2 h 7"/>
                  <a:gd name="T16" fmla="*/ 7 w 9"/>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7">
                    <a:moveTo>
                      <a:pt x="7" y="7"/>
                    </a:moveTo>
                    <a:cubicBezTo>
                      <a:pt x="9" y="7"/>
                      <a:pt x="9" y="7"/>
                      <a:pt x="9" y="7"/>
                    </a:cubicBezTo>
                    <a:cubicBezTo>
                      <a:pt x="9" y="5"/>
                      <a:pt x="9" y="5"/>
                      <a:pt x="9" y="5"/>
                    </a:cubicBezTo>
                    <a:cubicBezTo>
                      <a:pt x="9" y="5"/>
                      <a:pt x="9" y="5"/>
                      <a:pt x="9" y="5"/>
                    </a:cubicBezTo>
                    <a:cubicBezTo>
                      <a:pt x="2" y="0"/>
                      <a:pt x="2" y="0"/>
                      <a:pt x="2" y="0"/>
                    </a:cubicBezTo>
                    <a:cubicBezTo>
                      <a:pt x="2" y="0"/>
                      <a:pt x="2" y="0"/>
                      <a:pt x="2" y="0"/>
                    </a:cubicBezTo>
                    <a:cubicBezTo>
                      <a:pt x="1" y="0"/>
                      <a:pt x="1" y="0"/>
                      <a:pt x="0" y="1"/>
                    </a:cubicBezTo>
                    <a:cubicBezTo>
                      <a:pt x="0" y="1"/>
                      <a:pt x="0" y="2"/>
                      <a:pt x="0" y="2"/>
                    </a:cubicBezTo>
                    <a:lnTo>
                      <a:pt x="7" y="7"/>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3" name="Freeform 3684"/>
              <p:cNvSpPr>
                <a:spLocks/>
              </p:cNvSpPr>
              <p:nvPr/>
            </p:nvSpPr>
            <p:spPr bwMode="auto">
              <a:xfrm>
                <a:off x="11215688" y="5649913"/>
                <a:ext cx="19050" cy="15875"/>
              </a:xfrm>
              <a:custGeom>
                <a:avLst/>
                <a:gdLst>
                  <a:gd name="T0" fmla="*/ 2 w 9"/>
                  <a:gd name="T1" fmla="*/ 0 h 8"/>
                  <a:gd name="T2" fmla="*/ 0 w 9"/>
                  <a:gd name="T3" fmla="*/ 0 h 8"/>
                  <a:gd name="T4" fmla="*/ 0 w 9"/>
                  <a:gd name="T5" fmla="*/ 2 h 8"/>
                  <a:gd name="T6" fmla="*/ 0 w 9"/>
                  <a:gd name="T7" fmla="*/ 2 h 8"/>
                  <a:gd name="T8" fmla="*/ 7 w 9"/>
                  <a:gd name="T9" fmla="*/ 7 h 8"/>
                  <a:gd name="T10" fmla="*/ 7 w 9"/>
                  <a:gd name="T11" fmla="*/ 7 h 8"/>
                  <a:gd name="T12" fmla="*/ 9 w 9"/>
                  <a:gd name="T13" fmla="*/ 7 h 8"/>
                  <a:gd name="T14" fmla="*/ 9 w 9"/>
                  <a:gd name="T15" fmla="*/ 5 h 8"/>
                  <a:gd name="T16" fmla="*/ 2 w 9"/>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8">
                    <a:moveTo>
                      <a:pt x="2" y="0"/>
                    </a:moveTo>
                    <a:cubicBezTo>
                      <a:pt x="0" y="0"/>
                      <a:pt x="0" y="0"/>
                      <a:pt x="0" y="0"/>
                    </a:cubicBezTo>
                    <a:cubicBezTo>
                      <a:pt x="0" y="2"/>
                      <a:pt x="0" y="2"/>
                      <a:pt x="0" y="2"/>
                    </a:cubicBezTo>
                    <a:cubicBezTo>
                      <a:pt x="0" y="2"/>
                      <a:pt x="0" y="2"/>
                      <a:pt x="0" y="2"/>
                    </a:cubicBezTo>
                    <a:cubicBezTo>
                      <a:pt x="7" y="7"/>
                      <a:pt x="7" y="7"/>
                      <a:pt x="7" y="7"/>
                    </a:cubicBezTo>
                    <a:cubicBezTo>
                      <a:pt x="7" y="7"/>
                      <a:pt x="7" y="7"/>
                      <a:pt x="7" y="7"/>
                    </a:cubicBezTo>
                    <a:cubicBezTo>
                      <a:pt x="7" y="8"/>
                      <a:pt x="8" y="7"/>
                      <a:pt x="9" y="7"/>
                    </a:cubicBezTo>
                    <a:cubicBezTo>
                      <a:pt x="9" y="6"/>
                      <a:pt x="9" y="5"/>
                      <a:pt x="9" y="5"/>
                    </a:cubicBezTo>
                    <a:lnTo>
                      <a:pt x="2" y="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4" name="Freeform 3685"/>
              <p:cNvSpPr>
                <a:spLocks/>
              </p:cNvSpPr>
              <p:nvPr/>
            </p:nvSpPr>
            <p:spPr bwMode="auto">
              <a:xfrm>
                <a:off x="11142663" y="5176838"/>
                <a:ext cx="14288" cy="17463"/>
              </a:xfrm>
              <a:custGeom>
                <a:avLst/>
                <a:gdLst>
                  <a:gd name="T0" fmla="*/ 2 w 7"/>
                  <a:gd name="T1" fmla="*/ 9 h 9"/>
                  <a:gd name="T2" fmla="*/ 2 w 7"/>
                  <a:gd name="T3" fmla="*/ 9 h 9"/>
                  <a:gd name="T4" fmla="*/ 7 w 7"/>
                  <a:gd name="T5" fmla="*/ 2 h 9"/>
                  <a:gd name="T6" fmla="*/ 7 w 7"/>
                  <a:gd name="T7" fmla="*/ 2 h 9"/>
                  <a:gd name="T8" fmla="*/ 6 w 7"/>
                  <a:gd name="T9" fmla="*/ 0 h 9"/>
                  <a:gd name="T10" fmla="*/ 5 w 7"/>
                  <a:gd name="T11" fmla="*/ 0 h 9"/>
                  <a:gd name="T12" fmla="*/ 0 w 7"/>
                  <a:gd name="T13" fmla="*/ 7 h 9"/>
                  <a:gd name="T14" fmla="*/ 0 w 7"/>
                  <a:gd name="T15" fmla="*/ 9 h 9"/>
                  <a:gd name="T16" fmla="*/ 2 w 7"/>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9"/>
                    </a:moveTo>
                    <a:cubicBezTo>
                      <a:pt x="2" y="9"/>
                      <a:pt x="2" y="9"/>
                      <a:pt x="2" y="9"/>
                    </a:cubicBezTo>
                    <a:cubicBezTo>
                      <a:pt x="7" y="2"/>
                      <a:pt x="7" y="2"/>
                      <a:pt x="7" y="2"/>
                    </a:cubicBezTo>
                    <a:cubicBezTo>
                      <a:pt x="7" y="2"/>
                      <a:pt x="7" y="2"/>
                      <a:pt x="7" y="2"/>
                    </a:cubicBezTo>
                    <a:cubicBezTo>
                      <a:pt x="7" y="2"/>
                      <a:pt x="7" y="1"/>
                      <a:pt x="6" y="0"/>
                    </a:cubicBezTo>
                    <a:cubicBezTo>
                      <a:pt x="6" y="0"/>
                      <a:pt x="5" y="0"/>
                      <a:pt x="5" y="0"/>
                    </a:cubicBezTo>
                    <a:cubicBezTo>
                      <a:pt x="0" y="7"/>
                      <a:pt x="0" y="7"/>
                      <a:pt x="0" y="7"/>
                    </a:cubicBezTo>
                    <a:cubicBezTo>
                      <a:pt x="0" y="9"/>
                      <a:pt x="0" y="9"/>
                      <a:pt x="0" y="9"/>
                    </a:cubicBezTo>
                    <a:lnTo>
                      <a:pt x="2" y="9"/>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5" name="Freeform 3686"/>
              <p:cNvSpPr>
                <a:spLocks/>
              </p:cNvSpPr>
              <p:nvPr/>
            </p:nvSpPr>
            <p:spPr bwMode="auto">
              <a:xfrm>
                <a:off x="11249025" y="5589588"/>
                <a:ext cx="22225" cy="12700"/>
              </a:xfrm>
              <a:custGeom>
                <a:avLst/>
                <a:gdLst>
                  <a:gd name="T0" fmla="*/ 10 w 11"/>
                  <a:gd name="T1" fmla="*/ 3 h 6"/>
                  <a:gd name="T2" fmla="*/ 2 w 11"/>
                  <a:gd name="T3" fmla="*/ 0 h 6"/>
                  <a:gd name="T4" fmla="*/ 0 w 11"/>
                  <a:gd name="T5" fmla="*/ 1 h 6"/>
                  <a:gd name="T6" fmla="*/ 1 w 11"/>
                  <a:gd name="T7" fmla="*/ 3 h 6"/>
                  <a:gd name="T8" fmla="*/ 1 w 11"/>
                  <a:gd name="T9" fmla="*/ 3 h 6"/>
                  <a:gd name="T10" fmla="*/ 9 w 11"/>
                  <a:gd name="T11" fmla="*/ 6 h 6"/>
                  <a:gd name="T12" fmla="*/ 9 w 11"/>
                  <a:gd name="T13" fmla="*/ 6 h 6"/>
                  <a:gd name="T14" fmla="*/ 10 w 11"/>
                  <a:gd name="T15" fmla="*/ 5 h 6"/>
                  <a:gd name="T16" fmla="*/ 10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0" y="3"/>
                    </a:moveTo>
                    <a:cubicBezTo>
                      <a:pt x="2" y="0"/>
                      <a:pt x="2" y="0"/>
                      <a:pt x="2" y="0"/>
                    </a:cubicBezTo>
                    <a:cubicBezTo>
                      <a:pt x="0" y="1"/>
                      <a:pt x="0" y="1"/>
                      <a:pt x="0" y="1"/>
                    </a:cubicBezTo>
                    <a:cubicBezTo>
                      <a:pt x="1" y="3"/>
                      <a:pt x="1" y="3"/>
                      <a:pt x="1" y="3"/>
                    </a:cubicBezTo>
                    <a:cubicBezTo>
                      <a:pt x="1" y="3"/>
                      <a:pt x="1" y="3"/>
                      <a:pt x="1" y="3"/>
                    </a:cubicBezTo>
                    <a:cubicBezTo>
                      <a:pt x="9" y="6"/>
                      <a:pt x="9" y="6"/>
                      <a:pt x="9" y="6"/>
                    </a:cubicBezTo>
                    <a:cubicBezTo>
                      <a:pt x="9" y="6"/>
                      <a:pt x="9" y="6"/>
                      <a:pt x="9" y="6"/>
                    </a:cubicBezTo>
                    <a:cubicBezTo>
                      <a:pt x="9" y="6"/>
                      <a:pt x="10" y="6"/>
                      <a:pt x="10" y="5"/>
                    </a:cubicBezTo>
                    <a:cubicBezTo>
                      <a:pt x="11" y="4"/>
                      <a:pt x="10" y="4"/>
                      <a:pt x="10" y="3"/>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6" name="Freeform 3687"/>
              <p:cNvSpPr>
                <a:spLocks/>
              </p:cNvSpPr>
              <p:nvPr/>
            </p:nvSpPr>
            <p:spPr bwMode="auto">
              <a:xfrm>
                <a:off x="11082338" y="5140325"/>
                <a:ext cx="12700" cy="20638"/>
              </a:xfrm>
              <a:custGeom>
                <a:avLst/>
                <a:gdLst>
                  <a:gd name="T0" fmla="*/ 2 w 6"/>
                  <a:gd name="T1" fmla="*/ 9 h 10"/>
                  <a:gd name="T2" fmla="*/ 2 w 6"/>
                  <a:gd name="T3" fmla="*/ 9 h 10"/>
                  <a:gd name="T4" fmla="*/ 6 w 6"/>
                  <a:gd name="T5" fmla="*/ 1 h 10"/>
                  <a:gd name="T6" fmla="*/ 6 w 6"/>
                  <a:gd name="T7" fmla="*/ 1 h 10"/>
                  <a:gd name="T8" fmla="*/ 5 w 6"/>
                  <a:gd name="T9" fmla="*/ 0 h 10"/>
                  <a:gd name="T10" fmla="*/ 3 w 6"/>
                  <a:gd name="T11" fmla="*/ 0 h 10"/>
                  <a:gd name="T12" fmla="*/ 0 w 6"/>
                  <a:gd name="T13" fmla="*/ 8 h 10"/>
                  <a:gd name="T14" fmla="*/ 0 w 6"/>
                  <a:gd name="T15" fmla="*/ 10 h 10"/>
                  <a:gd name="T16" fmla="*/ 2 w 6"/>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2" y="9"/>
                    </a:moveTo>
                    <a:cubicBezTo>
                      <a:pt x="2" y="9"/>
                      <a:pt x="2" y="9"/>
                      <a:pt x="2" y="9"/>
                    </a:cubicBezTo>
                    <a:cubicBezTo>
                      <a:pt x="6" y="1"/>
                      <a:pt x="6" y="1"/>
                      <a:pt x="6" y="1"/>
                    </a:cubicBezTo>
                    <a:cubicBezTo>
                      <a:pt x="6" y="1"/>
                      <a:pt x="6" y="1"/>
                      <a:pt x="6" y="1"/>
                    </a:cubicBezTo>
                    <a:cubicBezTo>
                      <a:pt x="6" y="1"/>
                      <a:pt x="6" y="0"/>
                      <a:pt x="5" y="0"/>
                    </a:cubicBezTo>
                    <a:cubicBezTo>
                      <a:pt x="4" y="0"/>
                      <a:pt x="3" y="0"/>
                      <a:pt x="3" y="0"/>
                    </a:cubicBezTo>
                    <a:cubicBezTo>
                      <a:pt x="0" y="8"/>
                      <a:pt x="0" y="8"/>
                      <a:pt x="0" y="8"/>
                    </a:cubicBezTo>
                    <a:cubicBezTo>
                      <a:pt x="0" y="10"/>
                      <a:pt x="0" y="10"/>
                      <a:pt x="0" y="10"/>
                    </a:cubicBezTo>
                    <a:lnTo>
                      <a:pt x="2" y="9"/>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7" name="Freeform 3688"/>
              <p:cNvSpPr>
                <a:spLocks/>
              </p:cNvSpPr>
              <p:nvPr/>
            </p:nvSpPr>
            <p:spPr bwMode="auto">
              <a:xfrm>
                <a:off x="11260138" y="5556250"/>
                <a:ext cx="23813" cy="12700"/>
              </a:xfrm>
              <a:custGeom>
                <a:avLst/>
                <a:gdLst>
                  <a:gd name="T0" fmla="*/ 10 w 11"/>
                  <a:gd name="T1" fmla="*/ 3 h 6"/>
                  <a:gd name="T2" fmla="*/ 2 w 11"/>
                  <a:gd name="T3" fmla="*/ 0 h 6"/>
                  <a:gd name="T4" fmla="*/ 0 w 11"/>
                  <a:gd name="T5" fmla="*/ 1 h 6"/>
                  <a:gd name="T6" fmla="*/ 1 w 11"/>
                  <a:gd name="T7" fmla="*/ 3 h 6"/>
                  <a:gd name="T8" fmla="*/ 1 w 11"/>
                  <a:gd name="T9" fmla="*/ 3 h 6"/>
                  <a:gd name="T10" fmla="*/ 9 w 11"/>
                  <a:gd name="T11" fmla="*/ 6 h 6"/>
                  <a:gd name="T12" fmla="*/ 9 w 11"/>
                  <a:gd name="T13" fmla="*/ 6 h 6"/>
                  <a:gd name="T14" fmla="*/ 10 w 11"/>
                  <a:gd name="T15" fmla="*/ 5 h 6"/>
                  <a:gd name="T16" fmla="*/ 10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0" y="3"/>
                    </a:moveTo>
                    <a:cubicBezTo>
                      <a:pt x="2" y="0"/>
                      <a:pt x="2" y="0"/>
                      <a:pt x="2" y="0"/>
                    </a:cubicBezTo>
                    <a:cubicBezTo>
                      <a:pt x="0" y="1"/>
                      <a:pt x="0" y="1"/>
                      <a:pt x="0" y="1"/>
                    </a:cubicBezTo>
                    <a:cubicBezTo>
                      <a:pt x="1" y="3"/>
                      <a:pt x="1" y="3"/>
                      <a:pt x="1" y="3"/>
                    </a:cubicBezTo>
                    <a:cubicBezTo>
                      <a:pt x="1" y="3"/>
                      <a:pt x="1" y="3"/>
                      <a:pt x="1" y="3"/>
                    </a:cubicBezTo>
                    <a:cubicBezTo>
                      <a:pt x="9" y="6"/>
                      <a:pt x="9" y="6"/>
                      <a:pt x="9" y="6"/>
                    </a:cubicBezTo>
                    <a:cubicBezTo>
                      <a:pt x="9" y="6"/>
                      <a:pt x="9" y="6"/>
                      <a:pt x="9" y="6"/>
                    </a:cubicBezTo>
                    <a:cubicBezTo>
                      <a:pt x="10" y="6"/>
                      <a:pt x="10" y="6"/>
                      <a:pt x="10" y="5"/>
                    </a:cubicBezTo>
                    <a:cubicBezTo>
                      <a:pt x="11" y="4"/>
                      <a:pt x="11" y="3"/>
                      <a:pt x="10" y="3"/>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8" name="Freeform 3689"/>
              <p:cNvSpPr>
                <a:spLocks/>
              </p:cNvSpPr>
              <p:nvPr/>
            </p:nvSpPr>
            <p:spPr bwMode="auto">
              <a:xfrm>
                <a:off x="11050588" y="5126038"/>
                <a:ext cx="11113" cy="23813"/>
              </a:xfrm>
              <a:custGeom>
                <a:avLst/>
                <a:gdLst>
                  <a:gd name="T0" fmla="*/ 3 w 6"/>
                  <a:gd name="T1" fmla="*/ 10 h 11"/>
                  <a:gd name="T2" fmla="*/ 3 w 6"/>
                  <a:gd name="T3" fmla="*/ 10 h 11"/>
                  <a:gd name="T4" fmla="*/ 5 w 6"/>
                  <a:gd name="T5" fmla="*/ 2 h 11"/>
                  <a:gd name="T6" fmla="*/ 5 w 6"/>
                  <a:gd name="T7" fmla="*/ 2 h 11"/>
                  <a:gd name="T8" fmla="*/ 4 w 6"/>
                  <a:gd name="T9" fmla="*/ 1 h 11"/>
                  <a:gd name="T10" fmla="*/ 3 w 6"/>
                  <a:gd name="T11" fmla="*/ 1 h 11"/>
                  <a:gd name="T12" fmla="*/ 0 w 6"/>
                  <a:gd name="T13" fmla="*/ 9 h 11"/>
                  <a:gd name="T14" fmla="*/ 1 w 6"/>
                  <a:gd name="T15" fmla="*/ 11 h 11"/>
                  <a:gd name="T16" fmla="*/ 3 w 6"/>
                  <a:gd name="T17"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3" y="10"/>
                    </a:moveTo>
                    <a:cubicBezTo>
                      <a:pt x="3" y="10"/>
                      <a:pt x="3" y="10"/>
                      <a:pt x="3" y="10"/>
                    </a:cubicBezTo>
                    <a:cubicBezTo>
                      <a:pt x="5" y="2"/>
                      <a:pt x="5" y="2"/>
                      <a:pt x="5" y="2"/>
                    </a:cubicBezTo>
                    <a:cubicBezTo>
                      <a:pt x="5" y="2"/>
                      <a:pt x="5" y="2"/>
                      <a:pt x="5" y="2"/>
                    </a:cubicBezTo>
                    <a:cubicBezTo>
                      <a:pt x="6" y="1"/>
                      <a:pt x="5" y="1"/>
                      <a:pt x="4" y="1"/>
                    </a:cubicBezTo>
                    <a:cubicBezTo>
                      <a:pt x="4" y="0"/>
                      <a:pt x="3" y="1"/>
                      <a:pt x="3" y="1"/>
                    </a:cubicBezTo>
                    <a:cubicBezTo>
                      <a:pt x="0" y="9"/>
                      <a:pt x="0" y="9"/>
                      <a:pt x="0" y="9"/>
                    </a:cubicBezTo>
                    <a:cubicBezTo>
                      <a:pt x="1" y="11"/>
                      <a:pt x="1" y="11"/>
                      <a:pt x="1" y="11"/>
                    </a:cubicBezTo>
                    <a:lnTo>
                      <a:pt x="3" y="10"/>
                    </a:ln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399" name="Freeform 3690"/>
              <p:cNvSpPr>
                <a:spLocks/>
              </p:cNvSpPr>
              <p:nvPr/>
            </p:nvSpPr>
            <p:spPr bwMode="auto">
              <a:xfrm>
                <a:off x="11269663" y="5522913"/>
                <a:ext cx="22225" cy="11113"/>
              </a:xfrm>
              <a:custGeom>
                <a:avLst/>
                <a:gdLst>
                  <a:gd name="T0" fmla="*/ 10 w 11"/>
                  <a:gd name="T1" fmla="*/ 2 h 5"/>
                  <a:gd name="T2" fmla="*/ 2 w 11"/>
                  <a:gd name="T3" fmla="*/ 0 h 5"/>
                  <a:gd name="T4" fmla="*/ 0 w 11"/>
                  <a:gd name="T5" fmla="*/ 1 h 5"/>
                  <a:gd name="T6" fmla="*/ 2 w 11"/>
                  <a:gd name="T7" fmla="*/ 3 h 5"/>
                  <a:gd name="T8" fmla="*/ 2 w 11"/>
                  <a:gd name="T9" fmla="*/ 3 h 5"/>
                  <a:gd name="T10" fmla="*/ 10 w 11"/>
                  <a:gd name="T11" fmla="*/ 5 h 5"/>
                  <a:gd name="T12" fmla="*/ 10 w 11"/>
                  <a:gd name="T13" fmla="*/ 5 h 5"/>
                  <a:gd name="T14" fmla="*/ 11 w 11"/>
                  <a:gd name="T15" fmla="*/ 4 h 5"/>
                  <a:gd name="T16" fmla="*/ 10 w 11"/>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10" y="2"/>
                    </a:moveTo>
                    <a:cubicBezTo>
                      <a:pt x="2" y="0"/>
                      <a:pt x="2" y="0"/>
                      <a:pt x="2" y="0"/>
                    </a:cubicBezTo>
                    <a:cubicBezTo>
                      <a:pt x="0" y="1"/>
                      <a:pt x="0" y="1"/>
                      <a:pt x="0" y="1"/>
                    </a:cubicBezTo>
                    <a:cubicBezTo>
                      <a:pt x="2" y="3"/>
                      <a:pt x="2" y="3"/>
                      <a:pt x="2" y="3"/>
                    </a:cubicBezTo>
                    <a:cubicBezTo>
                      <a:pt x="2" y="3"/>
                      <a:pt x="2" y="3"/>
                      <a:pt x="2" y="3"/>
                    </a:cubicBezTo>
                    <a:cubicBezTo>
                      <a:pt x="10" y="5"/>
                      <a:pt x="10" y="5"/>
                      <a:pt x="10" y="5"/>
                    </a:cubicBezTo>
                    <a:cubicBezTo>
                      <a:pt x="10" y="5"/>
                      <a:pt x="10" y="5"/>
                      <a:pt x="10" y="5"/>
                    </a:cubicBezTo>
                    <a:cubicBezTo>
                      <a:pt x="10" y="5"/>
                      <a:pt x="11" y="4"/>
                      <a:pt x="11" y="4"/>
                    </a:cubicBezTo>
                    <a:cubicBezTo>
                      <a:pt x="11" y="3"/>
                      <a:pt x="11" y="2"/>
                      <a:pt x="10" y="2"/>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00" name="Freeform 3691"/>
              <p:cNvSpPr>
                <a:spLocks/>
              </p:cNvSpPr>
              <p:nvPr/>
            </p:nvSpPr>
            <p:spPr bwMode="auto">
              <a:xfrm>
                <a:off x="11017250" y="5118100"/>
                <a:ext cx="9525" cy="22225"/>
              </a:xfrm>
              <a:custGeom>
                <a:avLst/>
                <a:gdLst>
                  <a:gd name="T0" fmla="*/ 3 w 5"/>
                  <a:gd name="T1" fmla="*/ 0 h 11"/>
                  <a:gd name="T2" fmla="*/ 2 w 5"/>
                  <a:gd name="T3" fmla="*/ 1 h 11"/>
                  <a:gd name="T4" fmla="*/ 0 w 5"/>
                  <a:gd name="T5" fmla="*/ 9 h 11"/>
                  <a:gd name="T6" fmla="*/ 1 w 5"/>
                  <a:gd name="T7" fmla="*/ 11 h 11"/>
                  <a:gd name="T8" fmla="*/ 3 w 5"/>
                  <a:gd name="T9" fmla="*/ 10 h 11"/>
                  <a:gd name="T10" fmla="*/ 3 w 5"/>
                  <a:gd name="T11" fmla="*/ 10 h 11"/>
                  <a:gd name="T12" fmla="*/ 5 w 5"/>
                  <a:gd name="T13" fmla="*/ 1 h 11"/>
                  <a:gd name="T14" fmla="*/ 5 w 5"/>
                  <a:gd name="T15" fmla="*/ 1 h 11"/>
                  <a:gd name="T16" fmla="*/ 3 w 5"/>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1">
                    <a:moveTo>
                      <a:pt x="3" y="0"/>
                    </a:moveTo>
                    <a:cubicBezTo>
                      <a:pt x="3" y="0"/>
                      <a:pt x="2" y="0"/>
                      <a:pt x="2" y="1"/>
                    </a:cubicBezTo>
                    <a:cubicBezTo>
                      <a:pt x="0" y="9"/>
                      <a:pt x="0" y="9"/>
                      <a:pt x="0" y="9"/>
                    </a:cubicBezTo>
                    <a:cubicBezTo>
                      <a:pt x="1" y="11"/>
                      <a:pt x="1" y="11"/>
                      <a:pt x="1" y="11"/>
                    </a:cubicBezTo>
                    <a:cubicBezTo>
                      <a:pt x="3" y="10"/>
                      <a:pt x="3" y="10"/>
                      <a:pt x="3" y="10"/>
                    </a:cubicBezTo>
                    <a:cubicBezTo>
                      <a:pt x="3" y="10"/>
                      <a:pt x="3" y="10"/>
                      <a:pt x="3" y="10"/>
                    </a:cubicBezTo>
                    <a:cubicBezTo>
                      <a:pt x="5" y="1"/>
                      <a:pt x="5" y="1"/>
                      <a:pt x="5" y="1"/>
                    </a:cubicBezTo>
                    <a:cubicBezTo>
                      <a:pt x="5" y="1"/>
                      <a:pt x="5" y="1"/>
                      <a:pt x="5" y="1"/>
                    </a:cubicBezTo>
                    <a:cubicBezTo>
                      <a:pt x="5" y="1"/>
                      <a:pt x="4" y="0"/>
                      <a:pt x="3" y="0"/>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01" name="Freeform 3692"/>
              <p:cNvSpPr>
                <a:spLocks/>
              </p:cNvSpPr>
              <p:nvPr/>
            </p:nvSpPr>
            <p:spPr bwMode="auto">
              <a:xfrm>
                <a:off x="11276013" y="5491163"/>
                <a:ext cx="22225" cy="7938"/>
              </a:xfrm>
              <a:custGeom>
                <a:avLst/>
                <a:gdLst>
                  <a:gd name="T0" fmla="*/ 10 w 11"/>
                  <a:gd name="T1" fmla="*/ 1 h 4"/>
                  <a:gd name="T2" fmla="*/ 2 w 11"/>
                  <a:gd name="T3" fmla="*/ 0 h 4"/>
                  <a:gd name="T4" fmla="*/ 0 w 11"/>
                  <a:gd name="T5" fmla="*/ 1 h 4"/>
                  <a:gd name="T6" fmla="*/ 1 w 11"/>
                  <a:gd name="T7" fmla="*/ 3 h 4"/>
                  <a:gd name="T8" fmla="*/ 1 w 11"/>
                  <a:gd name="T9" fmla="*/ 3 h 4"/>
                  <a:gd name="T10" fmla="*/ 10 w 11"/>
                  <a:gd name="T11" fmla="*/ 4 h 4"/>
                  <a:gd name="T12" fmla="*/ 10 w 11"/>
                  <a:gd name="T13" fmla="*/ 4 h 4"/>
                  <a:gd name="T14" fmla="*/ 11 w 11"/>
                  <a:gd name="T15" fmla="*/ 2 h 4"/>
                  <a:gd name="T16" fmla="*/ 10 w 11"/>
                  <a:gd name="T1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10" y="1"/>
                    </a:moveTo>
                    <a:cubicBezTo>
                      <a:pt x="2" y="0"/>
                      <a:pt x="2" y="0"/>
                      <a:pt x="2" y="0"/>
                    </a:cubicBezTo>
                    <a:cubicBezTo>
                      <a:pt x="0" y="1"/>
                      <a:pt x="0" y="1"/>
                      <a:pt x="0" y="1"/>
                    </a:cubicBezTo>
                    <a:cubicBezTo>
                      <a:pt x="1" y="3"/>
                      <a:pt x="1" y="3"/>
                      <a:pt x="1" y="3"/>
                    </a:cubicBezTo>
                    <a:cubicBezTo>
                      <a:pt x="1" y="3"/>
                      <a:pt x="1" y="3"/>
                      <a:pt x="1" y="3"/>
                    </a:cubicBezTo>
                    <a:cubicBezTo>
                      <a:pt x="10" y="4"/>
                      <a:pt x="10" y="4"/>
                      <a:pt x="10" y="4"/>
                    </a:cubicBezTo>
                    <a:cubicBezTo>
                      <a:pt x="10" y="4"/>
                      <a:pt x="10" y="4"/>
                      <a:pt x="10" y="4"/>
                    </a:cubicBezTo>
                    <a:cubicBezTo>
                      <a:pt x="10" y="4"/>
                      <a:pt x="11" y="3"/>
                      <a:pt x="11" y="2"/>
                    </a:cubicBezTo>
                    <a:cubicBezTo>
                      <a:pt x="11" y="1"/>
                      <a:pt x="11" y="1"/>
                      <a:pt x="10" y="1"/>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02" name="Freeform 3693"/>
              <p:cNvSpPr>
                <a:spLocks/>
              </p:cNvSpPr>
              <p:nvPr/>
            </p:nvSpPr>
            <p:spPr bwMode="auto">
              <a:xfrm>
                <a:off x="10983913" y="5111750"/>
                <a:ext cx="6350" cy="23813"/>
              </a:xfrm>
              <a:custGeom>
                <a:avLst/>
                <a:gdLst>
                  <a:gd name="T0" fmla="*/ 2 w 3"/>
                  <a:gd name="T1" fmla="*/ 0 h 11"/>
                  <a:gd name="T2" fmla="*/ 0 w 3"/>
                  <a:gd name="T3" fmla="*/ 1 h 11"/>
                  <a:gd name="T4" fmla="*/ 0 w 3"/>
                  <a:gd name="T5" fmla="*/ 9 h 11"/>
                  <a:gd name="T6" fmla="*/ 1 w 3"/>
                  <a:gd name="T7" fmla="*/ 11 h 11"/>
                  <a:gd name="T8" fmla="*/ 2 w 3"/>
                  <a:gd name="T9" fmla="*/ 10 h 11"/>
                  <a:gd name="T10" fmla="*/ 2 w 3"/>
                  <a:gd name="T11" fmla="*/ 10 h 11"/>
                  <a:gd name="T12" fmla="*/ 3 w 3"/>
                  <a:gd name="T13" fmla="*/ 1 h 11"/>
                  <a:gd name="T14" fmla="*/ 3 w 3"/>
                  <a:gd name="T15" fmla="*/ 1 h 11"/>
                  <a:gd name="T16" fmla="*/ 2 w 3"/>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1">
                    <a:moveTo>
                      <a:pt x="2" y="0"/>
                    </a:moveTo>
                    <a:cubicBezTo>
                      <a:pt x="1" y="0"/>
                      <a:pt x="0" y="1"/>
                      <a:pt x="0" y="1"/>
                    </a:cubicBezTo>
                    <a:cubicBezTo>
                      <a:pt x="0" y="9"/>
                      <a:pt x="0" y="9"/>
                      <a:pt x="0" y="9"/>
                    </a:cubicBezTo>
                    <a:cubicBezTo>
                      <a:pt x="1" y="11"/>
                      <a:pt x="1" y="11"/>
                      <a:pt x="1" y="11"/>
                    </a:cubicBezTo>
                    <a:cubicBezTo>
                      <a:pt x="2" y="10"/>
                      <a:pt x="2" y="10"/>
                      <a:pt x="2" y="10"/>
                    </a:cubicBezTo>
                    <a:cubicBezTo>
                      <a:pt x="2" y="10"/>
                      <a:pt x="2" y="10"/>
                      <a:pt x="2" y="10"/>
                    </a:cubicBezTo>
                    <a:cubicBezTo>
                      <a:pt x="3" y="1"/>
                      <a:pt x="3" y="1"/>
                      <a:pt x="3" y="1"/>
                    </a:cubicBezTo>
                    <a:cubicBezTo>
                      <a:pt x="3" y="1"/>
                      <a:pt x="3" y="1"/>
                      <a:pt x="3" y="1"/>
                    </a:cubicBezTo>
                    <a:cubicBezTo>
                      <a:pt x="3" y="1"/>
                      <a:pt x="3" y="0"/>
                      <a:pt x="2" y="0"/>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03" name="Freeform 3694"/>
              <p:cNvSpPr>
                <a:spLocks/>
              </p:cNvSpPr>
              <p:nvPr/>
            </p:nvSpPr>
            <p:spPr bwMode="auto">
              <a:xfrm>
                <a:off x="10952163" y="5451475"/>
                <a:ext cx="217488" cy="142875"/>
              </a:xfrm>
              <a:custGeom>
                <a:avLst/>
                <a:gdLst>
                  <a:gd name="T0" fmla="*/ 9 w 105"/>
                  <a:gd name="T1" fmla="*/ 1 h 69"/>
                  <a:gd name="T2" fmla="*/ 2 w 105"/>
                  <a:gd name="T3" fmla="*/ 5 h 69"/>
                  <a:gd name="T4" fmla="*/ 2 w 105"/>
                  <a:gd name="T5" fmla="*/ 13 h 69"/>
                  <a:gd name="T6" fmla="*/ 96 w 105"/>
                  <a:gd name="T7" fmla="*/ 69 h 69"/>
                  <a:gd name="T8" fmla="*/ 105 w 105"/>
                  <a:gd name="T9" fmla="*/ 66 h 69"/>
                  <a:gd name="T10" fmla="*/ 105 w 105"/>
                  <a:gd name="T11" fmla="*/ 66 h 69"/>
                  <a:gd name="T12" fmla="*/ 103 w 105"/>
                  <a:gd name="T13" fmla="*/ 57 h 69"/>
                  <a:gd name="T14" fmla="*/ 103 w 105"/>
                  <a:gd name="T15" fmla="*/ 57 h 69"/>
                  <a:gd name="T16" fmla="*/ 9 w 105"/>
                  <a:gd name="T17" fmla="*/ 1 h 69"/>
                  <a:gd name="T18" fmla="*/ 9 w 105"/>
                  <a:gd name="T19" fmla="*/ 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9">
                    <a:moveTo>
                      <a:pt x="9" y="1"/>
                    </a:moveTo>
                    <a:cubicBezTo>
                      <a:pt x="7" y="0"/>
                      <a:pt x="4" y="2"/>
                      <a:pt x="2" y="5"/>
                    </a:cubicBezTo>
                    <a:cubicBezTo>
                      <a:pt x="0" y="8"/>
                      <a:pt x="0" y="12"/>
                      <a:pt x="2" y="13"/>
                    </a:cubicBezTo>
                    <a:cubicBezTo>
                      <a:pt x="96" y="69"/>
                      <a:pt x="96" y="69"/>
                      <a:pt x="96" y="69"/>
                    </a:cubicBezTo>
                    <a:cubicBezTo>
                      <a:pt x="105" y="66"/>
                      <a:pt x="105" y="66"/>
                      <a:pt x="105" y="66"/>
                    </a:cubicBezTo>
                    <a:cubicBezTo>
                      <a:pt x="105" y="66"/>
                      <a:pt x="105" y="66"/>
                      <a:pt x="105" y="66"/>
                    </a:cubicBezTo>
                    <a:cubicBezTo>
                      <a:pt x="103" y="57"/>
                      <a:pt x="103" y="57"/>
                      <a:pt x="103" y="57"/>
                    </a:cubicBezTo>
                    <a:cubicBezTo>
                      <a:pt x="103" y="57"/>
                      <a:pt x="103" y="57"/>
                      <a:pt x="103" y="57"/>
                    </a:cubicBezTo>
                    <a:cubicBezTo>
                      <a:pt x="9" y="1"/>
                      <a:pt x="9" y="1"/>
                      <a:pt x="9" y="1"/>
                    </a:cubicBezTo>
                    <a:cubicBezTo>
                      <a:pt x="9" y="1"/>
                      <a:pt x="9" y="1"/>
                      <a:pt x="9" y="1"/>
                    </a:cubicBez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04" name="Freeform 3695"/>
              <p:cNvSpPr>
                <a:spLocks/>
              </p:cNvSpPr>
              <p:nvPr/>
            </p:nvSpPr>
            <p:spPr bwMode="auto">
              <a:xfrm>
                <a:off x="10936288" y="5260975"/>
                <a:ext cx="31750" cy="184150"/>
              </a:xfrm>
              <a:custGeom>
                <a:avLst/>
                <a:gdLst>
                  <a:gd name="T0" fmla="*/ 1 w 15"/>
                  <a:gd name="T1" fmla="*/ 85 h 89"/>
                  <a:gd name="T2" fmla="*/ 8 w 15"/>
                  <a:gd name="T3" fmla="*/ 89 h 89"/>
                  <a:gd name="T4" fmla="*/ 15 w 15"/>
                  <a:gd name="T5" fmla="*/ 85 h 89"/>
                  <a:gd name="T6" fmla="*/ 14 w 15"/>
                  <a:gd name="T7" fmla="*/ 7 h 89"/>
                  <a:gd name="T8" fmla="*/ 7 w 15"/>
                  <a:gd name="T9" fmla="*/ 0 h 89"/>
                  <a:gd name="T10" fmla="*/ 7 w 15"/>
                  <a:gd name="T11" fmla="*/ 0 h 89"/>
                  <a:gd name="T12" fmla="*/ 0 w 15"/>
                  <a:gd name="T13" fmla="*/ 7 h 89"/>
                  <a:gd name="T14" fmla="*/ 0 w 15"/>
                  <a:gd name="T15" fmla="*/ 7 h 89"/>
                  <a:gd name="T16" fmla="*/ 1 w 15"/>
                  <a:gd name="T17" fmla="*/ 85 h 89"/>
                  <a:gd name="T18" fmla="*/ 1 w 15"/>
                  <a:gd name="T19" fmla="*/ 8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89">
                    <a:moveTo>
                      <a:pt x="1" y="85"/>
                    </a:moveTo>
                    <a:cubicBezTo>
                      <a:pt x="1" y="87"/>
                      <a:pt x="4" y="89"/>
                      <a:pt x="8" y="89"/>
                    </a:cubicBezTo>
                    <a:cubicBezTo>
                      <a:pt x="12" y="89"/>
                      <a:pt x="15" y="87"/>
                      <a:pt x="15" y="85"/>
                    </a:cubicBezTo>
                    <a:cubicBezTo>
                      <a:pt x="14" y="7"/>
                      <a:pt x="14" y="7"/>
                      <a:pt x="14" y="7"/>
                    </a:cubicBezTo>
                    <a:cubicBezTo>
                      <a:pt x="7" y="0"/>
                      <a:pt x="7" y="0"/>
                      <a:pt x="7" y="0"/>
                    </a:cubicBezTo>
                    <a:cubicBezTo>
                      <a:pt x="7" y="0"/>
                      <a:pt x="7" y="0"/>
                      <a:pt x="7" y="0"/>
                    </a:cubicBezTo>
                    <a:cubicBezTo>
                      <a:pt x="0" y="7"/>
                      <a:pt x="0" y="7"/>
                      <a:pt x="0" y="7"/>
                    </a:cubicBezTo>
                    <a:cubicBezTo>
                      <a:pt x="0" y="7"/>
                      <a:pt x="0" y="7"/>
                      <a:pt x="0" y="7"/>
                    </a:cubicBezTo>
                    <a:cubicBezTo>
                      <a:pt x="1" y="85"/>
                      <a:pt x="1" y="85"/>
                      <a:pt x="1" y="85"/>
                    </a:cubicBezTo>
                    <a:cubicBezTo>
                      <a:pt x="1" y="85"/>
                      <a:pt x="1" y="85"/>
                      <a:pt x="1" y="85"/>
                    </a:cubicBez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nvGrpSpPr>
              <p:cNvPr id="528" name="Group 527"/>
              <p:cNvGrpSpPr/>
              <p:nvPr/>
            </p:nvGrpSpPr>
            <p:grpSpPr>
              <a:xfrm>
                <a:off x="10341025" y="5216523"/>
                <a:ext cx="525412" cy="1176339"/>
                <a:chOff x="7259638" y="4019551"/>
                <a:chExt cx="857250" cy="1919288"/>
              </a:xfrm>
            </p:grpSpPr>
            <p:sp>
              <p:nvSpPr>
                <p:cNvPr id="529" name="Freeform 5"/>
                <p:cNvSpPr>
                  <a:spLocks/>
                </p:cNvSpPr>
                <p:nvPr/>
              </p:nvSpPr>
              <p:spPr bwMode="auto">
                <a:xfrm>
                  <a:off x="7527925" y="4249738"/>
                  <a:ext cx="384175" cy="527050"/>
                </a:xfrm>
                <a:custGeom>
                  <a:avLst/>
                  <a:gdLst>
                    <a:gd name="T0" fmla="*/ 173 w 173"/>
                    <a:gd name="T1" fmla="*/ 206 h 237"/>
                    <a:gd name="T2" fmla="*/ 170 w 173"/>
                    <a:gd name="T3" fmla="*/ 184 h 237"/>
                    <a:gd name="T4" fmla="*/ 159 w 173"/>
                    <a:gd name="T5" fmla="*/ 164 h 237"/>
                    <a:gd name="T6" fmla="*/ 138 w 173"/>
                    <a:gd name="T7" fmla="*/ 146 h 237"/>
                    <a:gd name="T8" fmla="*/ 106 w 173"/>
                    <a:gd name="T9" fmla="*/ 130 h 237"/>
                    <a:gd name="T10" fmla="*/ 89 w 173"/>
                    <a:gd name="T11" fmla="*/ 122 h 237"/>
                    <a:gd name="T12" fmla="*/ 80 w 173"/>
                    <a:gd name="T13" fmla="*/ 115 h 237"/>
                    <a:gd name="T14" fmla="*/ 77 w 173"/>
                    <a:gd name="T15" fmla="*/ 109 h 237"/>
                    <a:gd name="T16" fmla="*/ 76 w 173"/>
                    <a:gd name="T17" fmla="*/ 103 h 237"/>
                    <a:gd name="T18" fmla="*/ 77 w 173"/>
                    <a:gd name="T19" fmla="*/ 97 h 237"/>
                    <a:gd name="T20" fmla="*/ 81 w 173"/>
                    <a:gd name="T21" fmla="*/ 92 h 237"/>
                    <a:gd name="T22" fmla="*/ 88 w 173"/>
                    <a:gd name="T23" fmla="*/ 88 h 237"/>
                    <a:gd name="T24" fmla="*/ 97 w 173"/>
                    <a:gd name="T25" fmla="*/ 87 h 237"/>
                    <a:gd name="T26" fmla="*/ 116 w 173"/>
                    <a:gd name="T27" fmla="*/ 89 h 237"/>
                    <a:gd name="T28" fmla="*/ 133 w 173"/>
                    <a:gd name="T29" fmla="*/ 93 h 237"/>
                    <a:gd name="T30" fmla="*/ 149 w 173"/>
                    <a:gd name="T31" fmla="*/ 99 h 237"/>
                    <a:gd name="T32" fmla="*/ 161 w 173"/>
                    <a:gd name="T33" fmla="*/ 106 h 237"/>
                    <a:gd name="T34" fmla="*/ 161 w 173"/>
                    <a:gd name="T35" fmla="*/ 42 h 237"/>
                    <a:gd name="T36" fmla="*/ 139 w 173"/>
                    <a:gd name="T37" fmla="*/ 37 h 237"/>
                    <a:gd name="T38" fmla="*/ 111 w 173"/>
                    <a:gd name="T39" fmla="*/ 34 h 237"/>
                    <a:gd name="T40" fmla="*/ 111 w 173"/>
                    <a:gd name="T41" fmla="*/ 0 h 237"/>
                    <a:gd name="T42" fmla="*/ 69 w 173"/>
                    <a:gd name="T43" fmla="*/ 0 h 237"/>
                    <a:gd name="T44" fmla="*/ 69 w 173"/>
                    <a:gd name="T45" fmla="*/ 35 h 237"/>
                    <a:gd name="T46" fmla="*/ 40 w 173"/>
                    <a:gd name="T47" fmla="*/ 45 h 237"/>
                    <a:gd name="T48" fmla="*/ 18 w 173"/>
                    <a:gd name="T49" fmla="*/ 61 h 237"/>
                    <a:gd name="T50" fmla="*/ 4 w 173"/>
                    <a:gd name="T51" fmla="*/ 83 h 237"/>
                    <a:gd name="T52" fmla="*/ 0 w 173"/>
                    <a:gd name="T53" fmla="*/ 110 h 237"/>
                    <a:gd name="T54" fmla="*/ 3 w 173"/>
                    <a:gd name="T55" fmla="*/ 132 h 237"/>
                    <a:gd name="T56" fmla="*/ 12 w 173"/>
                    <a:gd name="T57" fmla="*/ 151 h 237"/>
                    <a:gd name="T58" fmla="*/ 30 w 173"/>
                    <a:gd name="T59" fmla="*/ 168 h 237"/>
                    <a:gd name="T60" fmla="*/ 57 w 173"/>
                    <a:gd name="T61" fmla="*/ 183 h 237"/>
                    <a:gd name="T62" fmla="*/ 77 w 173"/>
                    <a:gd name="T63" fmla="*/ 191 h 237"/>
                    <a:gd name="T64" fmla="*/ 88 w 173"/>
                    <a:gd name="T65" fmla="*/ 199 h 237"/>
                    <a:gd name="T66" fmla="*/ 93 w 173"/>
                    <a:gd name="T67" fmla="*/ 205 h 237"/>
                    <a:gd name="T68" fmla="*/ 94 w 173"/>
                    <a:gd name="T69" fmla="*/ 212 h 237"/>
                    <a:gd name="T70" fmla="*/ 93 w 173"/>
                    <a:gd name="T71" fmla="*/ 218 h 237"/>
                    <a:gd name="T72" fmla="*/ 89 w 173"/>
                    <a:gd name="T73" fmla="*/ 223 h 237"/>
                    <a:gd name="T74" fmla="*/ 83 w 173"/>
                    <a:gd name="T75" fmla="*/ 227 h 237"/>
                    <a:gd name="T76" fmla="*/ 74 w 173"/>
                    <a:gd name="T77" fmla="*/ 229 h 237"/>
                    <a:gd name="T78" fmla="*/ 37 w 173"/>
                    <a:gd name="T79" fmla="*/ 222 h 237"/>
                    <a:gd name="T80" fmla="*/ 3 w 173"/>
                    <a:gd name="T81" fmla="*/ 202 h 237"/>
                    <a:gd name="T82" fmla="*/ 3 w 173"/>
                    <a:gd name="T83" fmla="*/ 237 h 237"/>
                    <a:gd name="T84" fmla="*/ 166 w 173"/>
                    <a:gd name="T85" fmla="*/ 237 h 237"/>
                    <a:gd name="T86" fmla="*/ 171 w 173"/>
                    <a:gd name="T87" fmla="*/ 225 h 237"/>
                    <a:gd name="T88" fmla="*/ 173 w 173"/>
                    <a:gd name="T89" fmla="*/ 20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3" h="237">
                      <a:moveTo>
                        <a:pt x="173" y="206"/>
                      </a:moveTo>
                      <a:cubicBezTo>
                        <a:pt x="173" y="198"/>
                        <a:pt x="172" y="191"/>
                        <a:pt x="170" y="184"/>
                      </a:cubicBezTo>
                      <a:cubicBezTo>
                        <a:pt x="168" y="177"/>
                        <a:pt x="164" y="171"/>
                        <a:pt x="159" y="164"/>
                      </a:cubicBezTo>
                      <a:cubicBezTo>
                        <a:pt x="153" y="158"/>
                        <a:pt x="146" y="152"/>
                        <a:pt x="138" y="146"/>
                      </a:cubicBezTo>
                      <a:cubicBezTo>
                        <a:pt x="129" y="140"/>
                        <a:pt x="119" y="135"/>
                        <a:pt x="106" y="130"/>
                      </a:cubicBezTo>
                      <a:cubicBezTo>
                        <a:pt x="99" y="127"/>
                        <a:pt x="94" y="124"/>
                        <a:pt x="89" y="122"/>
                      </a:cubicBezTo>
                      <a:cubicBezTo>
                        <a:pt x="85" y="119"/>
                        <a:pt x="82" y="117"/>
                        <a:pt x="80" y="115"/>
                      </a:cubicBezTo>
                      <a:cubicBezTo>
                        <a:pt x="78" y="113"/>
                        <a:pt x="77" y="111"/>
                        <a:pt x="77" y="109"/>
                      </a:cubicBezTo>
                      <a:cubicBezTo>
                        <a:pt x="76" y="107"/>
                        <a:pt x="76" y="105"/>
                        <a:pt x="76" y="103"/>
                      </a:cubicBezTo>
                      <a:cubicBezTo>
                        <a:pt x="76" y="101"/>
                        <a:pt x="76" y="99"/>
                        <a:pt x="77" y="97"/>
                      </a:cubicBezTo>
                      <a:cubicBezTo>
                        <a:pt x="78" y="95"/>
                        <a:pt x="79" y="93"/>
                        <a:pt x="81" y="92"/>
                      </a:cubicBezTo>
                      <a:cubicBezTo>
                        <a:pt x="83" y="91"/>
                        <a:pt x="85" y="89"/>
                        <a:pt x="88" y="88"/>
                      </a:cubicBezTo>
                      <a:cubicBezTo>
                        <a:pt x="91" y="88"/>
                        <a:pt x="94" y="87"/>
                        <a:pt x="97" y="87"/>
                      </a:cubicBezTo>
                      <a:cubicBezTo>
                        <a:pt x="104" y="87"/>
                        <a:pt x="110" y="88"/>
                        <a:pt x="116" y="89"/>
                      </a:cubicBezTo>
                      <a:cubicBezTo>
                        <a:pt x="122" y="90"/>
                        <a:pt x="128" y="91"/>
                        <a:pt x="133" y="93"/>
                      </a:cubicBezTo>
                      <a:cubicBezTo>
                        <a:pt x="139" y="95"/>
                        <a:pt x="144" y="97"/>
                        <a:pt x="149" y="99"/>
                      </a:cubicBezTo>
                      <a:cubicBezTo>
                        <a:pt x="154" y="102"/>
                        <a:pt x="158" y="104"/>
                        <a:pt x="161" y="106"/>
                      </a:cubicBezTo>
                      <a:cubicBezTo>
                        <a:pt x="161" y="42"/>
                        <a:pt x="161" y="42"/>
                        <a:pt x="161" y="42"/>
                      </a:cubicBezTo>
                      <a:cubicBezTo>
                        <a:pt x="155" y="40"/>
                        <a:pt x="148" y="38"/>
                        <a:pt x="139" y="37"/>
                      </a:cubicBezTo>
                      <a:cubicBezTo>
                        <a:pt x="131" y="35"/>
                        <a:pt x="121" y="34"/>
                        <a:pt x="111" y="34"/>
                      </a:cubicBezTo>
                      <a:cubicBezTo>
                        <a:pt x="111" y="0"/>
                        <a:pt x="111" y="0"/>
                        <a:pt x="111" y="0"/>
                      </a:cubicBezTo>
                      <a:cubicBezTo>
                        <a:pt x="69" y="0"/>
                        <a:pt x="69" y="0"/>
                        <a:pt x="69" y="0"/>
                      </a:cubicBezTo>
                      <a:cubicBezTo>
                        <a:pt x="69" y="35"/>
                        <a:pt x="69" y="35"/>
                        <a:pt x="69" y="35"/>
                      </a:cubicBezTo>
                      <a:cubicBezTo>
                        <a:pt x="58" y="37"/>
                        <a:pt x="49" y="40"/>
                        <a:pt x="40" y="45"/>
                      </a:cubicBezTo>
                      <a:cubicBezTo>
                        <a:pt x="31" y="49"/>
                        <a:pt x="24" y="54"/>
                        <a:pt x="18" y="61"/>
                      </a:cubicBezTo>
                      <a:cubicBezTo>
                        <a:pt x="12" y="67"/>
                        <a:pt x="8" y="74"/>
                        <a:pt x="4" y="83"/>
                      </a:cubicBezTo>
                      <a:cubicBezTo>
                        <a:pt x="1" y="91"/>
                        <a:pt x="0" y="100"/>
                        <a:pt x="0" y="110"/>
                      </a:cubicBezTo>
                      <a:cubicBezTo>
                        <a:pt x="0" y="117"/>
                        <a:pt x="1" y="125"/>
                        <a:pt x="3" y="132"/>
                      </a:cubicBezTo>
                      <a:cubicBezTo>
                        <a:pt x="5" y="139"/>
                        <a:pt x="8" y="145"/>
                        <a:pt x="12" y="151"/>
                      </a:cubicBezTo>
                      <a:cubicBezTo>
                        <a:pt x="17" y="157"/>
                        <a:pt x="23" y="163"/>
                        <a:pt x="30" y="168"/>
                      </a:cubicBezTo>
                      <a:cubicBezTo>
                        <a:pt x="37" y="174"/>
                        <a:pt x="46" y="178"/>
                        <a:pt x="57" y="183"/>
                      </a:cubicBezTo>
                      <a:cubicBezTo>
                        <a:pt x="65" y="186"/>
                        <a:pt x="72" y="189"/>
                        <a:pt x="77" y="191"/>
                      </a:cubicBezTo>
                      <a:cubicBezTo>
                        <a:pt x="82" y="194"/>
                        <a:pt x="85" y="196"/>
                        <a:pt x="88" y="199"/>
                      </a:cubicBezTo>
                      <a:cubicBezTo>
                        <a:pt x="91" y="201"/>
                        <a:pt x="92" y="203"/>
                        <a:pt x="93" y="205"/>
                      </a:cubicBezTo>
                      <a:cubicBezTo>
                        <a:pt x="93" y="207"/>
                        <a:pt x="94" y="209"/>
                        <a:pt x="94" y="212"/>
                      </a:cubicBezTo>
                      <a:cubicBezTo>
                        <a:pt x="94" y="214"/>
                        <a:pt x="93" y="216"/>
                        <a:pt x="93" y="218"/>
                      </a:cubicBezTo>
                      <a:cubicBezTo>
                        <a:pt x="92" y="220"/>
                        <a:pt x="91" y="222"/>
                        <a:pt x="89" y="223"/>
                      </a:cubicBezTo>
                      <a:cubicBezTo>
                        <a:pt x="88" y="225"/>
                        <a:pt x="86" y="226"/>
                        <a:pt x="83" y="227"/>
                      </a:cubicBezTo>
                      <a:cubicBezTo>
                        <a:pt x="80" y="228"/>
                        <a:pt x="77" y="229"/>
                        <a:pt x="74" y="229"/>
                      </a:cubicBezTo>
                      <a:cubicBezTo>
                        <a:pt x="61" y="229"/>
                        <a:pt x="49" y="226"/>
                        <a:pt x="37" y="222"/>
                      </a:cubicBezTo>
                      <a:cubicBezTo>
                        <a:pt x="25" y="217"/>
                        <a:pt x="14" y="210"/>
                        <a:pt x="3" y="202"/>
                      </a:cubicBezTo>
                      <a:cubicBezTo>
                        <a:pt x="3" y="237"/>
                        <a:pt x="3" y="237"/>
                        <a:pt x="3" y="237"/>
                      </a:cubicBezTo>
                      <a:cubicBezTo>
                        <a:pt x="166" y="237"/>
                        <a:pt x="166" y="237"/>
                        <a:pt x="166" y="237"/>
                      </a:cubicBezTo>
                      <a:cubicBezTo>
                        <a:pt x="168" y="233"/>
                        <a:pt x="169" y="229"/>
                        <a:pt x="171" y="225"/>
                      </a:cubicBezTo>
                      <a:cubicBezTo>
                        <a:pt x="172" y="218"/>
                        <a:pt x="173" y="212"/>
                        <a:pt x="173" y="206"/>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0" name="Freeform 6"/>
                <p:cNvSpPr>
                  <a:spLocks/>
                </p:cNvSpPr>
                <p:nvPr/>
              </p:nvSpPr>
              <p:spPr bwMode="auto">
                <a:xfrm>
                  <a:off x="7534275" y="4776788"/>
                  <a:ext cx="363538" cy="61913"/>
                </a:xfrm>
                <a:custGeom>
                  <a:avLst/>
                  <a:gdLst>
                    <a:gd name="T0" fmla="*/ 0 w 163"/>
                    <a:gd name="T1" fmla="*/ 28 h 28"/>
                    <a:gd name="T2" fmla="*/ 139 w 163"/>
                    <a:gd name="T3" fmla="*/ 28 h 28"/>
                    <a:gd name="T4" fmla="*/ 158 w 163"/>
                    <a:gd name="T5" fmla="*/ 9 h 28"/>
                    <a:gd name="T6" fmla="*/ 163 w 163"/>
                    <a:gd name="T7" fmla="*/ 0 h 28"/>
                    <a:gd name="T8" fmla="*/ 0 w 163"/>
                    <a:gd name="T9" fmla="*/ 0 h 28"/>
                    <a:gd name="T10" fmla="*/ 0 w 163"/>
                    <a:gd name="T11" fmla="*/ 28 h 28"/>
                  </a:gdLst>
                  <a:ahLst/>
                  <a:cxnLst>
                    <a:cxn ang="0">
                      <a:pos x="T0" y="T1"/>
                    </a:cxn>
                    <a:cxn ang="0">
                      <a:pos x="T2" y="T3"/>
                    </a:cxn>
                    <a:cxn ang="0">
                      <a:pos x="T4" y="T5"/>
                    </a:cxn>
                    <a:cxn ang="0">
                      <a:pos x="T6" y="T7"/>
                    </a:cxn>
                    <a:cxn ang="0">
                      <a:pos x="T8" y="T9"/>
                    </a:cxn>
                    <a:cxn ang="0">
                      <a:pos x="T10" y="T11"/>
                    </a:cxn>
                  </a:cxnLst>
                  <a:rect l="0" t="0" r="r" b="b"/>
                  <a:pathLst>
                    <a:path w="163" h="28">
                      <a:moveTo>
                        <a:pt x="0" y="28"/>
                      </a:moveTo>
                      <a:cubicBezTo>
                        <a:pt x="139" y="28"/>
                        <a:pt x="139" y="28"/>
                        <a:pt x="139" y="28"/>
                      </a:cubicBezTo>
                      <a:cubicBezTo>
                        <a:pt x="147" y="22"/>
                        <a:pt x="153" y="16"/>
                        <a:pt x="158" y="9"/>
                      </a:cubicBezTo>
                      <a:cubicBezTo>
                        <a:pt x="160" y="6"/>
                        <a:pt x="162" y="3"/>
                        <a:pt x="163" y="0"/>
                      </a:cubicBezTo>
                      <a:cubicBezTo>
                        <a:pt x="0" y="0"/>
                        <a:pt x="0" y="0"/>
                        <a:pt x="0" y="0"/>
                      </a:cubicBezTo>
                      <a:lnTo>
                        <a:pt x="0" y="28"/>
                      </a:lnTo>
                      <a:close/>
                    </a:path>
                  </a:pathLst>
                </a:custGeom>
                <a:solidFill>
                  <a:srgbClr val="00827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1" name="Freeform 7"/>
                <p:cNvSpPr>
                  <a:spLocks/>
                </p:cNvSpPr>
                <p:nvPr/>
              </p:nvSpPr>
              <p:spPr bwMode="auto">
                <a:xfrm>
                  <a:off x="7326313" y="4132263"/>
                  <a:ext cx="161925" cy="298450"/>
                </a:xfrm>
                <a:custGeom>
                  <a:avLst/>
                  <a:gdLst>
                    <a:gd name="T0" fmla="*/ 73 w 73"/>
                    <a:gd name="T1" fmla="*/ 86 h 134"/>
                    <a:gd name="T2" fmla="*/ 72 w 73"/>
                    <a:gd name="T3" fmla="*/ 95 h 134"/>
                    <a:gd name="T4" fmla="*/ 68 w 73"/>
                    <a:gd name="T5" fmla="*/ 103 h 134"/>
                    <a:gd name="T6" fmla="*/ 60 w 73"/>
                    <a:gd name="T7" fmla="*/ 111 h 134"/>
                    <a:gd name="T8" fmla="*/ 47 w 73"/>
                    <a:gd name="T9" fmla="*/ 117 h 134"/>
                    <a:gd name="T10" fmla="*/ 47 w 73"/>
                    <a:gd name="T11" fmla="*/ 134 h 134"/>
                    <a:gd name="T12" fmla="*/ 29 w 73"/>
                    <a:gd name="T13" fmla="*/ 134 h 134"/>
                    <a:gd name="T14" fmla="*/ 29 w 73"/>
                    <a:gd name="T15" fmla="*/ 119 h 134"/>
                    <a:gd name="T16" fmla="*/ 21 w 73"/>
                    <a:gd name="T17" fmla="*/ 118 h 134"/>
                    <a:gd name="T18" fmla="*/ 13 w 73"/>
                    <a:gd name="T19" fmla="*/ 117 h 134"/>
                    <a:gd name="T20" fmla="*/ 6 w 73"/>
                    <a:gd name="T21" fmla="*/ 115 h 134"/>
                    <a:gd name="T22" fmla="*/ 1 w 73"/>
                    <a:gd name="T23" fmla="*/ 113 h 134"/>
                    <a:gd name="T24" fmla="*/ 1 w 73"/>
                    <a:gd name="T25" fmla="*/ 85 h 134"/>
                    <a:gd name="T26" fmla="*/ 16 w 73"/>
                    <a:gd name="T27" fmla="*/ 93 h 134"/>
                    <a:gd name="T28" fmla="*/ 31 w 73"/>
                    <a:gd name="T29" fmla="*/ 96 h 134"/>
                    <a:gd name="T30" fmla="*/ 35 w 73"/>
                    <a:gd name="T31" fmla="*/ 95 h 134"/>
                    <a:gd name="T32" fmla="*/ 38 w 73"/>
                    <a:gd name="T33" fmla="*/ 94 h 134"/>
                    <a:gd name="T34" fmla="*/ 39 w 73"/>
                    <a:gd name="T35" fmla="*/ 92 h 134"/>
                    <a:gd name="T36" fmla="*/ 40 w 73"/>
                    <a:gd name="T37" fmla="*/ 89 h 134"/>
                    <a:gd name="T38" fmla="*/ 39 w 73"/>
                    <a:gd name="T39" fmla="*/ 86 h 134"/>
                    <a:gd name="T40" fmla="*/ 37 w 73"/>
                    <a:gd name="T41" fmla="*/ 83 h 134"/>
                    <a:gd name="T42" fmla="*/ 32 w 73"/>
                    <a:gd name="T43" fmla="*/ 80 h 134"/>
                    <a:gd name="T44" fmla="*/ 24 w 73"/>
                    <a:gd name="T45" fmla="*/ 77 h 134"/>
                    <a:gd name="T46" fmla="*/ 13 w 73"/>
                    <a:gd name="T47" fmla="*/ 71 h 134"/>
                    <a:gd name="T48" fmla="*/ 5 w 73"/>
                    <a:gd name="T49" fmla="*/ 63 h 134"/>
                    <a:gd name="T50" fmla="*/ 1 w 73"/>
                    <a:gd name="T51" fmla="*/ 55 h 134"/>
                    <a:gd name="T52" fmla="*/ 0 w 73"/>
                    <a:gd name="T53" fmla="*/ 46 h 134"/>
                    <a:gd name="T54" fmla="*/ 2 w 73"/>
                    <a:gd name="T55" fmla="*/ 34 h 134"/>
                    <a:gd name="T56" fmla="*/ 8 w 73"/>
                    <a:gd name="T57" fmla="*/ 25 h 134"/>
                    <a:gd name="T58" fmla="*/ 17 w 73"/>
                    <a:gd name="T59" fmla="*/ 18 h 134"/>
                    <a:gd name="T60" fmla="*/ 29 w 73"/>
                    <a:gd name="T61" fmla="*/ 15 h 134"/>
                    <a:gd name="T62" fmla="*/ 29 w 73"/>
                    <a:gd name="T63" fmla="*/ 0 h 134"/>
                    <a:gd name="T64" fmla="*/ 47 w 73"/>
                    <a:gd name="T65" fmla="*/ 0 h 134"/>
                    <a:gd name="T66" fmla="*/ 47 w 73"/>
                    <a:gd name="T67" fmla="*/ 14 h 134"/>
                    <a:gd name="T68" fmla="*/ 59 w 73"/>
                    <a:gd name="T69" fmla="*/ 15 h 134"/>
                    <a:gd name="T70" fmla="*/ 68 w 73"/>
                    <a:gd name="T71" fmla="*/ 17 h 134"/>
                    <a:gd name="T72" fmla="*/ 68 w 73"/>
                    <a:gd name="T73" fmla="*/ 44 h 134"/>
                    <a:gd name="T74" fmla="*/ 63 w 73"/>
                    <a:gd name="T75" fmla="*/ 41 h 134"/>
                    <a:gd name="T76" fmla="*/ 56 w 73"/>
                    <a:gd name="T77" fmla="*/ 39 h 134"/>
                    <a:gd name="T78" fmla="*/ 49 w 73"/>
                    <a:gd name="T79" fmla="*/ 37 h 134"/>
                    <a:gd name="T80" fmla="*/ 41 w 73"/>
                    <a:gd name="T81" fmla="*/ 36 h 134"/>
                    <a:gd name="T82" fmla="*/ 37 w 73"/>
                    <a:gd name="T83" fmla="*/ 37 h 134"/>
                    <a:gd name="T84" fmla="*/ 34 w 73"/>
                    <a:gd name="T85" fmla="*/ 38 h 134"/>
                    <a:gd name="T86" fmla="*/ 33 w 73"/>
                    <a:gd name="T87" fmla="*/ 40 h 134"/>
                    <a:gd name="T88" fmla="*/ 32 w 73"/>
                    <a:gd name="T89" fmla="*/ 43 h 134"/>
                    <a:gd name="T90" fmla="*/ 32 w 73"/>
                    <a:gd name="T91" fmla="*/ 45 h 134"/>
                    <a:gd name="T92" fmla="*/ 34 w 73"/>
                    <a:gd name="T93" fmla="*/ 48 h 134"/>
                    <a:gd name="T94" fmla="*/ 38 w 73"/>
                    <a:gd name="T95" fmla="*/ 51 h 134"/>
                    <a:gd name="T96" fmla="*/ 45 w 73"/>
                    <a:gd name="T97" fmla="*/ 54 h 134"/>
                    <a:gd name="T98" fmla="*/ 58 w 73"/>
                    <a:gd name="T99" fmla="*/ 61 h 134"/>
                    <a:gd name="T100" fmla="*/ 67 w 73"/>
                    <a:gd name="T101" fmla="*/ 69 h 134"/>
                    <a:gd name="T102" fmla="*/ 72 w 73"/>
                    <a:gd name="T103" fmla="*/ 77 h 134"/>
                    <a:gd name="T104" fmla="*/ 73 w 73"/>
                    <a:gd name="T105" fmla="*/ 8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 h="134">
                      <a:moveTo>
                        <a:pt x="73" y="86"/>
                      </a:moveTo>
                      <a:cubicBezTo>
                        <a:pt x="73" y="89"/>
                        <a:pt x="73" y="92"/>
                        <a:pt x="72" y="95"/>
                      </a:cubicBezTo>
                      <a:cubicBezTo>
                        <a:pt x="71" y="98"/>
                        <a:pt x="70" y="101"/>
                        <a:pt x="68" y="103"/>
                      </a:cubicBezTo>
                      <a:cubicBezTo>
                        <a:pt x="66" y="106"/>
                        <a:pt x="63" y="109"/>
                        <a:pt x="60" y="111"/>
                      </a:cubicBezTo>
                      <a:cubicBezTo>
                        <a:pt x="56" y="114"/>
                        <a:pt x="52" y="115"/>
                        <a:pt x="47" y="117"/>
                      </a:cubicBezTo>
                      <a:cubicBezTo>
                        <a:pt x="47" y="134"/>
                        <a:pt x="47" y="134"/>
                        <a:pt x="47" y="134"/>
                      </a:cubicBezTo>
                      <a:cubicBezTo>
                        <a:pt x="29" y="134"/>
                        <a:pt x="29" y="134"/>
                        <a:pt x="29" y="134"/>
                      </a:cubicBezTo>
                      <a:cubicBezTo>
                        <a:pt x="29" y="119"/>
                        <a:pt x="29" y="119"/>
                        <a:pt x="29" y="119"/>
                      </a:cubicBezTo>
                      <a:cubicBezTo>
                        <a:pt x="27" y="119"/>
                        <a:pt x="24" y="119"/>
                        <a:pt x="21" y="118"/>
                      </a:cubicBezTo>
                      <a:cubicBezTo>
                        <a:pt x="18" y="118"/>
                        <a:pt x="15" y="117"/>
                        <a:pt x="13" y="117"/>
                      </a:cubicBezTo>
                      <a:cubicBezTo>
                        <a:pt x="10" y="116"/>
                        <a:pt x="8" y="116"/>
                        <a:pt x="6" y="115"/>
                      </a:cubicBezTo>
                      <a:cubicBezTo>
                        <a:pt x="4" y="114"/>
                        <a:pt x="2" y="113"/>
                        <a:pt x="1" y="113"/>
                      </a:cubicBezTo>
                      <a:cubicBezTo>
                        <a:pt x="1" y="85"/>
                        <a:pt x="1" y="85"/>
                        <a:pt x="1" y="85"/>
                      </a:cubicBezTo>
                      <a:cubicBezTo>
                        <a:pt x="6" y="88"/>
                        <a:pt x="11" y="91"/>
                        <a:pt x="16" y="93"/>
                      </a:cubicBezTo>
                      <a:cubicBezTo>
                        <a:pt x="21" y="95"/>
                        <a:pt x="26" y="96"/>
                        <a:pt x="31" y="96"/>
                      </a:cubicBezTo>
                      <a:cubicBezTo>
                        <a:pt x="33" y="96"/>
                        <a:pt x="34" y="96"/>
                        <a:pt x="35" y="95"/>
                      </a:cubicBezTo>
                      <a:cubicBezTo>
                        <a:pt x="36" y="95"/>
                        <a:pt x="37" y="94"/>
                        <a:pt x="38" y="94"/>
                      </a:cubicBezTo>
                      <a:cubicBezTo>
                        <a:pt x="38" y="93"/>
                        <a:pt x="39" y="92"/>
                        <a:pt x="39" y="92"/>
                      </a:cubicBezTo>
                      <a:cubicBezTo>
                        <a:pt x="39" y="91"/>
                        <a:pt x="40" y="90"/>
                        <a:pt x="40" y="89"/>
                      </a:cubicBezTo>
                      <a:cubicBezTo>
                        <a:pt x="40" y="88"/>
                        <a:pt x="40" y="87"/>
                        <a:pt x="39" y="86"/>
                      </a:cubicBezTo>
                      <a:cubicBezTo>
                        <a:pt x="39" y="85"/>
                        <a:pt x="38" y="84"/>
                        <a:pt x="37" y="83"/>
                      </a:cubicBezTo>
                      <a:cubicBezTo>
                        <a:pt x="36" y="82"/>
                        <a:pt x="35" y="81"/>
                        <a:pt x="32" y="80"/>
                      </a:cubicBezTo>
                      <a:cubicBezTo>
                        <a:pt x="30" y="79"/>
                        <a:pt x="28" y="78"/>
                        <a:pt x="24" y="77"/>
                      </a:cubicBezTo>
                      <a:cubicBezTo>
                        <a:pt x="20" y="75"/>
                        <a:pt x="16" y="73"/>
                        <a:pt x="13" y="71"/>
                      </a:cubicBezTo>
                      <a:cubicBezTo>
                        <a:pt x="10" y="68"/>
                        <a:pt x="7" y="66"/>
                        <a:pt x="5" y="63"/>
                      </a:cubicBezTo>
                      <a:cubicBezTo>
                        <a:pt x="3" y="61"/>
                        <a:pt x="2" y="58"/>
                        <a:pt x="1" y="55"/>
                      </a:cubicBezTo>
                      <a:cubicBezTo>
                        <a:pt x="0" y="52"/>
                        <a:pt x="0" y="49"/>
                        <a:pt x="0" y="46"/>
                      </a:cubicBezTo>
                      <a:cubicBezTo>
                        <a:pt x="0" y="42"/>
                        <a:pt x="1" y="38"/>
                        <a:pt x="2" y="34"/>
                      </a:cubicBezTo>
                      <a:cubicBezTo>
                        <a:pt x="3" y="31"/>
                        <a:pt x="5" y="28"/>
                        <a:pt x="8" y="25"/>
                      </a:cubicBezTo>
                      <a:cubicBezTo>
                        <a:pt x="10" y="22"/>
                        <a:pt x="13" y="20"/>
                        <a:pt x="17" y="18"/>
                      </a:cubicBezTo>
                      <a:cubicBezTo>
                        <a:pt x="21" y="17"/>
                        <a:pt x="25" y="15"/>
                        <a:pt x="29" y="15"/>
                      </a:cubicBezTo>
                      <a:cubicBezTo>
                        <a:pt x="29" y="0"/>
                        <a:pt x="29" y="0"/>
                        <a:pt x="29" y="0"/>
                      </a:cubicBezTo>
                      <a:cubicBezTo>
                        <a:pt x="47" y="0"/>
                        <a:pt x="47" y="0"/>
                        <a:pt x="47" y="0"/>
                      </a:cubicBezTo>
                      <a:cubicBezTo>
                        <a:pt x="47" y="14"/>
                        <a:pt x="47" y="14"/>
                        <a:pt x="47" y="14"/>
                      </a:cubicBezTo>
                      <a:cubicBezTo>
                        <a:pt x="51" y="14"/>
                        <a:pt x="55" y="14"/>
                        <a:pt x="59" y="15"/>
                      </a:cubicBezTo>
                      <a:cubicBezTo>
                        <a:pt x="63" y="16"/>
                        <a:pt x="66" y="16"/>
                        <a:pt x="68" y="17"/>
                      </a:cubicBezTo>
                      <a:cubicBezTo>
                        <a:pt x="68" y="44"/>
                        <a:pt x="68" y="44"/>
                        <a:pt x="68" y="44"/>
                      </a:cubicBezTo>
                      <a:cubicBezTo>
                        <a:pt x="67" y="43"/>
                        <a:pt x="65" y="42"/>
                        <a:pt x="63" y="41"/>
                      </a:cubicBezTo>
                      <a:cubicBezTo>
                        <a:pt x="61" y="41"/>
                        <a:pt x="59" y="40"/>
                        <a:pt x="56" y="39"/>
                      </a:cubicBezTo>
                      <a:cubicBezTo>
                        <a:pt x="54" y="38"/>
                        <a:pt x="52" y="38"/>
                        <a:pt x="49" y="37"/>
                      </a:cubicBezTo>
                      <a:cubicBezTo>
                        <a:pt x="46" y="37"/>
                        <a:pt x="44" y="36"/>
                        <a:pt x="41" y="36"/>
                      </a:cubicBezTo>
                      <a:cubicBezTo>
                        <a:pt x="40" y="36"/>
                        <a:pt x="38" y="37"/>
                        <a:pt x="37" y="37"/>
                      </a:cubicBezTo>
                      <a:cubicBezTo>
                        <a:pt x="36" y="37"/>
                        <a:pt x="35" y="38"/>
                        <a:pt x="34" y="38"/>
                      </a:cubicBezTo>
                      <a:cubicBezTo>
                        <a:pt x="34" y="39"/>
                        <a:pt x="33" y="40"/>
                        <a:pt x="33" y="40"/>
                      </a:cubicBezTo>
                      <a:cubicBezTo>
                        <a:pt x="32" y="41"/>
                        <a:pt x="32" y="42"/>
                        <a:pt x="32" y="43"/>
                      </a:cubicBezTo>
                      <a:cubicBezTo>
                        <a:pt x="32" y="44"/>
                        <a:pt x="32" y="45"/>
                        <a:pt x="32" y="45"/>
                      </a:cubicBezTo>
                      <a:cubicBezTo>
                        <a:pt x="33" y="46"/>
                        <a:pt x="33" y="47"/>
                        <a:pt x="34" y="48"/>
                      </a:cubicBezTo>
                      <a:cubicBezTo>
                        <a:pt x="35" y="49"/>
                        <a:pt x="36" y="50"/>
                        <a:pt x="38" y="51"/>
                      </a:cubicBezTo>
                      <a:cubicBezTo>
                        <a:pt x="40" y="52"/>
                        <a:pt x="42" y="53"/>
                        <a:pt x="45" y="54"/>
                      </a:cubicBezTo>
                      <a:cubicBezTo>
                        <a:pt x="50" y="57"/>
                        <a:pt x="55" y="59"/>
                        <a:pt x="58" y="61"/>
                      </a:cubicBezTo>
                      <a:cubicBezTo>
                        <a:pt x="62" y="64"/>
                        <a:pt x="65" y="66"/>
                        <a:pt x="67" y="69"/>
                      </a:cubicBezTo>
                      <a:cubicBezTo>
                        <a:pt x="69" y="72"/>
                        <a:pt x="71" y="74"/>
                        <a:pt x="72" y="77"/>
                      </a:cubicBezTo>
                      <a:cubicBezTo>
                        <a:pt x="73" y="80"/>
                        <a:pt x="73" y="83"/>
                        <a:pt x="73" y="86"/>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2" name="Freeform 8"/>
                <p:cNvSpPr>
                  <a:spLocks/>
                </p:cNvSpPr>
                <p:nvPr/>
              </p:nvSpPr>
              <p:spPr bwMode="auto">
                <a:xfrm>
                  <a:off x="7523163" y="4019551"/>
                  <a:ext cx="122238" cy="223838"/>
                </a:xfrm>
                <a:custGeom>
                  <a:avLst/>
                  <a:gdLst>
                    <a:gd name="T0" fmla="*/ 55 w 55"/>
                    <a:gd name="T1" fmla="*/ 66 h 101"/>
                    <a:gd name="T2" fmla="*/ 55 w 55"/>
                    <a:gd name="T3" fmla="*/ 72 h 101"/>
                    <a:gd name="T4" fmla="*/ 51 w 55"/>
                    <a:gd name="T5" fmla="*/ 78 h 101"/>
                    <a:gd name="T6" fmla="*/ 45 w 55"/>
                    <a:gd name="T7" fmla="*/ 84 h 101"/>
                    <a:gd name="T8" fmla="*/ 35 w 55"/>
                    <a:gd name="T9" fmla="*/ 89 h 101"/>
                    <a:gd name="T10" fmla="*/ 35 w 55"/>
                    <a:gd name="T11" fmla="*/ 101 h 101"/>
                    <a:gd name="T12" fmla="*/ 22 w 55"/>
                    <a:gd name="T13" fmla="*/ 101 h 101"/>
                    <a:gd name="T14" fmla="*/ 22 w 55"/>
                    <a:gd name="T15" fmla="*/ 90 h 101"/>
                    <a:gd name="T16" fmla="*/ 16 w 55"/>
                    <a:gd name="T17" fmla="*/ 90 h 101"/>
                    <a:gd name="T18" fmla="*/ 10 w 55"/>
                    <a:gd name="T19" fmla="*/ 89 h 101"/>
                    <a:gd name="T20" fmla="*/ 4 w 55"/>
                    <a:gd name="T21" fmla="*/ 87 h 101"/>
                    <a:gd name="T22" fmla="*/ 1 w 55"/>
                    <a:gd name="T23" fmla="*/ 85 h 101"/>
                    <a:gd name="T24" fmla="*/ 1 w 55"/>
                    <a:gd name="T25" fmla="*/ 64 h 101"/>
                    <a:gd name="T26" fmla="*/ 12 w 55"/>
                    <a:gd name="T27" fmla="*/ 71 h 101"/>
                    <a:gd name="T28" fmla="*/ 24 w 55"/>
                    <a:gd name="T29" fmla="*/ 73 h 101"/>
                    <a:gd name="T30" fmla="*/ 27 w 55"/>
                    <a:gd name="T31" fmla="*/ 72 h 101"/>
                    <a:gd name="T32" fmla="*/ 29 w 55"/>
                    <a:gd name="T33" fmla="*/ 71 h 101"/>
                    <a:gd name="T34" fmla="*/ 30 w 55"/>
                    <a:gd name="T35" fmla="*/ 69 h 101"/>
                    <a:gd name="T36" fmla="*/ 30 w 55"/>
                    <a:gd name="T37" fmla="*/ 67 h 101"/>
                    <a:gd name="T38" fmla="*/ 30 w 55"/>
                    <a:gd name="T39" fmla="*/ 65 h 101"/>
                    <a:gd name="T40" fmla="*/ 28 w 55"/>
                    <a:gd name="T41" fmla="*/ 63 h 101"/>
                    <a:gd name="T42" fmla="*/ 25 w 55"/>
                    <a:gd name="T43" fmla="*/ 61 h 101"/>
                    <a:gd name="T44" fmla="*/ 18 w 55"/>
                    <a:gd name="T45" fmla="*/ 58 h 101"/>
                    <a:gd name="T46" fmla="*/ 10 w 55"/>
                    <a:gd name="T47" fmla="*/ 54 h 101"/>
                    <a:gd name="T48" fmla="*/ 4 w 55"/>
                    <a:gd name="T49" fmla="*/ 48 h 101"/>
                    <a:gd name="T50" fmla="*/ 1 w 55"/>
                    <a:gd name="T51" fmla="*/ 42 h 101"/>
                    <a:gd name="T52" fmla="*/ 0 w 55"/>
                    <a:gd name="T53" fmla="*/ 35 h 101"/>
                    <a:gd name="T54" fmla="*/ 2 w 55"/>
                    <a:gd name="T55" fmla="*/ 26 h 101"/>
                    <a:gd name="T56" fmla="*/ 6 w 55"/>
                    <a:gd name="T57" fmla="*/ 19 h 101"/>
                    <a:gd name="T58" fmla="*/ 13 w 55"/>
                    <a:gd name="T59" fmla="*/ 14 h 101"/>
                    <a:gd name="T60" fmla="*/ 22 w 55"/>
                    <a:gd name="T61" fmla="*/ 11 h 101"/>
                    <a:gd name="T62" fmla="*/ 22 w 55"/>
                    <a:gd name="T63" fmla="*/ 0 h 101"/>
                    <a:gd name="T64" fmla="*/ 35 w 55"/>
                    <a:gd name="T65" fmla="*/ 0 h 101"/>
                    <a:gd name="T66" fmla="*/ 35 w 55"/>
                    <a:gd name="T67" fmla="*/ 11 h 101"/>
                    <a:gd name="T68" fmla="*/ 45 w 55"/>
                    <a:gd name="T69" fmla="*/ 12 h 101"/>
                    <a:gd name="T70" fmla="*/ 52 w 55"/>
                    <a:gd name="T71" fmla="*/ 13 h 101"/>
                    <a:gd name="T72" fmla="*/ 52 w 55"/>
                    <a:gd name="T73" fmla="*/ 34 h 101"/>
                    <a:gd name="T74" fmla="*/ 48 w 55"/>
                    <a:gd name="T75" fmla="*/ 32 h 101"/>
                    <a:gd name="T76" fmla="*/ 43 w 55"/>
                    <a:gd name="T77" fmla="*/ 30 h 101"/>
                    <a:gd name="T78" fmla="*/ 37 w 55"/>
                    <a:gd name="T79" fmla="*/ 28 h 101"/>
                    <a:gd name="T80" fmla="*/ 31 w 55"/>
                    <a:gd name="T81" fmla="*/ 28 h 101"/>
                    <a:gd name="T82" fmla="*/ 28 w 55"/>
                    <a:gd name="T83" fmla="*/ 28 h 101"/>
                    <a:gd name="T84" fmla="*/ 26 w 55"/>
                    <a:gd name="T85" fmla="*/ 29 h 101"/>
                    <a:gd name="T86" fmla="*/ 25 w 55"/>
                    <a:gd name="T87" fmla="*/ 31 h 101"/>
                    <a:gd name="T88" fmla="*/ 24 w 55"/>
                    <a:gd name="T89" fmla="*/ 33 h 101"/>
                    <a:gd name="T90" fmla="*/ 25 w 55"/>
                    <a:gd name="T91" fmla="*/ 35 h 101"/>
                    <a:gd name="T92" fmla="*/ 26 w 55"/>
                    <a:gd name="T93" fmla="*/ 37 h 101"/>
                    <a:gd name="T94" fmla="*/ 29 w 55"/>
                    <a:gd name="T95" fmla="*/ 39 h 101"/>
                    <a:gd name="T96" fmla="*/ 34 w 55"/>
                    <a:gd name="T97" fmla="*/ 41 h 101"/>
                    <a:gd name="T98" fmla="*/ 44 w 55"/>
                    <a:gd name="T99" fmla="*/ 46 h 101"/>
                    <a:gd name="T100" fmla="*/ 51 w 55"/>
                    <a:gd name="T101" fmla="*/ 52 h 101"/>
                    <a:gd name="T102" fmla="*/ 54 w 55"/>
                    <a:gd name="T103" fmla="*/ 59 h 101"/>
                    <a:gd name="T104" fmla="*/ 55 w 55"/>
                    <a:gd name="T105" fmla="*/ 6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5" h="101">
                      <a:moveTo>
                        <a:pt x="55" y="66"/>
                      </a:moveTo>
                      <a:cubicBezTo>
                        <a:pt x="55" y="67"/>
                        <a:pt x="55" y="70"/>
                        <a:pt x="55" y="72"/>
                      </a:cubicBezTo>
                      <a:cubicBezTo>
                        <a:pt x="54" y="74"/>
                        <a:pt x="53" y="76"/>
                        <a:pt x="51" y="78"/>
                      </a:cubicBezTo>
                      <a:cubicBezTo>
                        <a:pt x="50" y="81"/>
                        <a:pt x="48" y="82"/>
                        <a:pt x="45" y="84"/>
                      </a:cubicBezTo>
                      <a:cubicBezTo>
                        <a:pt x="43" y="86"/>
                        <a:pt x="39" y="88"/>
                        <a:pt x="35" y="89"/>
                      </a:cubicBezTo>
                      <a:cubicBezTo>
                        <a:pt x="35" y="101"/>
                        <a:pt x="35" y="101"/>
                        <a:pt x="35" y="101"/>
                      </a:cubicBezTo>
                      <a:cubicBezTo>
                        <a:pt x="22" y="101"/>
                        <a:pt x="22" y="101"/>
                        <a:pt x="22" y="101"/>
                      </a:cubicBezTo>
                      <a:cubicBezTo>
                        <a:pt x="22" y="90"/>
                        <a:pt x="22" y="90"/>
                        <a:pt x="22" y="90"/>
                      </a:cubicBezTo>
                      <a:cubicBezTo>
                        <a:pt x="20" y="90"/>
                        <a:pt x="18" y="90"/>
                        <a:pt x="16" y="90"/>
                      </a:cubicBezTo>
                      <a:cubicBezTo>
                        <a:pt x="14" y="89"/>
                        <a:pt x="12" y="89"/>
                        <a:pt x="10" y="89"/>
                      </a:cubicBezTo>
                      <a:cubicBezTo>
                        <a:pt x="8" y="88"/>
                        <a:pt x="6" y="88"/>
                        <a:pt x="4" y="87"/>
                      </a:cubicBezTo>
                      <a:cubicBezTo>
                        <a:pt x="3" y="87"/>
                        <a:pt x="2" y="86"/>
                        <a:pt x="1" y="85"/>
                      </a:cubicBezTo>
                      <a:cubicBezTo>
                        <a:pt x="1" y="64"/>
                        <a:pt x="1" y="64"/>
                        <a:pt x="1" y="64"/>
                      </a:cubicBezTo>
                      <a:cubicBezTo>
                        <a:pt x="5" y="67"/>
                        <a:pt x="8" y="69"/>
                        <a:pt x="12" y="71"/>
                      </a:cubicBezTo>
                      <a:cubicBezTo>
                        <a:pt x="16" y="72"/>
                        <a:pt x="20" y="73"/>
                        <a:pt x="24" y="73"/>
                      </a:cubicBezTo>
                      <a:cubicBezTo>
                        <a:pt x="25" y="73"/>
                        <a:pt x="26" y="73"/>
                        <a:pt x="27" y="72"/>
                      </a:cubicBezTo>
                      <a:cubicBezTo>
                        <a:pt x="27" y="72"/>
                        <a:pt x="28" y="72"/>
                        <a:pt x="29" y="71"/>
                      </a:cubicBezTo>
                      <a:cubicBezTo>
                        <a:pt x="29" y="71"/>
                        <a:pt x="30" y="70"/>
                        <a:pt x="30" y="69"/>
                      </a:cubicBezTo>
                      <a:cubicBezTo>
                        <a:pt x="30" y="69"/>
                        <a:pt x="30" y="68"/>
                        <a:pt x="30" y="67"/>
                      </a:cubicBezTo>
                      <a:cubicBezTo>
                        <a:pt x="30" y="67"/>
                        <a:pt x="30" y="66"/>
                        <a:pt x="30" y="65"/>
                      </a:cubicBezTo>
                      <a:cubicBezTo>
                        <a:pt x="30" y="65"/>
                        <a:pt x="29" y="64"/>
                        <a:pt x="28" y="63"/>
                      </a:cubicBezTo>
                      <a:cubicBezTo>
                        <a:pt x="27" y="63"/>
                        <a:pt x="26" y="62"/>
                        <a:pt x="25" y="61"/>
                      </a:cubicBezTo>
                      <a:cubicBezTo>
                        <a:pt x="23" y="60"/>
                        <a:pt x="21" y="59"/>
                        <a:pt x="18" y="58"/>
                      </a:cubicBezTo>
                      <a:cubicBezTo>
                        <a:pt x="15" y="57"/>
                        <a:pt x="12" y="55"/>
                        <a:pt x="10" y="54"/>
                      </a:cubicBezTo>
                      <a:cubicBezTo>
                        <a:pt x="7" y="52"/>
                        <a:pt x="6" y="50"/>
                        <a:pt x="4" y="48"/>
                      </a:cubicBezTo>
                      <a:cubicBezTo>
                        <a:pt x="3" y="46"/>
                        <a:pt x="2" y="44"/>
                        <a:pt x="1" y="42"/>
                      </a:cubicBezTo>
                      <a:cubicBezTo>
                        <a:pt x="0" y="40"/>
                        <a:pt x="0" y="37"/>
                        <a:pt x="0" y="35"/>
                      </a:cubicBezTo>
                      <a:cubicBezTo>
                        <a:pt x="0" y="32"/>
                        <a:pt x="1" y="29"/>
                        <a:pt x="2" y="26"/>
                      </a:cubicBezTo>
                      <a:cubicBezTo>
                        <a:pt x="3" y="24"/>
                        <a:pt x="4" y="21"/>
                        <a:pt x="6" y="19"/>
                      </a:cubicBezTo>
                      <a:cubicBezTo>
                        <a:pt x="8" y="17"/>
                        <a:pt x="10" y="15"/>
                        <a:pt x="13" y="14"/>
                      </a:cubicBezTo>
                      <a:cubicBezTo>
                        <a:pt x="16" y="13"/>
                        <a:pt x="19" y="12"/>
                        <a:pt x="22" y="11"/>
                      </a:cubicBezTo>
                      <a:cubicBezTo>
                        <a:pt x="22" y="0"/>
                        <a:pt x="22" y="0"/>
                        <a:pt x="22" y="0"/>
                      </a:cubicBezTo>
                      <a:cubicBezTo>
                        <a:pt x="35" y="0"/>
                        <a:pt x="35" y="0"/>
                        <a:pt x="35" y="0"/>
                      </a:cubicBezTo>
                      <a:cubicBezTo>
                        <a:pt x="35" y="11"/>
                        <a:pt x="35" y="11"/>
                        <a:pt x="35" y="11"/>
                      </a:cubicBezTo>
                      <a:cubicBezTo>
                        <a:pt x="39" y="11"/>
                        <a:pt x="42" y="11"/>
                        <a:pt x="45" y="12"/>
                      </a:cubicBezTo>
                      <a:cubicBezTo>
                        <a:pt x="47" y="12"/>
                        <a:pt x="50" y="13"/>
                        <a:pt x="52" y="13"/>
                      </a:cubicBezTo>
                      <a:cubicBezTo>
                        <a:pt x="52" y="34"/>
                        <a:pt x="52" y="34"/>
                        <a:pt x="52" y="34"/>
                      </a:cubicBezTo>
                      <a:cubicBezTo>
                        <a:pt x="50" y="33"/>
                        <a:pt x="49" y="32"/>
                        <a:pt x="48" y="32"/>
                      </a:cubicBezTo>
                      <a:cubicBezTo>
                        <a:pt x="46" y="31"/>
                        <a:pt x="45" y="30"/>
                        <a:pt x="43" y="30"/>
                      </a:cubicBezTo>
                      <a:cubicBezTo>
                        <a:pt x="41" y="29"/>
                        <a:pt x="39" y="29"/>
                        <a:pt x="37" y="28"/>
                      </a:cubicBezTo>
                      <a:cubicBezTo>
                        <a:pt x="35" y="28"/>
                        <a:pt x="33" y="28"/>
                        <a:pt x="31" y="28"/>
                      </a:cubicBezTo>
                      <a:cubicBezTo>
                        <a:pt x="30" y="28"/>
                        <a:pt x="29" y="28"/>
                        <a:pt x="28" y="28"/>
                      </a:cubicBezTo>
                      <a:cubicBezTo>
                        <a:pt x="27" y="28"/>
                        <a:pt x="27" y="29"/>
                        <a:pt x="26" y="29"/>
                      </a:cubicBezTo>
                      <a:cubicBezTo>
                        <a:pt x="26" y="30"/>
                        <a:pt x="25" y="30"/>
                        <a:pt x="25" y="31"/>
                      </a:cubicBezTo>
                      <a:cubicBezTo>
                        <a:pt x="24" y="31"/>
                        <a:pt x="24" y="32"/>
                        <a:pt x="24" y="33"/>
                      </a:cubicBezTo>
                      <a:cubicBezTo>
                        <a:pt x="24" y="33"/>
                        <a:pt x="24" y="34"/>
                        <a:pt x="25" y="35"/>
                      </a:cubicBezTo>
                      <a:cubicBezTo>
                        <a:pt x="25" y="35"/>
                        <a:pt x="25" y="36"/>
                        <a:pt x="26" y="37"/>
                      </a:cubicBezTo>
                      <a:cubicBezTo>
                        <a:pt x="26" y="37"/>
                        <a:pt x="27" y="38"/>
                        <a:pt x="29" y="39"/>
                      </a:cubicBezTo>
                      <a:cubicBezTo>
                        <a:pt x="30" y="39"/>
                        <a:pt x="32" y="40"/>
                        <a:pt x="34" y="41"/>
                      </a:cubicBezTo>
                      <a:cubicBezTo>
                        <a:pt x="38" y="43"/>
                        <a:pt x="41" y="45"/>
                        <a:pt x="44" y="46"/>
                      </a:cubicBezTo>
                      <a:cubicBezTo>
                        <a:pt x="47" y="48"/>
                        <a:pt x="49" y="50"/>
                        <a:pt x="51" y="52"/>
                      </a:cubicBezTo>
                      <a:cubicBezTo>
                        <a:pt x="52" y="54"/>
                        <a:pt x="54" y="56"/>
                        <a:pt x="54" y="59"/>
                      </a:cubicBezTo>
                      <a:cubicBezTo>
                        <a:pt x="55" y="61"/>
                        <a:pt x="55" y="63"/>
                        <a:pt x="55" y="66"/>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3" name="Freeform 9"/>
                <p:cNvSpPr>
                  <a:spLocks/>
                </p:cNvSpPr>
                <p:nvPr/>
              </p:nvSpPr>
              <p:spPr bwMode="auto">
                <a:xfrm>
                  <a:off x="7300913" y="5065713"/>
                  <a:ext cx="771525" cy="873125"/>
                </a:xfrm>
                <a:custGeom>
                  <a:avLst/>
                  <a:gdLst>
                    <a:gd name="T0" fmla="*/ 464 w 486"/>
                    <a:gd name="T1" fmla="*/ 550 h 550"/>
                    <a:gd name="T2" fmla="*/ 20 w 486"/>
                    <a:gd name="T3" fmla="*/ 550 h 550"/>
                    <a:gd name="T4" fmla="*/ 0 w 486"/>
                    <a:gd name="T5" fmla="*/ 0 h 550"/>
                    <a:gd name="T6" fmla="*/ 486 w 486"/>
                    <a:gd name="T7" fmla="*/ 0 h 550"/>
                    <a:gd name="T8" fmla="*/ 464 w 486"/>
                    <a:gd name="T9" fmla="*/ 550 h 550"/>
                  </a:gdLst>
                  <a:ahLst/>
                  <a:cxnLst>
                    <a:cxn ang="0">
                      <a:pos x="T0" y="T1"/>
                    </a:cxn>
                    <a:cxn ang="0">
                      <a:pos x="T2" y="T3"/>
                    </a:cxn>
                    <a:cxn ang="0">
                      <a:pos x="T4" y="T5"/>
                    </a:cxn>
                    <a:cxn ang="0">
                      <a:pos x="T6" y="T7"/>
                    </a:cxn>
                    <a:cxn ang="0">
                      <a:pos x="T8" y="T9"/>
                    </a:cxn>
                  </a:cxnLst>
                  <a:rect l="0" t="0" r="r" b="b"/>
                  <a:pathLst>
                    <a:path w="486" h="550">
                      <a:moveTo>
                        <a:pt x="464" y="550"/>
                      </a:moveTo>
                      <a:lnTo>
                        <a:pt x="20" y="550"/>
                      </a:lnTo>
                      <a:lnTo>
                        <a:pt x="0" y="0"/>
                      </a:lnTo>
                      <a:lnTo>
                        <a:pt x="486" y="0"/>
                      </a:lnTo>
                      <a:lnTo>
                        <a:pt x="464" y="550"/>
                      </a:lnTo>
                      <a:close/>
                    </a:path>
                  </a:pathLst>
                </a:custGeom>
                <a:solidFill>
                  <a:srgbClr val="E6E6E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4" name="Freeform 10"/>
                <p:cNvSpPr>
                  <a:spLocks/>
                </p:cNvSpPr>
                <p:nvPr/>
              </p:nvSpPr>
              <p:spPr bwMode="auto">
                <a:xfrm>
                  <a:off x="8020050" y="5921376"/>
                  <a:ext cx="17463" cy="17463"/>
                </a:xfrm>
                <a:custGeom>
                  <a:avLst/>
                  <a:gdLst>
                    <a:gd name="T0" fmla="*/ 0 w 11"/>
                    <a:gd name="T1" fmla="*/ 11 h 11"/>
                    <a:gd name="T2" fmla="*/ 4 w 11"/>
                    <a:gd name="T3" fmla="*/ 11 h 11"/>
                    <a:gd name="T4" fmla="*/ 11 w 11"/>
                    <a:gd name="T5" fmla="*/ 4 h 11"/>
                    <a:gd name="T6" fmla="*/ 11 w 11"/>
                    <a:gd name="T7" fmla="*/ 0 h 11"/>
                    <a:gd name="T8" fmla="*/ 0 w 11"/>
                    <a:gd name="T9" fmla="*/ 11 h 11"/>
                  </a:gdLst>
                  <a:ahLst/>
                  <a:cxnLst>
                    <a:cxn ang="0">
                      <a:pos x="T0" y="T1"/>
                    </a:cxn>
                    <a:cxn ang="0">
                      <a:pos x="T2" y="T3"/>
                    </a:cxn>
                    <a:cxn ang="0">
                      <a:pos x="T4" y="T5"/>
                    </a:cxn>
                    <a:cxn ang="0">
                      <a:pos x="T6" y="T7"/>
                    </a:cxn>
                    <a:cxn ang="0">
                      <a:pos x="T8" y="T9"/>
                    </a:cxn>
                  </a:cxnLst>
                  <a:rect l="0" t="0" r="r" b="b"/>
                  <a:pathLst>
                    <a:path w="11" h="11">
                      <a:moveTo>
                        <a:pt x="0" y="11"/>
                      </a:moveTo>
                      <a:lnTo>
                        <a:pt x="4" y="11"/>
                      </a:lnTo>
                      <a:lnTo>
                        <a:pt x="11" y="4"/>
                      </a:lnTo>
                      <a:lnTo>
                        <a:pt x="11" y="0"/>
                      </a:lnTo>
                      <a:lnTo>
                        <a:pt x="0" y="11"/>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5" name="Freeform 11"/>
                <p:cNvSpPr>
                  <a:spLocks/>
                </p:cNvSpPr>
                <p:nvPr/>
              </p:nvSpPr>
              <p:spPr bwMode="auto">
                <a:xfrm>
                  <a:off x="7332663" y="5915026"/>
                  <a:ext cx="22225" cy="23813"/>
                </a:xfrm>
                <a:custGeom>
                  <a:avLst/>
                  <a:gdLst>
                    <a:gd name="T0" fmla="*/ 0 w 14"/>
                    <a:gd name="T1" fmla="*/ 0 h 15"/>
                    <a:gd name="T2" fmla="*/ 0 w 14"/>
                    <a:gd name="T3" fmla="*/ 5 h 15"/>
                    <a:gd name="T4" fmla="*/ 10 w 14"/>
                    <a:gd name="T5" fmla="*/ 15 h 15"/>
                    <a:gd name="T6" fmla="*/ 14 w 14"/>
                    <a:gd name="T7" fmla="*/ 15 h 15"/>
                    <a:gd name="T8" fmla="*/ 0 w 14"/>
                    <a:gd name="T9" fmla="*/ 0 h 15"/>
                  </a:gdLst>
                  <a:ahLst/>
                  <a:cxnLst>
                    <a:cxn ang="0">
                      <a:pos x="T0" y="T1"/>
                    </a:cxn>
                    <a:cxn ang="0">
                      <a:pos x="T2" y="T3"/>
                    </a:cxn>
                    <a:cxn ang="0">
                      <a:pos x="T4" y="T5"/>
                    </a:cxn>
                    <a:cxn ang="0">
                      <a:pos x="T6" y="T7"/>
                    </a:cxn>
                    <a:cxn ang="0">
                      <a:pos x="T8" y="T9"/>
                    </a:cxn>
                  </a:cxnLst>
                  <a:rect l="0" t="0" r="r" b="b"/>
                  <a:pathLst>
                    <a:path w="14" h="15">
                      <a:moveTo>
                        <a:pt x="0" y="0"/>
                      </a:moveTo>
                      <a:lnTo>
                        <a:pt x="0" y="5"/>
                      </a:lnTo>
                      <a:lnTo>
                        <a:pt x="10" y="15"/>
                      </a:lnTo>
                      <a:lnTo>
                        <a:pt x="14" y="15"/>
                      </a:lnTo>
                      <a:lnTo>
                        <a:pt x="0"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6" name="Freeform 12"/>
                <p:cNvSpPr>
                  <a:spLocks/>
                </p:cNvSpPr>
                <p:nvPr/>
              </p:nvSpPr>
              <p:spPr bwMode="auto">
                <a:xfrm>
                  <a:off x="7300913" y="5065713"/>
                  <a:ext cx="4763" cy="4763"/>
                </a:xfrm>
                <a:custGeom>
                  <a:avLst/>
                  <a:gdLst>
                    <a:gd name="T0" fmla="*/ 0 w 3"/>
                    <a:gd name="T1" fmla="*/ 0 h 3"/>
                    <a:gd name="T2" fmla="*/ 0 w 3"/>
                    <a:gd name="T3" fmla="*/ 3 h 3"/>
                    <a:gd name="T4" fmla="*/ 3 w 3"/>
                    <a:gd name="T5" fmla="*/ 0 h 3"/>
                    <a:gd name="T6" fmla="*/ 0 w 3"/>
                    <a:gd name="T7" fmla="*/ 0 h 3"/>
                  </a:gdLst>
                  <a:ahLst/>
                  <a:cxnLst>
                    <a:cxn ang="0">
                      <a:pos x="T0" y="T1"/>
                    </a:cxn>
                    <a:cxn ang="0">
                      <a:pos x="T2" y="T3"/>
                    </a:cxn>
                    <a:cxn ang="0">
                      <a:pos x="T4" y="T5"/>
                    </a:cxn>
                    <a:cxn ang="0">
                      <a:pos x="T6" y="T7"/>
                    </a:cxn>
                  </a:cxnLst>
                  <a:rect l="0" t="0" r="r" b="b"/>
                  <a:pathLst>
                    <a:path w="3" h="3">
                      <a:moveTo>
                        <a:pt x="0" y="0"/>
                      </a:moveTo>
                      <a:lnTo>
                        <a:pt x="0" y="3"/>
                      </a:lnTo>
                      <a:lnTo>
                        <a:pt x="3" y="0"/>
                      </a:lnTo>
                      <a:lnTo>
                        <a:pt x="0"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7" name="Freeform 13"/>
                <p:cNvSpPr>
                  <a:spLocks noEditPoints="1"/>
                </p:cNvSpPr>
                <p:nvPr/>
              </p:nvSpPr>
              <p:spPr bwMode="auto">
                <a:xfrm>
                  <a:off x="7300913" y="5065713"/>
                  <a:ext cx="771525" cy="873125"/>
                </a:xfrm>
                <a:custGeom>
                  <a:avLst/>
                  <a:gdLst>
                    <a:gd name="T0" fmla="*/ 472 w 486"/>
                    <a:gd name="T1" fmla="*/ 347 h 550"/>
                    <a:gd name="T2" fmla="*/ 474 w 486"/>
                    <a:gd name="T3" fmla="*/ 214 h 550"/>
                    <a:gd name="T4" fmla="*/ 483 w 486"/>
                    <a:gd name="T5" fmla="*/ 91 h 550"/>
                    <a:gd name="T6" fmla="*/ 405 w 486"/>
                    <a:gd name="T7" fmla="*/ 8 h 550"/>
                    <a:gd name="T8" fmla="*/ 310 w 486"/>
                    <a:gd name="T9" fmla="*/ 8 h 550"/>
                    <a:gd name="T10" fmla="*/ 168 w 486"/>
                    <a:gd name="T11" fmla="*/ 0 h 550"/>
                    <a:gd name="T12" fmla="*/ 45 w 486"/>
                    <a:gd name="T13" fmla="*/ 0 h 550"/>
                    <a:gd name="T14" fmla="*/ 5 w 486"/>
                    <a:gd name="T15" fmla="*/ 109 h 550"/>
                    <a:gd name="T16" fmla="*/ 35 w 486"/>
                    <a:gd name="T17" fmla="*/ 236 h 550"/>
                    <a:gd name="T18" fmla="*/ 13 w 486"/>
                    <a:gd name="T19" fmla="*/ 355 h 550"/>
                    <a:gd name="T20" fmla="*/ 59 w 486"/>
                    <a:gd name="T21" fmla="*/ 533 h 550"/>
                    <a:gd name="T22" fmla="*/ 154 w 486"/>
                    <a:gd name="T23" fmla="*/ 533 h 550"/>
                    <a:gd name="T24" fmla="*/ 304 w 486"/>
                    <a:gd name="T25" fmla="*/ 550 h 550"/>
                    <a:gd name="T26" fmla="*/ 411 w 486"/>
                    <a:gd name="T27" fmla="*/ 550 h 550"/>
                    <a:gd name="T28" fmla="*/ 132 w 486"/>
                    <a:gd name="T29" fmla="*/ 283 h 550"/>
                    <a:gd name="T30" fmla="*/ 245 w 486"/>
                    <a:gd name="T31" fmla="*/ 259 h 550"/>
                    <a:gd name="T32" fmla="*/ 357 w 486"/>
                    <a:gd name="T33" fmla="*/ 193 h 550"/>
                    <a:gd name="T34" fmla="*/ 287 w 486"/>
                    <a:gd name="T35" fmla="*/ 214 h 550"/>
                    <a:gd name="T36" fmla="*/ 173 w 486"/>
                    <a:gd name="T37" fmla="*/ 236 h 550"/>
                    <a:gd name="T38" fmla="*/ 152 w 486"/>
                    <a:gd name="T39" fmla="*/ 348 h 550"/>
                    <a:gd name="T40" fmla="*/ 244 w 486"/>
                    <a:gd name="T41" fmla="*/ 306 h 550"/>
                    <a:gd name="T42" fmla="*/ 357 w 486"/>
                    <a:gd name="T43" fmla="*/ 284 h 550"/>
                    <a:gd name="T44" fmla="*/ 380 w 486"/>
                    <a:gd name="T45" fmla="*/ 211 h 550"/>
                    <a:gd name="T46" fmla="*/ 266 w 486"/>
                    <a:gd name="T47" fmla="*/ 189 h 550"/>
                    <a:gd name="T48" fmla="*/ 175 w 486"/>
                    <a:gd name="T49" fmla="*/ 147 h 550"/>
                    <a:gd name="T50" fmla="*/ 126 w 486"/>
                    <a:gd name="T51" fmla="*/ 236 h 550"/>
                    <a:gd name="T52" fmla="*/ 173 w 486"/>
                    <a:gd name="T53" fmla="*/ 374 h 550"/>
                    <a:gd name="T54" fmla="*/ 223 w 486"/>
                    <a:gd name="T55" fmla="*/ 374 h 550"/>
                    <a:gd name="T56" fmla="*/ 336 w 486"/>
                    <a:gd name="T57" fmla="*/ 350 h 550"/>
                    <a:gd name="T58" fmla="*/ 423 w 486"/>
                    <a:gd name="T59" fmla="*/ 259 h 550"/>
                    <a:gd name="T60" fmla="*/ 401 w 486"/>
                    <a:gd name="T61" fmla="*/ 146 h 550"/>
                    <a:gd name="T62" fmla="*/ 245 w 486"/>
                    <a:gd name="T63" fmla="*/ 122 h 550"/>
                    <a:gd name="T64" fmla="*/ 195 w 486"/>
                    <a:gd name="T65" fmla="*/ 122 h 550"/>
                    <a:gd name="T66" fmla="*/ 104 w 486"/>
                    <a:gd name="T67" fmla="*/ 168 h 550"/>
                    <a:gd name="T68" fmla="*/ 63 w 486"/>
                    <a:gd name="T69" fmla="*/ 350 h 550"/>
                    <a:gd name="T70" fmla="*/ 152 w 486"/>
                    <a:gd name="T71" fmla="*/ 399 h 550"/>
                    <a:gd name="T72" fmla="*/ 266 w 486"/>
                    <a:gd name="T73" fmla="*/ 375 h 550"/>
                    <a:gd name="T74" fmla="*/ 357 w 486"/>
                    <a:gd name="T75" fmla="*/ 417 h 550"/>
                    <a:gd name="T76" fmla="*/ 405 w 486"/>
                    <a:gd name="T77" fmla="*/ 283 h 550"/>
                    <a:gd name="T78" fmla="*/ 447 w 486"/>
                    <a:gd name="T79" fmla="*/ 99 h 550"/>
                    <a:gd name="T80" fmla="*/ 355 w 486"/>
                    <a:gd name="T81" fmla="*/ 99 h 550"/>
                    <a:gd name="T82" fmla="*/ 201 w 486"/>
                    <a:gd name="T83" fmla="*/ 77 h 550"/>
                    <a:gd name="T84" fmla="*/ 150 w 486"/>
                    <a:gd name="T85" fmla="*/ 77 h 550"/>
                    <a:gd name="T86" fmla="*/ 82 w 486"/>
                    <a:gd name="T87" fmla="*/ 190 h 550"/>
                    <a:gd name="T88" fmla="*/ 40 w 486"/>
                    <a:gd name="T89" fmla="*/ 374 h 550"/>
                    <a:gd name="T90" fmla="*/ 108 w 486"/>
                    <a:gd name="T91" fmla="*/ 442 h 550"/>
                    <a:gd name="T92" fmla="*/ 264 w 486"/>
                    <a:gd name="T93" fmla="*/ 465 h 550"/>
                    <a:gd name="T94" fmla="*/ 314 w 486"/>
                    <a:gd name="T95" fmla="*/ 465 h 550"/>
                    <a:gd name="T96" fmla="*/ 469 w 486"/>
                    <a:gd name="T97" fmla="*/ 396 h 550"/>
                    <a:gd name="T98" fmla="*/ 429 w 486"/>
                    <a:gd name="T99" fmla="*/ 214 h 550"/>
                    <a:gd name="T100" fmla="*/ 448 w 486"/>
                    <a:gd name="T101" fmla="*/ 11 h 550"/>
                    <a:gd name="T102" fmla="*/ 335 w 486"/>
                    <a:gd name="T103" fmla="*/ 74 h 550"/>
                    <a:gd name="T104" fmla="*/ 244 w 486"/>
                    <a:gd name="T105" fmla="*/ 34 h 550"/>
                    <a:gd name="T106" fmla="*/ 129 w 486"/>
                    <a:gd name="T107" fmla="*/ 11 h 550"/>
                    <a:gd name="T108" fmla="*/ 59 w 486"/>
                    <a:gd name="T109" fmla="*/ 31 h 550"/>
                    <a:gd name="T110" fmla="*/ 17 w 486"/>
                    <a:gd name="T111" fmla="*/ 214 h 550"/>
                    <a:gd name="T112" fmla="*/ 38 w 486"/>
                    <a:gd name="T113" fmla="*/ 421 h 550"/>
                    <a:gd name="T114" fmla="*/ 126 w 486"/>
                    <a:gd name="T115" fmla="*/ 511 h 550"/>
                    <a:gd name="T116" fmla="*/ 201 w 486"/>
                    <a:gd name="T117" fmla="*/ 487 h 550"/>
                    <a:gd name="T118" fmla="*/ 332 w 486"/>
                    <a:gd name="T119" fmla="*/ 487 h 550"/>
                    <a:gd name="T120" fmla="*/ 383 w 486"/>
                    <a:gd name="T121" fmla="*/ 48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6" h="550">
                      <a:moveTo>
                        <a:pt x="467" y="495"/>
                      </a:moveTo>
                      <a:lnTo>
                        <a:pt x="467" y="491"/>
                      </a:lnTo>
                      <a:lnTo>
                        <a:pt x="448" y="508"/>
                      </a:lnTo>
                      <a:lnTo>
                        <a:pt x="429" y="487"/>
                      </a:lnTo>
                      <a:lnTo>
                        <a:pt x="448" y="467"/>
                      </a:lnTo>
                      <a:lnTo>
                        <a:pt x="467" y="484"/>
                      </a:lnTo>
                      <a:lnTo>
                        <a:pt x="467" y="480"/>
                      </a:lnTo>
                      <a:lnTo>
                        <a:pt x="451" y="465"/>
                      </a:lnTo>
                      <a:lnTo>
                        <a:pt x="468" y="448"/>
                      </a:lnTo>
                      <a:lnTo>
                        <a:pt x="468" y="442"/>
                      </a:lnTo>
                      <a:lnTo>
                        <a:pt x="448" y="462"/>
                      </a:lnTo>
                      <a:lnTo>
                        <a:pt x="429" y="442"/>
                      </a:lnTo>
                      <a:lnTo>
                        <a:pt x="448" y="421"/>
                      </a:lnTo>
                      <a:lnTo>
                        <a:pt x="468" y="441"/>
                      </a:lnTo>
                      <a:lnTo>
                        <a:pt x="468" y="437"/>
                      </a:lnTo>
                      <a:lnTo>
                        <a:pt x="451" y="418"/>
                      </a:lnTo>
                      <a:lnTo>
                        <a:pt x="469" y="400"/>
                      </a:lnTo>
                      <a:lnTo>
                        <a:pt x="471" y="393"/>
                      </a:lnTo>
                      <a:lnTo>
                        <a:pt x="451" y="374"/>
                      </a:lnTo>
                      <a:lnTo>
                        <a:pt x="472" y="353"/>
                      </a:lnTo>
                      <a:lnTo>
                        <a:pt x="472" y="353"/>
                      </a:lnTo>
                      <a:lnTo>
                        <a:pt x="472" y="347"/>
                      </a:lnTo>
                      <a:lnTo>
                        <a:pt x="472" y="348"/>
                      </a:lnTo>
                      <a:lnTo>
                        <a:pt x="451" y="327"/>
                      </a:lnTo>
                      <a:lnTo>
                        <a:pt x="472" y="306"/>
                      </a:lnTo>
                      <a:lnTo>
                        <a:pt x="474" y="309"/>
                      </a:lnTo>
                      <a:lnTo>
                        <a:pt x="474" y="305"/>
                      </a:lnTo>
                      <a:lnTo>
                        <a:pt x="474" y="305"/>
                      </a:lnTo>
                      <a:lnTo>
                        <a:pt x="474" y="305"/>
                      </a:lnTo>
                      <a:lnTo>
                        <a:pt x="474" y="299"/>
                      </a:lnTo>
                      <a:lnTo>
                        <a:pt x="472" y="302"/>
                      </a:lnTo>
                      <a:lnTo>
                        <a:pt x="451" y="283"/>
                      </a:lnTo>
                      <a:lnTo>
                        <a:pt x="472" y="262"/>
                      </a:lnTo>
                      <a:lnTo>
                        <a:pt x="475" y="266"/>
                      </a:lnTo>
                      <a:lnTo>
                        <a:pt x="476" y="262"/>
                      </a:lnTo>
                      <a:lnTo>
                        <a:pt x="474" y="259"/>
                      </a:lnTo>
                      <a:lnTo>
                        <a:pt x="476" y="257"/>
                      </a:lnTo>
                      <a:lnTo>
                        <a:pt x="476" y="252"/>
                      </a:lnTo>
                      <a:lnTo>
                        <a:pt x="472" y="257"/>
                      </a:lnTo>
                      <a:lnTo>
                        <a:pt x="451" y="236"/>
                      </a:lnTo>
                      <a:lnTo>
                        <a:pt x="472" y="215"/>
                      </a:lnTo>
                      <a:lnTo>
                        <a:pt x="478" y="221"/>
                      </a:lnTo>
                      <a:lnTo>
                        <a:pt x="478" y="217"/>
                      </a:lnTo>
                      <a:lnTo>
                        <a:pt x="474" y="214"/>
                      </a:lnTo>
                      <a:lnTo>
                        <a:pt x="478" y="210"/>
                      </a:lnTo>
                      <a:lnTo>
                        <a:pt x="478" y="204"/>
                      </a:lnTo>
                      <a:lnTo>
                        <a:pt x="472" y="211"/>
                      </a:lnTo>
                      <a:lnTo>
                        <a:pt x="451" y="190"/>
                      </a:lnTo>
                      <a:lnTo>
                        <a:pt x="472" y="171"/>
                      </a:lnTo>
                      <a:lnTo>
                        <a:pt x="479" y="178"/>
                      </a:lnTo>
                      <a:lnTo>
                        <a:pt x="479" y="173"/>
                      </a:lnTo>
                      <a:lnTo>
                        <a:pt x="474" y="168"/>
                      </a:lnTo>
                      <a:lnTo>
                        <a:pt x="481" y="162"/>
                      </a:lnTo>
                      <a:lnTo>
                        <a:pt x="481" y="157"/>
                      </a:lnTo>
                      <a:lnTo>
                        <a:pt x="472" y="165"/>
                      </a:lnTo>
                      <a:lnTo>
                        <a:pt x="451" y="146"/>
                      </a:lnTo>
                      <a:lnTo>
                        <a:pt x="472" y="125"/>
                      </a:lnTo>
                      <a:lnTo>
                        <a:pt x="481" y="134"/>
                      </a:lnTo>
                      <a:lnTo>
                        <a:pt x="481" y="130"/>
                      </a:lnTo>
                      <a:lnTo>
                        <a:pt x="474" y="122"/>
                      </a:lnTo>
                      <a:lnTo>
                        <a:pt x="482" y="115"/>
                      </a:lnTo>
                      <a:lnTo>
                        <a:pt x="482" y="109"/>
                      </a:lnTo>
                      <a:lnTo>
                        <a:pt x="472" y="120"/>
                      </a:lnTo>
                      <a:lnTo>
                        <a:pt x="451" y="99"/>
                      </a:lnTo>
                      <a:lnTo>
                        <a:pt x="472" y="80"/>
                      </a:lnTo>
                      <a:lnTo>
                        <a:pt x="483" y="91"/>
                      </a:lnTo>
                      <a:lnTo>
                        <a:pt x="483" y="87"/>
                      </a:lnTo>
                      <a:lnTo>
                        <a:pt x="474" y="77"/>
                      </a:lnTo>
                      <a:lnTo>
                        <a:pt x="483" y="67"/>
                      </a:lnTo>
                      <a:lnTo>
                        <a:pt x="485" y="62"/>
                      </a:lnTo>
                      <a:lnTo>
                        <a:pt x="472" y="74"/>
                      </a:lnTo>
                      <a:lnTo>
                        <a:pt x="451" y="55"/>
                      </a:lnTo>
                      <a:lnTo>
                        <a:pt x="472" y="34"/>
                      </a:lnTo>
                      <a:lnTo>
                        <a:pt x="485" y="46"/>
                      </a:lnTo>
                      <a:lnTo>
                        <a:pt x="485" y="42"/>
                      </a:lnTo>
                      <a:lnTo>
                        <a:pt x="474" y="31"/>
                      </a:lnTo>
                      <a:lnTo>
                        <a:pt x="486" y="20"/>
                      </a:lnTo>
                      <a:lnTo>
                        <a:pt x="486" y="14"/>
                      </a:lnTo>
                      <a:lnTo>
                        <a:pt x="472" y="29"/>
                      </a:lnTo>
                      <a:lnTo>
                        <a:pt x="451" y="8"/>
                      </a:lnTo>
                      <a:lnTo>
                        <a:pt x="460" y="0"/>
                      </a:lnTo>
                      <a:lnTo>
                        <a:pt x="455" y="0"/>
                      </a:lnTo>
                      <a:lnTo>
                        <a:pt x="448" y="6"/>
                      </a:lnTo>
                      <a:lnTo>
                        <a:pt x="441" y="0"/>
                      </a:lnTo>
                      <a:lnTo>
                        <a:pt x="437" y="0"/>
                      </a:lnTo>
                      <a:lnTo>
                        <a:pt x="447" y="8"/>
                      </a:lnTo>
                      <a:lnTo>
                        <a:pt x="426" y="29"/>
                      </a:lnTo>
                      <a:lnTo>
                        <a:pt x="405" y="8"/>
                      </a:lnTo>
                      <a:lnTo>
                        <a:pt x="415" y="0"/>
                      </a:lnTo>
                      <a:lnTo>
                        <a:pt x="409" y="0"/>
                      </a:lnTo>
                      <a:lnTo>
                        <a:pt x="404" y="6"/>
                      </a:lnTo>
                      <a:lnTo>
                        <a:pt x="397" y="0"/>
                      </a:lnTo>
                      <a:lnTo>
                        <a:pt x="392" y="0"/>
                      </a:lnTo>
                      <a:lnTo>
                        <a:pt x="401" y="8"/>
                      </a:lnTo>
                      <a:lnTo>
                        <a:pt x="380" y="29"/>
                      </a:lnTo>
                      <a:lnTo>
                        <a:pt x="360" y="8"/>
                      </a:lnTo>
                      <a:lnTo>
                        <a:pt x="369" y="0"/>
                      </a:lnTo>
                      <a:lnTo>
                        <a:pt x="364" y="0"/>
                      </a:lnTo>
                      <a:lnTo>
                        <a:pt x="357" y="6"/>
                      </a:lnTo>
                      <a:lnTo>
                        <a:pt x="350" y="0"/>
                      </a:lnTo>
                      <a:lnTo>
                        <a:pt x="346" y="0"/>
                      </a:lnTo>
                      <a:lnTo>
                        <a:pt x="355" y="8"/>
                      </a:lnTo>
                      <a:lnTo>
                        <a:pt x="335" y="29"/>
                      </a:lnTo>
                      <a:lnTo>
                        <a:pt x="314" y="8"/>
                      </a:lnTo>
                      <a:lnTo>
                        <a:pt x="322" y="0"/>
                      </a:lnTo>
                      <a:lnTo>
                        <a:pt x="318" y="0"/>
                      </a:lnTo>
                      <a:lnTo>
                        <a:pt x="311" y="6"/>
                      </a:lnTo>
                      <a:lnTo>
                        <a:pt x="306" y="0"/>
                      </a:lnTo>
                      <a:lnTo>
                        <a:pt x="300" y="0"/>
                      </a:lnTo>
                      <a:lnTo>
                        <a:pt x="310" y="8"/>
                      </a:lnTo>
                      <a:lnTo>
                        <a:pt x="289" y="29"/>
                      </a:lnTo>
                      <a:lnTo>
                        <a:pt x="268" y="8"/>
                      </a:lnTo>
                      <a:lnTo>
                        <a:pt x="278" y="0"/>
                      </a:lnTo>
                      <a:lnTo>
                        <a:pt x="273" y="0"/>
                      </a:lnTo>
                      <a:lnTo>
                        <a:pt x="266" y="6"/>
                      </a:lnTo>
                      <a:lnTo>
                        <a:pt x="259" y="0"/>
                      </a:lnTo>
                      <a:lnTo>
                        <a:pt x="255" y="0"/>
                      </a:lnTo>
                      <a:lnTo>
                        <a:pt x="264" y="8"/>
                      </a:lnTo>
                      <a:lnTo>
                        <a:pt x="244" y="29"/>
                      </a:lnTo>
                      <a:lnTo>
                        <a:pt x="223" y="8"/>
                      </a:lnTo>
                      <a:lnTo>
                        <a:pt x="231" y="0"/>
                      </a:lnTo>
                      <a:lnTo>
                        <a:pt x="227" y="0"/>
                      </a:lnTo>
                      <a:lnTo>
                        <a:pt x="220" y="6"/>
                      </a:lnTo>
                      <a:lnTo>
                        <a:pt x="213" y="0"/>
                      </a:lnTo>
                      <a:lnTo>
                        <a:pt x="209" y="0"/>
                      </a:lnTo>
                      <a:lnTo>
                        <a:pt x="219" y="8"/>
                      </a:lnTo>
                      <a:lnTo>
                        <a:pt x="198" y="29"/>
                      </a:lnTo>
                      <a:lnTo>
                        <a:pt x="177" y="8"/>
                      </a:lnTo>
                      <a:lnTo>
                        <a:pt x="187" y="0"/>
                      </a:lnTo>
                      <a:lnTo>
                        <a:pt x="181" y="0"/>
                      </a:lnTo>
                      <a:lnTo>
                        <a:pt x="175" y="6"/>
                      </a:lnTo>
                      <a:lnTo>
                        <a:pt x="168" y="0"/>
                      </a:lnTo>
                      <a:lnTo>
                        <a:pt x="164" y="0"/>
                      </a:lnTo>
                      <a:lnTo>
                        <a:pt x="173" y="8"/>
                      </a:lnTo>
                      <a:lnTo>
                        <a:pt x="152" y="29"/>
                      </a:lnTo>
                      <a:lnTo>
                        <a:pt x="132" y="8"/>
                      </a:lnTo>
                      <a:lnTo>
                        <a:pt x="140" y="0"/>
                      </a:lnTo>
                      <a:lnTo>
                        <a:pt x="136" y="0"/>
                      </a:lnTo>
                      <a:lnTo>
                        <a:pt x="129" y="6"/>
                      </a:lnTo>
                      <a:lnTo>
                        <a:pt x="122" y="0"/>
                      </a:lnTo>
                      <a:lnTo>
                        <a:pt x="118" y="0"/>
                      </a:lnTo>
                      <a:lnTo>
                        <a:pt x="126" y="8"/>
                      </a:lnTo>
                      <a:lnTo>
                        <a:pt x="107" y="29"/>
                      </a:lnTo>
                      <a:lnTo>
                        <a:pt x="86" y="8"/>
                      </a:lnTo>
                      <a:lnTo>
                        <a:pt x="94" y="0"/>
                      </a:lnTo>
                      <a:lnTo>
                        <a:pt x="90" y="0"/>
                      </a:lnTo>
                      <a:lnTo>
                        <a:pt x="83" y="6"/>
                      </a:lnTo>
                      <a:lnTo>
                        <a:pt x="77" y="0"/>
                      </a:lnTo>
                      <a:lnTo>
                        <a:pt x="73" y="0"/>
                      </a:lnTo>
                      <a:lnTo>
                        <a:pt x="82" y="8"/>
                      </a:lnTo>
                      <a:lnTo>
                        <a:pt x="61" y="29"/>
                      </a:lnTo>
                      <a:lnTo>
                        <a:pt x="40" y="8"/>
                      </a:lnTo>
                      <a:lnTo>
                        <a:pt x="49" y="0"/>
                      </a:lnTo>
                      <a:lnTo>
                        <a:pt x="45" y="0"/>
                      </a:lnTo>
                      <a:lnTo>
                        <a:pt x="38" y="6"/>
                      </a:lnTo>
                      <a:lnTo>
                        <a:pt x="31" y="0"/>
                      </a:lnTo>
                      <a:lnTo>
                        <a:pt x="27" y="0"/>
                      </a:lnTo>
                      <a:lnTo>
                        <a:pt x="35" y="8"/>
                      </a:lnTo>
                      <a:lnTo>
                        <a:pt x="16" y="29"/>
                      </a:lnTo>
                      <a:lnTo>
                        <a:pt x="0" y="14"/>
                      </a:lnTo>
                      <a:lnTo>
                        <a:pt x="0" y="20"/>
                      </a:lnTo>
                      <a:lnTo>
                        <a:pt x="13" y="31"/>
                      </a:lnTo>
                      <a:lnTo>
                        <a:pt x="2" y="42"/>
                      </a:lnTo>
                      <a:lnTo>
                        <a:pt x="2" y="48"/>
                      </a:lnTo>
                      <a:lnTo>
                        <a:pt x="16" y="34"/>
                      </a:lnTo>
                      <a:lnTo>
                        <a:pt x="35" y="55"/>
                      </a:lnTo>
                      <a:lnTo>
                        <a:pt x="16" y="74"/>
                      </a:lnTo>
                      <a:lnTo>
                        <a:pt x="2" y="62"/>
                      </a:lnTo>
                      <a:lnTo>
                        <a:pt x="2" y="66"/>
                      </a:lnTo>
                      <a:lnTo>
                        <a:pt x="13" y="77"/>
                      </a:lnTo>
                      <a:lnTo>
                        <a:pt x="3" y="87"/>
                      </a:lnTo>
                      <a:lnTo>
                        <a:pt x="3" y="91"/>
                      </a:lnTo>
                      <a:lnTo>
                        <a:pt x="16" y="80"/>
                      </a:lnTo>
                      <a:lnTo>
                        <a:pt x="35" y="99"/>
                      </a:lnTo>
                      <a:lnTo>
                        <a:pt x="16" y="120"/>
                      </a:lnTo>
                      <a:lnTo>
                        <a:pt x="5" y="109"/>
                      </a:lnTo>
                      <a:lnTo>
                        <a:pt x="5" y="113"/>
                      </a:lnTo>
                      <a:lnTo>
                        <a:pt x="13" y="122"/>
                      </a:lnTo>
                      <a:lnTo>
                        <a:pt x="5" y="130"/>
                      </a:lnTo>
                      <a:lnTo>
                        <a:pt x="5" y="134"/>
                      </a:lnTo>
                      <a:lnTo>
                        <a:pt x="16" y="125"/>
                      </a:lnTo>
                      <a:lnTo>
                        <a:pt x="35" y="146"/>
                      </a:lnTo>
                      <a:lnTo>
                        <a:pt x="16" y="165"/>
                      </a:lnTo>
                      <a:lnTo>
                        <a:pt x="6" y="157"/>
                      </a:lnTo>
                      <a:lnTo>
                        <a:pt x="6" y="161"/>
                      </a:lnTo>
                      <a:lnTo>
                        <a:pt x="13" y="168"/>
                      </a:lnTo>
                      <a:lnTo>
                        <a:pt x="6" y="175"/>
                      </a:lnTo>
                      <a:lnTo>
                        <a:pt x="6" y="179"/>
                      </a:lnTo>
                      <a:lnTo>
                        <a:pt x="16" y="171"/>
                      </a:lnTo>
                      <a:lnTo>
                        <a:pt x="35" y="190"/>
                      </a:lnTo>
                      <a:lnTo>
                        <a:pt x="16" y="211"/>
                      </a:lnTo>
                      <a:lnTo>
                        <a:pt x="7" y="204"/>
                      </a:lnTo>
                      <a:lnTo>
                        <a:pt x="7" y="208"/>
                      </a:lnTo>
                      <a:lnTo>
                        <a:pt x="13" y="214"/>
                      </a:lnTo>
                      <a:lnTo>
                        <a:pt x="7" y="218"/>
                      </a:lnTo>
                      <a:lnTo>
                        <a:pt x="9" y="222"/>
                      </a:lnTo>
                      <a:lnTo>
                        <a:pt x="16" y="215"/>
                      </a:lnTo>
                      <a:lnTo>
                        <a:pt x="35" y="236"/>
                      </a:lnTo>
                      <a:lnTo>
                        <a:pt x="16" y="257"/>
                      </a:lnTo>
                      <a:lnTo>
                        <a:pt x="9" y="250"/>
                      </a:lnTo>
                      <a:lnTo>
                        <a:pt x="9" y="256"/>
                      </a:lnTo>
                      <a:lnTo>
                        <a:pt x="13" y="259"/>
                      </a:lnTo>
                      <a:lnTo>
                        <a:pt x="10" y="263"/>
                      </a:lnTo>
                      <a:lnTo>
                        <a:pt x="10" y="267"/>
                      </a:lnTo>
                      <a:lnTo>
                        <a:pt x="16" y="262"/>
                      </a:lnTo>
                      <a:lnTo>
                        <a:pt x="35" y="283"/>
                      </a:lnTo>
                      <a:lnTo>
                        <a:pt x="16" y="302"/>
                      </a:lnTo>
                      <a:lnTo>
                        <a:pt x="10" y="298"/>
                      </a:lnTo>
                      <a:lnTo>
                        <a:pt x="12" y="302"/>
                      </a:lnTo>
                      <a:lnTo>
                        <a:pt x="13" y="305"/>
                      </a:lnTo>
                      <a:lnTo>
                        <a:pt x="12" y="306"/>
                      </a:lnTo>
                      <a:lnTo>
                        <a:pt x="12" y="311"/>
                      </a:lnTo>
                      <a:lnTo>
                        <a:pt x="16" y="306"/>
                      </a:lnTo>
                      <a:lnTo>
                        <a:pt x="35" y="327"/>
                      </a:lnTo>
                      <a:lnTo>
                        <a:pt x="16" y="348"/>
                      </a:lnTo>
                      <a:lnTo>
                        <a:pt x="13" y="346"/>
                      </a:lnTo>
                      <a:lnTo>
                        <a:pt x="13" y="350"/>
                      </a:lnTo>
                      <a:lnTo>
                        <a:pt x="13" y="350"/>
                      </a:lnTo>
                      <a:lnTo>
                        <a:pt x="13" y="351"/>
                      </a:lnTo>
                      <a:lnTo>
                        <a:pt x="13" y="355"/>
                      </a:lnTo>
                      <a:lnTo>
                        <a:pt x="16" y="353"/>
                      </a:lnTo>
                      <a:lnTo>
                        <a:pt x="35" y="374"/>
                      </a:lnTo>
                      <a:lnTo>
                        <a:pt x="16" y="393"/>
                      </a:lnTo>
                      <a:lnTo>
                        <a:pt x="14" y="393"/>
                      </a:lnTo>
                      <a:lnTo>
                        <a:pt x="14" y="399"/>
                      </a:lnTo>
                      <a:lnTo>
                        <a:pt x="16" y="399"/>
                      </a:lnTo>
                      <a:lnTo>
                        <a:pt x="35" y="418"/>
                      </a:lnTo>
                      <a:lnTo>
                        <a:pt x="16" y="439"/>
                      </a:lnTo>
                      <a:lnTo>
                        <a:pt x="16" y="445"/>
                      </a:lnTo>
                      <a:lnTo>
                        <a:pt x="35" y="465"/>
                      </a:lnTo>
                      <a:lnTo>
                        <a:pt x="17" y="483"/>
                      </a:lnTo>
                      <a:lnTo>
                        <a:pt x="17" y="487"/>
                      </a:lnTo>
                      <a:lnTo>
                        <a:pt x="38" y="467"/>
                      </a:lnTo>
                      <a:lnTo>
                        <a:pt x="59" y="487"/>
                      </a:lnTo>
                      <a:lnTo>
                        <a:pt x="38" y="508"/>
                      </a:lnTo>
                      <a:lnTo>
                        <a:pt x="17" y="487"/>
                      </a:lnTo>
                      <a:lnTo>
                        <a:pt x="19" y="493"/>
                      </a:lnTo>
                      <a:lnTo>
                        <a:pt x="35" y="511"/>
                      </a:lnTo>
                      <a:lnTo>
                        <a:pt x="19" y="526"/>
                      </a:lnTo>
                      <a:lnTo>
                        <a:pt x="20" y="532"/>
                      </a:lnTo>
                      <a:lnTo>
                        <a:pt x="38" y="512"/>
                      </a:lnTo>
                      <a:lnTo>
                        <a:pt x="59" y="533"/>
                      </a:lnTo>
                      <a:lnTo>
                        <a:pt x="41" y="550"/>
                      </a:lnTo>
                      <a:lnTo>
                        <a:pt x="47" y="550"/>
                      </a:lnTo>
                      <a:lnTo>
                        <a:pt x="61" y="535"/>
                      </a:lnTo>
                      <a:lnTo>
                        <a:pt x="76" y="550"/>
                      </a:lnTo>
                      <a:lnTo>
                        <a:pt x="80" y="550"/>
                      </a:lnTo>
                      <a:lnTo>
                        <a:pt x="63" y="533"/>
                      </a:lnTo>
                      <a:lnTo>
                        <a:pt x="83" y="512"/>
                      </a:lnTo>
                      <a:lnTo>
                        <a:pt x="104" y="533"/>
                      </a:lnTo>
                      <a:lnTo>
                        <a:pt x="87" y="550"/>
                      </a:lnTo>
                      <a:lnTo>
                        <a:pt x="91" y="550"/>
                      </a:lnTo>
                      <a:lnTo>
                        <a:pt x="107" y="535"/>
                      </a:lnTo>
                      <a:lnTo>
                        <a:pt x="121" y="550"/>
                      </a:lnTo>
                      <a:lnTo>
                        <a:pt x="126" y="550"/>
                      </a:lnTo>
                      <a:lnTo>
                        <a:pt x="108" y="533"/>
                      </a:lnTo>
                      <a:lnTo>
                        <a:pt x="129" y="512"/>
                      </a:lnTo>
                      <a:lnTo>
                        <a:pt x="150" y="533"/>
                      </a:lnTo>
                      <a:lnTo>
                        <a:pt x="133" y="550"/>
                      </a:lnTo>
                      <a:lnTo>
                        <a:pt x="138" y="550"/>
                      </a:lnTo>
                      <a:lnTo>
                        <a:pt x="152" y="535"/>
                      </a:lnTo>
                      <a:lnTo>
                        <a:pt x="167" y="550"/>
                      </a:lnTo>
                      <a:lnTo>
                        <a:pt x="171" y="550"/>
                      </a:lnTo>
                      <a:lnTo>
                        <a:pt x="154" y="533"/>
                      </a:lnTo>
                      <a:lnTo>
                        <a:pt x="175" y="512"/>
                      </a:lnTo>
                      <a:lnTo>
                        <a:pt x="195" y="533"/>
                      </a:lnTo>
                      <a:lnTo>
                        <a:pt x="178" y="550"/>
                      </a:lnTo>
                      <a:lnTo>
                        <a:pt x="182" y="550"/>
                      </a:lnTo>
                      <a:lnTo>
                        <a:pt x="198" y="535"/>
                      </a:lnTo>
                      <a:lnTo>
                        <a:pt x="213" y="550"/>
                      </a:lnTo>
                      <a:lnTo>
                        <a:pt x="217" y="550"/>
                      </a:lnTo>
                      <a:lnTo>
                        <a:pt x="201" y="533"/>
                      </a:lnTo>
                      <a:lnTo>
                        <a:pt x="220" y="512"/>
                      </a:lnTo>
                      <a:lnTo>
                        <a:pt x="241" y="533"/>
                      </a:lnTo>
                      <a:lnTo>
                        <a:pt x="224" y="550"/>
                      </a:lnTo>
                      <a:lnTo>
                        <a:pt x="229" y="550"/>
                      </a:lnTo>
                      <a:lnTo>
                        <a:pt x="244" y="535"/>
                      </a:lnTo>
                      <a:lnTo>
                        <a:pt x="258" y="550"/>
                      </a:lnTo>
                      <a:lnTo>
                        <a:pt x="262" y="550"/>
                      </a:lnTo>
                      <a:lnTo>
                        <a:pt x="245" y="533"/>
                      </a:lnTo>
                      <a:lnTo>
                        <a:pt x="266" y="512"/>
                      </a:lnTo>
                      <a:lnTo>
                        <a:pt x="287" y="533"/>
                      </a:lnTo>
                      <a:lnTo>
                        <a:pt x="269" y="550"/>
                      </a:lnTo>
                      <a:lnTo>
                        <a:pt x="275" y="550"/>
                      </a:lnTo>
                      <a:lnTo>
                        <a:pt x="289" y="535"/>
                      </a:lnTo>
                      <a:lnTo>
                        <a:pt x="304" y="550"/>
                      </a:lnTo>
                      <a:lnTo>
                        <a:pt x="308" y="550"/>
                      </a:lnTo>
                      <a:lnTo>
                        <a:pt x="292" y="533"/>
                      </a:lnTo>
                      <a:lnTo>
                        <a:pt x="311" y="512"/>
                      </a:lnTo>
                      <a:lnTo>
                        <a:pt x="332" y="533"/>
                      </a:lnTo>
                      <a:lnTo>
                        <a:pt x="315" y="550"/>
                      </a:lnTo>
                      <a:lnTo>
                        <a:pt x="320" y="550"/>
                      </a:lnTo>
                      <a:lnTo>
                        <a:pt x="335" y="535"/>
                      </a:lnTo>
                      <a:lnTo>
                        <a:pt x="349" y="550"/>
                      </a:lnTo>
                      <a:lnTo>
                        <a:pt x="353" y="550"/>
                      </a:lnTo>
                      <a:lnTo>
                        <a:pt x="336" y="533"/>
                      </a:lnTo>
                      <a:lnTo>
                        <a:pt x="357" y="512"/>
                      </a:lnTo>
                      <a:lnTo>
                        <a:pt x="378" y="533"/>
                      </a:lnTo>
                      <a:lnTo>
                        <a:pt x="362" y="550"/>
                      </a:lnTo>
                      <a:lnTo>
                        <a:pt x="366" y="550"/>
                      </a:lnTo>
                      <a:lnTo>
                        <a:pt x="380" y="535"/>
                      </a:lnTo>
                      <a:lnTo>
                        <a:pt x="395" y="550"/>
                      </a:lnTo>
                      <a:lnTo>
                        <a:pt x="399" y="550"/>
                      </a:lnTo>
                      <a:lnTo>
                        <a:pt x="383" y="533"/>
                      </a:lnTo>
                      <a:lnTo>
                        <a:pt x="404" y="512"/>
                      </a:lnTo>
                      <a:lnTo>
                        <a:pt x="423" y="533"/>
                      </a:lnTo>
                      <a:lnTo>
                        <a:pt x="406" y="550"/>
                      </a:lnTo>
                      <a:lnTo>
                        <a:pt x="411" y="550"/>
                      </a:lnTo>
                      <a:lnTo>
                        <a:pt x="426" y="535"/>
                      </a:lnTo>
                      <a:lnTo>
                        <a:pt x="440" y="550"/>
                      </a:lnTo>
                      <a:lnTo>
                        <a:pt x="446" y="550"/>
                      </a:lnTo>
                      <a:lnTo>
                        <a:pt x="429" y="533"/>
                      </a:lnTo>
                      <a:lnTo>
                        <a:pt x="448" y="512"/>
                      </a:lnTo>
                      <a:lnTo>
                        <a:pt x="465" y="528"/>
                      </a:lnTo>
                      <a:lnTo>
                        <a:pt x="465" y="523"/>
                      </a:lnTo>
                      <a:lnTo>
                        <a:pt x="451" y="511"/>
                      </a:lnTo>
                      <a:lnTo>
                        <a:pt x="467" y="495"/>
                      </a:lnTo>
                      <a:close/>
                      <a:moveTo>
                        <a:pt x="447" y="465"/>
                      </a:moveTo>
                      <a:lnTo>
                        <a:pt x="426" y="486"/>
                      </a:lnTo>
                      <a:lnTo>
                        <a:pt x="405" y="465"/>
                      </a:lnTo>
                      <a:lnTo>
                        <a:pt x="426" y="444"/>
                      </a:lnTo>
                      <a:lnTo>
                        <a:pt x="447" y="465"/>
                      </a:lnTo>
                      <a:close/>
                      <a:moveTo>
                        <a:pt x="154" y="259"/>
                      </a:moveTo>
                      <a:lnTo>
                        <a:pt x="175" y="239"/>
                      </a:lnTo>
                      <a:lnTo>
                        <a:pt x="195" y="259"/>
                      </a:lnTo>
                      <a:lnTo>
                        <a:pt x="175" y="280"/>
                      </a:lnTo>
                      <a:lnTo>
                        <a:pt x="154" y="259"/>
                      </a:lnTo>
                      <a:close/>
                      <a:moveTo>
                        <a:pt x="173" y="283"/>
                      </a:moveTo>
                      <a:lnTo>
                        <a:pt x="152" y="302"/>
                      </a:lnTo>
                      <a:lnTo>
                        <a:pt x="132" y="283"/>
                      </a:lnTo>
                      <a:lnTo>
                        <a:pt x="152" y="262"/>
                      </a:lnTo>
                      <a:lnTo>
                        <a:pt x="173" y="283"/>
                      </a:lnTo>
                      <a:close/>
                      <a:moveTo>
                        <a:pt x="198" y="262"/>
                      </a:moveTo>
                      <a:lnTo>
                        <a:pt x="219" y="283"/>
                      </a:lnTo>
                      <a:lnTo>
                        <a:pt x="198" y="302"/>
                      </a:lnTo>
                      <a:lnTo>
                        <a:pt x="177" y="283"/>
                      </a:lnTo>
                      <a:lnTo>
                        <a:pt x="198" y="262"/>
                      </a:lnTo>
                      <a:close/>
                      <a:moveTo>
                        <a:pt x="201" y="259"/>
                      </a:moveTo>
                      <a:lnTo>
                        <a:pt x="220" y="239"/>
                      </a:lnTo>
                      <a:lnTo>
                        <a:pt x="241" y="259"/>
                      </a:lnTo>
                      <a:lnTo>
                        <a:pt x="220" y="280"/>
                      </a:lnTo>
                      <a:lnTo>
                        <a:pt x="201" y="259"/>
                      </a:lnTo>
                      <a:close/>
                      <a:moveTo>
                        <a:pt x="244" y="262"/>
                      </a:moveTo>
                      <a:lnTo>
                        <a:pt x="264" y="283"/>
                      </a:lnTo>
                      <a:lnTo>
                        <a:pt x="244" y="302"/>
                      </a:lnTo>
                      <a:lnTo>
                        <a:pt x="223" y="283"/>
                      </a:lnTo>
                      <a:lnTo>
                        <a:pt x="244" y="262"/>
                      </a:lnTo>
                      <a:close/>
                      <a:moveTo>
                        <a:pt x="245" y="259"/>
                      </a:moveTo>
                      <a:lnTo>
                        <a:pt x="266" y="239"/>
                      </a:lnTo>
                      <a:lnTo>
                        <a:pt x="287" y="259"/>
                      </a:lnTo>
                      <a:lnTo>
                        <a:pt x="266" y="280"/>
                      </a:lnTo>
                      <a:lnTo>
                        <a:pt x="245" y="259"/>
                      </a:lnTo>
                      <a:close/>
                      <a:moveTo>
                        <a:pt x="289" y="262"/>
                      </a:moveTo>
                      <a:lnTo>
                        <a:pt x="310" y="283"/>
                      </a:lnTo>
                      <a:lnTo>
                        <a:pt x="289" y="302"/>
                      </a:lnTo>
                      <a:lnTo>
                        <a:pt x="268" y="283"/>
                      </a:lnTo>
                      <a:lnTo>
                        <a:pt x="289" y="262"/>
                      </a:lnTo>
                      <a:close/>
                      <a:moveTo>
                        <a:pt x="292" y="259"/>
                      </a:moveTo>
                      <a:lnTo>
                        <a:pt x="311" y="239"/>
                      </a:lnTo>
                      <a:lnTo>
                        <a:pt x="332" y="259"/>
                      </a:lnTo>
                      <a:lnTo>
                        <a:pt x="311" y="280"/>
                      </a:lnTo>
                      <a:lnTo>
                        <a:pt x="292" y="259"/>
                      </a:lnTo>
                      <a:close/>
                      <a:moveTo>
                        <a:pt x="335" y="262"/>
                      </a:moveTo>
                      <a:lnTo>
                        <a:pt x="355" y="283"/>
                      </a:lnTo>
                      <a:lnTo>
                        <a:pt x="335" y="302"/>
                      </a:lnTo>
                      <a:lnTo>
                        <a:pt x="314" y="283"/>
                      </a:lnTo>
                      <a:lnTo>
                        <a:pt x="335" y="262"/>
                      </a:lnTo>
                      <a:close/>
                      <a:moveTo>
                        <a:pt x="336" y="259"/>
                      </a:moveTo>
                      <a:lnTo>
                        <a:pt x="357" y="239"/>
                      </a:lnTo>
                      <a:lnTo>
                        <a:pt x="378" y="259"/>
                      </a:lnTo>
                      <a:lnTo>
                        <a:pt x="357" y="280"/>
                      </a:lnTo>
                      <a:lnTo>
                        <a:pt x="336" y="259"/>
                      </a:lnTo>
                      <a:close/>
                      <a:moveTo>
                        <a:pt x="336" y="214"/>
                      </a:moveTo>
                      <a:lnTo>
                        <a:pt x="357" y="193"/>
                      </a:lnTo>
                      <a:lnTo>
                        <a:pt x="378" y="214"/>
                      </a:lnTo>
                      <a:lnTo>
                        <a:pt x="357" y="234"/>
                      </a:lnTo>
                      <a:lnTo>
                        <a:pt x="336" y="214"/>
                      </a:lnTo>
                      <a:close/>
                      <a:moveTo>
                        <a:pt x="355" y="236"/>
                      </a:moveTo>
                      <a:lnTo>
                        <a:pt x="335" y="257"/>
                      </a:lnTo>
                      <a:lnTo>
                        <a:pt x="314" y="236"/>
                      </a:lnTo>
                      <a:lnTo>
                        <a:pt x="335" y="215"/>
                      </a:lnTo>
                      <a:lnTo>
                        <a:pt x="355" y="236"/>
                      </a:lnTo>
                      <a:close/>
                      <a:moveTo>
                        <a:pt x="311" y="234"/>
                      </a:moveTo>
                      <a:lnTo>
                        <a:pt x="292" y="214"/>
                      </a:lnTo>
                      <a:lnTo>
                        <a:pt x="311" y="193"/>
                      </a:lnTo>
                      <a:lnTo>
                        <a:pt x="332" y="214"/>
                      </a:lnTo>
                      <a:lnTo>
                        <a:pt x="311" y="234"/>
                      </a:lnTo>
                      <a:close/>
                      <a:moveTo>
                        <a:pt x="310" y="236"/>
                      </a:moveTo>
                      <a:lnTo>
                        <a:pt x="289" y="257"/>
                      </a:lnTo>
                      <a:lnTo>
                        <a:pt x="268" y="236"/>
                      </a:lnTo>
                      <a:lnTo>
                        <a:pt x="289" y="215"/>
                      </a:lnTo>
                      <a:lnTo>
                        <a:pt x="310" y="236"/>
                      </a:lnTo>
                      <a:close/>
                      <a:moveTo>
                        <a:pt x="266" y="234"/>
                      </a:moveTo>
                      <a:lnTo>
                        <a:pt x="245" y="214"/>
                      </a:lnTo>
                      <a:lnTo>
                        <a:pt x="266" y="193"/>
                      </a:lnTo>
                      <a:lnTo>
                        <a:pt x="287" y="214"/>
                      </a:lnTo>
                      <a:lnTo>
                        <a:pt x="266" y="234"/>
                      </a:lnTo>
                      <a:close/>
                      <a:moveTo>
                        <a:pt x="264" y="236"/>
                      </a:moveTo>
                      <a:lnTo>
                        <a:pt x="244" y="257"/>
                      </a:lnTo>
                      <a:lnTo>
                        <a:pt x="223" y="236"/>
                      </a:lnTo>
                      <a:lnTo>
                        <a:pt x="244" y="215"/>
                      </a:lnTo>
                      <a:lnTo>
                        <a:pt x="264" y="236"/>
                      </a:lnTo>
                      <a:close/>
                      <a:moveTo>
                        <a:pt x="220" y="234"/>
                      </a:moveTo>
                      <a:lnTo>
                        <a:pt x="201" y="214"/>
                      </a:lnTo>
                      <a:lnTo>
                        <a:pt x="220" y="193"/>
                      </a:lnTo>
                      <a:lnTo>
                        <a:pt x="241" y="214"/>
                      </a:lnTo>
                      <a:lnTo>
                        <a:pt x="220" y="234"/>
                      </a:lnTo>
                      <a:close/>
                      <a:moveTo>
                        <a:pt x="219" y="236"/>
                      </a:moveTo>
                      <a:lnTo>
                        <a:pt x="198" y="257"/>
                      </a:lnTo>
                      <a:lnTo>
                        <a:pt x="177" y="236"/>
                      </a:lnTo>
                      <a:lnTo>
                        <a:pt x="198" y="215"/>
                      </a:lnTo>
                      <a:lnTo>
                        <a:pt x="219" y="236"/>
                      </a:lnTo>
                      <a:close/>
                      <a:moveTo>
                        <a:pt x="175" y="234"/>
                      </a:moveTo>
                      <a:lnTo>
                        <a:pt x="154" y="214"/>
                      </a:lnTo>
                      <a:lnTo>
                        <a:pt x="175" y="193"/>
                      </a:lnTo>
                      <a:lnTo>
                        <a:pt x="195" y="214"/>
                      </a:lnTo>
                      <a:lnTo>
                        <a:pt x="175" y="234"/>
                      </a:lnTo>
                      <a:close/>
                      <a:moveTo>
                        <a:pt x="173" y="236"/>
                      </a:moveTo>
                      <a:lnTo>
                        <a:pt x="152" y="257"/>
                      </a:lnTo>
                      <a:lnTo>
                        <a:pt x="132" y="236"/>
                      </a:lnTo>
                      <a:lnTo>
                        <a:pt x="152" y="215"/>
                      </a:lnTo>
                      <a:lnTo>
                        <a:pt x="173" y="236"/>
                      </a:lnTo>
                      <a:close/>
                      <a:moveTo>
                        <a:pt x="129" y="234"/>
                      </a:moveTo>
                      <a:lnTo>
                        <a:pt x="108" y="214"/>
                      </a:lnTo>
                      <a:lnTo>
                        <a:pt x="129" y="193"/>
                      </a:lnTo>
                      <a:lnTo>
                        <a:pt x="150" y="214"/>
                      </a:lnTo>
                      <a:lnTo>
                        <a:pt x="129" y="234"/>
                      </a:lnTo>
                      <a:close/>
                      <a:moveTo>
                        <a:pt x="150" y="259"/>
                      </a:moveTo>
                      <a:lnTo>
                        <a:pt x="129" y="280"/>
                      </a:lnTo>
                      <a:lnTo>
                        <a:pt x="108" y="259"/>
                      </a:lnTo>
                      <a:lnTo>
                        <a:pt x="129" y="239"/>
                      </a:lnTo>
                      <a:lnTo>
                        <a:pt x="150" y="259"/>
                      </a:lnTo>
                      <a:close/>
                      <a:moveTo>
                        <a:pt x="150" y="305"/>
                      </a:moveTo>
                      <a:lnTo>
                        <a:pt x="129" y="326"/>
                      </a:lnTo>
                      <a:lnTo>
                        <a:pt x="108" y="305"/>
                      </a:lnTo>
                      <a:lnTo>
                        <a:pt x="129" y="284"/>
                      </a:lnTo>
                      <a:lnTo>
                        <a:pt x="150" y="305"/>
                      </a:lnTo>
                      <a:close/>
                      <a:moveTo>
                        <a:pt x="152" y="306"/>
                      </a:moveTo>
                      <a:lnTo>
                        <a:pt x="173" y="327"/>
                      </a:lnTo>
                      <a:lnTo>
                        <a:pt x="152" y="348"/>
                      </a:lnTo>
                      <a:lnTo>
                        <a:pt x="132" y="327"/>
                      </a:lnTo>
                      <a:lnTo>
                        <a:pt x="152" y="306"/>
                      </a:lnTo>
                      <a:close/>
                      <a:moveTo>
                        <a:pt x="154" y="305"/>
                      </a:moveTo>
                      <a:lnTo>
                        <a:pt x="175" y="284"/>
                      </a:lnTo>
                      <a:lnTo>
                        <a:pt x="195" y="305"/>
                      </a:lnTo>
                      <a:lnTo>
                        <a:pt x="175" y="326"/>
                      </a:lnTo>
                      <a:lnTo>
                        <a:pt x="154" y="305"/>
                      </a:lnTo>
                      <a:close/>
                      <a:moveTo>
                        <a:pt x="198" y="306"/>
                      </a:moveTo>
                      <a:lnTo>
                        <a:pt x="219" y="327"/>
                      </a:lnTo>
                      <a:lnTo>
                        <a:pt x="198" y="348"/>
                      </a:lnTo>
                      <a:lnTo>
                        <a:pt x="177" y="327"/>
                      </a:lnTo>
                      <a:lnTo>
                        <a:pt x="198" y="306"/>
                      </a:lnTo>
                      <a:close/>
                      <a:moveTo>
                        <a:pt x="201" y="305"/>
                      </a:moveTo>
                      <a:lnTo>
                        <a:pt x="220" y="284"/>
                      </a:lnTo>
                      <a:lnTo>
                        <a:pt x="241" y="305"/>
                      </a:lnTo>
                      <a:lnTo>
                        <a:pt x="220" y="326"/>
                      </a:lnTo>
                      <a:lnTo>
                        <a:pt x="201" y="305"/>
                      </a:lnTo>
                      <a:close/>
                      <a:moveTo>
                        <a:pt x="244" y="306"/>
                      </a:moveTo>
                      <a:lnTo>
                        <a:pt x="264" y="327"/>
                      </a:lnTo>
                      <a:lnTo>
                        <a:pt x="244" y="348"/>
                      </a:lnTo>
                      <a:lnTo>
                        <a:pt x="223" y="327"/>
                      </a:lnTo>
                      <a:lnTo>
                        <a:pt x="244" y="306"/>
                      </a:lnTo>
                      <a:close/>
                      <a:moveTo>
                        <a:pt x="245" y="305"/>
                      </a:moveTo>
                      <a:lnTo>
                        <a:pt x="266" y="284"/>
                      </a:lnTo>
                      <a:lnTo>
                        <a:pt x="287" y="305"/>
                      </a:lnTo>
                      <a:lnTo>
                        <a:pt x="266" y="326"/>
                      </a:lnTo>
                      <a:lnTo>
                        <a:pt x="245" y="305"/>
                      </a:lnTo>
                      <a:close/>
                      <a:moveTo>
                        <a:pt x="289" y="306"/>
                      </a:moveTo>
                      <a:lnTo>
                        <a:pt x="310" y="327"/>
                      </a:lnTo>
                      <a:lnTo>
                        <a:pt x="289" y="348"/>
                      </a:lnTo>
                      <a:lnTo>
                        <a:pt x="268" y="327"/>
                      </a:lnTo>
                      <a:lnTo>
                        <a:pt x="289" y="306"/>
                      </a:lnTo>
                      <a:close/>
                      <a:moveTo>
                        <a:pt x="292" y="305"/>
                      </a:moveTo>
                      <a:lnTo>
                        <a:pt x="311" y="284"/>
                      </a:lnTo>
                      <a:lnTo>
                        <a:pt x="332" y="305"/>
                      </a:lnTo>
                      <a:lnTo>
                        <a:pt x="311" y="326"/>
                      </a:lnTo>
                      <a:lnTo>
                        <a:pt x="292" y="305"/>
                      </a:lnTo>
                      <a:close/>
                      <a:moveTo>
                        <a:pt x="335" y="306"/>
                      </a:moveTo>
                      <a:lnTo>
                        <a:pt x="355" y="327"/>
                      </a:lnTo>
                      <a:lnTo>
                        <a:pt x="335" y="348"/>
                      </a:lnTo>
                      <a:lnTo>
                        <a:pt x="314" y="327"/>
                      </a:lnTo>
                      <a:lnTo>
                        <a:pt x="335" y="306"/>
                      </a:lnTo>
                      <a:close/>
                      <a:moveTo>
                        <a:pt x="336" y="305"/>
                      </a:moveTo>
                      <a:lnTo>
                        <a:pt x="357" y="284"/>
                      </a:lnTo>
                      <a:lnTo>
                        <a:pt x="378" y="305"/>
                      </a:lnTo>
                      <a:lnTo>
                        <a:pt x="357" y="326"/>
                      </a:lnTo>
                      <a:lnTo>
                        <a:pt x="336" y="305"/>
                      </a:lnTo>
                      <a:close/>
                      <a:moveTo>
                        <a:pt x="380" y="306"/>
                      </a:moveTo>
                      <a:lnTo>
                        <a:pt x="401" y="327"/>
                      </a:lnTo>
                      <a:lnTo>
                        <a:pt x="380" y="348"/>
                      </a:lnTo>
                      <a:lnTo>
                        <a:pt x="360" y="327"/>
                      </a:lnTo>
                      <a:lnTo>
                        <a:pt x="380" y="306"/>
                      </a:lnTo>
                      <a:close/>
                      <a:moveTo>
                        <a:pt x="360" y="283"/>
                      </a:moveTo>
                      <a:lnTo>
                        <a:pt x="380" y="262"/>
                      </a:lnTo>
                      <a:lnTo>
                        <a:pt x="401" y="283"/>
                      </a:lnTo>
                      <a:lnTo>
                        <a:pt x="380" y="302"/>
                      </a:lnTo>
                      <a:lnTo>
                        <a:pt x="360" y="283"/>
                      </a:lnTo>
                      <a:close/>
                      <a:moveTo>
                        <a:pt x="360" y="236"/>
                      </a:moveTo>
                      <a:lnTo>
                        <a:pt x="380" y="215"/>
                      </a:lnTo>
                      <a:lnTo>
                        <a:pt x="401" y="236"/>
                      </a:lnTo>
                      <a:lnTo>
                        <a:pt x="380" y="257"/>
                      </a:lnTo>
                      <a:lnTo>
                        <a:pt x="360" y="236"/>
                      </a:lnTo>
                      <a:close/>
                      <a:moveTo>
                        <a:pt x="360" y="190"/>
                      </a:moveTo>
                      <a:lnTo>
                        <a:pt x="380" y="171"/>
                      </a:lnTo>
                      <a:lnTo>
                        <a:pt x="401" y="190"/>
                      </a:lnTo>
                      <a:lnTo>
                        <a:pt x="380" y="211"/>
                      </a:lnTo>
                      <a:lnTo>
                        <a:pt x="360" y="190"/>
                      </a:lnTo>
                      <a:close/>
                      <a:moveTo>
                        <a:pt x="357" y="189"/>
                      </a:moveTo>
                      <a:lnTo>
                        <a:pt x="336" y="168"/>
                      </a:lnTo>
                      <a:lnTo>
                        <a:pt x="357" y="147"/>
                      </a:lnTo>
                      <a:lnTo>
                        <a:pt x="378" y="168"/>
                      </a:lnTo>
                      <a:lnTo>
                        <a:pt x="357" y="189"/>
                      </a:lnTo>
                      <a:close/>
                      <a:moveTo>
                        <a:pt x="355" y="190"/>
                      </a:moveTo>
                      <a:lnTo>
                        <a:pt x="335" y="211"/>
                      </a:lnTo>
                      <a:lnTo>
                        <a:pt x="314" y="190"/>
                      </a:lnTo>
                      <a:lnTo>
                        <a:pt x="335" y="171"/>
                      </a:lnTo>
                      <a:lnTo>
                        <a:pt x="355" y="190"/>
                      </a:lnTo>
                      <a:close/>
                      <a:moveTo>
                        <a:pt x="311" y="189"/>
                      </a:moveTo>
                      <a:lnTo>
                        <a:pt x="292" y="168"/>
                      </a:lnTo>
                      <a:lnTo>
                        <a:pt x="311" y="147"/>
                      </a:lnTo>
                      <a:lnTo>
                        <a:pt x="332" y="168"/>
                      </a:lnTo>
                      <a:lnTo>
                        <a:pt x="311" y="189"/>
                      </a:lnTo>
                      <a:close/>
                      <a:moveTo>
                        <a:pt x="310" y="190"/>
                      </a:moveTo>
                      <a:lnTo>
                        <a:pt x="289" y="211"/>
                      </a:lnTo>
                      <a:lnTo>
                        <a:pt x="268" y="190"/>
                      </a:lnTo>
                      <a:lnTo>
                        <a:pt x="289" y="171"/>
                      </a:lnTo>
                      <a:lnTo>
                        <a:pt x="310" y="190"/>
                      </a:lnTo>
                      <a:close/>
                      <a:moveTo>
                        <a:pt x="266" y="189"/>
                      </a:moveTo>
                      <a:lnTo>
                        <a:pt x="245" y="168"/>
                      </a:lnTo>
                      <a:lnTo>
                        <a:pt x="266" y="147"/>
                      </a:lnTo>
                      <a:lnTo>
                        <a:pt x="287" y="168"/>
                      </a:lnTo>
                      <a:lnTo>
                        <a:pt x="266" y="189"/>
                      </a:lnTo>
                      <a:close/>
                      <a:moveTo>
                        <a:pt x="264" y="190"/>
                      </a:moveTo>
                      <a:lnTo>
                        <a:pt x="244" y="211"/>
                      </a:lnTo>
                      <a:lnTo>
                        <a:pt x="223" y="190"/>
                      </a:lnTo>
                      <a:lnTo>
                        <a:pt x="244" y="171"/>
                      </a:lnTo>
                      <a:lnTo>
                        <a:pt x="264" y="190"/>
                      </a:lnTo>
                      <a:close/>
                      <a:moveTo>
                        <a:pt x="220" y="189"/>
                      </a:moveTo>
                      <a:lnTo>
                        <a:pt x="201" y="168"/>
                      </a:lnTo>
                      <a:lnTo>
                        <a:pt x="220" y="147"/>
                      </a:lnTo>
                      <a:lnTo>
                        <a:pt x="241" y="168"/>
                      </a:lnTo>
                      <a:lnTo>
                        <a:pt x="220" y="189"/>
                      </a:lnTo>
                      <a:close/>
                      <a:moveTo>
                        <a:pt x="219" y="190"/>
                      </a:moveTo>
                      <a:lnTo>
                        <a:pt x="198" y="211"/>
                      </a:lnTo>
                      <a:lnTo>
                        <a:pt x="177" y="190"/>
                      </a:lnTo>
                      <a:lnTo>
                        <a:pt x="198" y="171"/>
                      </a:lnTo>
                      <a:lnTo>
                        <a:pt x="219" y="190"/>
                      </a:lnTo>
                      <a:close/>
                      <a:moveTo>
                        <a:pt x="175" y="189"/>
                      </a:moveTo>
                      <a:lnTo>
                        <a:pt x="154" y="168"/>
                      </a:lnTo>
                      <a:lnTo>
                        <a:pt x="175" y="147"/>
                      </a:lnTo>
                      <a:lnTo>
                        <a:pt x="195" y="168"/>
                      </a:lnTo>
                      <a:lnTo>
                        <a:pt x="175" y="189"/>
                      </a:lnTo>
                      <a:close/>
                      <a:moveTo>
                        <a:pt x="173" y="190"/>
                      </a:moveTo>
                      <a:lnTo>
                        <a:pt x="152" y="211"/>
                      </a:lnTo>
                      <a:lnTo>
                        <a:pt x="132" y="190"/>
                      </a:lnTo>
                      <a:lnTo>
                        <a:pt x="152" y="171"/>
                      </a:lnTo>
                      <a:lnTo>
                        <a:pt x="173" y="190"/>
                      </a:lnTo>
                      <a:close/>
                      <a:moveTo>
                        <a:pt x="129" y="189"/>
                      </a:moveTo>
                      <a:lnTo>
                        <a:pt x="108" y="168"/>
                      </a:lnTo>
                      <a:lnTo>
                        <a:pt x="129" y="147"/>
                      </a:lnTo>
                      <a:lnTo>
                        <a:pt x="150" y="168"/>
                      </a:lnTo>
                      <a:lnTo>
                        <a:pt x="129" y="189"/>
                      </a:lnTo>
                      <a:close/>
                      <a:moveTo>
                        <a:pt x="126" y="190"/>
                      </a:moveTo>
                      <a:lnTo>
                        <a:pt x="107" y="211"/>
                      </a:lnTo>
                      <a:lnTo>
                        <a:pt x="86" y="190"/>
                      </a:lnTo>
                      <a:lnTo>
                        <a:pt x="107" y="171"/>
                      </a:lnTo>
                      <a:lnTo>
                        <a:pt x="126" y="190"/>
                      </a:lnTo>
                      <a:close/>
                      <a:moveTo>
                        <a:pt x="126" y="236"/>
                      </a:moveTo>
                      <a:lnTo>
                        <a:pt x="107" y="257"/>
                      </a:lnTo>
                      <a:lnTo>
                        <a:pt x="86" y="236"/>
                      </a:lnTo>
                      <a:lnTo>
                        <a:pt x="107" y="215"/>
                      </a:lnTo>
                      <a:lnTo>
                        <a:pt x="126" y="236"/>
                      </a:lnTo>
                      <a:close/>
                      <a:moveTo>
                        <a:pt x="126" y="283"/>
                      </a:moveTo>
                      <a:lnTo>
                        <a:pt x="107" y="302"/>
                      </a:lnTo>
                      <a:lnTo>
                        <a:pt x="86" y="283"/>
                      </a:lnTo>
                      <a:lnTo>
                        <a:pt x="107" y="262"/>
                      </a:lnTo>
                      <a:lnTo>
                        <a:pt x="126" y="283"/>
                      </a:lnTo>
                      <a:close/>
                      <a:moveTo>
                        <a:pt x="126" y="327"/>
                      </a:moveTo>
                      <a:lnTo>
                        <a:pt x="107" y="348"/>
                      </a:lnTo>
                      <a:lnTo>
                        <a:pt x="86" y="327"/>
                      </a:lnTo>
                      <a:lnTo>
                        <a:pt x="107" y="306"/>
                      </a:lnTo>
                      <a:lnTo>
                        <a:pt x="126" y="327"/>
                      </a:lnTo>
                      <a:close/>
                      <a:moveTo>
                        <a:pt x="126" y="374"/>
                      </a:moveTo>
                      <a:lnTo>
                        <a:pt x="107" y="393"/>
                      </a:lnTo>
                      <a:lnTo>
                        <a:pt x="86" y="374"/>
                      </a:lnTo>
                      <a:lnTo>
                        <a:pt x="107" y="353"/>
                      </a:lnTo>
                      <a:lnTo>
                        <a:pt x="126" y="374"/>
                      </a:lnTo>
                      <a:close/>
                      <a:moveTo>
                        <a:pt x="108" y="350"/>
                      </a:moveTo>
                      <a:lnTo>
                        <a:pt x="129" y="330"/>
                      </a:lnTo>
                      <a:lnTo>
                        <a:pt x="150" y="350"/>
                      </a:lnTo>
                      <a:lnTo>
                        <a:pt x="129" y="371"/>
                      </a:lnTo>
                      <a:lnTo>
                        <a:pt x="108" y="350"/>
                      </a:lnTo>
                      <a:close/>
                      <a:moveTo>
                        <a:pt x="152" y="353"/>
                      </a:moveTo>
                      <a:lnTo>
                        <a:pt x="173" y="374"/>
                      </a:lnTo>
                      <a:lnTo>
                        <a:pt x="152" y="393"/>
                      </a:lnTo>
                      <a:lnTo>
                        <a:pt x="132" y="374"/>
                      </a:lnTo>
                      <a:lnTo>
                        <a:pt x="152" y="353"/>
                      </a:lnTo>
                      <a:close/>
                      <a:moveTo>
                        <a:pt x="154" y="350"/>
                      </a:moveTo>
                      <a:lnTo>
                        <a:pt x="175" y="330"/>
                      </a:lnTo>
                      <a:lnTo>
                        <a:pt x="195" y="350"/>
                      </a:lnTo>
                      <a:lnTo>
                        <a:pt x="175" y="371"/>
                      </a:lnTo>
                      <a:lnTo>
                        <a:pt x="154" y="350"/>
                      </a:lnTo>
                      <a:close/>
                      <a:moveTo>
                        <a:pt x="198" y="353"/>
                      </a:moveTo>
                      <a:lnTo>
                        <a:pt x="219" y="374"/>
                      </a:lnTo>
                      <a:lnTo>
                        <a:pt x="198" y="393"/>
                      </a:lnTo>
                      <a:lnTo>
                        <a:pt x="177" y="374"/>
                      </a:lnTo>
                      <a:lnTo>
                        <a:pt x="198" y="353"/>
                      </a:lnTo>
                      <a:close/>
                      <a:moveTo>
                        <a:pt x="201" y="350"/>
                      </a:moveTo>
                      <a:lnTo>
                        <a:pt x="220" y="330"/>
                      </a:lnTo>
                      <a:lnTo>
                        <a:pt x="241" y="350"/>
                      </a:lnTo>
                      <a:lnTo>
                        <a:pt x="220" y="371"/>
                      </a:lnTo>
                      <a:lnTo>
                        <a:pt x="201" y="350"/>
                      </a:lnTo>
                      <a:close/>
                      <a:moveTo>
                        <a:pt x="244" y="353"/>
                      </a:moveTo>
                      <a:lnTo>
                        <a:pt x="264" y="374"/>
                      </a:lnTo>
                      <a:lnTo>
                        <a:pt x="244" y="393"/>
                      </a:lnTo>
                      <a:lnTo>
                        <a:pt x="223" y="374"/>
                      </a:lnTo>
                      <a:lnTo>
                        <a:pt x="244" y="353"/>
                      </a:lnTo>
                      <a:close/>
                      <a:moveTo>
                        <a:pt x="245" y="350"/>
                      </a:moveTo>
                      <a:lnTo>
                        <a:pt x="266" y="330"/>
                      </a:lnTo>
                      <a:lnTo>
                        <a:pt x="287" y="350"/>
                      </a:lnTo>
                      <a:lnTo>
                        <a:pt x="266" y="371"/>
                      </a:lnTo>
                      <a:lnTo>
                        <a:pt x="245" y="350"/>
                      </a:lnTo>
                      <a:close/>
                      <a:moveTo>
                        <a:pt x="289" y="353"/>
                      </a:moveTo>
                      <a:lnTo>
                        <a:pt x="310" y="374"/>
                      </a:lnTo>
                      <a:lnTo>
                        <a:pt x="289" y="393"/>
                      </a:lnTo>
                      <a:lnTo>
                        <a:pt x="268" y="374"/>
                      </a:lnTo>
                      <a:lnTo>
                        <a:pt x="289" y="353"/>
                      </a:lnTo>
                      <a:close/>
                      <a:moveTo>
                        <a:pt x="292" y="350"/>
                      </a:moveTo>
                      <a:lnTo>
                        <a:pt x="311" y="330"/>
                      </a:lnTo>
                      <a:lnTo>
                        <a:pt x="332" y="350"/>
                      </a:lnTo>
                      <a:lnTo>
                        <a:pt x="311" y="371"/>
                      </a:lnTo>
                      <a:lnTo>
                        <a:pt x="292" y="350"/>
                      </a:lnTo>
                      <a:close/>
                      <a:moveTo>
                        <a:pt x="335" y="353"/>
                      </a:moveTo>
                      <a:lnTo>
                        <a:pt x="355" y="374"/>
                      </a:lnTo>
                      <a:lnTo>
                        <a:pt x="335" y="393"/>
                      </a:lnTo>
                      <a:lnTo>
                        <a:pt x="314" y="374"/>
                      </a:lnTo>
                      <a:lnTo>
                        <a:pt x="335" y="353"/>
                      </a:lnTo>
                      <a:close/>
                      <a:moveTo>
                        <a:pt x="336" y="350"/>
                      </a:moveTo>
                      <a:lnTo>
                        <a:pt x="357" y="330"/>
                      </a:lnTo>
                      <a:lnTo>
                        <a:pt x="378" y="350"/>
                      </a:lnTo>
                      <a:lnTo>
                        <a:pt x="357" y="371"/>
                      </a:lnTo>
                      <a:lnTo>
                        <a:pt x="336" y="350"/>
                      </a:lnTo>
                      <a:close/>
                      <a:moveTo>
                        <a:pt x="380" y="353"/>
                      </a:moveTo>
                      <a:lnTo>
                        <a:pt x="401" y="374"/>
                      </a:lnTo>
                      <a:lnTo>
                        <a:pt x="380" y="393"/>
                      </a:lnTo>
                      <a:lnTo>
                        <a:pt x="360" y="374"/>
                      </a:lnTo>
                      <a:lnTo>
                        <a:pt x="380" y="353"/>
                      </a:lnTo>
                      <a:close/>
                      <a:moveTo>
                        <a:pt x="383" y="350"/>
                      </a:moveTo>
                      <a:lnTo>
                        <a:pt x="404" y="330"/>
                      </a:lnTo>
                      <a:lnTo>
                        <a:pt x="423" y="350"/>
                      </a:lnTo>
                      <a:lnTo>
                        <a:pt x="404" y="371"/>
                      </a:lnTo>
                      <a:lnTo>
                        <a:pt x="383" y="350"/>
                      </a:lnTo>
                      <a:close/>
                      <a:moveTo>
                        <a:pt x="383" y="305"/>
                      </a:moveTo>
                      <a:lnTo>
                        <a:pt x="404" y="284"/>
                      </a:lnTo>
                      <a:lnTo>
                        <a:pt x="423" y="305"/>
                      </a:lnTo>
                      <a:lnTo>
                        <a:pt x="404" y="326"/>
                      </a:lnTo>
                      <a:lnTo>
                        <a:pt x="383" y="305"/>
                      </a:lnTo>
                      <a:close/>
                      <a:moveTo>
                        <a:pt x="383" y="259"/>
                      </a:moveTo>
                      <a:lnTo>
                        <a:pt x="404" y="239"/>
                      </a:lnTo>
                      <a:lnTo>
                        <a:pt x="423" y="259"/>
                      </a:lnTo>
                      <a:lnTo>
                        <a:pt x="404" y="280"/>
                      </a:lnTo>
                      <a:lnTo>
                        <a:pt x="383" y="259"/>
                      </a:lnTo>
                      <a:close/>
                      <a:moveTo>
                        <a:pt x="383" y="214"/>
                      </a:moveTo>
                      <a:lnTo>
                        <a:pt x="404" y="193"/>
                      </a:lnTo>
                      <a:lnTo>
                        <a:pt x="423" y="214"/>
                      </a:lnTo>
                      <a:lnTo>
                        <a:pt x="404" y="234"/>
                      </a:lnTo>
                      <a:lnTo>
                        <a:pt x="383" y="214"/>
                      </a:lnTo>
                      <a:close/>
                      <a:moveTo>
                        <a:pt x="383" y="168"/>
                      </a:moveTo>
                      <a:lnTo>
                        <a:pt x="404" y="147"/>
                      </a:lnTo>
                      <a:lnTo>
                        <a:pt x="423" y="168"/>
                      </a:lnTo>
                      <a:lnTo>
                        <a:pt x="404" y="189"/>
                      </a:lnTo>
                      <a:lnTo>
                        <a:pt x="383" y="168"/>
                      </a:lnTo>
                      <a:close/>
                      <a:moveTo>
                        <a:pt x="383" y="122"/>
                      </a:moveTo>
                      <a:lnTo>
                        <a:pt x="404" y="102"/>
                      </a:lnTo>
                      <a:lnTo>
                        <a:pt x="423" y="122"/>
                      </a:lnTo>
                      <a:lnTo>
                        <a:pt x="404" y="143"/>
                      </a:lnTo>
                      <a:lnTo>
                        <a:pt x="383" y="122"/>
                      </a:lnTo>
                      <a:close/>
                      <a:moveTo>
                        <a:pt x="401" y="146"/>
                      </a:moveTo>
                      <a:lnTo>
                        <a:pt x="380" y="165"/>
                      </a:lnTo>
                      <a:lnTo>
                        <a:pt x="360" y="146"/>
                      </a:lnTo>
                      <a:lnTo>
                        <a:pt x="380" y="125"/>
                      </a:lnTo>
                      <a:lnTo>
                        <a:pt x="401" y="146"/>
                      </a:lnTo>
                      <a:close/>
                      <a:moveTo>
                        <a:pt x="357" y="143"/>
                      </a:moveTo>
                      <a:lnTo>
                        <a:pt x="336" y="122"/>
                      </a:lnTo>
                      <a:lnTo>
                        <a:pt x="357" y="102"/>
                      </a:lnTo>
                      <a:lnTo>
                        <a:pt x="378" y="122"/>
                      </a:lnTo>
                      <a:lnTo>
                        <a:pt x="357" y="143"/>
                      </a:lnTo>
                      <a:close/>
                      <a:moveTo>
                        <a:pt x="355" y="146"/>
                      </a:moveTo>
                      <a:lnTo>
                        <a:pt x="335" y="165"/>
                      </a:lnTo>
                      <a:lnTo>
                        <a:pt x="314" y="146"/>
                      </a:lnTo>
                      <a:lnTo>
                        <a:pt x="335" y="125"/>
                      </a:lnTo>
                      <a:lnTo>
                        <a:pt x="355" y="146"/>
                      </a:lnTo>
                      <a:close/>
                      <a:moveTo>
                        <a:pt x="311" y="143"/>
                      </a:moveTo>
                      <a:lnTo>
                        <a:pt x="292" y="122"/>
                      </a:lnTo>
                      <a:lnTo>
                        <a:pt x="311" y="102"/>
                      </a:lnTo>
                      <a:lnTo>
                        <a:pt x="332" y="122"/>
                      </a:lnTo>
                      <a:lnTo>
                        <a:pt x="311" y="143"/>
                      </a:lnTo>
                      <a:close/>
                      <a:moveTo>
                        <a:pt x="310" y="146"/>
                      </a:moveTo>
                      <a:lnTo>
                        <a:pt x="289" y="165"/>
                      </a:lnTo>
                      <a:lnTo>
                        <a:pt x="268" y="146"/>
                      </a:lnTo>
                      <a:lnTo>
                        <a:pt x="289" y="125"/>
                      </a:lnTo>
                      <a:lnTo>
                        <a:pt x="310" y="146"/>
                      </a:lnTo>
                      <a:close/>
                      <a:moveTo>
                        <a:pt x="266" y="143"/>
                      </a:moveTo>
                      <a:lnTo>
                        <a:pt x="245" y="122"/>
                      </a:lnTo>
                      <a:lnTo>
                        <a:pt x="266" y="102"/>
                      </a:lnTo>
                      <a:lnTo>
                        <a:pt x="287" y="122"/>
                      </a:lnTo>
                      <a:lnTo>
                        <a:pt x="266" y="143"/>
                      </a:lnTo>
                      <a:close/>
                      <a:moveTo>
                        <a:pt x="264" y="146"/>
                      </a:moveTo>
                      <a:lnTo>
                        <a:pt x="244" y="165"/>
                      </a:lnTo>
                      <a:lnTo>
                        <a:pt x="223" y="146"/>
                      </a:lnTo>
                      <a:lnTo>
                        <a:pt x="244" y="125"/>
                      </a:lnTo>
                      <a:lnTo>
                        <a:pt x="264" y="146"/>
                      </a:lnTo>
                      <a:close/>
                      <a:moveTo>
                        <a:pt x="220" y="143"/>
                      </a:moveTo>
                      <a:lnTo>
                        <a:pt x="201" y="122"/>
                      </a:lnTo>
                      <a:lnTo>
                        <a:pt x="220" y="102"/>
                      </a:lnTo>
                      <a:lnTo>
                        <a:pt x="241" y="122"/>
                      </a:lnTo>
                      <a:lnTo>
                        <a:pt x="220" y="143"/>
                      </a:lnTo>
                      <a:close/>
                      <a:moveTo>
                        <a:pt x="219" y="146"/>
                      </a:moveTo>
                      <a:lnTo>
                        <a:pt x="198" y="165"/>
                      </a:lnTo>
                      <a:lnTo>
                        <a:pt x="177" y="146"/>
                      </a:lnTo>
                      <a:lnTo>
                        <a:pt x="198" y="125"/>
                      </a:lnTo>
                      <a:lnTo>
                        <a:pt x="219" y="146"/>
                      </a:lnTo>
                      <a:close/>
                      <a:moveTo>
                        <a:pt x="175" y="143"/>
                      </a:moveTo>
                      <a:lnTo>
                        <a:pt x="154" y="122"/>
                      </a:lnTo>
                      <a:lnTo>
                        <a:pt x="175" y="102"/>
                      </a:lnTo>
                      <a:lnTo>
                        <a:pt x="195" y="122"/>
                      </a:lnTo>
                      <a:lnTo>
                        <a:pt x="175" y="143"/>
                      </a:lnTo>
                      <a:close/>
                      <a:moveTo>
                        <a:pt x="173" y="146"/>
                      </a:moveTo>
                      <a:lnTo>
                        <a:pt x="152" y="165"/>
                      </a:lnTo>
                      <a:lnTo>
                        <a:pt x="132" y="146"/>
                      </a:lnTo>
                      <a:lnTo>
                        <a:pt x="152" y="125"/>
                      </a:lnTo>
                      <a:lnTo>
                        <a:pt x="173" y="146"/>
                      </a:lnTo>
                      <a:close/>
                      <a:moveTo>
                        <a:pt x="129" y="143"/>
                      </a:moveTo>
                      <a:lnTo>
                        <a:pt x="108" y="122"/>
                      </a:lnTo>
                      <a:lnTo>
                        <a:pt x="129" y="102"/>
                      </a:lnTo>
                      <a:lnTo>
                        <a:pt x="150" y="122"/>
                      </a:lnTo>
                      <a:lnTo>
                        <a:pt x="129" y="143"/>
                      </a:lnTo>
                      <a:close/>
                      <a:moveTo>
                        <a:pt x="126" y="146"/>
                      </a:moveTo>
                      <a:lnTo>
                        <a:pt x="107" y="165"/>
                      </a:lnTo>
                      <a:lnTo>
                        <a:pt x="86" y="146"/>
                      </a:lnTo>
                      <a:lnTo>
                        <a:pt x="107" y="125"/>
                      </a:lnTo>
                      <a:lnTo>
                        <a:pt x="126" y="146"/>
                      </a:lnTo>
                      <a:close/>
                      <a:moveTo>
                        <a:pt x="83" y="143"/>
                      </a:moveTo>
                      <a:lnTo>
                        <a:pt x="63" y="122"/>
                      </a:lnTo>
                      <a:lnTo>
                        <a:pt x="83" y="102"/>
                      </a:lnTo>
                      <a:lnTo>
                        <a:pt x="104" y="122"/>
                      </a:lnTo>
                      <a:lnTo>
                        <a:pt x="83" y="143"/>
                      </a:lnTo>
                      <a:close/>
                      <a:moveTo>
                        <a:pt x="104" y="168"/>
                      </a:moveTo>
                      <a:lnTo>
                        <a:pt x="83" y="189"/>
                      </a:lnTo>
                      <a:lnTo>
                        <a:pt x="63" y="168"/>
                      </a:lnTo>
                      <a:lnTo>
                        <a:pt x="83" y="147"/>
                      </a:lnTo>
                      <a:lnTo>
                        <a:pt x="104" y="168"/>
                      </a:lnTo>
                      <a:close/>
                      <a:moveTo>
                        <a:pt x="104" y="214"/>
                      </a:moveTo>
                      <a:lnTo>
                        <a:pt x="83" y="234"/>
                      </a:lnTo>
                      <a:lnTo>
                        <a:pt x="63" y="214"/>
                      </a:lnTo>
                      <a:lnTo>
                        <a:pt x="83" y="193"/>
                      </a:lnTo>
                      <a:lnTo>
                        <a:pt x="104" y="214"/>
                      </a:lnTo>
                      <a:close/>
                      <a:moveTo>
                        <a:pt x="104" y="259"/>
                      </a:moveTo>
                      <a:lnTo>
                        <a:pt x="83" y="280"/>
                      </a:lnTo>
                      <a:lnTo>
                        <a:pt x="63" y="259"/>
                      </a:lnTo>
                      <a:lnTo>
                        <a:pt x="83" y="239"/>
                      </a:lnTo>
                      <a:lnTo>
                        <a:pt x="104" y="259"/>
                      </a:lnTo>
                      <a:close/>
                      <a:moveTo>
                        <a:pt x="104" y="305"/>
                      </a:moveTo>
                      <a:lnTo>
                        <a:pt x="83" y="326"/>
                      </a:lnTo>
                      <a:lnTo>
                        <a:pt x="63" y="305"/>
                      </a:lnTo>
                      <a:lnTo>
                        <a:pt x="83" y="284"/>
                      </a:lnTo>
                      <a:lnTo>
                        <a:pt x="104" y="305"/>
                      </a:lnTo>
                      <a:close/>
                      <a:moveTo>
                        <a:pt x="104" y="350"/>
                      </a:moveTo>
                      <a:lnTo>
                        <a:pt x="83" y="371"/>
                      </a:lnTo>
                      <a:lnTo>
                        <a:pt x="63" y="350"/>
                      </a:lnTo>
                      <a:lnTo>
                        <a:pt x="83" y="330"/>
                      </a:lnTo>
                      <a:lnTo>
                        <a:pt x="104" y="350"/>
                      </a:lnTo>
                      <a:close/>
                      <a:moveTo>
                        <a:pt x="104" y="396"/>
                      </a:moveTo>
                      <a:lnTo>
                        <a:pt x="83" y="417"/>
                      </a:lnTo>
                      <a:lnTo>
                        <a:pt x="63" y="396"/>
                      </a:lnTo>
                      <a:lnTo>
                        <a:pt x="83" y="375"/>
                      </a:lnTo>
                      <a:lnTo>
                        <a:pt x="104" y="396"/>
                      </a:lnTo>
                      <a:close/>
                      <a:moveTo>
                        <a:pt x="107" y="399"/>
                      </a:moveTo>
                      <a:lnTo>
                        <a:pt x="126" y="418"/>
                      </a:lnTo>
                      <a:lnTo>
                        <a:pt x="107" y="439"/>
                      </a:lnTo>
                      <a:lnTo>
                        <a:pt x="86" y="418"/>
                      </a:lnTo>
                      <a:lnTo>
                        <a:pt x="107" y="399"/>
                      </a:lnTo>
                      <a:close/>
                      <a:moveTo>
                        <a:pt x="108" y="396"/>
                      </a:moveTo>
                      <a:lnTo>
                        <a:pt x="129" y="375"/>
                      </a:lnTo>
                      <a:lnTo>
                        <a:pt x="150" y="396"/>
                      </a:lnTo>
                      <a:lnTo>
                        <a:pt x="129" y="417"/>
                      </a:lnTo>
                      <a:lnTo>
                        <a:pt x="108" y="396"/>
                      </a:lnTo>
                      <a:close/>
                      <a:moveTo>
                        <a:pt x="152" y="399"/>
                      </a:moveTo>
                      <a:lnTo>
                        <a:pt x="173" y="418"/>
                      </a:lnTo>
                      <a:lnTo>
                        <a:pt x="152" y="439"/>
                      </a:lnTo>
                      <a:lnTo>
                        <a:pt x="132" y="418"/>
                      </a:lnTo>
                      <a:lnTo>
                        <a:pt x="152" y="399"/>
                      </a:lnTo>
                      <a:close/>
                      <a:moveTo>
                        <a:pt x="154" y="396"/>
                      </a:moveTo>
                      <a:lnTo>
                        <a:pt x="175" y="375"/>
                      </a:lnTo>
                      <a:lnTo>
                        <a:pt x="195" y="396"/>
                      </a:lnTo>
                      <a:lnTo>
                        <a:pt x="175" y="417"/>
                      </a:lnTo>
                      <a:lnTo>
                        <a:pt x="154" y="396"/>
                      </a:lnTo>
                      <a:close/>
                      <a:moveTo>
                        <a:pt x="198" y="399"/>
                      </a:moveTo>
                      <a:lnTo>
                        <a:pt x="219" y="418"/>
                      </a:lnTo>
                      <a:lnTo>
                        <a:pt x="198" y="439"/>
                      </a:lnTo>
                      <a:lnTo>
                        <a:pt x="177" y="418"/>
                      </a:lnTo>
                      <a:lnTo>
                        <a:pt x="198" y="399"/>
                      </a:lnTo>
                      <a:close/>
                      <a:moveTo>
                        <a:pt x="201" y="396"/>
                      </a:moveTo>
                      <a:lnTo>
                        <a:pt x="220" y="375"/>
                      </a:lnTo>
                      <a:lnTo>
                        <a:pt x="241" y="396"/>
                      </a:lnTo>
                      <a:lnTo>
                        <a:pt x="220" y="417"/>
                      </a:lnTo>
                      <a:lnTo>
                        <a:pt x="201" y="396"/>
                      </a:lnTo>
                      <a:close/>
                      <a:moveTo>
                        <a:pt x="244" y="399"/>
                      </a:moveTo>
                      <a:lnTo>
                        <a:pt x="264" y="418"/>
                      </a:lnTo>
                      <a:lnTo>
                        <a:pt x="244" y="439"/>
                      </a:lnTo>
                      <a:lnTo>
                        <a:pt x="223" y="418"/>
                      </a:lnTo>
                      <a:lnTo>
                        <a:pt x="244" y="399"/>
                      </a:lnTo>
                      <a:close/>
                      <a:moveTo>
                        <a:pt x="245" y="396"/>
                      </a:moveTo>
                      <a:lnTo>
                        <a:pt x="266" y="375"/>
                      </a:lnTo>
                      <a:lnTo>
                        <a:pt x="287" y="396"/>
                      </a:lnTo>
                      <a:lnTo>
                        <a:pt x="266" y="417"/>
                      </a:lnTo>
                      <a:lnTo>
                        <a:pt x="245" y="396"/>
                      </a:lnTo>
                      <a:close/>
                      <a:moveTo>
                        <a:pt x="289" y="399"/>
                      </a:moveTo>
                      <a:lnTo>
                        <a:pt x="310" y="418"/>
                      </a:lnTo>
                      <a:lnTo>
                        <a:pt x="289" y="439"/>
                      </a:lnTo>
                      <a:lnTo>
                        <a:pt x="268" y="418"/>
                      </a:lnTo>
                      <a:lnTo>
                        <a:pt x="289" y="399"/>
                      </a:lnTo>
                      <a:close/>
                      <a:moveTo>
                        <a:pt x="292" y="396"/>
                      </a:moveTo>
                      <a:lnTo>
                        <a:pt x="311" y="375"/>
                      </a:lnTo>
                      <a:lnTo>
                        <a:pt x="332" y="396"/>
                      </a:lnTo>
                      <a:lnTo>
                        <a:pt x="311" y="417"/>
                      </a:lnTo>
                      <a:lnTo>
                        <a:pt x="292" y="396"/>
                      </a:lnTo>
                      <a:close/>
                      <a:moveTo>
                        <a:pt x="335" y="399"/>
                      </a:moveTo>
                      <a:lnTo>
                        <a:pt x="355" y="418"/>
                      </a:lnTo>
                      <a:lnTo>
                        <a:pt x="335" y="439"/>
                      </a:lnTo>
                      <a:lnTo>
                        <a:pt x="314" y="418"/>
                      </a:lnTo>
                      <a:lnTo>
                        <a:pt x="335" y="399"/>
                      </a:lnTo>
                      <a:close/>
                      <a:moveTo>
                        <a:pt x="336" y="396"/>
                      </a:moveTo>
                      <a:lnTo>
                        <a:pt x="357" y="375"/>
                      </a:lnTo>
                      <a:lnTo>
                        <a:pt x="378" y="396"/>
                      </a:lnTo>
                      <a:lnTo>
                        <a:pt x="357" y="417"/>
                      </a:lnTo>
                      <a:lnTo>
                        <a:pt x="336" y="396"/>
                      </a:lnTo>
                      <a:close/>
                      <a:moveTo>
                        <a:pt x="380" y="399"/>
                      </a:moveTo>
                      <a:lnTo>
                        <a:pt x="401" y="418"/>
                      </a:lnTo>
                      <a:lnTo>
                        <a:pt x="380" y="439"/>
                      </a:lnTo>
                      <a:lnTo>
                        <a:pt x="360" y="418"/>
                      </a:lnTo>
                      <a:lnTo>
                        <a:pt x="380" y="399"/>
                      </a:lnTo>
                      <a:close/>
                      <a:moveTo>
                        <a:pt x="383" y="396"/>
                      </a:moveTo>
                      <a:lnTo>
                        <a:pt x="404" y="375"/>
                      </a:lnTo>
                      <a:lnTo>
                        <a:pt x="423" y="396"/>
                      </a:lnTo>
                      <a:lnTo>
                        <a:pt x="404" y="417"/>
                      </a:lnTo>
                      <a:lnTo>
                        <a:pt x="383" y="396"/>
                      </a:lnTo>
                      <a:close/>
                      <a:moveTo>
                        <a:pt x="405" y="374"/>
                      </a:moveTo>
                      <a:lnTo>
                        <a:pt x="426" y="353"/>
                      </a:lnTo>
                      <a:lnTo>
                        <a:pt x="447" y="374"/>
                      </a:lnTo>
                      <a:lnTo>
                        <a:pt x="426" y="393"/>
                      </a:lnTo>
                      <a:lnTo>
                        <a:pt x="405" y="374"/>
                      </a:lnTo>
                      <a:close/>
                      <a:moveTo>
                        <a:pt x="405" y="327"/>
                      </a:moveTo>
                      <a:lnTo>
                        <a:pt x="426" y="306"/>
                      </a:lnTo>
                      <a:lnTo>
                        <a:pt x="447" y="327"/>
                      </a:lnTo>
                      <a:lnTo>
                        <a:pt x="426" y="348"/>
                      </a:lnTo>
                      <a:lnTo>
                        <a:pt x="405" y="327"/>
                      </a:lnTo>
                      <a:close/>
                      <a:moveTo>
                        <a:pt x="405" y="283"/>
                      </a:moveTo>
                      <a:lnTo>
                        <a:pt x="426" y="262"/>
                      </a:lnTo>
                      <a:lnTo>
                        <a:pt x="447" y="283"/>
                      </a:lnTo>
                      <a:lnTo>
                        <a:pt x="426" y="302"/>
                      </a:lnTo>
                      <a:lnTo>
                        <a:pt x="405" y="283"/>
                      </a:lnTo>
                      <a:close/>
                      <a:moveTo>
                        <a:pt x="405" y="236"/>
                      </a:moveTo>
                      <a:lnTo>
                        <a:pt x="426" y="215"/>
                      </a:lnTo>
                      <a:lnTo>
                        <a:pt x="447" y="236"/>
                      </a:lnTo>
                      <a:lnTo>
                        <a:pt x="426" y="257"/>
                      </a:lnTo>
                      <a:lnTo>
                        <a:pt x="405" y="236"/>
                      </a:lnTo>
                      <a:close/>
                      <a:moveTo>
                        <a:pt x="405" y="190"/>
                      </a:moveTo>
                      <a:lnTo>
                        <a:pt x="426" y="171"/>
                      </a:lnTo>
                      <a:lnTo>
                        <a:pt x="447" y="190"/>
                      </a:lnTo>
                      <a:lnTo>
                        <a:pt x="426" y="211"/>
                      </a:lnTo>
                      <a:lnTo>
                        <a:pt x="405" y="190"/>
                      </a:lnTo>
                      <a:close/>
                      <a:moveTo>
                        <a:pt x="405" y="146"/>
                      </a:moveTo>
                      <a:lnTo>
                        <a:pt x="426" y="125"/>
                      </a:lnTo>
                      <a:lnTo>
                        <a:pt x="447" y="146"/>
                      </a:lnTo>
                      <a:lnTo>
                        <a:pt x="426" y="165"/>
                      </a:lnTo>
                      <a:lnTo>
                        <a:pt x="405" y="146"/>
                      </a:lnTo>
                      <a:close/>
                      <a:moveTo>
                        <a:pt x="405" y="99"/>
                      </a:moveTo>
                      <a:lnTo>
                        <a:pt x="426" y="80"/>
                      </a:lnTo>
                      <a:lnTo>
                        <a:pt x="447" y="99"/>
                      </a:lnTo>
                      <a:lnTo>
                        <a:pt x="426" y="120"/>
                      </a:lnTo>
                      <a:lnTo>
                        <a:pt x="405" y="99"/>
                      </a:lnTo>
                      <a:close/>
                      <a:moveTo>
                        <a:pt x="404" y="98"/>
                      </a:moveTo>
                      <a:lnTo>
                        <a:pt x="383" y="77"/>
                      </a:lnTo>
                      <a:lnTo>
                        <a:pt x="404" y="56"/>
                      </a:lnTo>
                      <a:lnTo>
                        <a:pt x="423" y="77"/>
                      </a:lnTo>
                      <a:lnTo>
                        <a:pt x="404" y="98"/>
                      </a:lnTo>
                      <a:close/>
                      <a:moveTo>
                        <a:pt x="401" y="99"/>
                      </a:moveTo>
                      <a:lnTo>
                        <a:pt x="380" y="120"/>
                      </a:lnTo>
                      <a:lnTo>
                        <a:pt x="360" y="99"/>
                      </a:lnTo>
                      <a:lnTo>
                        <a:pt x="380" y="80"/>
                      </a:lnTo>
                      <a:lnTo>
                        <a:pt x="401" y="99"/>
                      </a:lnTo>
                      <a:close/>
                      <a:moveTo>
                        <a:pt x="357" y="98"/>
                      </a:moveTo>
                      <a:lnTo>
                        <a:pt x="336" y="77"/>
                      </a:lnTo>
                      <a:lnTo>
                        <a:pt x="357" y="56"/>
                      </a:lnTo>
                      <a:lnTo>
                        <a:pt x="378" y="77"/>
                      </a:lnTo>
                      <a:lnTo>
                        <a:pt x="357" y="98"/>
                      </a:lnTo>
                      <a:close/>
                      <a:moveTo>
                        <a:pt x="355" y="99"/>
                      </a:moveTo>
                      <a:lnTo>
                        <a:pt x="335" y="120"/>
                      </a:lnTo>
                      <a:lnTo>
                        <a:pt x="314" y="99"/>
                      </a:lnTo>
                      <a:lnTo>
                        <a:pt x="335" y="80"/>
                      </a:lnTo>
                      <a:lnTo>
                        <a:pt x="355" y="99"/>
                      </a:lnTo>
                      <a:close/>
                      <a:moveTo>
                        <a:pt x="311" y="98"/>
                      </a:moveTo>
                      <a:lnTo>
                        <a:pt x="292" y="77"/>
                      </a:lnTo>
                      <a:lnTo>
                        <a:pt x="311" y="56"/>
                      </a:lnTo>
                      <a:lnTo>
                        <a:pt x="332" y="77"/>
                      </a:lnTo>
                      <a:lnTo>
                        <a:pt x="311" y="98"/>
                      </a:lnTo>
                      <a:close/>
                      <a:moveTo>
                        <a:pt x="310" y="99"/>
                      </a:moveTo>
                      <a:lnTo>
                        <a:pt x="289" y="120"/>
                      </a:lnTo>
                      <a:lnTo>
                        <a:pt x="268" y="99"/>
                      </a:lnTo>
                      <a:lnTo>
                        <a:pt x="289" y="80"/>
                      </a:lnTo>
                      <a:lnTo>
                        <a:pt x="310" y="99"/>
                      </a:lnTo>
                      <a:close/>
                      <a:moveTo>
                        <a:pt x="266" y="98"/>
                      </a:moveTo>
                      <a:lnTo>
                        <a:pt x="245" y="77"/>
                      </a:lnTo>
                      <a:lnTo>
                        <a:pt x="266" y="56"/>
                      </a:lnTo>
                      <a:lnTo>
                        <a:pt x="287" y="77"/>
                      </a:lnTo>
                      <a:lnTo>
                        <a:pt x="266" y="98"/>
                      </a:lnTo>
                      <a:close/>
                      <a:moveTo>
                        <a:pt x="264" y="99"/>
                      </a:moveTo>
                      <a:lnTo>
                        <a:pt x="244" y="120"/>
                      </a:lnTo>
                      <a:lnTo>
                        <a:pt x="223" y="99"/>
                      </a:lnTo>
                      <a:lnTo>
                        <a:pt x="244" y="80"/>
                      </a:lnTo>
                      <a:lnTo>
                        <a:pt x="264" y="99"/>
                      </a:lnTo>
                      <a:close/>
                      <a:moveTo>
                        <a:pt x="220" y="98"/>
                      </a:moveTo>
                      <a:lnTo>
                        <a:pt x="201" y="77"/>
                      </a:lnTo>
                      <a:lnTo>
                        <a:pt x="220" y="56"/>
                      </a:lnTo>
                      <a:lnTo>
                        <a:pt x="241" y="77"/>
                      </a:lnTo>
                      <a:lnTo>
                        <a:pt x="220" y="98"/>
                      </a:lnTo>
                      <a:close/>
                      <a:moveTo>
                        <a:pt x="219" y="99"/>
                      </a:moveTo>
                      <a:lnTo>
                        <a:pt x="198" y="120"/>
                      </a:lnTo>
                      <a:lnTo>
                        <a:pt x="177" y="99"/>
                      </a:lnTo>
                      <a:lnTo>
                        <a:pt x="198" y="80"/>
                      </a:lnTo>
                      <a:lnTo>
                        <a:pt x="219" y="99"/>
                      </a:lnTo>
                      <a:close/>
                      <a:moveTo>
                        <a:pt x="175" y="98"/>
                      </a:moveTo>
                      <a:lnTo>
                        <a:pt x="154" y="77"/>
                      </a:lnTo>
                      <a:lnTo>
                        <a:pt x="175" y="56"/>
                      </a:lnTo>
                      <a:lnTo>
                        <a:pt x="195" y="77"/>
                      </a:lnTo>
                      <a:lnTo>
                        <a:pt x="175" y="98"/>
                      </a:lnTo>
                      <a:close/>
                      <a:moveTo>
                        <a:pt x="173" y="99"/>
                      </a:moveTo>
                      <a:lnTo>
                        <a:pt x="152" y="120"/>
                      </a:lnTo>
                      <a:lnTo>
                        <a:pt x="132" y="99"/>
                      </a:lnTo>
                      <a:lnTo>
                        <a:pt x="152" y="80"/>
                      </a:lnTo>
                      <a:lnTo>
                        <a:pt x="173" y="99"/>
                      </a:lnTo>
                      <a:close/>
                      <a:moveTo>
                        <a:pt x="129" y="98"/>
                      </a:moveTo>
                      <a:lnTo>
                        <a:pt x="108" y="77"/>
                      </a:lnTo>
                      <a:lnTo>
                        <a:pt x="129" y="56"/>
                      </a:lnTo>
                      <a:lnTo>
                        <a:pt x="150" y="77"/>
                      </a:lnTo>
                      <a:lnTo>
                        <a:pt x="129" y="98"/>
                      </a:lnTo>
                      <a:close/>
                      <a:moveTo>
                        <a:pt x="126" y="99"/>
                      </a:moveTo>
                      <a:lnTo>
                        <a:pt x="107" y="120"/>
                      </a:lnTo>
                      <a:lnTo>
                        <a:pt x="86" y="99"/>
                      </a:lnTo>
                      <a:lnTo>
                        <a:pt x="107" y="80"/>
                      </a:lnTo>
                      <a:lnTo>
                        <a:pt x="126" y="99"/>
                      </a:lnTo>
                      <a:close/>
                      <a:moveTo>
                        <a:pt x="83" y="98"/>
                      </a:moveTo>
                      <a:lnTo>
                        <a:pt x="63" y="77"/>
                      </a:lnTo>
                      <a:lnTo>
                        <a:pt x="83" y="56"/>
                      </a:lnTo>
                      <a:lnTo>
                        <a:pt x="104" y="77"/>
                      </a:lnTo>
                      <a:lnTo>
                        <a:pt x="83" y="98"/>
                      </a:lnTo>
                      <a:close/>
                      <a:moveTo>
                        <a:pt x="82" y="99"/>
                      </a:moveTo>
                      <a:lnTo>
                        <a:pt x="61" y="120"/>
                      </a:lnTo>
                      <a:lnTo>
                        <a:pt x="40" y="99"/>
                      </a:lnTo>
                      <a:lnTo>
                        <a:pt x="61" y="80"/>
                      </a:lnTo>
                      <a:lnTo>
                        <a:pt x="82" y="99"/>
                      </a:lnTo>
                      <a:close/>
                      <a:moveTo>
                        <a:pt x="82" y="146"/>
                      </a:moveTo>
                      <a:lnTo>
                        <a:pt x="61" y="165"/>
                      </a:lnTo>
                      <a:lnTo>
                        <a:pt x="40" y="146"/>
                      </a:lnTo>
                      <a:lnTo>
                        <a:pt x="61" y="125"/>
                      </a:lnTo>
                      <a:lnTo>
                        <a:pt x="82" y="146"/>
                      </a:lnTo>
                      <a:close/>
                      <a:moveTo>
                        <a:pt x="82" y="190"/>
                      </a:moveTo>
                      <a:lnTo>
                        <a:pt x="61" y="211"/>
                      </a:lnTo>
                      <a:lnTo>
                        <a:pt x="40" y="190"/>
                      </a:lnTo>
                      <a:lnTo>
                        <a:pt x="61" y="171"/>
                      </a:lnTo>
                      <a:lnTo>
                        <a:pt x="82" y="190"/>
                      </a:lnTo>
                      <a:close/>
                      <a:moveTo>
                        <a:pt x="82" y="236"/>
                      </a:moveTo>
                      <a:lnTo>
                        <a:pt x="61" y="257"/>
                      </a:lnTo>
                      <a:lnTo>
                        <a:pt x="40" y="236"/>
                      </a:lnTo>
                      <a:lnTo>
                        <a:pt x="61" y="215"/>
                      </a:lnTo>
                      <a:lnTo>
                        <a:pt x="82" y="236"/>
                      </a:lnTo>
                      <a:close/>
                      <a:moveTo>
                        <a:pt x="82" y="283"/>
                      </a:moveTo>
                      <a:lnTo>
                        <a:pt x="61" y="302"/>
                      </a:lnTo>
                      <a:lnTo>
                        <a:pt x="40" y="283"/>
                      </a:lnTo>
                      <a:lnTo>
                        <a:pt x="61" y="262"/>
                      </a:lnTo>
                      <a:lnTo>
                        <a:pt x="82" y="283"/>
                      </a:lnTo>
                      <a:close/>
                      <a:moveTo>
                        <a:pt x="82" y="327"/>
                      </a:moveTo>
                      <a:lnTo>
                        <a:pt x="61" y="348"/>
                      </a:lnTo>
                      <a:lnTo>
                        <a:pt x="40" y="327"/>
                      </a:lnTo>
                      <a:lnTo>
                        <a:pt x="61" y="306"/>
                      </a:lnTo>
                      <a:lnTo>
                        <a:pt x="82" y="327"/>
                      </a:lnTo>
                      <a:close/>
                      <a:moveTo>
                        <a:pt x="82" y="374"/>
                      </a:moveTo>
                      <a:lnTo>
                        <a:pt x="61" y="393"/>
                      </a:lnTo>
                      <a:lnTo>
                        <a:pt x="40" y="374"/>
                      </a:lnTo>
                      <a:lnTo>
                        <a:pt x="61" y="353"/>
                      </a:lnTo>
                      <a:lnTo>
                        <a:pt x="82" y="374"/>
                      </a:lnTo>
                      <a:close/>
                      <a:moveTo>
                        <a:pt x="82" y="418"/>
                      </a:moveTo>
                      <a:lnTo>
                        <a:pt x="61" y="439"/>
                      </a:lnTo>
                      <a:lnTo>
                        <a:pt x="40" y="418"/>
                      </a:lnTo>
                      <a:lnTo>
                        <a:pt x="61" y="399"/>
                      </a:lnTo>
                      <a:lnTo>
                        <a:pt x="82" y="418"/>
                      </a:lnTo>
                      <a:close/>
                      <a:moveTo>
                        <a:pt x="83" y="421"/>
                      </a:moveTo>
                      <a:lnTo>
                        <a:pt x="104" y="442"/>
                      </a:lnTo>
                      <a:lnTo>
                        <a:pt x="83" y="462"/>
                      </a:lnTo>
                      <a:lnTo>
                        <a:pt x="63" y="442"/>
                      </a:lnTo>
                      <a:lnTo>
                        <a:pt x="83" y="421"/>
                      </a:lnTo>
                      <a:close/>
                      <a:moveTo>
                        <a:pt x="107" y="444"/>
                      </a:moveTo>
                      <a:lnTo>
                        <a:pt x="126" y="465"/>
                      </a:lnTo>
                      <a:lnTo>
                        <a:pt x="107" y="486"/>
                      </a:lnTo>
                      <a:lnTo>
                        <a:pt x="86" y="465"/>
                      </a:lnTo>
                      <a:lnTo>
                        <a:pt x="107" y="444"/>
                      </a:lnTo>
                      <a:close/>
                      <a:moveTo>
                        <a:pt x="108" y="442"/>
                      </a:moveTo>
                      <a:lnTo>
                        <a:pt x="129" y="421"/>
                      </a:lnTo>
                      <a:lnTo>
                        <a:pt x="150" y="442"/>
                      </a:lnTo>
                      <a:lnTo>
                        <a:pt x="129" y="462"/>
                      </a:lnTo>
                      <a:lnTo>
                        <a:pt x="108" y="442"/>
                      </a:lnTo>
                      <a:close/>
                      <a:moveTo>
                        <a:pt x="152" y="444"/>
                      </a:moveTo>
                      <a:lnTo>
                        <a:pt x="173" y="465"/>
                      </a:lnTo>
                      <a:lnTo>
                        <a:pt x="152" y="486"/>
                      </a:lnTo>
                      <a:lnTo>
                        <a:pt x="132" y="465"/>
                      </a:lnTo>
                      <a:lnTo>
                        <a:pt x="152" y="444"/>
                      </a:lnTo>
                      <a:close/>
                      <a:moveTo>
                        <a:pt x="154" y="442"/>
                      </a:moveTo>
                      <a:lnTo>
                        <a:pt x="175" y="421"/>
                      </a:lnTo>
                      <a:lnTo>
                        <a:pt x="195" y="442"/>
                      </a:lnTo>
                      <a:lnTo>
                        <a:pt x="175" y="462"/>
                      </a:lnTo>
                      <a:lnTo>
                        <a:pt x="154" y="442"/>
                      </a:lnTo>
                      <a:close/>
                      <a:moveTo>
                        <a:pt x="198" y="444"/>
                      </a:moveTo>
                      <a:lnTo>
                        <a:pt x="219" y="465"/>
                      </a:lnTo>
                      <a:lnTo>
                        <a:pt x="198" y="486"/>
                      </a:lnTo>
                      <a:lnTo>
                        <a:pt x="177" y="465"/>
                      </a:lnTo>
                      <a:lnTo>
                        <a:pt x="198" y="444"/>
                      </a:lnTo>
                      <a:close/>
                      <a:moveTo>
                        <a:pt x="201" y="442"/>
                      </a:moveTo>
                      <a:lnTo>
                        <a:pt x="220" y="421"/>
                      </a:lnTo>
                      <a:lnTo>
                        <a:pt x="241" y="442"/>
                      </a:lnTo>
                      <a:lnTo>
                        <a:pt x="220" y="462"/>
                      </a:lnTo>
                      <a:lnTo>
                        <a:pt x="201" y="442"/>
                      </a:lnTo>
                      <a:close/>
                      <a:moveTo>
                        <a:pt x="244" y="444"/>
                      </a:moveTo>
                      <a:lnTo>
                        <a:pt x="264" y="465"/>
                      </a:lnTo>
                      <a:lnTo>
                        <a:pt x="244" y="486"/>
                      </a:lnTo>
                      <a:lnTo>
                        <a:pt x="223" y="465"/>
                      </a:lnTo>
                      <a:lnTo>
                        <a:pt x="244" y="444"/>
                      </a:lnTo>
                      <a:close/>
                      <a:moveTo>
                        <a:pt x="245" y="442"/>
                      </a:moveTo>
                      <a:lnTo>
                        <a:pt x="266" y="421"/>
                      </a:lnTo>
                      <a:lnTo>
                        <a:pt x="287" y="442"/>
                      </a:lnTo>
                      <a:lnTo>
                        <a:pt x="266" y="462"/>
                      </a:lnTo>
                      <a:lnTo>
                        <a:pt x="245" y="442"/>
                      </a:lnTo>
                      <a:close/>
                      <a:moveTo>
                        <a:pt x="289" y="444"/>
                      </a:moveTo>
                      <a:lnTo>
                        <a:pt x="310" y="465"/>
                      </a:lnTo>
                      <a:lnTo>
                        <a:pt x="289" y="486"/>
                      </a:lnTo>
                      <a:lnTo>
                        <a:pt x="268" y="465"/>
                      </a:lnTo>
                      <a:lnTo>
                        <a:pt x="289" y="444"/>
                      </a:lnTo>
                      <a:close/>
                      <a:moveTo>
                        <a:pt x="292" y="442"/>
                      </a:moveTo>
                      <a:lnTo>
                        <a:pt x="311" y="421"/>
                      </a:lnTo>
                      <a:lnTo>
                        <a:pt x="332" y="442"/>
                      </a:lnTo>
                      <a:lnTo>
                        <a:pt x="311" y="462"/>
                      </a:lnTo>
                      <a:lnTo>
                        <a:pt x="292" y="442"/>
                      </a:lnTo>
                      <a:close/>
                      <a:moveTo>
                        <a:pt x="335" y="444"/>
                      </a:moveTo>
                      <a:lnTo>
                        <a:pt x="355" y="465"/>
                      </a:lnTo>
                      <a:lnTo>
                        <a:pt x="335" y="486"/>
                      </a:lnTo>
                      <a:lnTo>
                        <a:pt x="314" y="465"/>
                      </a:lnTo>
                      <a:lnTo>
                        <a:pt x="335" y="444"/>
                      </a:lnTo>
                      <a:close/>
                      <a:moveTo>
                        <a:pt x="336" y="442"/>
                      </a:moveTo>
                      <a:lnTo>
                        <a:pt x="357" y="421"/>
                      </a:lnTo>
                      <a:lnTo>
                        <a:pt x="378" y="442"/>
                      </a:lnTo>
                      <a:lnTo>
                        <a:pt x="357" y="462"/>
                      </a:lnTo>
                      <a:lnTo>
                        <a:pt x="336" y="442"/>
                      </a:lnTo>
                      <a:close/>
                      <a:moveTo>
                        <a:pt x="380" y="444"/>
                      </a:moveTo>
                      <a:lnTo>
                        <a:pt x="401" y="465"/>
                      </a:lnTo>
                      <a:lnTo>
                        <a:pt x="380" y="486"/>
                      </a:lnTo>
                      <a:lnTo>
                        <a:pt x="360" y="465"/>
                      </a:lnTo>
                      <a:lnTo>
                        <a:pt x="380" y="444"/>
                      </a:lnTo>
                      <a:close/>
                      <a:moveTo>
                        <a:pt x="383" y="442"/>
                      </a:moveTo>
                      <a:lnTo>
                        <a:pt x="404" y="421"/>
                      </a:lnTo>
                      <a:lnTo>
                        <a:pt x="423" y="442"/>
                      </a:lnTo>
                      <a:lnTo>
                        <a:pt x="404" y="462"/>
                      </a:lnTo>
                      <a:lnTo>
                        <a:pt x="383" y="442"/>
                      </a:lnTo>
                      <a:close/>
                      <a:moveTo>
                        <a:pt x="426" y="439"/>
                      </a:moveTo>
                      <a:lnTo>
                        <a:pt x="405" y="418"/>
                      </a:lnTo>
                      <a:lnTo>
                        <a:pt x="426" y="399"/>
                      </a:lnTo>
                      <a:lnTo>
                        <a:pt x="447" y="418"/>
                      </a:lnTo>
                      <a:lnTo>
                        <a:pt x="426" y="439"/>
                      </a:lnTo>
                      <a:close/>
                      <a:moveTo>
                        <a:pt x="469" y="396"/>
                      </a:moveTo>
                      <a:lnTo>
                        <a:pt x="448" y="417"/>
                      </a:lnTo>
                      <a:lnTo>
                        <a:pt x="429" y="396"/>
                      </a:lnTo>
                      <a:lnTo>
                        <a:pt x="448" y="375"/>
                      </a:lnTo>
                      <a:lnTo>
                        <a:pt x="469" y="396"/>
                      </a:lnTo>
                      <a:close/>
                      <a:moveTo>
                        <a:pt x="469" y="350"/>
                      </a:moveTo>
                      <a:lnTo>
                        <a:pt x="448" y="371"/>
                      </a:lnTo>
                      <a:lnTo>
                        <a:pt x="429" y="350"/>
                      </a:lnTo>
                      <a:lnTo>
                        <a:pt x="448" y="330"/>
                      </a:lnTo>
                      <a:lnTo>
                        <a:pt x="469" y="350"/>
                      </a:lnTo>
                      <a:close/>
                      <a:moveTo>
                        <a:pt x="469" y="305"/>
                      </a:moveTo>
                      <a:lnTo>
                        <a:pt x="448" y="326"/>
                      </a:lnTo>
                      <a:lnTo>
                        <a:pt x="429" y="305"/>
                      </a:lnTo>
                      <a:lnTo>
                        <a:pt x="448" y="284"/>
                      </a:lnTo>
                      <a:lnTo>
                        <a:pt x="469" y="305"/>
                      </a:lnTo>
                      <a:close/>
                      <a:moveTo>
                        <a:pt x="469" y="259"/>
                      </a:moveTo>
                      <a:lnTo>
                        <a:pt x="448" y="280"/>
                      </a:lnTo>
                      <a:lnTo>
                        <a:pt x="429" y="259"/>
                      </a:lnTo>
                      <a:lnTo>
                        <a:pt x="448" y="239"/>
                      </a:lnTo>
                      <a:lnTo>
                        <a:pt x="469" y="259"/>
                      </a:lnTo>
                      <a:close/>
                      <a:moveTo>
                        <a:pt x="469" y="214"/>
                      </a:moveTo>
                      <a:lnTo>
                        <a:pt x="448" y="234"/>
                      </a:lnTo>
                      <a:lnTo>
                        <a:pt x="429" y="214"/>
                      </a:lnTo>
                      <a:lnTo>
                        <a:pt x="448" y="193"/>
                      </a:lnTo>
                      <a:lnTo>
                        <a:pt x="469" y="214"/>
                      </a:lnTo>
                      <a:close/>
                      <a:moveTo>
                        <a:pt x="469" y="168"/>
                      </a:moveTo>
                      <a:lnTo>
                        <a:pt x="448" y="189"/>
                      </a:lnTo>
                      <a:lnTo>
                        <a:pt x="429" y="168"/>
                      </a:lnTo>
                      <a:lnTo>
                        <a:pt x="448" y="147"/>
                      </a:lnTo>
                      <a:lnTo>
                        <a:pt x="469" y="168"/>
                      </a:lnTo>
                      <a:close/>
                      <a:moveTo>
                        <a:pt x="469" y="122"/>
                      </a:moveTo>
                      <a:lnTo>
                        <a:pt x="448" y="143"/>
                      </a:lnTo>
                      <a:lnTo>
                        <a:pt x="429" y="122"/>
                      </a:lnTo>
                      <a:lnTo>
                        <a:pt x="448" y="102"/>
                      </a:lnTo>
                      <a:lnTo>
                        <a:pt x="469" y="122"/>
                      </a:lnTo>
                      <a:close/>
                      <a:moveTo>
                        <a:pt x="469" y="77"/>
                      </a:moveTo>
                      <a:lnTo>
                        <a:pt x="448" y="98"/>
                      </a:lnTo>
                      <a:lnTo>
                        <a:pt x="429" y="77"/>
                      </a:lnTo>
                      <a:lnTo>
                        <a:pt x="448" y="56"/>
                      </a:lnTo>
                      <a:lnTo>
                        <a:pt x="469" y="77"/>
                      </a:lnTo>
                      <a:close/>
                      <a:moveTo>
                        <a:pt x="448" y="11"/>
                      </a:moveTo>
                      <a:lnTo>
                        <a:pt x="469" y="31"/>
                      </a:lnTo>
                      <a:lnTo>
                        <a:pt x="448" y="52"/>
                      </a:lnTo>
                      <a:lnTo>
                        <a:pt x="429" y="31"/>
                      </a:lnTo>
                      <a:lnTo>
                        <a:pt x="448" y="11"/>
                      </a:lnTo>
                      <a:close/>
                      <a:moveTo>
                        <a:pt x="447" y="55"/>
                      </a:moveTo>
                      <a:lnTo>
                        <a:pt x="426" y="74"/>
                      </a:lnTo>
                      <a:lnTo>
                        <a:pt x="405" y="55"/>
                      </a:lnTo>
                      <a:lnTo>
                        <a:pt x="426" y="34"/>
                      </a:lnTo>
                      <a:lnTo>
                        <a:pt x="447" y="55"/>
                      </a:lnTo>
                      <a:close/>
                      <a:moveTo>
                        <a:pt x="404" y="11"/>
                      </a:moveTo>
                      <a:lnTo>
                        <a:pt x="423" y="31"/>
                      </a:lnTo>
                      <a:lnTo>
                        <a:pt x="404" y="52"/>
                      </a:lnTo>
                      <a:lnTo>
                        <a:pt x="383" y="31"/>
                      </a:lnTo>
                      <a:lnTo>
                        <a:pt x="404" y="11"/>
                      </a:lnTo>
                      <a:close/>
                      <a:moveTo>
                        <a:pt x="401" y="55"/>
                      </a:moveTo>
                      <a:lnTo>
                        <a:pt x="380" y="74"/>
                      </a:lnTo>
                      <a:lnTo>
                        <a:pt x="360" y="55"/>
                      </a:lnTo>
                      <a:lnTo>
                        <a:pt x="380" y="34"/>
                      </a:lnTo>
                      <a:lnTo>
                        <a:pt x="401" y="55"/>
                      </a:lnTo>
                      <a:close/>
                      <a:moveTo>
                        <a:pt x="357" y="11"/>
                      </a:moveTo>
                      <a:lnTo>
                        <a:pt x="378" y="31"/>
                      </a:lnTo>
                      <a:lnTo>
                        <a:pt x="357" y="52"/>
                      </a:lnTo>
                      <a:lnTo>
                        <a:pt x="336" y="31"/>
                      </a:lnTo>
                      <a:lnTo>
                        <a:pt x="357" y="11"/>
                      </a:lnTo>
                      <a:close/>
                      <a:moveTo>
                        <a:pt x="355" y="55"/>
                      </a:moveTo>
                      <a:lnTo>
                        <a:pt x="335" y="74"/>
                      </a:lnTo>
                      <a:lnTo>
                        <a:pt x="314" y="55"/>
                      </a:lnTo>
                      <a:lnTo>
                        <a:pt x="335" y="34"/>
                      </a:lnTo>
                      <a:lnTo>
                        <a:pt x="355" y="55"/>
                      </a:lnTo>
                      <a:close/>
                      <a:moveTo>
                        <a:pt x="311" y="11"/>
                      </a:moveTo>
                      <a:lnTo>
                        <a:pt x="332" y="31"/>
                      </a:lnTo>
                      <a:lnTo>
                        <a:pt x="311" y="52"/>
                      </a:lnTo>
                      <a:lnTo>
                        <a:pt x="292" y="31"/>
                      </a:lnTo>
                      <a:lnTo>
                        <a:pt x="311" y="11"/>
                      </a:lnTo>
                      <a:close/>
                      <a:moveTo>
                        <a:pt x="310" y="55"/>
                      </a:moveTo>
                      <a:lnTo>
                        <a:pt x="289" y="74"/>
                      </a:lnTo>
                      <a:lnTo>
                        <a:pt x="268" y="55"/>
                      </a:lnTo>
                      <a:lnTo>
                        <a:pt x="289" y="34"/>
                      </a:lnTo>
                      <a:lnTo>
                        <a:pt x="310" y="55"/>
                      </a:lnTo>
                      <a:close/>
                      <a:moveTo>
                        <a:pt x="266" y="11"/>
                      </a:moveTo>
                      <a:lnTo>
                        <a:pt x="287" y="31"/>
                      </a:lnTo>
                      <a:lnTo>
                        <a:pt x="266" y="52"/>
                      </a:lnTo>
                      <a:lnTo>
                        <a:pt x="245" y="31"/>
                      </a:lnTo>
                      <a:lnTo>
                        <a:pt x="266" y="11"/>
                      </a:lnTo>
                      <a:close/>
                      <a:moveTo>
                        <a:pt x="264" y="55"/>
                      </a:moveTo>
                      <a:lnTo>
                        <a:pt x="244" y="74"/>
                      </a:lnTo>
                      <a:lnTo>
                        <a:pt x="223" y="55"/>
                      </a:lnTo>
                      <a:lnTo>
                        <a:pt x="244" y="34"/>
                      </a:lnTo>
                      <a:lnTo>
                        <a:pt x="264" y="55"/>
                      </a:lnTo>
                      <a:close/>
                      <a:moveTo>
                        <a:pt x="220" y="11"/>
                      </a:moveTo>
                      <a:lnTo>
                        <a:pt x="241" y="31"/>
                      </a:lnTo>
                      <a:lnTo>
                        <a:pt x="220" y="52"/>
                      </a:lnTo>
                      <a:lnTo>
                        <a:pt x="201" y="31"/>
                      </a:lnTo>
                      <a:lnTo>
                        <a:pt x="220" y="11"/>
                      </a:lnTo>
                      <a:close/>
                      <a:moveTo>
                        <a:pt x="219" y="55"/>
                      </a:moveTo>
                      <a:lnTo>
                        <a:pt x="198" y="74"/>
                      </a:lnTo>
                      <a:lnTo>
                        <a:pt x="177" y="55"/>
                      </a:lnTo>
                      <a:lnTo>
                        <a:pt x="198" y="34"/>
                      </a:lnTo>
                      <a:lnTo>
                        <a:pt x="219" y="55"/>
                      </a:lnTo>
                      <a:close/>
                      <a:moveTo>
                        <a:pt x="175" y="11"/>
                      </a:moveTo>
                      <a:lnTo>
                        <a:pt x="195" y="31"/>
                      </a:lnTo>
                      <a:lnTo>
                        <a:pt x="175" y="52"/>
                      </a:lnTo>
                      <a:lnTo>
                        <a:pt x="154" y="31"/>
                      </a:lnTo>
                      <a:lnTo>
                        <a:pt x="175" y="11"/>
                      </a:lnTo>
                      <a:close/>
                      <a:moveTo>
                        <a:pt x="173" y="55"/>
                      </a:moveTo>
                      <a:lnTo>
                        <a:pt x="152" y="74"/>
                      </a:lnTo>
                      <a:lnTo>
                        <a:pt x="132" y="55"/>
                      </a:lnTo>
                      <a:lnTo>
                        <a:pt x="152" y="34"/>
                      </a:lnTo>
                      <a:lnTo>
                        <a:pt x="173" y="55"/>
                      </a:lnTo>
                      <a:close/>
                      <a:moveTo>
                        <a:pt x="129" y="11"/>
                      </a:moveTo>
                      <a:lnTo>
                        <a:pt x="150" y="31"/>
                      </a:lnTo>
                      <a:lnTo>
                        <a:pt x="129" y="52"/>
                      </a:lnTo>
                      <a:lnTo>
                        <a:pt x="108" y="31"/>
                      </a:lnTo>
                      <a:lnTo>
                        <a:pt x="129" y="11"/>
                      </a:lnTo>
                      <a:close/>
                      <a:moveTo>
                        <a:pt x="126" y="55"/>
                      </a:moveTo>
                      <a:lnTo>
                        <a:pt x="107" y="74"/>
                      </a:lnTo>
                      <a:lnTo>
                        <a:pt x="86" y="55"/>
                      </a:lnTo>
                      <a:lnTo>
                        <a:pt x="107" y="34"/>
                      </a:lnTo>
                      <a:lnTo>
                        <a:pt x="126" y="55"/>
                      </a:lnTo>
                      <a:close/>
                      <a:moveTo>
                        <a:pt x="83" y="11"/>
                      </a:moveTo>
                      <a:lnTo>
                        <a:pt x="104" y="31"/>
                      </a:lnTo>
                      <a:lnTo>
                        <a:pt x="83" y="52"/>
                      </a:lnTo>
                      <a:lnTo>
                        <a:pt x="63" y="31"/>
                      </a:lnTo>
                      <a:lnTo>
                        <a:pt x="83" y="11"/>
                      </a:lnTo>
                      <a:close/>
                      <a:moveTo>
                        <a:pt x="82" y="55"/>
                      </a:moveTo>
                      <a:lnTo>
                        <a:pt x="61" y="74"/>
                      </a:lnTo>
                      <a:lnTo>
                        <a:pt x="40" y="55"/>
                      </a:lnTo>
                      <a:lnTo>
                        <a:pt x="61" y="34"/>
                      </a:lnTo>
                      <a:lnTo>
                        <a:pt x="82" y="55"/>
                      </a:lnTo>
                      <a:close/>
                      <a:moveTo>
                        <a:pt x="17" y="31"/>
                      </a:moveTo>
                      <a:lnTo>
                        <a:pt x="38" y="11"/>
                      </a:lnTo>
                      <a:lnTo>
                        <a:pt x="59" y="31"/>
                      </a:lnTo>
                      <a:lnTo>
                        <a:pt x="38" y="52"/>
                      </a:lnTo>
                      <a:lnTo>
                        <a:pt x="17" y="31"/>
                      </a:lnTo>
                      <a:close/>
                      <a:moveTo>
                        <a:pt x="17" y="77"/>
                      </a:moveTo>
                      <a:lnTo>
                        <a:pt x="38" y="56"/>
                      </a:lnTo>
                      <a:lnTo>
                        <a:pt x="59" y="77"/>
                      </a:lnTo>
                      <a:lnTo>
                        <a:pt x="38" y="98"/>
                      </a:lnTo>
                      <a:lnTo>
                        <a:pt x="17" y="77"/>
                      </a:lnTo>
                      <a:close/>
                      <a:moveTo>
                        <a:pt x="17" y="122"/>
                      </a:moveTo>
                      <a:lnTo>
                        <a:pt x="38" y="102"/>
                      </a:lnTo>
                      <a:lnTo>
                        <a:pt x="59" y="122"/>
                      </a:lnTo>
                      <a:lnTo>
                        <a:pt x="38" y="143"/>
                      </a:lnTo>
                      <a:lnTo>
                        <a:pt x="17" y="122"/>
                      </a:lnTo>
                      <a:close/>
                      <a:moveTo>
                        <a:pt x="17" y="168"/>
                      </a:moveTo>
                      <a:lnTo>
                        <a:pt x="38" y="147"/>
                      </a:lnTo>
                      <a:lnTo>
                        <a:pt x="59" y="168"/>
                      </a:lnTo>
                      <a:lnTo>
                        <a:pt x="38" y="189"/>
                      </a:lnTo>
                      <a:lnTo>
                        <a:pt x="17" y="168"/>
                      </a:lnTo>
                      <a:close/>
                      <a:moveTo>
                        <a:pt x="17" y="214"/>
                      </a:moveTo>
                      <a:lnTo>
                        <a:pt x="38" y="193"/>
                      </a:lnTo>
                      <a:lnTo>
                        <a:pt x="59" y="214"/>
                      </a:lnTo>
                      <a:lnTo>
                        <a:pt x="38" y="234"/>
                      </a:lnTo>
                      <a:lnTo>
                        <a:pt x="17" y="214"/>
                      </a:lnTo>
                      <a:close/>
                      <a:moveTo>
                        <a:pt x="17" y="259"/>
                      </a:moveTo>
                      <a:lnTo>
                        <a:pt x="38" y="239"/>
                      </a:lnTo>
                      <a:lnTo>
                        <a:pt x="59" y="259"/>
                      </a:lnTo>
                      <a:lnTo>
                        <a:pt x="38" y="280"/>
                      </a:lnTo>
                      <a:lnTo>
                        <a:pt x="17" y="259"/>
                      </a:lnTo>
                      <a:close/>
                      <a:moveTo>
                        <a:pt x="17" y="305"/>
                      </a:moveTo>
                      <a:lnTo>
                        <a:pt x="38" y="284"/>
                      </a:lnTo>
                      <a:lnTo>
                        <a:pt x="59" y="305"/>
                      </a:lnTo>
                      <a:lnTo>
                        <a:pt x="38" y="326"/>
                      </a:lnTo>
                      <a:lnTo>
                        <a:pt x="17" y="305"/>
                      </a:lnTo>
                      <a:close/>
                      <a:moveTo>
                        <a:pt x="17" y="350"/>
                      </a:moveTo>
                      <a:lnTo>
                        <a:pt x="38" y="330"/>
                      </a:lnTo>
                      <a:lnTo>
                        <a:pt x="59" y="350"/>
                      </a:lnTo>
                      <a:lnTo>
                        <a:pt x="38" y="371"/>
                      </a:lnTo>
                      <a:lnTo>
                        <a:pt x="17" y="350"/>
                      </a:lnTo>
                      <a:close/>
                      <a:moveTo>
                        <a:pt x="17" y="396"/>
                      </a:moveTo>
                      <a:lnTo>
                        <a:pt x="38" y="375"/>
                      </a:lnTo>
                      <a:lnTo>
                        <a:pt x="59" y="396"/>
                      </a:lnTo>
                      <a:lnTo>
                        <a:pt x="38" y="417"/>
                      </a:lnTo>
                      <a:lnTo>
                        <a:pt x="17" y="396"/>
                      </a:lnTo>
                      <a:close/>
                      <a:moveTo>
                        <a:pt x="17" y="442"/>
                      </a:moveTo>
                      <a:lnTo>
                        <a:pt x="38" y="421"/>
                      </a:lnTo>
                      <a:lnTo>
                        <a:pt x="59" y="442"/>
                      </a:lnTo>
                      <a:lnTo>
                        <a:pt x="38" y="462"/>
                      </a:lnTo>
                      <a:lnTo>
                        <a:pt x="17" y="442"/>
                      </a:lnTo>
                      <a:close/>
                      <a:moveTo>
                        <a:pt x="40" y="465"/>
                      </a:moveTo>
                      <a:lnTo>
                        <a:pt x="61" y="444"/>
                      </a:lnTo>
                      <a:lnTo>
                        <a:pt x="82" y="465"/>
                      </a:lnTo>
                      <a:lnTo>
                        <a:pt x="61" y="486"/>
                      </a:lnTo>
                      <a:lnTo>
                        <a:pt x="40" y="465"/>
                      </a:lnTo>
                      <a:close/>
                      <a:moveTo>
                        <a:pt x="61" y="530"/>
                      </a:moveTo>
                      <a:lnTo>
                        <a:pt x="40" y="511"/>
                      </a:lnTo>
                      <a:lnTo>
                        <a:pt x="61" y="490"/>
                      </a:lnTo>
                      <a:lnTo>
                        <a:pt x="82" y="511"/>
                      </a:lnTo>
                      <a:lnTo>
                        <a:pt x="61" y="530"/>
                      </a:lnTo>
                      <a:close/>
                      <a:moveTo>
                        <a:pt x="63" y="487"/>
                      </a:moveTo>
                      <a:lnTo>
                        <a:pt x="83" y="467"/>
                      </a:lnTo>
                      <a:lnTo>
                        <a:pt x="104" y="487"/>
                      </a:lnTo>
                      <a:lnTo>
                        <a:pt x="83" y="508"/>
                      </a:lnTo>
                      <a:lnTo>
                        <a:pt x="63" y="487"/>
                      </a:lnTo>
                      <a:close/>
                      <a:moveTo>
                        <a:pt x="107" y="530"/>
                      </a:moveTo>
                      <a:lnTo>
                        <a:pt x="86" y="511"/>
                      </a:lnTo>
                      <a:lnTo>
                        <a:pt x="107" y="490"/>
                      </a:lnTo>
                      <a:lnTo>
                        <a:pt x="126" y="511"/>
                      </a:lnTo>
                      <a:lnTo>
                        <a:pt x="107" y="530"/>
                      </a:lnTo>
                      <a:close/>
                      <a:moveTo>
                        <a:pt x="108" y="487"/>
                      </a:moveTo>
                      <a:lnTo>
                        <a:pt x="129" y="467"/>
                      </a:lnTo>
                      <a:lnTo>
                        <a:pt x="150" y="487"/>
                      </a:lnTo>
                      <a:lnTo>
                        <a:pt x="129" y="508"/>
                      </a:lnTo>
                      <a:lnTo>
                        <a:pt x="108" y="487"/>
                      </a:lnTo>
                      <a:close/>
                      <a:moveTo>
                        <a:pt x="152" y="530"/>
                      </a:moveTo>
                      <a:lnTo>
                        <a:pt x="132" y="511"/>
                      </a:lnTo>
                      <a:lnTo>
                        <a:pt x="152" y="490"/>
                      </a:lnTo>
                      <a:lnTo>
                        <a:pt x="173" y="511"/>
                      </a:lnTo>
                      <a:lnTo>
                        <a:pt x="152" y="530"/>
                      </a:lnTo>
                      <a:close/>
                      <a:moveTo>
                        <a:pt x="154" y="487"/>
                      </a:moveTo>
                      <a:lnTo>
                        <a:pt x="175" y="467"/>
                      </a:lnTo>
                      <a:lnTo>
                        <a:pt x="195" y="487"/>
                      </a:lnTo>
                      <a:lnTo>
                        <a:pt x="175" y="508"/>
                      </a:lnTo>
                      <a:lnTo>
                        <a:pt x="154" y="487"/>
                      </a:lnTo>
                      <a:close/>
                      <a:moveTo>
                        <a:pt x="198" y="530"/>
                      </a:moveTo>
                      <a:lnTo>
                        <a:pt x="177" y="511"/>
                      </a:lnTo>
                      <a:lnTo>
                        <a:pt x="198" y="490"/>
                      </a:lnTo>
                      <a:lnTo>
                        <a:pt x="219" y="511"/>
                      </a:lnTo>
                      <a:lnTo>
                        <a:pt x="198" y="530"/>
                      </a:lnTo>
                      <a:close/>
                      <a:moveTo>
                        <a:pt x="201" y="487"/>
                      </a:moveTo>
                      <a:lnTo>
                        <a:pt x="220" y="467"/>
                      </a:lnTo>
                      <a:lnTo>
                        <a:pt x="241" y="487"/>
                      </a:lnTo>
                      <a:lnTo>
                        <a:pt x="220" y="508"/>
                      </a:lnTo>
                      <a:lnTo>
                        <a:pt x="201" y="487"/>
                      </a:lnTo>
                      <a:close/>
                      <a:moveTo>
                        <a:pt x="244" y="530"/>
                      </a:moveTo>
                      <a:lnTo>
                        <a:pt x="223" y="511"/>
                      </a:lnTo>
                      <a:lnTo>
                        <a:pt x="244" y="490"/>
                      </a:lnTo>
                      <a:lnTo>
                        <a:pt x="264" y="511"/>
                      </a:lnTo>
                      <a:lnTo>
                        <a:pt x="244" y="530"/>
                      </a:lnTo>
                      <a:close/>
                      <a:moveTo>
                        <a:pt x="245" y="487"/>
                      </a:moveTo>
                      <a:lnTo>
                        <a:pt x="266" y="467"/>
                      </a:lnTo>
                      <a:lnTo>
                        <a:pt x="287" y="487"/>
                      </a:lnTo>
                      <a:lnTo>
                        <a:pt x="266" y="508"/>
                      </a:lnTo>
                      <a:lnTo>
                        <a:pt x="245" y="487"/>
                      </a:lnTo>
                      <a:close/>
                      <a:moveTo>
                        <a:pt x="289" y="530"/>
                      </a:moveTo>
                      <a:lnTo>
                        <a:pt x="268" y="511"/>
                      </a:lnTo>
                      <a:lnTo>
                        <a:pt x="289" y="490"/>
                      </a:lnTo>
                      <a:lnTo>
                        <a:pt x="310" y="511"/>
                      </a:lnTo>
                      <a:lnTo>
                        <a:pt x="289" y="530"/>
                      </a:lnTo>
                      <a:close/>
                      <a:moveTo>
                        <a:pt x="292" y="487"/>
                      </a:moveTo>
                      <a:lnTo>
                        <a:pt x="311" y="467"/>
                      </a:lnTo>
                      <a:lnTo>
                        <a:pt x="332" y="487"/>
                      </a:lnTo>
                      <a:lnTo>
                        <a:pt x="311" y="508"/>
                      </a:lnTo>
                      <a:lnTo>
                        <a:pt x="292" y="487"/>
                      </a:lnTo>
                      <a:close/>
                      <a:moveTo>
                        <a:pt x="335" y="530"/>
                      </a:moveTo>
                      <a:lnTo>
                        <a:pt x="314" y="511"/>
                      </a:lnTo>
                      <a:lnTo>
                        <a:pt x="335" y="490"/>
                      </a:lnTo>
                      <a:lnTo>
                        <a:pt x="355" y="511"/>
                      </a:lnTo>
                      <a:lnTo>
                        <a:pt x="335" y="530"/>
                      </a:lnTo>
                      <a:close/>
                      <a:moveTo>
                        <a:pt x="336" y="487"/>
                      </a:moveTo>
                      <a:lnTo>
                        <a:pt x="357" y="467"/>
                      </a:lnTo>
                      <a:lnTo>
                        <a:pt x="378" y="487"/>
                      </a:lnTo>
                      <a:lnTo>
                        <a:pt x="357" y="508"/>
                      </a:lnTo>
                      <a:lnTo>
                        <a:pt x="336" y="487"/>
                      </a:lnTo>
                      <a:close/>
                      <a:moveTo>
                        <a:pt x="380" y="530"/>
                      </a:moveTo>
                      <a:lnTo>
                        <a:pt x="360" y="511"/>
                      </a:lnTo>
                      <a:lnTo>
                        <a:pt x="380" y="490"/>
                      </a:lnTo>
                      <a:lnTo>
                        <a:pt x="401" y="511"/>
                      </a:lnTo>
                      <a:lnTo>
                        <a:pt x="380" y="530"/>
                      </a:lnTo>
                      <a:close/>
                      <a:moveTo>
                        <a:pt x="383" y="487"/>
                      </a:moveTo>
                      <a:lnTo>
                        <a:pt x="404" y="467"/>
                      </a:lnTo>
                      <a:lnTo>
                        <a:pt x="423" y="487"/>
                      </a:lnTo>
                      <a:lnTo>
                        <a:pt x="404" y="508"/>
                      </a:lnTo>
                      <a:lnTo>
                        <a:pt x="383" y="487"/>
                      </a:lnTo>
                      <a:close/>
                      <a:moveTo>
                        <a:pt x="426" y="530"/>
                      </a:moveTo>
                      <a:lnTo>
                        <a:pt x="405" y="511"/>
                      </a:lnTo>
                      <a:lnTo>
                        <a:pt x="426" y="490"/>
                      </a:lnTo>
                      <a:lnTo>
                        <a:pt x="447" y="511"/>
                      </a:lnTo>
                      <a:lnTo>
                        <a:pt x="426" y="53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8" name="Freeform 14"/>
                <p:cNvSpPr>
                  <a:spLocks/>
                </p:cNvSpPr>
                <p:nvPr/>
              </p:nvSpPr>
              <p:spPr bwMode="auto">
                <a:xfrm>
                  <a:off x="8067675" y="5065713"/>
                  <a:ext cx="4763" cy="4763"/>
                </a:xfrm>
                <a:custGeom>
                  <a:avLst/>
                  <a:gdLst>
                    <a:gd name="T0" fmla="*/ 3 w 3"/>
                    <a:gd name="T1" fmla="*/ 3 h 3"/>
                    <a:gd name="T2" fmla="*/ 3 w 3"/>
                    <a:gd name="T3" fmla="*/ 0 h 3"/>
                    <a:gd name="T4" fmla="*/ 0 w 3"/>
                    <a:gd name="T5" fmla="*/ 0 h 3"/>
                    <a:gd name="T6" fmla="*/ 3 w 3"/>
                    <a:gd name="T7" fmla="*/ 3 h 3"/>
                  </a:gdLst>
                  <a:ahLst/>
                  <a:cxnLst>
                    <a:cxn ang="0">
                      <a:pos x="T0" y="T1"/>
                    </a:cxn>
                    <a:cxn ang="0">
                      <a:pos x="T2" y="T3"/>
                    </a:cxn>
                    <a:cxn ang="0">
                      <a:pos x="T4" y="T5"/>
                    </a:cxn>
                    <a:cxn ang="0">
                      <a:pos x="T6" y="T7"/>
                    </a:cxn>
                  </a:cxnLst>
                  <a:rect l="0" t="0" r="r" b="b"/>
                  <a:pathLst>
                    <a:path w="3" h="3">
                      <a:moveTo>
                        <a:pt x="3" y="3"/>
                      </a:moveTo>
                      <a:lnTo>
                        <a:pt x="3" y="0"/>
                      </a:lnTo>
                      <a:lnTo>
                        <a:pt x="0" y="0"/>
                      </a:lnTo>
                      <a:lnTo>
                        <a:pt x="3" y="3"/>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39" name="Freeform 15"/>
                <p:cNvSpPr>
                  <a:spLocks/>
                </p:cNvSpPr>
                <p:nvPr/>
              </p:nvSpPr>
              <p:spPr bwMode="auto">
                <a:xfrm>
                  <a:off x="7945438" y="5076826"/>
                  <a:ext cx="31750" cy="131763"/>
                </a:xfrm>
                <a:custGeom>
                  <a:avLst/>
                  <a:gdLst>
                    <a:gd name="T0" fmla="*/ 4 w 14"/>
                    <a:gd name="T1" fmla="*/ 54 h 59"/>
                    <a:gd name="T2" fmla="*/ 14 w 14"/>
                    <a:gd name="T3" fmla="*/ 59 h 59"/>
                    <a:gd name="T4" fmla="*/ 14 w 14"/>
                    <a:gd name="T5" fmla="*/ 4 h 59"/>
                    <a:gd name="T6" fmla="*/ 0 w 14"/>
                    <a:gd name="T7" fmla="*/ 0 h 59"/>
                    <a:gd name="T8" fmla="*/ 0 w 14"/>
                    <a:gd name="T9" fmla="*/ 52 h 59"/>
                    <a:gd name="T10" fmla="*/ 4 w 14"/>
                    <a:gd name="T11" fmla="*/ 54 h 59"/>
                  </a:gdLst>
                  <a:ahLst/>
                  <a:cxnLst>
                    <a:cxn ang="0">
                      <a:pos x="T0" y="T1"/>
                    </a:cxn>
                    <a:cxn ang="0">
                      <a:pos x="T2" y="T3"/>
                    </a:cxn>
                    <a:cxn ang="0">
                      <a:pos x="T4" y="T5"/>
                    </a:cxn>
                    <a:cxn ang="0">
                      <a:pos x="T6" y="T7"/>
                    </a:cxn>
                    <a:cxn ang="0">
                      <a:pos x="T8" y="T9"/>
                    </a:cxn>
                    <a:cxn ang="0">
                      <a:pos x="T10" y="T11"/>
                    </a:cxn>
                  </a:cxnLst>
                  <a:rect l="0" t="0" r="r" b="b"/>
                  <a:pathLst>
                    <a:path w="14" h="59">
                      <a:moveTo>
                        <a:pt x="4" y="54"/>
                      </a:moveTo>
                      <a:cubicBezTo>
                        <a:pt x="8" y="55"/>
                        <a:pt x="11" y="57"/>
                        <a:pt x="14" y="59"/>
                      </a:cubicBezTo>
                      <a:cubicBezTo>
                        <a:pt x="14" y="4"/>
                        <a:pt x="14" y="4"/>
                        <a:pt x="14" y="4"/>
                      </a:cubicBezTo>
                      <a:cubicBezTo>
                        <a:pt x="10" y="3"/>
                        <a:pt x="5" y="2"/>
                        <a:pt x="0" y="0"/>
                      </a:cubicBezTo>
                      <a:cubicBezTo>
                        <a:pt x="0" y="52"/>
                        <a:pt x="0" y="52"/>
                        <a:pt x="0" y="52"/>
                      </a:cubicBezTo>
                      <a:cubicBezTo>
                        <a:pt x="1" y="52"/>
                        <a:pt x="2" y="53"/>
                        <a:pt x="4" y="54"/>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0" name="Freeform 16"/>
                <p:cNvSpPr>
                  <a:spLocks/>
                </p:cNvSpPr>
                <p:nvPr/>
              </p:nvSpPr>
              <p:spPr bwMode="auto">
                <a:xfrm>
                  <a:off x="7627938" y="5392738"/>
                  <a:ext cx="50800" cy="144463"/>
                </a:xfrm>
                <a:custGeom>
                  <a:avLst/>
                  <a:gdLst>
                    <a:gd name="T0" fmla="*/ 0 w 23"/>
                    <a:gd name="T1" fmla="*/ 0 h 65"/>
                    <a:gd name="T2" fmla="*/ 0 w 23"/>
                    <a:gd name="T3" fmla="*/ 56 h 65"/>
                    <a:gd name="T4" fmla="*/ 9 w 23"/>
                    <a:gd name="T5" fmla="*/ 61 h 65"/>
                    <a:gd name="T6" fmla="*/ 23 w 23"/>
                    <a:gd name="T7" fmla="*/ 65 h 65"/>
                    <a:gd name="T8" fmla="*/ 23 w 23"/>
                    <a:gd name="T9" fmla="*/ 13 h 65"/>
                    <a:gd name="T10" fmla="*/ 0 w 23"/>
                    <a:gd name="T11" fmla="*/ 0 h 65"/>
                  </a:gdLst>
                  <a:ahLst/>
                  <a:cxnLst>
                    <a:cxn ang="0">
                      <a:pos x="T0" y="T1"/>
                    </a:cxn>
                    <a:cxn ang="0">
                      <a:pos x="T2" y="T3"/>
                    </a:cxn>
                    <a:cxn ang="0">
                      <a:pos x="T4" y="T5"/>
                    </a:cxn>
                    <a:cxn ang="0">
                      <a:pos x="T6" y="T7"/>
                    </a:cxn>
                    <a:cxn ang="0">
                      <a:pos x="T8" y="T9"/>
                    </a:cxn>
                    <a:cxn ang="0">
                      <a:pos x="T10" y="T11"/>
                    </a:cxn>
                  </a:cxnLst>
                  <a:rect l="0" t="0" r="r" b="b"/>
                  <a:pathLst>
                    <a:path w="23" h="65">
                      <a:moveTo>
                        <a:pt x="0" y="0"/>
                      </a:moveTo>
                      <a:cubicBezTo>
                        <a:pt x="0" y="56"/>
                        <a:pt x="0" y="56"/>
                        <a:pt x="0" y="56"/>
                      </a:cubicBezTo>
                      <a:cubicBezTo>
                        <a:pt x="2" y="58"/>
                        <a:pt x="5" y="60"/>
                        <a:pt x="9" y="61"/>
                      </a:cubicBezTo>
                      <a:cubicBezTo>
                        <a:pt x="13" y="62"/>
                        <a:pt x="18" y="64"/>
                        <a:pt x="23" y="65"/>
                      </a:cubicBezTo>
                      <a:cubicBezTo>
                        <a:pt x="23" y="13"/>
                        <a:pt x="23" y="13"/>
                        <a:pt x="23" y="13"/>
                      </a:cubicBezTo>
                      <a:cubicBezTo>
                        <a:pt x="15" y="10"/>
                        <a:pt x="8" y="5"/>
                        <a:pt x="0" y="0"/>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1" name="Freeform 17"/>
                <p:cNvSpPr>
                  <a:spLocks/>
                </p:cNvSpPr>
                <p:nvPr/>
              </p:nvSpPr>
              <p:spPr bwMode="auto">
                <a:xfrm>
                  <a:off x="7621588" y="5103813"/>
                  <a:ext cx="57150" cy="222250"/>
                </a:xfrm>
                <a:custGeom>
                  <a:avLst/>
                  <a:gdLst>
                    <a:gd name="T0" fmla="*/ 17 w 26"/>
                    <a:gd name="T1" fmla="*/ 8 h 100"/>
                    <a:gd name="T2" fmla="*/ 5 w 26"/>
                    <a:gd name="T3" fmla="*/ 27 h 100"/>
                    <a:gd name="T4" fmla="*/ 0 w 26"/>
                    <a:gd name="T5" fmla="*/ 51 h 100"/>
                    <a:gd name="T6" fmla="*/ 3 w 26"/>
                    <a:gd name="T7" fmla="*/ 69 h 100"/>
                    <a:gd name="T8" fmla="*/ 12 w 26"/>
                    <a:gd name="T9" fmla="*/ 86 h 100"/>
                    <a:gd name="T10" fmla="*/ 26 w 26"/>
                    <a:gd name="T11" fmla="*/ 100 h 100"/>
                    <a:gd name="T12" fmla="*/ 26 w 26"/>
                    <a:gd name="T13" fmla="*/ 0 h 100"/>
                    <a:gd name="T14" fmla="*/ 17 w 26"/>
                    <a:gd name="T15" fmla="*/ 8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00">
                      <a:moveTo>
                        <a:pt x="17" y="8"/>
                      </a:moveTo>
                      <a:cubicBezTo>
                        <a:pt x="11" y="14"/>
                        <a:pt x="7" y="20"/>
                        <a:pt x="5" y="27"/>
                      </a:cubicBezTo>
                      <a:cubicBezTo>
                        <a:pt x="2" y="34"/>
                        <a:pt x="0" y="42"/>
                        <a:pt x="0" y="51"/>
                      </a:cubicBezTo>
                      <a:cubicBezTo>
                        <a:pt x="0" y="57"/>
                        <a:pt x="1" y="63"/>
                        <a:pt x="3" y="69"/>
                      </a:cubicBezTo>
                      <a:cubicBezTo>
                        <a:pt x="5" y="75"/>
                        <a:pt x="8" y="81"/>
                        <a:pt x="12" y="86"/>
                      </a:cubicBezTo>
                      <a:cubicBezTo>
                        <a:pt x="15" y="91"/>
                        <a:pt x="20" y="96"/>
                        <a:pt x="26" y="100"/>
                      </a:cubicBezTo>
                      <a:cubicBezTo>
                        <a:pt x="26" y="0"/>
                        <a:pt x="26" y="0"/>
                        <a:pt x="26" y="0"/>
                      </a:cubicBezTo>
                      <a:cubicBezTo>
                        <a:pt x="22" y="3"/>
                        <a:pt x="19" y="5"/>
                        <a:pt x="17" y="8"/>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2" name="Freeform 18"/>
                <p:cNvSpPr>
                  <a:spLocks/>
                </p:cNvSpPr>
                <p:nvPr/>
              </p:nvSpPr>
              <p:spPr bwMode="auto">
                <a:xfrm>
                  <a:off x="7859713" y="5194301"/>
                  <a:ext cx="73025" cy="360363"/>
                </a:xfrm>
                <a:custGeom>
                  <a:avLst/>
                  <a:gdLst>
                    <a:gd name="T0" fmla="*/ 28 w 33"/>
                    <a:gd name="T1" fmla="*/ 14 h 162"/>
                    <a:gd name="T2" fmla="*/ 1 w 33"/>
                    <a:gd name="T3" fmla="*/ 0 h 162"/>
                    <a:gd name="T4" fmla="*/ 0 w 33"/>
                    <a:gd name="T5" fmla="*/ 0 h 162"/>
                    <a:gd name="T6" fmla="*/ 0 w 33"/>
                    <a:gd name="T7" fmla="*/ 162 h 162"/>
                    <a:gd name="T8" fmla="*/ 5 w 33"/>
                    <a:gd name="T9" fmla="*/ 162 h 162"/>
                    <a:gd name="T10" fmla="*/ 5 w 33"/>
                    <a:gd name="T11" fmla="*/ 127 h 162"/>
                    <a:gd name="T12" fmla="*/ 31 w 33"/>
                    <a:gd name="T13" fmla="*/ 116 h 162"/>
                    <a:gd name="T14" fmla="*/ 33 w 33"/>
                    <a:gd name="T15" fmla="*/ 114 h 162"/>
                    <a:gd name="T16" fmla="*/ 33 w 33"/>
                    <a:gd name="T17" fmla="*/ 18 h 162"/>
                    <a:gd name="T18" fmla="*/ 28 w 33"/>
                    <a:gd name="T19" fmla="*/ 1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62">
                      <a:moveTo>
                        <a:pt x="28" y="14"/>
                      </a:moveTo>
                      <a:cubicBezTo>
                        <a:pt x="21" y="9"/>
                        <a:pt x="12" y="5"/>
                        <a:pt x="1" y="0"/>
                      </a:cubicBezTo>
                      <a:cubicBezTo>
                        <a:pt x="1" y="0"/>
                        <a:pt x="1" y="0"/>
                        <a:pt x="0" y="0"/>
                      </a:cubicBezTo>
                      <a:cubicBezTo>
                        <a:pt x="0" y="162"/>
                        <a:pt x="0" y="162"/>
                        <a:pt x="0" y="162"/>
                      </a:cubicBezTo>
                      <a:cubicBezTo>
                        <a:pt x="5" y="162"/>
                        <a:pt x="5" y="162"/>
                        <a:pt x="5" y="162"/>
                      </a:cubicBezTo>
                      <a:cubicBezTo>
                        <a:pt x="5" y="127"/>
                        <a:pt x="5" y="127"/>
                        <a:pt x="5" y="127"/>
                      </a:cubicBezTo>
                      <a:cubicBezTo>
                        <a:pt x="15" y="125"/>
                        <a:pt x="24" y="121"/>
                        <a:pt x="31" y="116"/>
                      </a:cubicBezTo>
                      <a:cubicBezTo>
                        <a:pt x="32" y="115"/>
                        <a:pt x="33" y="115"/>
                        <a:pt x="33" y="114"/>
                      </a:cubicBezTo>
                      <a:cubicBezTo>
                        <a:pt x="33" y="18"/>
                        <a:pt x="33" y="18"/>
                        <a:pt x="33" y="18"/>
                      </a:cubicBezTo>
                      <a:cubicBezTo>
                        <a:pt x="32" y="17"/>
                        <a:pt x="30" y="15"/>
                        <a:pt x="28" y="14"/>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3" name="Freeform 19"/>
                <p:cNvSpPr>
                  <a:spLocks/>
                </p:cNvSpPr>
                <p:nvPr/>
              </p:nvSpPr>
              <p:spPr bwMode="auto">
                <a:xfrm>
                  <a:off x="7859713" y="4948238"/>
                  <a:ext cx="73025" cy="184150"/>
                </a:xfrm>
                <a:custGeom>
                  <a:avLst/>
                  <a:gdLst>
                    <a:gd name="T0" fmla="*/ 9 w 33"/>
                    <a:gd name="T1" fmla="*/ 76 h 83"/>
                    <a:gd name="T2" fmla="*/ 24 w 33"/>
                    <a:gd name="T3" fmla="*/ 80 h 83"/>
                    <a:gd name="T4" fmla="*/ 33 w 33"/>
                    <a:gd name="T5" fmla="*/ 83 h 83"/>
                    <a:gd name="T6" fmla="*/ 33 w 33"/>
                    <a:gd name="T7" fmla="*/ 32 h 83"/>
                    <a:gd name="T8" fmla="*/ 29 w 33"/>
                    <a:gd name="T9" fmla="*/ 31 h 83"/>
                    <a:gd name="T10" fmla="*/ 5 w 33"/>
                    <a:gd name="T11" fmla="*/ 29 h 83"/>
                    <a:gd name="T12" fmla="*/ 5 w 33"/>
                    <a:gd name="T13" fmla="*/ 0 h 83"/>
                    <a:gd name="T14" fmla="*/ 0 w 33"/>
                    <a:gd name="T15" fmla="*/ 0 h 83"/>
                    <a:gd name="T16" fmla="*/ 0 w 33"/>
                    <a:gd name="T17" fmla="*/ 75 h 83"/>
                    <a:gd name="T18" fmla="*/ 9 w 33"/>
                    <a:gd name="T19" fmla="*/ 7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83">
                      <a:moveTo>
                        <a:pt x="9" y="76"/>
                      </a:moveTo>
                      <a:cubicBezTo>
                        <a:pt x="15" y="77"/>
                        <a:pt x="20" y="78"/>
                        <a:pt x="24" y="80"/>
                      </a:cubicBezTo>
                      <a:cubicBezTo>
                        <a:pt x="27" y="81"/>
                        <a:pt x="30" y="82"/>
                        <a:pt x="33" y="83"/>
                      </a:cubicBezTo>
                      <a:cubicBezTo>
                        <a:pt x="33" y="32"/>
                        <a:pt x="33" y="32"/>
                        <a:pt x="33" y="32"/>
                      </a:cubicBezTo>
                      <a:cubicBezTo>
                        <a:pt x="32" y="32"/>
                        <a:pt x="31" y="32"/>
                        <a:pt x="29" y="31"/>
                      </a:cubicBezTo>
                      <a:cubicBezTo>
                        <a:pt x="22" y="30"/>
                        <a:pt x="14" y="29"/>
                        <a:pt x="5" y="29"/>
                      </a:cubicBezTo>
                      <a:cubicBezTo>
                        <a:pt x="5" y="0"/>
                        <a:pt x="5" y="0"/>
                        <a:pt x="5" y="0"/>
                      </a:cubicBezTo>
                      <a:cubicBezTo>
                        <a:pt x="0" y="0"/>
                        <a:pt x="0" y="0"/>
                        <a:pt x="0" y="0"/>
                      </a:cubicBezTo>
                      <a:cubicBezTo>
                        <a:pt x="0" y="75"/>
                        <a:pt x="0" y="75"/>
                        <a:pt x="0" y="75"/>
                      </a:cubicBezTo>
                      <a:cubicBezTo>
                        <a:pt x="3" y="75"/>
                        <a:pt x="6" y="76"/>
                        <a:pt x="9" y="76"/>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4" name="Freeform 20"/>
                <p:cNvSpPr>
                  <a:spLocks/>
                </p:cNvSpPr>
                <p:nvPr/>
              </p:nvSpPr>
              <p:spPr bwMode="auto">
                <a:xfrm>
                  <a:off x="7775575" y="5008563"/>
                  <a:ext cx="73025" cy="606425"/>
                </a:xfrm>
                <a:custGeom>
                  <a:avLst/>
                  <a:gdLst>
                    <a:gd name="T0" fmla="*/ 19 w 33"/>
                    <a:gd name="T1" fmla="*/ 104 h 273"/>
                    <a:gd name="T2" fmla="*/ 11 w 33"/>
                    <a:gd name="T3" fmla="*/ 98 h 273"/>
                    <a:gd name="T4" fmla="*/ 8 w 33"/>
                    <a:gd name="T5" fmla="*/ 93 h 273"/>
                    <a:gd name="T6" fmla="*/ 8 w 33"/>
                    <a:gd name="T7" fmla="*/ 88 h 273"/>
                    <a:gd name="T8" fmla="*/ 9 w 33"/>
                    <a:gd name="T9" fmla="*/ 83 h 273"/>
                    <a:gd name="T10" fmla="*/ 12 w 33"/>
                    <a:gd name="T11" fmla="*/ 78 h 273"/>
                    <a:gd name="T12" fmla="*/ 18 w 33"/>
                    <a:gd name="T13" fmla="*/ 75 h 273"/>
                    <a:gd name="T14" fmla="*/ 26 w 33"/>
                    <a:gd name="T15" fmla="*/ 74 h 273"/>
                    <a:gd name="T16" fmla="*/ 33 w 33"/>
                    <a:gd name="T17" fmla="*/ 74 h 273"/>
                    <a:gd name="T18" fmla="*/ 33 w 33"/>
                    <a:gd name="T19" fmla="*/ 0 h 273"/>
                    <a:gd name="T20" fmla="*/ 2 w 33"/>
                    <a:gd name="T21" fmla="*/ 0 h 273"/>
                    <a:gd name="T22" fmla="*/ 2 w 33"/>
                    <a:gd name="T23" fmla="*/ 30 h 273"/>
                    <a:gd name="T24" fmla="*/ 0 w 33"/>
                    <a:gd name="T25" fmla="*/ 30 h 273"/>
                    <a:gd name="T26" fmla="*/ 0 w 33"/>
                    <a:gd name="T27" fmla="*/ 160 h 273"/>
                    <a:gd name="T28" fmla="*/ 8 w 33"/>
                    <a:gd name="T29" fmla="*/ 164 h 273"/>
                    <a:gd name="T30" fmla="*/ 18 w 33"/>
                    <a:gd name="T31" fmla="*/ 170 h 273"/>
                    <a:gd name="T32" fmla="*/ 22 w 33"/>
                    <a:gd name="T33" fmla="*/ 175 h 273"/>
                    <a:gd name="T34" fmla="*/ 23 w 33"/>
                    <a:gd name="T35" fmla="*/ 181 h 273"/>
                    <a:gd name="T36" fmla="*/ 22 w 33"/>
                    <a:gd name="T37" fmla="*/ 186 h 273"/>
                    <a:gd name="T38" fmla="*/ 19 w 33"/>
                    <a:gd name="T39" fmla="*/ 191 h 273"/>
                    <a:gd name="T40" fmla="*/ 14 w 33"/>
                    <a:gd name="T41" fmla="*/ 194 h 273"/>
                    <a:gd name="T42" fmla="*/ 6 w 33"/>
                    <a:gd name="T43" fmla="*/ 196 h 273"/>
                    <a:gd name="T44" fmla="*/ 0 w 33"/>
                    <a:gd name="T45" fmla="*/ 196 h 273"/>
                    <a:gd name="T46" fmla="*/ 0 w 33"/>
                    <a:gd name="T47" fmla="*/ 242 h 273"/>
                    <a:gd name="T48" fmla="*/ 2 w 33"/>
                    <a:gd name="T49" fmla="*/ 242 h 273"/>
                    <a:gd name="T50" fmla="*/ 2 w 33"/>
                    <a:gd name="T51" fmla="*/ 273 h 273"/>
                    <a:gd name="T52" fmla="*/ 33 w 33"/>
                    <a:gd name="T53" fmla="*/ 273 h 273"/>
                    <a:gd name="T54" fmla="*/ 33 w 33"/>
                    <a:gd name="T55" fmla="*/ 111 h 273"/>
                    <a:gd name="T56" fmla="*/ 19 w 33"/>
                    <a:gd name="T57" fmla="*/ 10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3" h="273">
                      <a:moveTo>
                        <a:pt x="19" y="104"/>
                      </a:moveTo>
                      <a:cubicBezTo>
                        <a:pt x="16" y="102"/>
                        <a:pt x="13" y="100"/>
                        <a:pt x="11" y="98"/>
                      </a:cubicBezTo>
                      <a:cubicBezTo>
                        <a:pt x="10" y="96"/>
                        <a:pt x="9" y="94"/>
                        <a:pt x="8" y="93"/>
                      </a:cubicBezTo>
                      <a:cubicBezTo>
                        <a:pt x="8" y="91"/>
                        <a:pt x="8" y="89"/>
                        <a:pt x="8" y="88"/>
                      </a:cubicBezTo>
                      <a:cubicBezTo>
                        <a:pt x="8" y="86"/>
                        <a:pt x="8" y="84"/>
                        <a:pt x="9" y="83"/>
                      </a:cubicBezTo>
                      <a:cubicBezTo>
                        <a:pt x="10" y="81"/>
                        <a:pt x="11" y="80"/>
                        <a:pt x="12" y="78"/>
                      </a:cubicBezTo>
                      <a:cubicBezTo>
                        <a:pt x="14" y="77"/>
                        <a:pt x="16" y="76"/>
                        <a:pt x="18" y="75"/>
                      </a:cubicBezTo>
                      <a:cubicBezTo>
                        <a:pt x="20" y="74"/>
                        <a:pt x="23" y="74"/>
                        <a:pt x="26" y="74"/>
                      </a:cubicBezTo>
                      <a:cubicBezTo>
                        <a:pt x="28" y="74"/>
                        <a:pt x="31" y="74"/>
                        <a:pt x="33" y="74"/>
                      </a:cubicBezTo>
                      <a:cubicBezTo>
                        <a:pt x="33" y="0"/>
                        <a:pt x="33" y="0"/>
                        <a:pt x="33" y="0"/>
                      </a:cubicBezTo>
                      <a:cubicBezTo>
                        <a:pt x="2" y="0"/>
                        <a:pt x="2" y="0"/>
                        <a:pt x="2" y="0"/>
                      </a:cubicBezTo>
                      <a:cubicBezTo>
                        <a:pt x="2" y="30"/>
                        <a:pt x="2" y="30"/>
                        <a:pt x="2" y="30"/>
                      </a:cubicBezTo>
                      <a:cubicBezTo>
                        <a:pt x="1" y="30"/>
                        <a:pt x="1" y="30"/>
                        <a:pt x="0" y="30"/>
                      </a:cubicBezTo>
                      <a:cubicBezTo>
                        <a:pt x="0" y="160"/>
                        <a:pt x="0" y="160"/>
                        <a:pt x="0" y="160"/>
                      </a:cubicBezTo>
                      <a:cubicBezTo>
                        <a:pt x="3" y="161"/>
                        <a:pt x="6" y="162"/>
                        <a:pt x="8" y="164"/>
                      </a:cubicBezTo>
                      <a:cubicBezTo>
                        <a:pt x="13" y="166"/>
                        <a:pt x="16" y="168"/>
                        <a:pt x="18" y="170"/>
                      </a:cubicBezTo>
                      <a:cubicBezTo>
                        <a:pt x="20" y="172"/>
                        <a:pt x="22" y="174"/>
                        <a:pt x="22" y="175"/>
                      </a:cubicBezTo>
                      <a:cubicBezTo>
                        <a:pt x="23" y="177"/>
                        <a:pt x="23" y="179"/>
                        <a:pt x="23" y="181"/>
                      </a:cubicBezTo>
                      <a:cubicBezTo>
                        <a:pt x="23" y="183"/>
                        <a:pt x="23" y="185"/>
                        <a:pt x="22" y="186"/>
                      </a:cubicBezTo>
                      <a:cubicBezTo>
                        <a:pt x="21" y="188"/>
                        <a:pt x="20" y="190"/>
                        <a:pt x="19" y="191"/>
                      </a:cubicBezTo>
                      <a:cubicBezTo>
                        <a:pt x="18" y="192"/>
                        <a:pt x="16" y="194"/>
                        <a:pt x="14" y="194"/>
                      </a:cubicBezTo>
                      <a:cubicBezTo>
                        <a:pt x="12" y="195"/>
                        <a:pt x="9" y="196"/>
                        <a:pt x="6" y="196"/>
                      </a:cubicBezTo>
                      <a:cubicBezTo>
                        <a:pt x="4" y="196"/>
                        <a:pt x="2" y="196"/>
                        <a:pt x="0" y="196"/>
                      </a:cubicBezTo>
                      <a:cubicBezTo>
                        <a:pt x="0" y="242"/>
                        <a:pt x="0" y="242"/>
                        <a:pt x="0" y="242"/>
                      </a:cubicBezTo>
                      <a:cubicBezTo>
                        <a:pt x="1" y="242"/>
                        <a:pt x="1" y="242"/>
                        <a:pt x="2" y="242"/>
                      </a:cubicBezTo>
                      <a:cubicBezTo>
                        <a:pt x="2" y="273"/>
                        <a:pt x="2" y="273"/>
                        <a:pt x="2" y="273"/>
                      </a:cubicBezTo>
                      <a:cubicBezTo>
                        <a:pt x="33" y="273"/>
                        <a:pt x="33" y="273"/>
                        <a:pt x="33" y="273"/>
                      </a:cubicBezTo>
                      <a:cubicBezTo>
                        <a:pt x="33" y="111"/>
                        <a:pt x="33" y="111"/>
                        <a:pt x="33" y="111"/>
                      </a:cubicBezTo>
                      <a:cubicBezTo>
                        <a:pt x="27" y="108"/>
                        <a:pt x="23" y="106"/>
                        <a:pt x="19" y="104"/>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5" name="Freeform 21"/>
                <p:cNvSpPr>
                  <a:spLocks/>
                </p:cNvSpPr>
                <p:nvPr/>
              </p:nvSpPr>
              <p:spPr bwMode="auto">
                <a:xfrm>
                  <a:off x="7945438" y="5292726"/>
                  <a:ext cx="55563" cy="214313"/>
                </a:xfrm>
                <a:custGeom>
                  <a:avLst/>
                  <a:gdLst>
                    <a:gd name="T0" fmla="*/ 12 w 25"/>
                    <a:gd name="T1" fmla="*/ 12 h 97"/>
                    <a:gd name="T2" fmla="*/ 0 w 25"/>
                    <a:gd name="T3" fmla="*/ 0 h 97"/>
                    <a:gd name="T4" fmla="*/ 0 w 25"/>
                    <a:gd name="T5" fmla="*/ 97 h 97"/>
                    <a:gd name="T6" fmla="*/ 14 w 25"/>
                    <a:gd name="T7" fmla="*/ 83 h 97"/>
                    <a:gd name="T8" fmla="*/ 22 w 25"/>
                    <a:gd name="T9" fmla="*/ 65 h 97"/>
                    <a:gd name="T10" fmla="*/ 25 w 25"/>
                    <a:gd name="T11" fmla="*/ 48 h 97"/>
                    <a:gd name="T12" fmla="*/ 22 w 25"/>
                    <a:gd name="T13" fmla="*/ 29 h 97"/>
                    <a:gd name="T14" fmla="*/ 12 w 25"/>
                    <a:gd name="T15" fmla="*/ 12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97">
                      <a:moveTo>
                        <a:pt x="12" y="12"/>
                      </a:moveTo>
                      <a:cubicBezTo>
                        <a:pt x="9" y="8"/>
                        <a:pt x="5" y="4"/>
                        <a:pt x="0" y="0"/>
                      </a:cubicBezTo>
                      <a:cubicBezTo>
                        <a:pt x="0" y="97"/>
                        <a:pt x="0" y="97"/>
                        <a:pt x="0" y="97"/>
                      </a:cubicBezTo>
                      <a:cubicBezTo>
                        <a:pt x="5" y="92"/>
                        <a:pt x="10" y="88"/>
                        <a:pt x="14" y="83"/>
                      </a:cubicBezTo>
                      <a:cubicBezTo>
                        <a:pt x="18" y="77"/>
                        <a:pt x="21" y="71"/>
                        <a:pt x="22" y="65"/>
                      </a:cubicBezTo>
                      <a:cubicBezTo>
                        <a:pt x="24" y="59"/>
                        <a:pt x="25" y="53"/>
                        <a:pt x="25" y="48"/>
                      </a:cubicBezTo>
                      <a:cubicBezTo>
                        <a:pt x="25" y="42"/>
                        <a:pt x="24" y="35"/>
                        <a:pt x="22" y="29"/>
                      </a:cubicBezTo>
                      <a:cubicBezTo>
                        <a:pt x="20" y="23"/>
                        <a:pt x="17" y="18"/>
                        <a:pt x="12" y="12"/>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6" name="Freeform 22"/>
                <p:cNvSpPr>
                  <a:spLocks/>
                </p:cNvSpPr>
                <p:nvPr/>
              </p:nvSpPr>
              <p:spPr bwMode="auto">
                <a:xfrm>
                  <a:off x="7689850" y="5362576"/>
                  <a:ext cx="74613" cy="122238"/>
                </a:xfrm>
                <a:custGeom>
                  <a:avLst/>
                  <a:gdLst>
                    <a:gd name="T0" fmla="*/ 7 w 33"/>
                    <a:gd name="T1" fmla="*/ 3 h 55"/>
                    <a:gd name="T2" fmla="*/ 0 w 33"/>
                    <a:gd name="T3" fmla="*/ 0 h 55"/>
                    <a:gd name="T4" fmla="*/ 0 w 33"/>
                    <a:gd name="T5" fmla="*/ 51 h 55"/>
                    <a:gd name="T6" fmla="*/ 1 w 33"/>
                    <a:gd name="T7" fmla="*/ 51 h 55"/>
                    <a:gd name="T8" fmla="*/ 18 w 33"/>
                    <a:gd name="T9" fmla="*/ 54 h 55"/>
                    <a:gd name="T10" fmla="*/ 33 w 33"/>
                    <a:gd name="T11" fmla="*/ 55 h 55"/>
                    <a:gd name="T12" fmla="*/ 33 w 33"/>
                    <a:gd name="T13" fmla="*/ 9 h 55"/>
                    <a:gd name="T14" fmla="*/ 7 w 33"/>
                    <a:gd name="T15" fmla="*/ 3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55">
                      <a:moveTo>
                        <a:pt x="7" y="3"/>
                      </a:moveTo>
                      <a:cubicBezTo>
                        <a:pt x="5" y="2"/>
                        <a:pt x="2" y="1"/>
                        <a:pt x="0" y="0"/>
                      </a:cubicBezTo>
                      <a:cubicBezTo>
                        <a:pt x="0" y="51"/>
                        <a:pt x="0" y="51"/>
                        <a:pt x="0" y="51"/>
                      </a:cubicBezTo>
                      <a:cubicBezTo>
                        <a:pt x="0" y="51"/>
                        <a:pt x="1" y="51"/>
                        <a:pt x="1" y="51"/>
                      </a:cubicBezTo>
                      <a:cubicBezTo>
                        <a:pt x="6" y="53"/>
                        <a:pt x="12" y="54"/>
                        <a:pt x="18" y="54"/>
                      </a:cubicBezTo>
                      <a:cubicBezTo>
                        <a:pt x="23" y="55"/>
                        <a:pt x="28" y="55"/>
                        <a:pt x="33" y="55"/>
                      </a:cubicBezTo>
                      <a:cubicBezTo>
                        <a:pt x="33" y="9"/>
                        <a:pt x="33" y="9"/>
                        <a:pt x="33" y="9"/>
                      </a:cubicBezTo>
                      <a:cubicBezTo>
                        <a:pt x="24" y="8"/>
                        <a:pt x="16" y="6"/>
                        <a:pt x="7" y="3"/>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7" name="Freeform 23"/>
                <p:cNvSpPr>
                  <a:spLocks/>
                </p:cNvSpPr>
                <p:nvPr/>
              </p:nvSpPr>
              <p:spPr bwMode="auto">
                <a:xfrm>
                  <a:off x="7689850" y="5016501"/>
                  <a:ext cx="74613" cy="287338"/>
                </a:xfrm>
                <a:custGeom>
                  <a:avLst/>
                  <a:gdLst>
                    <a:gd name="T0" fmla="*/ 24 w 33"/>
                    <a:gd name="T1" fmla="*/ 126 h 129"/>
                    <a:gd name="T2" fmla="*/ 33 w 33"/>
                    <a:gd name="T3" fmla="*/ 129 h 129"/>
                    <a:gd name="T4" fmla="*/ 33 w 33"/>
                    <a:gd name="T5" fmla="*/ 0 h 129"/>
                    <a:gd name="T6" fmla="*/ 10 w 33"/>
                    <a:gd name="T7" fmla="*/ 7 h 129"/>
                    <a:gd name="T8" fmla="*/ 0 w 33"/>
                    <a:gd name="T9" fmla="*/ 13 h 129"/>
                    <a:gd name="T10" fmla="*/ 0 w 33"/>
                    <a:gd name="T11" fmla="*/ 113 h 129"/>
                    <a:gd name="T12" fmla="*/ 1 w 33"/>
                    <a:gd name="T13" fmla="*/ 113 h 129"/>
                    <a:gd name="T14" fmla="*/ 24 w 33"/>
                    <a:gd name="T15" fmla="*/ 126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29">
                      <a:moveTo>
                        <a:pt x="24" y="126"/>
                      </a:moveTo>
                      <a:cubicBezTo>
                        <a:pt x="27" y="127"/>
                        <a:pt x="30" y="128"/>
                        <a:pt x="33" y="129"/>
                      </a:cubicBezTo>
                      <a:cubicBezTo>
                        <a:pt x="33" y="0"/>
                        <a:pt x="33" y="0"/>
                        <a:pt x="33" y="0"/>
                      </a:cubicBezTo>
                      <a:cubicBezTo>
                        <a:pt x="24" y="1"/>
                        <a:pt x="17" y="4"/>
                        <a:pt x="10" y="7"/>
                      </a:cubicBezTo>
                      <a:cubicBezTo>
                        <a:pt x="6" y="9"/>
                        <a:pt x="3" y="11"/>
                        <a:pt x="0" y="13"/>
                      </a:cubicBezTo>
                      <a:cubicBezTo>
                        <a:pt x="0" y="113"/>
                        <a:pt x="0" y="113"/>
                        <a:pt x="0" y="113"/>
                      </a:cubicBezTo>
                      <a:cubicBezTo>
                        <a:pt x="0" y="113"/>
                        <a:pt x="1" y="113"/>
                        <a:pt x="1" y="113"/>
                      </a:cubicBezTo>
                      <a:cubicBezTo>
                        <a:pt x="7" y="118"/>
                        <a:pt x="15" y="122"/>
                        <a:pt x="24" y="126"/>
                      </a:cubicBez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8" name="Freeform 24"/>
                <p:cNvSpPr>
                  <a:spLocks/>
                </p:cNvSpPr>
                <p:nvPr/>
              </p:nvSpPr>
              <p:spPr bwMode="auto">
                <a:xfrm>
                  <a:off x="7259638" y="4800601"/>
                  <a:ext cx="857250" cy="53975"/>
                </a:xfrm>
                <a:custGeom>
                  <a:avLst/>
                  <a:gdLst>
                    <a:gd name="T0" fmla="*/ 362 w 386"/>
                    <a:gd name="T1" fmla="*/ 0 h 24"/>
                    <a:gd name="T2" fmla="*/ 359 w 386"/>
                    <a:gd name="T3" fmla="*/ 0 h 24"/>
                    <a:gd name="T4" fmla="*/ 26 w 386"/>
                    <a:gd name="T5" fmla="*/ 0 h 24"/>
                    <a:gd name="T6" fmla="*/ 24 w 386"/>
                    <a:gd name="T7" fmla="*/ 0 h 24"/>
                    <a:gd name="T8" fmla="*/ 0 w 386"/>
                    <a:gd name="T9" fmla="*/ 24 h 24"/>
                    <a:gd name="T10" fmla="*/ 24 w 386"/>
                    <a:gd name="T11" fmla="*/ 24 h 24"/>
                    <a:gd name="T12" fmla="*/ 48 w 386"/>
                    <a:gd name="T13" fmla="*/ 24 h 24"/>
                    <a:gd name="T14" fmla="*/ 338 w 386"/>
                    <a:gd name="T15" fmla="*/ 24 h 24"/>
                    <a:gd name="T16" fmla="*/ 362 w 386"/>
                    <a:gd name="T17" fmla="*/ 24 h 24"/>
                    <a:gd name="T18" fmla="*/ 386 w 386"/>
                    <a:gd name="T19" fmla="*/ 24 h 24"/>
                    <a:gd name="T20" fmla="*/ 362 w 386"/>
                    <a:gd name="T21"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6" h="24">
                      <a:moveTo>
                        <a:pt x="362" y="0"/>
                      </a:moveTo>
                      <a:cubicBezTo>
                        <a:pt x="361" y="0"/>
                        <a:pt x="360" y="0"/>
                        <a:pt x="359" y="0"/>
                      </a:cubicBezTo>
                      <a:cubicBezTo>
                        <a:pt x="26" y="0"/>
                        <a:pt x="26" y="0"/>
                        <a:pt x="26" y="0"/>
                      </a:cubicBezTo>
                      <a:cubicBezTo>
                        <a:pt x="26" y="0"/>
                        <a:pt x="25" y="0"/>
                        <a:pt x="24" y="0"/>
                      </a:cubicBezTo>
                      <a:cubicBezTo>
                        <a:pt x="10" y="0"/>
                        <a:pt x="0" y="11"/>
                        <a:pt x="0" y="24"/>
                      </a:cubicBezTo>
                      <a:cubicBezTo>
                        <a:pt x="24" y="24"/>
                        <a:pt x="24" y="24"/>
                        <a:pt x="24" y="24"/>
                      </a:cubicBezTo>
                      <a:cubicBezTo>
                        <a:pt x="48" y="24"/>
                        <a:pt x="48" y="24"/>
                        <a:pt x="48" y="24"/>
                      </a:cubicBezTo>
                      <a:cubicBezTo>
                        <a:pt x="338" y="24"/>
                        <a:pt x="338" y="24"/>
                        <a:pt x="338" y="24"/>
                      </a:cubicBezTo>
                      <a:cubicBezTo>
                        <a:pt x="362" y="24"/>
                        <a:pt x="362" y="24"/>
                        <a:pt x="362" y="24"/>
                      </a:cubicBezTo>
                      <a:cubicBezTo>
                        <a:pt x="386" y="24"/>
                        <a:pt x="386" y="24"/>
                        <a:pt x="386" y="24"/>
                      </a:cubicBezTo>
                      <a:cubicBezTo>
                        <a:pt x="386" y="11"/>
                        <a:pt x="375" y="0"/>
                        <a:pt x="362" y="0"/>
                      </a:cubicBezTo>
                      <a:close/>
                    </a:path>
                  </a:pathLst>
                </a:custGeom>
                <a:solidFill>
                  <a:srgbClr val="823B8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49" name="Rectangle 25"/>
                <p:cNvSpPr>
                  <a:spLocks noChangeArrowheads="1"/>
                </p:cNvSpPr>
                <p:nvPr/>
              </p:nvSpPr>
              <p:spPr bwMode="auto">
                <a:xfrm>
                  <a:off x="7286625" y="5037138"/>
                  <a:ext cx="803275" cy="26988"/>
                </a:xfrm>
                <a:prstGeom prst="rect">
                  <a:avLst/>
                </a:prstGeom>
                <a:solidFill>
                  <a:srgbClr val="823B8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50" name="Rectangle 26"/>
                <p:cNvSpPr>
                  <a:spLocks noChangeArrowheads="1"/>
                </p:cNvSpPr>
                <p:nvPr/>
              </p:nvSpPr>
              <p:spPr bwMode="auto">
                <a:xfrm>
                  <a:off x="7259638" y="4854576"/>
                  <a:ext cx="857250" cy="184150"/>
                </a:xfrm>
                <a:prstGeom prst="rect">
                  <a:avLst/>
                </a:prstGeom>
                <a:solidFill>
                  <a:srgbClr val="44235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551" name="Freeform 27"/>
                <p:cNvSpPr>
                  <a:spLocks/>
                </p:cNvSpPr>
                <p:nvPr/>
              </p:nvSpPr>
              <p:spPr bwMode="auto">
                <a:xfrm>
                  <a:off x="7345363" y="5767388"/>
                  <a:ext cx="676275" cy="147638"/>
                </a:xfrm>
                <a:custGeom>
                  <a:avLst/>
                  <a:gdLst>
                    <a:gd name="T0" fmla="*/ 0 w 426"/>
                    <a:gd name="T1" fmla="*/ 53 h 93"/>
                    <a:gd name="T2" fmla="*/ 41 w 426"/>
                    <a:gd name="T3" fmla="*/ 14 h 93"/>
                    <a:gd name="T4" fmla="*/ 70 w 426"/>
                    <a:gd name="T5" fmla="*/ 44 h 93"/>
                    <a:gd name="T6" fmla="*/ 97 w 426"/>
                    <a:gd name="T7" fmla="*/ 44 h 93"/>
                    <a:gd name="T8" fmla="*/ 140 w 426"/>
                    <a:gd name="T9" fmla="*/ 0 h 93"/>
                    <a:gd name="T10" fmla="*/ 174 w 426"/>
                    <a:gd name="T11" fmla="*/ 0 h 93"/>
                    <a:gd name="T12" fmla="*/ 216 w 426"/>
                    <a:gd name="T13" fmla="*/ 0 h 93"/>
                    <a:gd name="T14" fmla="*/ 254 w 426"/>
                    <a:gd name="T15" fmla="*/ 38 h 93"/>
                    <a:gd name="T16" fmla="*/ 280 w 426"/>
                    <a:gd name="T17" fmla="*/ 11 h 93"/>
                    <a:gd name="T18" fmla="*/ 335 w 426"/>
                    <a:gd name="T19" fmla="*/ 11 h 93"/>
                    <a:gd name="T20" fmla="*/ 399 w 426"/>
                    <a:gd name="T21" fmla="*/ 11 h 93"/>
                    <a:gd name="T22" fmla="*/ 426 w 426"/>
                    <a:gd name="T23" fmla="*/ 38 h 93"/>
                    <a:gd name="T24" fmla="*/ 426 w 426"/>
                    <a:gd name="T25" fmla="*/ 93 h 93"/>
                    <a:gd name="T26" fmla="*/ 0 w 426"/>
                    <a:gd name="T27" fmla="*/ 93 h 93"/>
                    <a:gd name="T28" fmla="*/ 0 w 426"/>
                    <a:gd name="T29" fmla="*/ 5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6" h="93">
                      <a:moveTo>
                        <a:pt x="0" y="53"/>
                      </a:moveTo>
                      <a:lnTo>
                        <a:pt x="41" y="14"/>
                      </a:lnTo>
                      <a:lnTo>
                        <a:pt x="70" y="44"/>
                      </a:lnTo>
                      <a:lnTo>
                        <a:pt x="97" y="44"/>
                      </a:lnTo>
                      <a:lnTo>
                        <a:pt x="140" y="0"/>
                      </a:lnTo>
                      <a:lnTo>
                        <a:pt x="174" y="0"/>
                      </a:lnTo>
                      <a:lnTo>
                        <a:pt x="216" y="0"/>
                      </a:lnTo>
                      <a:lnTo>
                        <a:pt x="254" y="38"/>
                      </a:lnTo>
                      <a:lnTo>
                        <a:pt x="280" y="11"/>
                      </a:lnTo>
                      <a:lnTo>
                        <a:pt x="335" y="11"/>
                      </a:lnTo>
                      <a:lnTo>
                        <a:pt x="399" y="11"/>
                      </a:lnTo>
                      <a:lnTo>
                        <a:pt x="426" y="38"/>
                      </a:lnTo>
                      <a:lnTo>
                        <a:pt x="426" y="93"/>
                      </a:lnTo>
                      <a:lnTo>
                        <a:pt x="0" y="93"/>
                      </a:lnTo>
                      <a:lnTo>
                        <a:pt x="0" y="53"/>
                      </a:ln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grpSp>
        <p:grpSp>
          <p:nvGrpSpPr>
            <p:cNvPr id="61" name="Group 60"/>
            <p:cNvGrpSpPr/>
            <p:nvPr/>
          </p:nvGrpSpPr>
          <p:grpSpPr>
            <a:xfrm>
              <a:off x="10485437" y="4564062"/>
              <a:ext cx="1649413" cy="668338"/>
              <a:chOff x="10561637" y="4564062"/>
              <a:chExt cx="1649413" cy="668338"/>
            </a:xfrm>
          </p:grpSpPr>
          <p:sp>
            <p:nvSpPr>
              <p:cNvPr id="586" name="Freeform 3614"/>
              <p:cNvSpPr>
                <a:spLocks/>
              </p:cNvSpPr>
              <p:nvPr/>
            </p:nvSpPr>
            <p:spPr bwMode="auto">
              <a:xfrm flipH="1">
                <a:off x="10561637" y="4564062"/>
                <a:ext cx="1649413" cy="668338"/>
              </a:xfrm>
              <a:custGeom>
                <a:avLst/>
                <a:gdLst>
                  <a:gd name="T0" fmla="*/ 431 w 602"/>
                  <a:gd name="T1" fmla="*/ 421 h 421"/>
                  <a:gd name="T2" fmla="*/ 517 w 602"/>
                  <a:gd name="T3" fmla="*/ 317 h 421"/>
                  <a:gd name="T4" fmla="*/ 602 w 602"/>
                  <a:gd name="T5" fmla="*/ 211 h 421"/>
                  <a:gd name="T6" fmla="*/ 517 w 602"/>
                  <a:gd name="T7" fmla="*/ 106 h 421"/>
                  <a:gd name="T8" fmla="*/ 431 w 602"/>
                  <a:gd name="T9" fmla="*/ 0 h 421"/>
                  <a:gd name="T10" fmla="*/ 431 w 602"/>
                  <a:gd name="T11" fmla="*/ 0 h 421"/>
                  <a:gd name="T12" fmla="*/ 0 w 602"/>
                  <a:gd name="T13" fmla="*/ 0 h 421"/>
                  <a:gd name="T14" fmla="*/ 0 w 602"/>
                  <a:gd name="T15" fmla="*/ 421 h 421"/>
                  <a:gd name="T16" fmla="*/ 431 w 602"/>
                  <a:gd name="T17" fmla="*/ 421 h 421"/>
                  <a:gd name="T18" fmla="*/ 431 w 602"/>
                  <a:gd name="T19"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2" h="421">
                    <a:moveTo>
                      <a:pt x="431" y="421"/>
                    </a:moveTo>
                    <a:lnTo>
                      <a:pt x="517" y="317"/>
                    </a:lnTo>
                    <a:lnTo>
                      <a:pt x="602" y="211"/>
                    </a:lnTo>
                    <a:lnTo>
                      <a:pt x="517" y="106"/>
                    </a:lnTo>
                    <a:lnTo>
                      <a:pt x="431" y="0"/>
                    </a:lnTo>
                    <a:lnTo>
                      <a:pt x="431" y="0"/>
                    </a:lnTo>
                    <a:lnTo>
                      <a:pt x="0" y="0"/>
                    </a:lnTo>
                    <a:lnTo>
                      <a:pt x="0" y="421"/>
                    </a:lnTo>
                    <a:lnTo>
                      <a:pt x="431" y="421"/>
                    </a:lnTo>
                    <a:lnTo>
                      <a:pt x="431" y="421"/>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587" name="Rectangle 3620"/>
              <p:cNvSpPr>
                <a:spLocks noChangeArrowheads="1"/>
              </p:cNvSpPr>
              <p:nvPr/>
            </p:nvSpPr>
            <p:spPr bwMode="auto">
              <a:xfrm>
                <a:off x="10991850" y="4621232"/>
                <a:ext cx="1059217"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900" spc="-10" dirty="0">
                    <a:solidFill>
                      <a:srgbClr val="FFFFFF"/>
                    </a:solidFill>
                    <a:latin typeface="Segoe UI" panose="020B0502040204020203" pitchFamily="34" charset="0"/>
                  </a:rPr>
                  <a:t>It takes on average </a:t>
                </a:r>
                <a:r>
                  <a:rPr lang="en-US" altLang="en-US" sz="900" b="1" spc="50" dirty="0">
                    <a:solidFill>
                      <a:srgbClr val="FFFFFF"/>
                    </a:solidFill>
                    <a:latin typeface="Segoe UI" panose="020B0502040204020203" pitchFamily="34" charset="0"/>
                  </a:rPr>
                  <a:t>200 minutes</a:t>
                </a:r>
                <a:r>
                  <a:rPr lang="en-US" altLang="en-US" sz="900" spc="-10" dirty="0">
                    <a:solidFill>
                      <a:srgbClr val="FFFFFF"/>
                    </a:solidFill>
                    <a:latin typeface="Segoe UI" panose="020B0502040204020203" pitchFamily="34" charset="0"/>
                  </a:rPr>
                  <a:t> to diagnose and repair a production issue</a:t>
                </a:r>
              </a:p>
            </p:txBody>
          </p:sp>
        </p:grpSp>
      </p:grpSp>
      <p:grpSp>
        <p:nvGrpSpPr>
          <p:cNvPr id="31" name="Group 30"/>
          <p:cNvGrpSpPr/>
          <p:nvPr/>
        </p:nvGrpSpPr>
        <p:grpSpPr>
          <a:xfrm>
            <a:off x="9562927" y="6011862"/>
            <a:ext cx="2476990" cy="775597"/>
            <a:chOff x="9562927" y="6011862"/>
            <a:chExt cx="2476990" cy="775597"/>
          </a:xfrm>
        </p:grpSpPr>
        <p:pic>
          <p:nvPicPr>
            <p:cNvPr id="23" name="Picture 2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562927" y="6332051"/>
              <a:ext cx="516962" cy="454926"/>
            </a:xfrm>
            <a:prstGeom prst="rect">
              <a:avLst/>
            </a:prstGeom>
          </p:spPr>
        </p:pic>
        <p:grpSp>
          <p:nvGrpSpPr>
            <p:cNvPr id="670" name="Group 669"/>
            <p:cNvGrpSpPr/>
            <p:nvPr/>
          </p:nvGrpSpPr>
          <p:grpSpPr>
            <a:xfrm>
              <a:off x="10180637" y="6011862"/>
              <a:ext cx="1859280" cy="775597"/>
              <a:chOff x="10339187" y="5938601"/>
              <a:chExt cx="1859280" cy="775597"/>
            </a:xfrm>
          </p:grpSpPr>
          <p:sp>
            <p:nvSpPr>
              <p:cNvPr id="671" name="Rectangle 3696"/>
              <p:cNvSpPr>
                <a:spLocks noChangeArrowheads="1"/>
              </p:cNvSpPr>
              <p:nvPr/>
            </p:nvSpPr>
            <p:spPr bwMode="auto">
              <a:xfrm>
                <a:off x="10339187" y="5938601"/>
                <a:ext cx="1717441" cy="7755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40000"/>
                  </a:lnSpc>
                </a:pPr>
                <a:r>
                  <a:rPr lang="en-US" altLang="en-US" sz="900" dirty="0">
                    <a:solidFill>
                      <a:srgbClr val="002050"/>
                    </a:solidFill>
                    <a:latin typeface="Segoe UI" panose="020B0502040204020203" pitchFamily="34" charset="0"/>
                  </a:rPr>
                  <a:t>A bug caught in production ends up costing</a:t>
                </a:r>
              </a:p>
              <a:p>
                <a:pPr defTabSz="914400">
                  <a:lnSpc>
                    <a:spcPct val="20000"/>
                  </a:lnSpc>
                </a:pPr>
                <a:endParaRPr lang="en-US" altLang="en-US" sz="900" dirty="0">
                  <a:solidFill>
                    <a:srgbClr val="002050"/>
                  </a:solidFill>
                  <a:latin typeface="Segoe UI" panose="020B0502040204020203" pitchFamily="34" charset="0"/>
                </a:endParaRPr>
              </a:p>
              <a:p>
                <a:pPr defTabSz="914400">
                  <a:lnSpc>
                    <a:spcPct val="130000"/>
                  </a:lnSpc>
                </a:pPr>
                <a:r>
                  <a:rPr lang="en-US" altLang="en-US" sz="900" dirty="0">
                    <a:solidFill>
                      <a:srgbClr val="002050"/>
                    </a:solidFill>
                    <a:latin typeface="Segoe UI" panose="020B0502040204020203" pitchFamily="34" charset="0"/>
                  </a:rPr>
                  <a:t>than if the same bug was </a:t>
                </a:r>
                <a:r>
                  <a:rPr lang="en-US" altLang="en-US" sz="900" spc="-20" dirty="0">
                    <a:solidFill>
                      <a:srgbClr val="002050"/>
                    </a:solidFill>
                    <a:latin typeface="Segoe UI" panose="020B0502040204020203" pitchFamily="34" charset="0"/>
                  </a:rPr>
                  <a:t>found earlier in the development </a:t>
                </a:r>
                <a:r>
                  <a:rPr lang="en-US" altLang="en-US" sz="900" dirty="0">
                    <a:solidFill>
                      <a:srgbClr val="002050"/>
                    </a:solidFill>
                    <a:latin typeface="Segoe UI" panose="020B0502040204020203" pitchFamily="34" charset="0"/>
                  </a:rPr>
                  <a:t>cycle</a:t>
                </a:r>
              </a:p>
            </p:txBody>
          </p:sp>
          <p:sp>
            <p:nvSpPr>
              <p:cNvPr id="672" name="Rectangle 671"/>
              <p:cNvSpPr/>
              <p:nvPr/>
            </p:nvSpPr>
            <p:spPr>
              <a:xfrm>
                <a:off x="10816018" y="6031366"/>
                <a:ext cx="1382449" cy="400110"/>
              </a:xfrm>
              <a:prstGeom prst="rect">
                <a:avLst/>
              </a:prstGeom>
            </p:spPr>
            <p:txBody>
              <a:bodyPr wrap="square" anchor="b">
                <a:spAutoFit/>
              </a:bodyPr>
              <a:lstStyle/>
              <a:p>
                <a:r>
                  <a:rPr lang="en-US" altLang="en-US" sz="2000" spc="10" dirty="0">
                    <a:solidFill>
                      <a:srgbClr val="FF0000"/>
                    </a:solidFill>
                  </a:rPr>
                  <a:t>100x more</a:t>
                </a:r>
                <a:endParaRPr lang="en-US" sz="2000" spc="10" dirty="0">
                  <a:solidFill>
                    <a:srgbClr val="FF0000"/>
                  </a:solidFill>
                </a:endParaRPr>
              </a:p>
            </p:txBody>
          </p:sp>
        </p:grpSp>
      </p:grpSp>
      <p:grpSp>
        <p:nvGrpSpPr>
          <p:cNvPr id="58" name="Group 57"/>
          <p:cNvGrpSpPr/>
          <p:nvPr/>
        </p:nvGrpSpPr>
        <p:grpSpPr>
          <a:xfrm>
            <a:off x="3824287" y="4405312"/>
            <a:ext cx="1965775" cy="941348"/>
            <a:chOff x="3824287" y="4405312"/>
            <a:chExt cx="1965775" cy="941348"/>
          </a:xfrm>
        </p:grpSpPr>
        <p:sp>
          <p:nvSpPr>
            <p:cNvPr id="422" name="Rectangle 3290"/>
            <p:cNvSpPr>
              <a:spLocks noChangeArrowheads="1"/>
            </p:cNvSpPr>
            <p:nvPr/>
          </p:nvSpPr>
          <p:spPr bwMode="auto">
            <a:xfrm>
              <a:off x="4922837" y="4792662"/>
              <a:ext cx="867225"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b="1" dirty="0">
                  <a:solidFill>
                    <a:srgbClr val="002050"/>
                  </a:solidFill>
                  <a:latin typeface="Segoe UI" panose="020B0502040204020203" pitchFamily="34" charset="0"/>
                </a:rPr>
                <a:t>IT decision</a:t>
              </a:r>
              <a:br>
                <a:rPr lang="en-US" altLang="en-US" sz="900" b="1" dirty="0">
                  <a:solidFill>
                    <a:srgbClr val="002050"/>
                  </a:solidFill>
                  <a:latin typeface="Segoe UI" panose="020B0502040204020203" pitchFamily="34" charset="0"/>
                </a:rPr>
              </a:br>
              <a:r>
                <a:rPr lang="en-US" altLang="en-US" sz="900" b="1" dirty="0">
                  <a:solidFill>
                    <a:srgbClr val="002050"/>
                  </a:solidFill>
                  <a:latin typeface="Segoe UI" panose="020B0502040204020203" pitchFamily="34" charset="0"/>
                </a:rPr>
                <a:t>makers</a:t>
              </a:r>
              <a:r>
                <a:rPr lang="en-US" altLang="en-US" sz="900" dirty="0">
                  <a:solidFill>
                    <a:srgbClr val="002050"/>
                  </a:solidFill>
                  <a:latin typeface="Segoe UI" panose="020B0502040204020203" pitchFamily="34" charset="0"/>
                </a:rPr>
                <a:t> is still</a:t>
              </a:r>
              <a:br>
                <a:rPr lang="en-US" altLang="en-US" sz="900" dirty="0">
                  <a:solidFill>
                    <a:srgbClr val="002050"/>
                  </a:solidFill>
                  <a:latin typeface="Segoe UI" panose="020B0502040204020203" pitchFamily="34" charset="0"/>
                </a:rPr>
              </a:br>
              <a:r>
                <a:rPr lang="en-US" altLang="en-US" sz="900" dirty="0">
                  <a:solidFill>
                    <a:srgbClr val="002050"/>
                  </a:solidFill>
                  <a:latin typeface="Segoe UI" panose="020B0502040204020203" pitchFamily="34" charset="0"/>
                </a:rPr>
                <a:t>unfamiliar with</a:t>
              </a:r>
              <a:br>
                <a:rPr lang="en-US" altLang="en-US" sz="900" dirty="0">
                  <a:solidFill>
                    <a:srgbClr val="002050"/>
                  </a:solidFill>
                  <a:latin typeface="Segoe UI" panose="020B0502040204020203" pitchFamily="34" charset="0"/>
                </a:rPr>
              </a:br>
              <a:r>
                <a:rPr lang="en-US" altLang="en-US" sz="900" dirty="0">
                  <a:solidFill>
                    <a:srgbClr val="002050"/>
                  </a:solidFill>
                  <a:latin typeface="Segoe UI" panose="020B0502040204020203" pitchFamily="34" charset="0"/>
                </a:rPr>
                <a:t>the term DevOps</a:t>
              </a:r>
              <a:endParaRPr lang="en-US" altLang="en-US" dirty="0">
                <a:solidFill>
                  <a:srgbClr val="505050"/>
                </a:solidFill>
                <a:latin typeface="Segoe UI" panose="020B0502040204020203" pitchFamily="34" charset="0"/>
              </a:endParaRPr>
            </a:p>
          </p:txBody>
        </p:sp>
        <p:grpSp>
          <p:nvGrpSpPr>
            <p:cNvPr id="53" name="Group 52"/>
            <p:cNvGrpSpPr/>
            <p:nvPr/>
          </p:nvGrpSpPr>
          <p:grpSpPr>
            <a:xfrm>
              <a:off x="3824287" y="4405312"/>
              <a:ext cx="1022350" cy="692150"/>
              <a:chOff x="3824287" y="4405312"/>
              <a:chExt cx="1022350" cy="692150"/>
            </a:xfrm>
          </p:grpSpPr>
          <p:sp>
            <p:nvSpPr>
              <p:cNvPr id="423" name="Freeform 3296"/>
              <p:cNvSpPr>
                <a:spLocks/>
              </p:cNvSpPr>
              <p:nvPr/>
            </p:nvSpPr>
            <p:spPr bwMode="auto">
              <a:xfrm>
                <a:off x="3824287" y="4405312"/>
                <a:ext cx="719138" cy="457200"/>
              </a:xfrm>
              <a:custGeom>
                <a:avLst/>
                <a:gdLst>
                  <a:gd name="T0" fmla="*/ 288 w 348"/>
                  <a:gd name="T1" fmla="*/ 221 h 221"/>
                  <a:gd name="T2" fmla="*/ 61 w 348"/>
                  <a:gd name="T3" fmla="*/ 221 h 221"/>
                  <a:gd name="T4" fmla="*/ 0 w 348"/>
                  <a:gd name="T5" fmla="*/ 161 h 221"/>
                  <a:gd name="T6" fmla="*/ 0 w 348"/>
                  <a:gd name="T7" fmla="*/ 111 h 221"/>
                  <a:gd name="T8" fmla="*/ 61 w 348"/>
                  <a:gd name="T9" fmla="*/ 51 h 221"/>
                  <a:gd name="T10" fmla="*/ 93 w 348"/>
                  <a:gd name="T11" fmla="*/ 51 h 221"/>
                  <a:gd name="T12" fmla="*/ 93 w 348"/>
                  <a:gd name="T13" fmla="*/ 0 h 221"/>
                  <a:gd name="T14" fmla="*/ 137 w 348"/>
                  <a:gd name="T15" fmla="*/ 51 h 221"/>
                  <a:gd name="T16" fmla="*/ 288 w 348"/>
                  <a:gd name="T17" fmla="*/ 51 h 221"/>
                  <a:gd name="T18" fmla="*/ 348 w 348"/>
                  <a:gd name="T19" fmla="*/ 111 h 221"/>
                  <a:gd name="T20" fmla="*/ 348 w 348"/>
                  <a:gd name="T21" fmla="*/ 161 h 221"/>
                  <a:gd name="T22" fmla="*/ 288 w 348"/>
                  <a:gd name="T23"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8" h="221">
                    <a:moveTo>
                      <a:pt x="288" y="221"/>
                    </a:moveTo>
                    <a:cubicBezTo>
                      <a:pt x="61" y="221"/>
                      <a:pt x="61" y="221"/>
                      <a:pt x="61" y="221"/>
                    </a:cubicBezTo>
                    <a:cubicBezTo>
                      <a:pt x="28" y="221"/>
                      <a:pt x="0" y="195"/>
                      <a:pt x="0" y="161"/>
                    </a:cubicBezTo>
                    <a:cubicBezTo>
                      <a:pt x="0" y="111"/>
                      <a:pt x="0" y="111"/>
                      <a:pt x="0" y="111"/>
                    </a:cubicBezTo>
                    <a:cubicBezTo>
                      <a:pt x="0" y="77"/>
                      <a:pt x="28" y="51"/>
                      <a:pt x="61" y="51"/>
                    </a:cubicBezTo>
                    <a:cubicBezTo>
                      <a:pt x="93" y="51"/>
                      <a:pt x="93" y="51"/>
                      <a:pt x="93" y="51"/>
                    </a:cubicBezTo>
                    <a:cubicBezTo>
                      <a:pt x="93" y="0"/>
                      <a:pt x="93" y="0"/>
                      <a:pt x="93" y="0"/>
                    </a:cubicBezTo>
                    <a:cubicBezTo>
                      <a:pt x="137" y="51"/>
                      <a:pt x="137" y="51"/>
                      <a:pt x="137" y="51"/>
                    </a:cubicBezTo>
                    <a:cubicBezTo>
                      <a:pt x="288" y="51"/>
                      <a:pt x="288" y="51"/>
                      <a:pt x="288" y="51"/>
                    </a:cubicBezTo>
                    <a:cubicBezTo>
                      <a:pt x="321" y="51"/>
                      <a:pt x="348" y="77"/>
                      <a:pt x="348" y="111"/>
                    </a:cubicBezTo>
                    <a:cubicBezTo>
                      <a:pt x="348" y="161"/>
                      <a:pt x="348" y="161"/>
                      <a:pt x="348" y="161"/>
                    </a:cubicBezTo>
                    <a:cubicBezTo>
                      <a:pt x="348" y="195"/>
                      <a:pt x="321" y="221"/>
                      <a:pt x="288" y="221"/>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24" name="Freeform 3297"/>
              <p:cNvSpPr>
                <a:spLocks/>
              </p:cNvSpPr>
              <p:nvPr/>
            </p:nvSpPr>
            <p:spPr bwMode="auto">
              <a:xfrm>
                <a:off x="4344987" y="4440237"/>
                <a:ext cx="501650" cy="657225"/>
              </a:xfrm>
              <a:custGeom>
                <a:avLst/>
                <a:gdLst>
                  <a:gd name="T0" fmla="*/ 243 w 243"/>
                  <a:gd name="T1" fmla="*/ 121 h 318"/>
                  <a:gd name="T2" fmla="*/ 122 w 243"/>
                  <a:gd name="T3" fmla="*/ 0 h 318"/>
                  <a:gd name="T4" fmla="*/ 0 w 243"/>
                  <a:gd name="T5" fmla="*/ 121 h 318"/>
                  <a:gd name="T6" fmla="*/ 122 w 243"/>
                  <a:gd name="T7" fmla="*/ 241 h 318"/>
                  <a:gd name="T8" fmla="*/ 168 w 243"/>
                  <a:gd name="T9" fmla="*/ 232 h 318"/>
                  <a:gd name="T10" fmla="*/ 243 w 243"/>
                  <a:gd name="T11" fmla="*/ 318 h 318"/>
                  <a:gd name="T12" fmla="*/ 243 w 243"/>
                  <a:gd name="T13" fmla="*/ 121 h 318"/>
                  <a:gd name="T14" fmla="*/ 243 w 243"/>
                  <a:gd name="T15" fmla="*/ 121 h 3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318">
                    <a:moveTo>
                      <a:pt x="243" y="121"/>
                    </a:moveTo>
                    <a:cubicBezTo>
                      <a:pt x="243" y="54"/>
                      <a:pt x="188" y="0"/>
                      <a:pt x="122" y="0"/>
                    </a:cubicBezTo>
                    <a:cubicBezTo>
                      <a:pt x="54" y="0"/>
                      <a:pt x="0" y="54"/>
                      <a:pt x="0" y="121"/>
                    </a:cubicBezTo>
                    <a:cubicBezTo>
                      <a:pt x="0" y="187"/>
                      <a:pt x="54" y="241"/>
                      <a:pt x="122" y="241"/>
                    </a:cubicBezTo>
                    <a:cubicBezTo>
                      <a:pt x="138" y="241"/>
                      <a:pt x="153" y="238"/>
                      <a:pt x="168" y="232"/>
                    </a:cubicBezTo>
                    <a:cubicBezTo>
                      <a:pt x="243" y="318"/>
                      <a:pt x="243" y="318"/>
                      <a:pt x="243" y="318"/>
                    </a:cubicBezTo>
                    <a:cubicBezTo>
                      <a:pt x="243" y="121"/>
                      <a:pt x="243" y="121"/>
                      <a:pt x="243" y="121"/>
                    </a:cubicBezTo>
                    <a:cubicBezTo>
                      <a:pt x="243" y="121"/>
                      <a:pt x="243" y="121"/>
                      <a:pt x="243" y="121"/>
                    </a:cubicBez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27" name="Rectangle 3300"/>
              <p:cNvSpPr>
                <a:spLocks noChangeArrowheads="1"/>
              </p:cNvSpPr>
              <p:nvPr/>
            </p:nvSpPr>
            <p:spPr bwMode="auto">
              <a:xfrm>
                <a:off x="4488092" y="4511955"/>
                <a:ext cx="14908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200" dirty="0">
                    <a:solidFill>
                      <a:srgbClr val="FFFFFF"/>
                    </a:solidFill>
                    <a:latin typeface="Segoe UI Semilight" panose="020B0402040204020203" pitchFamily="34" charset="0"/>
                  </a:rPr>
                  <a:t>6</a:t>
                </a:r>
                <a:endParaRPr lang="en-US" altLang="en-US" dirty="0">
                  <a:solidFill>
                    <a:srgbClr val="505050"/>
                  </a:solidFill>
                  <a:latin typeface="Segoe UI" panose="020B0502040204020203" pitchFamily="34" charset="0"/>
                </a:endParaRPr>
              </a:p>
            </p:txBody>
          </p:sp>
          <p:sp>
            <p:nvSpPr>
              <p:cNvPr id="330" name="Rectangle 3299"/>
              <p:cNvSpPr>
                <a:spLocks noChangeArrowheads="1"/>
              </p:cNvSpPr>
              <p:nvPr/>
            </p:nvSpPr>
            <p:spPr bwMode="auto">
              <a:xfrm>
                <a:off x="3845239" y="4511955"/>
                <a:ext cx="46326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200" dirty="0">
                    <a:solidFill>
                      <a:srgbClr val="FFFFFF"/>
                    </a:solidFill>
                    <a:latin typeface="Segoe UI Light" panose="020B0502040204020203" pitchFamily="34" charset="0"/>
                  </a:rPr>
                  <a:t> 1 in</a:t>
                </a:r>
                <a:endParaRPr lang="en-US" altLang="en-US" dirty="0">
                  <a:solidFill>
                    <a:srgbClr val="505050"/>
                  </a:solidFill>
                  <a:latin typeface="Segoe UI" panose="020B0502040204020203" pitchFamily="34" charset="0"/>
                </a:endParaRPr>
              </a:p>
            </p:txBody>
          </p:sp>
        </p:grpSp>
      </p:grpSp>
      <p:pic>
        <p:nvPicPr>
          <p:cNvPr id="579" name="Picture 57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688266" y="1820862"/>
            <a:ext cx="1114420" cy="604521"/>
          </a:xfrm>
          <a:prstGeom prst="rect">
            <a:avLst/>
          </a:prstGeom>
        </p:spPr>
      </p:pic>
      <p:grpSp>
        <p:nvGrpSpPr>
          <p:cNvPr id="59" name="Group 58"/>
          <p:cNvGrpSpPr/>
          <p:nvPr/>
        </p:nvGrpSpPr>
        <p:grpSpPr>
          <a:xfrm>
            <a:off x="6980237" y="1058862"/>
            <a:ext cx="2663031" cy="608745"/>
            <a:chOff x="6600092" y="1058862"/>
            <a:chExt cx="2663031" cy="608745"/>
          </a:xfrm>
        </p:grpSpPr>
        <p:grpSp>
          <p:nvGrpSpPr>
            <p:cNvPr id="7" name="Group 6"/>
            <p:cNvGrpSpPr/>
            <p:nvPr/>
          </p:nvGrpSpPr>
          <p:grpSpPr>
            <a:xfrm>
              <a:off x="6600092" y="1058862"/>
              <a:ext cx="608745" cy="608745"/>
              <a:chOff x="7777955" y="466725"/>
              <a:chExt cx="608745" cy="608745"/>
            </a:xfrm>
          </p:grpSpPr>
          <p:sp>
            <p:nvSpPr>
              <p:cNvPr id="2" name="Oval 1"/>
              <p:cNvSpPr/>
              <p:nvPr/>
            </p:nvSpPr>
            <p:spPr bwMode="auto">
              <a:xfrm>
                <a:off x="7777955" y="466725"/>
                <a:ext cx="608745" cy="608745"/>
              </a:xfrm>
              <a:prstGeom prst="ellips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p:cNvGrpSpPr/>
              <p:nvPr/>
            </p:nvGrpSpPr>
            <p:grpSpPr>
              <a:xfrm>
                <a:off x="7840660" y="586431"/>
                <a:ext cx="483334" cy="369332"/>
                <a:chOff x="7858948" y="601662"/>
                <a:chExt cx="483334" cy="369332"/>
              </a:xfrm>
            </p:grpSpPr>
            <p:sp>
              <p:nvSpPr>
                <p:cNvPr id="321" name="Rectangle 3458"/>
                <p:cNvSpPr>
                  <a:spLocks noChangeArrowheads="1"/>
                </p:cNvSpPr>
                <p:nvPr/>
              </p:nvSpPr>
              <p:spPr bwMode="auto">
                <a:xfrm>
                  <a:off x="7858948" y="601662"/>
                  <a:ext cx="32220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400" dirty="0">
                      <a:solidFill>
                        <a:srgbClr val="FFFFFF"/>
                      </a:solidFill>
                      <a:latin typeface="Segoe UI Light" panose="020B0502040204020203" pitchFamily="34" charset="0"/>
                    </a:rPr>
                    <a:t>40</a:t>
                  </a:r>
                  <a:endParaRPr lang="en-US" altLang="en-US" sz="2400" dirty="0">
                    <a:solidFill>
                      <a:srgbClr val="FFFFFF"/>
                    </a:solidFill>
                    <a:latin typeface="Segoe UI" panose="020B0502040204020203" pitchFamily="34" charset="0"/>
                  </a:endParaRPr>
                </a:p>
              </p:txBody>
            </p:sp>
            <p:sp>
              <p:nvSpPr>
                <p:cNvPr id="322" name="Rectangle 3459"/>
                <p:cNvSpPr>
                  <a:spLocks noChangeArrowheads="1"/>
                </p:cNvSpPr>
                <p:nvPr/>
              </p:nvSpPr>
              <p:spPr bwMode="auto">
                <a:xfrm>
                  <a:off x="8181982" y="609917"/>
                  <a:ext cx="1603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600" dirty="0">
                      <a:solidFill>
                        <a:srgbClr val="FFFFFF"/>
                      </a:solidFill>
                      <a:latin typeface="Segoe UI Light" panose="020B0502040204020203" pitchFamily="34" charset="0"/>
                    </a:rPr>
                    <a:t>%</a:t>
                  </a:r>
                  <a:endParaRPr lang="en-US" altLang="en-US" sz="1600" dirty="0">
                    <a:solidFill>
                      <a:srgbClr val="FFFFFF"/>
                    </a:solidFill>
                    <a:latin typeface="Segoe UI" panose="020B0502040204020203" pitchFamily="34" charset="0"/>
                  </a:endParaRPr>
                </a:p>
              </p:txBody>
            </p:sp>
          </p:grpSp>
        </p:grpSp>
        <p:sp>
          <p:nvSpPr>
            <p:cNvPr id="323" name="Rectangle 3460"/>
            <p:cNvSpPr>
              <a:spLocks noChangeArrowheads="1"/>
            </p:cNvSpPr>
            <p:nvPr/>
          </p:nvSpPr>
          <p:spPr bwMode="auto">
            <a:xfrm>
              <a:off x="7285037" y="1135062"/>
              <a:ext cx="1978086" cy="4985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0000"/>
                </a:lnSpc>
              </a:pPr>
              <a:r>
                <a:rPr lang="en-US" altLang="en-US" sz="900" dirty="0">
                  <a:solidFill>
                    <a:srgbClr val="002050"/>
                  </a:solidFill>
                  <a:latin typeface="Segoe UI" panose="020B0502040204020203" pitchFamily="34" charset="0"/>
                </a:rPr>
                <a:t>… of implementations end up </a:t>
              </a:r>
              <a:r>
                <a:rPr lang="en-US" altLang="en-US" sz="900" b="1" dirty="0">
                  <a:solidFill>
                    <a:srgbClr val="002050"/>
                  </a:solidFill>
                  <a:latin typeface="Segoe UI" panose="020B0502040204020203" pitchFamily="34" charset="0"/>
                </a:rPr>
                <a:t>getting reworked</a:t>
              </a:r>
              <a:r>
                <a:rPr lang="en-US" altLang="en-US" sz="900" dirty="0">
                  <a:solidFill>
                    <a:srgbClr val="002050"/>
                  </a:solidFill>
                  <a:latin typeface="Segoe UI" panose="020B0502040204020203" pitchFamily="34" charset="0"/>
                </a:rPr>
                <a:t> because they don’t meet the users’ original requirements</a:t>
              </a:r>
            </a:p>
          </p:txBody>
        </p:sp>
      </p:grpSp>
      <p:grpSp>
        <p:nvGrpSpPr>
          <p:cNvPr id="60" name="Group 59"/>
          <p:cNvGrpSpPr/>
          <p:nvPr/>
        </p:nvGrpSpPr>
        <p:grpSpPr>
          <a:xfrm>
            <a:off x="4313237" y="1668462"/>
            <a:ext cx="2913063" cy="608745"/>
            <a:chOff x="4084637" y="1423316"/>
            <a:chExt cx="2913063" cy="608745"/>
          </a:xfrm>
        </p:grpSpPr>
        <p:sp>
          <p:nvSpPr>
            <p:cNvPr id="590" name="Rectangle 3696"/>
            <p:cNvSpPr>
              <a:spLocks noChangeArrowheads="1"/>
            </p:cNvSpPr>
            <p:nvPr/>
          </p:nvSpPr>
          <p:spPr bwMode="auto">
            <a:xfrm>
              <a:off x="4768850" y="1478388"/>
              <a:ext cx="2228850" cy="4939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0000"/>
                </a:lnSpc>
              </a:pPr>
              <a:r>
                <a:rPr lang="en-US" altLang="en-US" sz="900" dirty="0">
                  <a:solidFill>
                    <a:srgbClr val="002050"/>
                  </a:solidFill>
                  <a:latin typeface="Segoe UI" panose="020B0502040204020203" pitchFamily="34" charset="0"/>
                </a:rPr>
                <a:t>… of development budgets for software, IT staff and external professional services will be consumed by </a:t>
              </a:r>
              <a:r>
                <a:rPr lang="en-US" altLang="en-US" sz="900" b="1" dirty="0">
                  <a:solidFill>
                    <a:srgbClr val="002050"/>
                  </a:solidFill>
                  <a:latin typeface="Segoe UI" panose="020B0502040204020203" pitchFamily="34" charset="0"/>
                </a:rPr>
                <a:t>poor requirements</a:t>
              </a:r>
            </a:p>
          </p:txBody>
        </p:sp>
        <p:grpSp>
          <p:nvGrpSpPr>
            <p:cNvPr id="688" name="Group 687"/>
            <p:cNvGrpSpPr/>
            <p:nvPr/>
          </p:nvGrpSpPr>
          <p:grpSpPr>
            <a:xfrm>
              <a:off x="4084637" y="1423316"/>
              <a:ext cx="608745" cy="608745"/>
              <a:chOff x="7777955" y="466725"/>
              <a:chExt cx="608745" cy="608745"/>
            </a:xfrm>
          </p:grpSpPr>
          <p:sp>
            <p:nvSpPr>
              <p:cNvPr id="689" name="Oval 688"/>
              <p:cNvSpPr/>
              <p:nvPr/>
            </p:nvSpPr>
            <p:spPr bwMode="auto">
              <a:xfrm>
                <a:off x="7777955" y="466725"/>
                <a:ext cx="608745" cy="608745"/>
              </a:xfrm>
              <a:prstGeom prst="ellipse">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90" name="Group 689"/>
              <p:cNvGrpSpPr/>
              <p:nvPr/>
            </p:nvGrpSpPr>
            <p:grpSpPr>
              <a:xfrm>
                <a:off x="7885590" y="586431"/>
                <a:ext cx="438404" cy="369332"/>
                <a:chOff x="7903878" y="601662"/>
                <a:chExt cx="438404" cy="369332"/>
              </a:xfrm>
            </p:grpSpPr>
            <p:sp>
              <p:nvSpPr>
                <p:cNvPr id="691" name="Rectangle 3458"/>
                <p:cNvSpPr>
                  <a:spLocks noChangeArrowheads="1"/>
                </p:cNvSpPr>
                <p:nvPr/>
              </p:nvSpPr>
              <p:spPr bwMode="auto">
                <a:xfrm>
                  <a:off x="7903878" y="601662"/>
                  <a:ext cx="27251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2400" dirty="0">
                      <a:solidFill>
                        <a:srgbClr val="FFFFFF"/>
                      </a:solidFill>
                      <a:latin typeface="Segoe UI Light" panose="020B0502040204020203" pitchFamily="34" charset="0"/>
                    </a:rPr>
                    <a:t>41</a:t>
                  </a:r>
                  <a:endParaRPr lang="en-US" altLang="en-US" sz="2400" dirty="0">
                    <a:solidFill>
                      <a:srgbClr val="FFFFFF"/>
                    </a:solidFill>
                    <a:latin typeface="Segoe UI" panose="020B0502040204020203" pitchFamily="34" charset="0"/>
                  </a:endParaRPr>
                </a:p>
              </p:txBody>
            </p:sp>
            <p:sp>
              <p:nvSpPr>
                <p:cNvPr id="692" name="Rectangle 3459"/>
                <p:cNvSpPr>
                  <a:spLocks noChangeArrowheads="1"/>
                </p:cNvSpPr>
                <p:nvPr/>
              </p:nvSpPr>
              <p:spPr bwMode="auto">
                <a:xfrm>
                  <a:off x="8181982" y="609917"/>
                  <a:ext cx="1603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600" dirty="0">
                      <a:solidFill>
                        <a:srgbClr val="FFFFFF"/>
                      </a:solidFill>
                      <a:latin typeface="Segoe UI Light" panose="020B0502040204020203" pitchFamily="34" charset="0"/>
                    </a:rPr>
                    <a:t>%</a:t>
                  </a:r>
                  <a:endParaRPr lang="en-US" altLang="en-US" sz="1600" dirty="0">
                    <a:solidFill>
                      <a:srgbClr val="FFFFFF"/>
                    </a:solidFill>
                    <a:latin typeface="Segoe UI" panose="020B0502040204020203" pitchFamily="34" charset="0"/>
                  </a:endParaRPr>
                </a:p>
              </p:txBody>
            </p:sp>
          </p:grpSp>
        </p:grpSp>
      </p:grpSp>
      <p:sp>
        <p:nvSpPr>
          <p:cNvPr id="3" name="Title 2"/>
          <p:cNvSpPr>
            <a:spLocks noGrp="1"/>
          </p:cNvSpPr>
          <p:nvPr>
            <p:ph type="title"/>
          </p:nvPr>
        </p:nvSpPr>
        <p:spPr/>
        <p:txBody>
          <a:bodyPr/>
          <a:lstStyle/>
          <a:p>
            <a:r>
              <a:rPr lang="en-US" dirty="0">
                <a:gradFill>
                  <a:gsLst>
                    <a:gs pos="0">
                      <a:schemeClr val="tx2"/>
                    </a:gs>
                    <a:gs pos="100000">
                      <a:schemeClr val="tx2"/>
                    </a:gs>
                  </a:gsLst>
                  <a:lin ang="5400000" scaled="1"/>
                </a:gradFill>
              </a:rPr>
              <a:t>The consequences of inefficiency</a:t>
            </a:r>
          </a:p>
        </p:txBody>
      </p:sp>
      <p:sp>
        <p:nvSpPr>
          <p:cNvPr id="128" name="Freeform 3342"/>
          <p:cNvSpPr>
            <a:spLocks/>
          </p:cNvSpPr>
          <p:nvPr/>
        </p:nvSpPr>
        <p:spPr bwMode="auto">
          <a:xfrm>
            <a:off x="5737225" y="2789237"/>
            <a:ext cx="3175" cy="1587"/>
          </a:xfrm>
          <a:custGeom>
            <a:avLst/>
            <a:gdLst>
              <a:gd name="T0" fmla="*/ 0 w 2"/>
              <a:gd name="T1" fmla="*/ 0 h 1"/>
              <a:gd name="T2" fmla="*/ 2 w 2"/>
              <a:gd name="T3" fmla="*/ 0 h 1"/>
              <a:gd name="T4" fmla="*/ 2 w 2"/>
              <a:gd name="T5" fmla="*/ 1 h 1"/>
              <a:gd name="T6" fmla="*/ 0 w 2"/>
              <a:gd name="T7" fmla="*/ 1 h 1"/>
              <a:gd name="T8" fmla="*/ 0 w 2"/>
              <a:gd name="T9" fmla="*/ 0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lnTo>
                  <a:pt x="2" y="0"/>
                </a:lnTo>
                <a:lnTo>
                  <a:pt x="2" y="1"/>
                </a:lnTo>
                <a:lnTo>
                  <a:pt x="0" y="1"/>
                </a:lnTo>
                <a:lnTo>
                  <a:pt x="0" y="0"/>
                </a:lnTo>
                <a:lnTo>
                  <a:pt x="0" y="0"/>
                </a:ln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nvGrpSpPr>
          <p:cNvPr id="28" name="Group 27"/>
          <p:cNvGrpSpPr/>
          <p:nvPr/>
        </p:nvGrpSpPr>
        <p:grpSpPr>
          <a:xfrm>
            <a:off x="8939214" y="730250"/>
            <a:ext cx="3375023" cy="1243012"/>
            <a:chOff x="8939214" y="730250"/>
            <a:chExt cx="3375023" cy="1243012"/>
          </a:xfrm>
        </p:grpSpPr>
        <p:grpSp>
          <p:nvGrpSpPr>
            <p:cNvPr id="14" name="Group 13"/>
            <p:cNvGrpSpPr/>
            <p:nvPr/>
          </p:nvGrpSpPr>
          <p:grpSpPr>
            <a:xfrm>
              <a:off x="9928226" y="730250"/>
              <a:ext cx="2386011" cy="1243012"/>
              <a:chOff x="9928226" y="730250"/>
              <a:chExt cx="2386011" cy="1243012"/>
            </a:xfrm>
          </p:grpSpPr>
          <p:sp>
            <p:nvSpPr>
              <p:cNvPr id="159" name="Freeform 3374"/>
              <p:cNvSpPr>
                <a:spLocks/>
              </p:cNvSpPr>
              <p:nvPr/>
            </p:nvSpPr>
            <p:spPr bwMode="auto">
              <a:xfrm>
                <a:off x="10482264" y="1819275"/>
                <a:ext cx="65088" cy="33337"/>
              </a:xfrm>
              <a:custGeom>
                <a:avLst/>
                <a:gdLst>
                  <a:gd name="T0" fmla="*/ 16 w 32"/>
                  <a:gd name="T1" fmla="*/ 0 h 16"/>
                  <a:gd name="T2" fmla="*/ 0 w 32"/>
                  <a:gd name="T3" fmla="*/ 16 h 16"/>
                  <a:gd name="T4" fmla="*/ 32 w 32"/>
                  <a:gd name="T5" fmla="*/ 16 h 16"/>
                  <a:gd name="T6" fmla="*/ 16 w 32"/>
                  <a:gd name="T7" fmla="*/ 0 h 16"/>
                </a:gdLst>
                <a:ahLst/>
                <a:cxnLst>
                  <a:cxn ang="0">
                    <a:pos x="T0" y="T1"/>
                  </a:cxn>
                  <a:cxn ang="0">
                    <a:pos x="T2" y="T3"/>
                  </a:cxn>
                  <a:cxn ang="0">
                    <a:pos x="T4" y="T5"/>
                  </a:cxn>
                  <a:cxn ang="0">
                    <a:pos x="T6" y="T7"/>
                  </a:cxn>
                </a:cxnLst>
                <a:rect l="0" t="0" r="r" b="b"/>
                <a:pathLst>
                  <a:path w="32" h="16">
                    <a:moveTo>
                      <a:pt x="16" y="0"/>
                    </a:moveTo>
                    <a:cubicBezTo>
                      <a:pt x="6" y="0"/>
                      <a:pt x="0" y="8"/>
                      <a:pt x="0" y="16"/>
                    </a:cubicBezTo>
                    <a:cubicBezTo>
                      <a:pt x="32" y="16"/>
                      <a:pt x="32" y="16"/>
                      <a:pt x="32" y="16"/>
                    </a:cubicBezTo>
                    <a:cubicBezTo>
                      <a:pt x="32" y="8"/>
                      <a:pt x="24" y="0"/>
                      <a:pt x="16" y="0"/>
                    </a:cubicBezTo>
                    <a:close/>
                  </a:path>
                </a:pathLst>
              </a:custGeom>
              <a:solidFill>
                <a:srgbClr val="B4009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60" name="Freeform 3375"/>
              <p:cNvSpPr>
                <a:spLocks/>
              </p:cNvSpPr>
              <p:nvPr/>
            </p:nvSpPr>
            <p:spPr bwMode="auto">
              <a:xfrm>
                <a:off x="10596564" y="1819275"/>
                <a:ext cx="66675" cy="33337"/>
              </a:xfrm>
              <a:custGeom>
                <a:avLst/>
                <a:gdLst>
                  <a:gd name="T0" fmla="*/ 16 w 32"/>
                  <a:gd name="T1" fmla="*/ 0 h 16"/>
                  <a:gd name="T2" fmla="*/ 32 w 32"/>
                  <a:gd name="T3" fmla="*/ 16 h 16"/>
                  <a:gd name="T4" fmla="*/ 0 w 32"/>
                  <a:gd name="T5" fmla="*/ 16 h 16"/>
                  <a:gd name="T6" fmla="*/ 16 w 32"/>
                  <a:gd name="T7" fmla="*/ 0 h 16"/>
                </a:gdLst>
                <a:ahLst/>
                <a:cxnLst>
                  <a:cxn ang="0">
                    <a:pos x="T0" y="T1"/>
                  </a:cxn>
                  <a:cxn ang="0">
                    <a:pos x="T2" y="T3"/>
                  </a:cxn>
                  <a:cxn ang="0">
                    <a:pos x="T4" y="T5"/>
                  </a:cxn>
                  <a:cxn ang="0">
                    <a:pos x="T6" y="T7"/>
                  </a:cxn>
                </a:cxnLst>
                <a:rect l="0" t="0" r="r" b="b"/>
                <a:pathLst>
                  <a:path w="32" h="16">
                    <a:moveTo>
                      <a:pt x="16" y="0"/>
                    </a:moveTo>
                    <a:cubicBezTo>
                      <a:pt x="26" y="0"/>
                      <a:pt x="32" y="8"/>
                      <a:pt x="32" y="16"/>
                    </a:cubicBezTo>
                    <a:cubicBezTo>
                      <a:pt x="0" y="16"/>
                      <a:pt x="0" y="16"/>
                      <a:pt x="0" y="16"/>
                    </a:cubicBezTo>
                    <a:cubicBezTo>
                      <a:pt x="0" y="8"/>
                      <a:pt x="8" y="0"/>
                      <a:pt x="16" y="0"/>
                    </a:cubicBezTo>
                    <a:close/>
                  </a:path>
                </a:pathLst>
              </a:custGeom>
              <a:solidFill>
                <a:srgbClr val="B4009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61" name="Freeform 3376"/>
              <p:cNvSpPr>
                <a:spLocks/>
              </p:cNvSpPr>
              <p:nvPr/>
            </p:nvSpPr>
            <p:spPr bwMode="auto">
              <a:xfrm>
                <a:off x="10334626" y="893762"/>
                <a:ext cx="465138" cy="1050925"/>
              </a:xfrm>
              <a:custGeom>
                <a:avLst/>
                <a:gdLst>
                  <a:gd name="T0" fmla="*/ 177 w 225"/>
                  <a:gd name="T1" fmla="*/ 92 h 508"/>
                  <a:gd name="T2" fmla="*/ 177 w 225"/>
                  <a:gd name="T3" fmla="*/ 92 h 508"/>
                  <a:gd name="T4" fmla="*/ 177 w 225"/>
                  <a:gd name="T5" fmla="*/ 92 h 508"/>
                  <a:gd name="T6" fmla="*/ 128 w 225"/>
                  <a:gd name="T7" fmla="*/ 88 h 508"/>
                  <a:gd name="T8" fmla="*/ 128 w 225"/>
                  <a:gd name="T9" fmla="*/ 80 h 508"/>
                  <a:gd name="T10" fmla="*/ 139 w 225"/>
                  <a:gd name="T11" fmla="*/ 68 h 508"/>
                  <a:gd name="T12" fmla="*/ 139 w 225"/>
                  <a:gd name="T13" fmla="*/ 57 h 508"/>
                  <a:gd name="T14" fmla="*/ 143 w 225"/>
                  <a:gd name="T15" fmla="*/ 52 h 508"/>
                  <a:gd name="T16" fmla="*/ 143 w 225"/>
                  <a:gd name="T17" fmla="*/ 43 h 508"/>
                  <a:gd name="T18" fmla="*/ 141 w 225"/>
                  <a:gd name="T19" fmla="*/ 38 h 508"/>
                  <a:gd name="T20" fmla="*/ 146 w 225"/>
                  <a:gd name="T21" fmla="*/ 25 h 508"/>
                  <a:gd name="T22" fmla="*/ 127 w 225"/>
                  <a:gd name="T23" fmla="*/ 7 h 508"/>
                  <a:gd name="T24" fmla="*/ 127 w 225"/>
                  <a:gd name="T25" fmla="*/ 7 h 508"/>
                  <a:gd name="T26" fmla="*/ 107 w 225"/>
                  <a:gd name="T27" fmla="*/ 0 h 508"/>
                  <a:gd name="T28" fmla="*/ 79 w 225"/>
                  <a:gd name="T29" fmla="*/ 23 h 508"/>
                  <a:gd name="T30" fmla="*/ 84 w 225"/>
                  <a:gd name="T31" fmla="*/ 38 h 508"/>
                  <a:gd name="T32" fmla="*/ 81 w 225"/>
                  <a:gd name="T33" fmla="*/ 43 h 508"/>
                  <a:gd name="T34" fmla="*/ 81 w 225"/>
                  <a:gd name="T35" fmla="*/ 52 h 508"/>
                  <a:gd name="T36" fmla="*/ 85 w 225"/>
                  <a:gd name="T37" fmla="*/ 57 h 508"/>
                  <a:gd name="T38" fmla="*/ 85 w 225"/>
                  <a:gd name="T39" fmla="*/ 68 h 508"/>
                  <a:gd name="T40" fmla="*/ 97 w 225"/>
                  <a:gd name="T41" fmla="*/ 80 h 508"/>
                  <a:gd name="T42" fmla="*/ 97 w 225"/>
                  <a:gd name="T43" fmla="*/ 88 h 508"/>
                  <a:gd name="T44" fmla="*/ 48 w 225"/>
                  <a:gd name="T45" fmla="*/ 92 h 508"/>
                  <a:gd name="T46" fmla="*/ 48 w 225"/>
                  <a:gd name="T47" fmla="*/ 93 h 508"/>
                  <a:gd name="T48" fmla="*/ 0 w 225"/>
                  <a:gd name="T49" fmla="*/ 267 h 508"/>
                  <a:gd name="T50" fmla="*/ 4 w 225"/>
                  <a:gd name="T51" fmla="*/ 267 h 508"/>
                  <a:gd name="T52" fmla="*/ 4 w 225"/>
                  <a:gd name="T53" fmla="*/ 279 h 508"/>
                  <a:gd name="T54" fmla="*/ 14 w 225"/>
                  <a:gd name="T55" fmla="*/ 289 h 508"/>
                  <a:gd name="T56" fmla="*/ 25 w 225"/>
                  <a:gd name="T57" fmla="*/ 279 h 508"/>
                  <a:gd name="T58" fmla="*/ 25 w 225"/>
                  <a:gd name="T59" fmla="*/ 267 h 508"/>
                  <a:gd name="T60" fmla="*/ 28 w 225"/>
                  <a:gd name="T61" fmla="*/ 267 h 508"/>
                  <a:gd name="T62" fmla="*/ 48 w 225"/>
                  <a:gd name="T63" fmla="*/ 170 h 508"/>
                  <a:gd name="T64" fmla="*/ 48 w 225"/>
                  <a:gd name="T65" fmla="*/ 308 h 508"/>
                  <a:gd name="T66" fmla="*/ 65 w 225"/>
                  <a:gd name="T67" fmla="*/ 308 h 508"/>
                  <a:gd name="T68" fmla="*/ 71 w 225"/>
                  <a:gd name="T69" fmla="*/ 493 h 508"/>
                  <a:gd name="T70" fmla="*/ 77 w 225"/>
                  <a:gd name="T71" fmla="*/ 493 h 508"/>
                  <a:gd name="T72" fmla="*/ 69 w 225"/>
                  <a:gd name="T73" fmla="*/ 508 h 508"/>
                  <a:gd name="T74" fmla="*/ 108 w 225"/>
                  <a:gd name="T75" fmla="*/ 508 h 508"/>
                  <a:gd name="T76" fmla="*/ 99 w 225"/>
                  <a:gd name="T77" fmla="*/ 493 h 508"/>
                  <a:gd name="T78" fmla="*/ 105 w 225"/>
                  <a:gd name="T79" fmla="*/ 493 h 508"/>
                  <a:gd name="T80" fmla="*/ 112 w 225"/>
                  <a:gd name="T81" fmla="*/ 308 h 508"/>
                  <a:gd name="T82" fmla="*/ 113 w 225"/>
                  <a:gd name="T83" fmla="*/ 308 h 508"/>
                  <a:gd name="T84" fmla="*/ 120 w 225"/>
                  <a:gd name="T85" fmla="*/ 493 h 508"/>
                  <a:gd name="T86" fmla="*/ 126 w 225"/>
                  <a:gd name="T87" fmla="*/ 493 h 508"/>
                  <a:gd name="T88" fmla="*/ 117 w 225"/>
                  <a:gd name="T89" fmla="*/ 508 h 508"/>
                  <a:gd name="T90" fmla="*/ 156 w 225"/>
                  <a:gd name="T91" fmla="*/ 508 h 508"/>
                  <a:gd name="T92" fmla="*/ 148 w 225"/>
                  <a:gd name="T93" fmla="*/ 493 h 508"/>
                  <a:gd name="T94" fmla="*/ 154 w 225"/>
                  <a:gd name="T95" fmla="*/ 493 h 508"/>
                  <a:gd name="T96" fmla="*/ 160 w 225"/>
                  <a:gd name="T97" fmla="*/ 308 h 508"/>
                  <a:gd name="T98" fmla="*/ 177 w 225"/>
                  <a:gd name="T99" fmla="*/ 308 h 508"/>
                  <a:gd name="T100" fmla="*/ 177 w 225"/>
                  <a:gd name="T101" fmla="*/ 167 h 508"/>
                  <a:gd name="T102" fmla="*/ 198 w 225"/>
                  <a:gd name="T103" fmla="*/ 267 h 508"/>
                  <a:gd name="T104" fmla="*/ 201 w 225"/>
                  <a:gd name="T105" fmla="*/ 267 h 508"/>
                  <a:gd name="T106" fmla="*/ 201 w 225"/>
                  <a:gd name="T107" fmla="*/ 279 h 508"/>
                  <a:gd name="T108" fmla="*/ 211 w 225"/>
                  <a:gd name="T109" fmla="*/ 289 h 508"/>
                  <a:gd name="T110" fmla="*/ 222 w 225"/>
                  <a:gd name="T111" fmla="*/ 279 h 508"/>
                  <a:gd name="T112" fmla="*/ 222 w 225"/>
                  <a:gd name="T113" fmla="*/ 267 h 508"/>
                  <a:gd name="T114" fmla="*/ 225 w 225"/>
                  <a:gd name="T115" fmla="*/ 267 h 508"/>
                  <a:gd name="T116" fmla="*/ 177 w 225"/>
                  <a:gd name="T117" fmla="*/ 92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5" h="508">
                    <a:moveTo>
                      <a:pt x="177" y="92"/>
                    </a:moveTo>
                    <a:cubicBezTo>
                      <a:pt x="177" y="92"/>
                      <a:pt x="177" y="92"/>
                      <a:pt x="177" y="92"/>
                    </a:cubicBezTo>
                    <a:cubicBezTo>
                      <a:pt x="177" y="92"/>
                      <a:pt x="177" y="92"/>
                      <a:pt x="177" y="92"/>
                    </a:cubicBezTo>
                    <a:cubicBezTo>
                      <a:pt x="128" y="88"/>
                      <a:pt x="128" y="88"/>
                      <a:pt x="128" y="88"/>
                    </a:cubicBezTo>
                    <a:cubicBezTo>
                      <a:pt x="128" y="80"/>
                      <a:pt x="128" y="80"/>
                      <a:pt x="128" y="80"/>
                    </a:cubicBezTo>
                    <a:cubicBezTo>
                      <a:pt x="134" y="79"/>
                      <a:pt x="139" y="74"/>
                      <a:pt x="139" y="68"/>
                    </a:cubicBezTo>
                    <a:cubicBezTo>
                      <a:pt x="139" y="57"/>
                      <a:pt x="139" y="57"/>
                      <a:pt x="139" y="57"/>
                    </a:cubicBezTo>
                    <a:cubicBezTo>
                      <a:pt x="141" y="57"/>
                      <a:pt x="143" y="55"/>
                      <a:pt x="143" y="52"/>
                    </a:cubicBezTo>
                    <a:cubicBezTo>
                      <a:pt x="143" y="43"/>
                      <a:pt x="143" y="43"/>
                      <a:pt x="143" y="43"/>
                    </a:cubicBezTo>
                    <a:cubicBezTo>
                      <a:pt x="143" y="41"/>
                      <a:pt x="142" y="39"/>
                      <a:pt x="141" y="38"/>
                    </a:cubicBezTo>
                    <a:cubicBezTo>
                      <a:pt x="144" y="36"/>
                      <a:pt x="146" y="31"/>
                      <a:pt x="146" y="25"/>
                    </a:cubicBezTo>
                    <a:cubicBezTo>
                      <a:pt x="146" y="15"/>
                      <a:pt x="138" y="7"/>
                      <a:pt x="127" y="7"/>
                    </a:cubicBezTo>
                    <a:cubicBezTo>
                      <a:pt x="127" y="7"/>
                      <a:pt x="127" y="7"/>
                      <a:pt x="127" y="7"/>
                    </a:cubicBezTo>
                    <a:cubicBezTo>
                      <a:pt x="122" y="3"/>
                      <a:pt x="115" y="0"/>
                      <a:pt x="107" y="0"/>
                    </a:cubicBezTo>
                    <a:cubicBezTo>
                      <a:pt x="91" y="0"/>
                      <a:pt x="79" y="10"/>
                      <a:pt x="79" y="23"/>
                    </a:cubicBezTo>
                    <a:cubicBezTo>
                      <a:pt x="79" y="29"/>
                      <a:pt x="81" y="35"/>
                      <a:pt x="84" y="38"/>
                    </a:cubicBezTo>
                    <a:cubicBezTo>
                      <a:pt x="83" y="38"/>
                      <a:pt x="81" y="40"/>
                      <a:pt x="81" y="43"/>
                    </a:cubicBezTo>
                    <a:cubicBezTo>
                      <a:pt x="81" y="52"/>
                      <a:pt x="81" y="52"/>
                      <a:pt x="81" y="52"/>
                    </a:cubicBezTo>
                    <a:cubicBezTo>
                      <a:pt x="81" y="55"/>
                      <a:pt x="83" y="57"/>
                      <a:pt x="85" y="57"/>
                    </a:cubicBezTo>
                    <a:cubicBezTo>
                      <a:pt x="85" y="68"/>
                      <a:pt x="85" y="68"/>
                      <a:pt x="85" y="68"/>
                    </a:cubicBezTo>
                    <a:cubicBezTo>
                      <a:pt x="85" y="75"/>
                      <a:pt x="90" y="80"/>
                      <a:pt x="97" y="80"/>
                    </a:cubicBezTo>
                    <a:cubicBezTo>
                      <a:pt x="97" y="88"/>
                      <a:pt x="97" y="88"/>
                      <a:pt x="97" y="88"/>
                    </a:cubicBezTo>
                    <a:cubicBezTo>
                      <a:pt x="48" y="92"/>
                      <a:pt x="48" y="92"/>
                      <a:pt x="48" y="92"/>
                    </a:cubicBezTo>
                    <a:cubicBezTo>
                      <a:pt x="48" y="93"/>
                      <a:pt x="48" y="93"/>
                      <a:pt x="48" y="93"/>
                    </a:cubicBezTo>
                    <a:cubicBezTo>
                      <a:pt x="22" y="149"/>
                      <a:pt x="6" y="205"/>
                      <a:pt x="0" y="267"/>
                    </a:cubicBezTo>
                    <a:cubicBezTo>
                      <a:pt x="4" y="267"/>
                      <a:pt x="4" y="267"/>
                      <a:pt x="4" y="267"/>
                    </a:cubicBezTo>
                    <a:cubicBezTo>
                      <a:pt x="4" y="279"/>
                      <a:pt x="4" y="279"/>
                      <a:pt x="4" y="279"/>
                    </a:cubicBezTo>
                    <a:cubicBezTo>
                      <a:pt x="4" y="285"/>
                      <a:pt x="9" y="289"/>
                      <a:pt x="14" y="289"/>
                    </a:cubicBezTo>
                    <a:cubicBezTo>
                      <a:pt x="20" y="289"/>
                      <a:pt x="25" y="285"/>
                      <a:pt x="25" y="279"/>
                    </a:cubicBezTo>
                    <a:cubicBezTo>
                      <a:pt x="25" y="267"/>
                      <a:pt x="25" y="267"/>
                      <a:pt x="25" y="267"/>
                    </a:cubicBezTo>
                    <a:cubicBezTo>
                      <a:pt x="28" y="267"/>
                      <a:pt x="28" y="267"/>
                      <a:pt x="28" y="267"/>
                    </a:cubicBezTo>
                    <a:cubicBezTo>
                      <a:pt x="31" y="233"/>
                      <a:pt x="39" y="202"/>
                      <a:pt x="48" y="170"/>
                    </a:cubicBezTo>
                    <a:cubicBezTo>
                      <a:pt x="48" y="308"/>
                      <a:pt x="48" y="308"/>
                      <a:pt x="48" y="308"/>
                    </a:cubicBezTo>
                    <a:cubicBezTo>
                      <a:pt x="65" y="308"/>
                      <a:pt x="65" y="308"/>
                      <a:pt x="65" y="308"/>
                    </a:cubicBezTo>
                    <a:cubicBezTo>
                      <a:pt x="71" y="493"/>
                      <a:pt x="71" y="493"/>
                      <a:pt x="71" y="493"/>
                    </a:cubicBezTo>
                    <a:cubicBezTo>
                      <a:pt x="77" y="493"/>
                      <a:pt x="77" y="493"/>
                      <a:pt x="77" y="493"/>
                    </a:cubicBezTo>
                    <a:cubicBezTo>
                      <a:pt x="71" y="495"/>
                      <a:pt x="69" y="502"/>
                      <a:pt x="69" y="508"/>
                    </a:cubicBezTo>
                    <a:cubicBezTo>
                      <a:pt x="108" y="508"/>
                      <a:pt x="108" y="508"/>
                      <a:pt x="108" y="508"/>
                    </a:cubicBezTo>
                    <a:cubicBezTo>
                      <a:pt x="108" y="502"/>
                      <a:pt x="105" y="495"/>
                      <a:pt x="99" y="493"/>
                    </a:cubicBezTo>
                    <a:cubicBezTo>
                      <a:pt x="105" y="493"/>
                      <a:pt x="105" y="493"/>
                      <a:pt x="105" y="493"/>
                    </a:cubicBezTo>
                    <a:cubicBezTo>
                      <a:pt x="112" y="308"/>
                      <a:pt x="112" y="308"/>
                      <a:pt x="112" y="308"/>
                    </a:cubicBezTo>
                    <a:cubicBezTo>
                      <a:pt x="113" y="308"/>
                      <a:pt x="113" y="308"/>
                      <a:pt x="113" y="308"/>
                    </a:cubicBezTo>
                    <a:cubicBezTo>
                      <a:pt x="120" y="493"/>
                      <a:pt x="120" y="493"/>
                      <a:pt x="120" y="493"/>
                    </a:cubicBezTo>
                    <a:cubicBezTo>
                      <a:pt x="126" y="493"/>
                      <a:pt x="126" y="493"/>
                      <a:pt x="126" y="493"/>
                    </a:cubicBezTo>
                    <a:cubicBezTo>
                      <a:pt x="120" y="495"/>
                      <a:pt x="117" y="502"/>
                      <a:pt x="117" y="508"/>
                    </a:cubicBezTo>
                    <a:cubicBezTo>
                      <a:pt x="156" y="508"/>
                      <a:pt x="156" y="508"/>
                      <a:pt x="156" y="508"/>
                    </a:cubicBezTo>
                    <a:cubicBezTo>
                      <a:pt x="156" y="502"/>
                      <a:pt x="154" y="495"/>
                      <a:pt x="148" y="493"/>
                    </a:cubicBezTo>
                    <a:cubicBezTo>
                      <a:pt x="154" y="493"/>
                      <a:pt x="154" y="493"/>
                      <a:pt x="154" y="493"/>
                    </a:cubicBezTo>
                    <a:cubicBezTo>
                      <a:pt x="160" y="308"/>
                      <a:pt x="160" y="308"/>
                      <a:pt x="160" y="308"/>
                    </a:cubicBezTo>
                    <a:cubicBezTo>
                      <a:pt x="177" y="308"/>
                      <a:pt x="177" y="308"/>
                      <a:pt x="177" y="308"/>
                    </a:cubicBezTo>
                    <a:cubicBezTo>
                      <a:pt x="177" y="167"/>
                      <a:pt x="177" y="167"/>
                      <a:pt x="177" y="167"/>
                    </a:cubicBezTo>
                    <a:cubicBezTo>
                      <a:pt x="187" y="200"/>
                      <a:pt x="195" y="232"/>
                      <a:pt x="198" y="267"/>
                    </a:cubicBezTo>
                    <a:cubicBezTo>
                      <a:pt x="201" y="267"/>
                      <a:pt x="201" y="267"/>
                      <a:pt x="201" y="267"/>
                    </a:cubicBezTo>
                    <a:cubicBezTo>
                      <a:pt x="201" y="279"/>
                      <a:pt x="201" y="279"/>
                      <a:pt x="201" y="279"/>
                    </a:cubicBezTo>
                    <a:cubicBezTo>
                      <a:pt x="201" y="285"/>
                      <a:pt x="206" y="289"/>
                      <a:pt x="211" y="289"/>
                    </a:cubicBezTo>
                    <a:cubicBezTo>
                      <a:pt x="217" y="289"/>
                      <a:pt x="222" y="285"/>
                      <a:pt x="222" y="279"/>
                    </a:cubicBezTo>
                    <a:cubicBezTo>
                      <a:pt x="222" y="267"/>
                      <a:pt x="222" y="267"/>
                      <a:pt x="222" y="267"/>
                    </a:cubicBezTo>
                    <a:cubicBezTo>
                      <a:pt x="225" y="267"/>
                      <a:pt x="225" y="267"/>
                      <a:pt x="225" y="267"/>
                    </a:cubicBezTo>
                    <a:cubicBezTo>
                      <a:pt x="220" y="205"/>
                      <a:pt x="203" y="148"/>
                      <a:pt x="177" y="92"/>
                    </a:cubicBezTo>
                    <a:close/>
                  </a:path>
                </a:pathLst>
              </a:custGeom>
              <a:solidFill>
                <a:srgbClr val="F0F0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62" name="Freeform 3377"/>
              <p:cNvSpPr>
                <a:spLocks/>
              </p:cNvSpPr>
              <p:nvPr/>
            </p:nvSpPr>
            <p:spPr bwMode="auto">
              <a:xfrm>
                <a:off x="10199689" y="949325"/>
                <a:ext cx="333375" cy="995362"/>
              </a:xfrm>
              <a:custGeom>
                <a:avLst/>
                <a:gdLst>
                  <a:gd name="T0" fmla="*/ 133 w 161"/>
                  <a:gd name="T1" fmla="*/ 97 h 481"/>
                  <a:gd name="T2" fmla="*/ 95 w 161"/>
                  <a:gd name="T3" fmla="*/ 93 h 481"/>
                  <a:gd name="T4" fmla="*/ 93 w 161"/>
                  <a:gd name="T5" fmla="*/ 89 h 481"/>
                  <a:gd name="T6" fmla="*/ 121 w 161"/>
                  <a:gd name="T7" fmla="*/ 76 h 481"/>
                  <a:gd name="T8" fmla="*/ 109 w 161"/>
                  <a:gd name="T9" fmla="*/ 71 h 481"/>
                  <a:gd name="T10" fmla="*/ 114 w 161"/>
                  <a:gd name="T11" fmla="*/ 56 h 481"/>
                  <a:gd name="T12" fmla="*/ 114 w 161"/>
                  <a:gd name="T13" fmla="*/ 55 h 481"/>
                  <a:gd name="T14" fmla="*/ 99 w 161"/>
                  <a:gd name="T15" fmla="*/ 14 h 481"/>
                  <a:gd name="T16" fmla="*/ 47 w 161"/>
                  <a:gd name="T17" fmla="*/ 36 h 481"/>
                  <a:gd name="T18" fmla="*/ 51 w 161"/>
                  <a:gd name="T19" fmla="*/ 55 h 481"/>
                  <a:gd name="T20" fmla="*/ 48 w 161"/>
                  <a:gd name="T21" fmla="*/ 71 h 481"/>
                  <a:gd name="T22" fmla="*/ 56 w 161"/>
                  <a:gd name="T23" fmla="*/ 89 h 481"/>
                  <a:gd name="T24" fmla="*/ 70 w 161"/>
                  <a:gd name="T25" fmla="*/ 93 h 481"/>
                  <a:gd name="T26" fmla="*/ 29 w 161"/>
                  <a:gd name="T27" fmla="*/ 97 h 481"/>
                  <a:gd name="T28" fmla="*/ 29 w 161"/>
                  <a:gd name="T29" fmla="*/ 97 h 481"/>
                  <a:gd name="T30" fmla="*/ 3 w 161"/>
                  <a:gd name="T31" fmla="*/ 221 h 481"/>
                  <a:gd name="T32" fmla="*/ 10 w 161"/>
                  <a:gd name="T33" fmla="*/ 237 h 481"/>
                  <a:gd name="T34" fmla="*/ 18 w 161"/>
                  <a:gd name="T35" fmla="*/ 221 h 481"/>
                  <a:gd name="T36" fmla="*/ 32 w 161"/>
                  <a:gd name="T37" fmla="*/ 149 h 481"/>
                  <a:gd name="T38" fmla="*/ 38 w 161"/>
                  <a:gd name="T39" fmla="*/ 364 h 481"/>
                  <a:gd name="T40" fmla="*/ 55 w 161"/>
                  <a:gd name="T41" fmla="*/ 474 h 481"/>
                  <a:gd name="T42" fmla="*/ 55 w 161"/>
                  <a:gd name="T43" fmla="*/ 481 h 481"/>
                  <a:gd name="T44" fmla="*/ 80 w 161"/>
                  <a:gd name="T45" fmla="*/ 481 h 481"/>
                  <a:gd name="T46" fmla="*/ 80 w 161"/>
                  <a:gd name="T47" fmla="*/ 364 h 481"/>
                  <a:gd name="T48" fmla="*/ 89 w 161"/>
                  <a:gd name="T49" fmla="*/ 474 h 481"/>
                  <a:gd name="T50" fmla="*/ 89 w 161"/>
                  <a:gd name="T51" fmla="*/ 481 h 481"/>
                  <a:gd name="T52" fmla="*/ 112 w 161"/>
                  <a:gd name="T53" fmla="*/ 481 h 481"/>
                  <a:gd name="T54" fmla="*/ 112 w 161"/>
                  <a:gd name="T55" fmla="*/ 364 h 481"/>
                  <a:gd name="T56" fmla="*/ 124 w 161"/>
                  <a:gd name="T57" fmla="*/ 253 h 481"/>
                  <a:gd name="T58" fmla="*/ 141 w 161"/>
                  <a:gd name="T59" fmla="*/ 221 h 481"/>
                  <a:gd name="T60" fmla="*/ 144 w 161"/>
                  <a:gd name="T61" fmla="*/ 230 h 481"/>
                  <a:gd name="T62" fmla="*/ 159 w 161"/>
                  <a:gd name="T63" fmla="*/ 230 h 481"/>
                  <a:gd name="T64" fmla="*/ 161 w 161"/>
                  <a:gd name="T65" fmla="*/ 22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 h="481">
                    <a:moveTo>
                      <a:pt x="133" y="97"/>
                    </a:moveTo>
                    <a:cubicBezTo>
                      <a:pt x="133" y="97"/>
                      <a:pt x="133" y="97"/>
                      <a:pt x="133" y="97"/>
                    </a:cubicBezTo>
                    <a:cubicBezTo>
                      <a:pt x="95" y="93"/>
                      <a:pt x="95" y="93"/>
                      <a:pt x="95" y="93"/>
                    </a:cubicBezTo>
                    <a:cubicBezTo>
                      <a:pt x="95" y="93"/>
                      <a:pt x="95" y="93"/>
                      <a:pt x="95" y="93"/>
                    </a:cubicBezTo>
                    <a:cubicBezTo>
                      <a:pt x="92" y="93"/>
                      <a:pt x="92" y="93"/>
                      <a:pt x="92" y="93"/>
                    </a:cubicBezTo>
                    <a:cubicBezTo>
                      <a:pt x="93" y="89"/>
                      <a:pt x="93" y="89"/>
                      <a:pt x="93" y="89"/>
                    </a:cubicBezTo>
                    <a:cubicBezTo>
                      <a:pt x="97" y="89"/>
                      <a:pt x="101" y="89"/>
                      <a:pt x="108" y="89"/>
                    </a:cubicBezTo>
                    <a:cubicBezTo>
                      <a:pt x="119" y="87"/>
                      <a:pt x="121" y="80"/>
                      <a:pt x="121" y="76"/>
                    </a:cubicBezTo>
                    <a:cubicBezTo>
                      <a:pt x="121" y="72"/>
                      <a:pt x="118" y="65"/>
                      <a:pt x="117" y="71"/>
                    </a:cubicBezTo>
                    <a:cubicBezTo>
                      <a:pt x="115" y="76"/>
                      <a:pt x="110" y="75"/>
                      <a:pt x="109" y="71"/>
                    </a:cubicBezTo>
                    <a:cubicBezTo>
                      <a:pt x="108" y="69"/>
                      <a:pt x="110" y="63"/>
                      <a:pt x="112" y="60"/>
                    </a:cubicBezTo>
                    <a:cubicBezTo>
                      <a:pt x="112" y="58"/>
                      <a:pt x="113" y="57"/>
                      <a:pt x="114" y="56"/>
                    </a:cubicBezTo>
                    <a:cubicBezTo>
                      <a:pt x="114" y="55"/>
                      <a:pt x="114" y="55"/>
                      <a:pt x="114" y="55"/>
                    </a:cubicBezTo>
                    <a:cubicBezTo>
                      <a:pt x="114" y="55"/>
                      <a:pt x="114" y="55"/>
                      <a:pt x="114" y="55"/>
                    </a:cubicBezTo>
                    <a:cubicBezTo>
                      <a:pt x="115" y="51"/>
                      <a:pt x="116" y="47"/>
                      <a:pt x="116" y="42"/>
                    </a:cubicBezTo>
                    <a:cubicBezTo>
                      <a:pt x="116" y="29"/>
                      <a:pt x="109" y="18"/>
                      <a:pt x="99" y="14"/>
                    </a:cubicBezTo>
                    <a:cubicBezTo>
                      <a:pt x="94" y="6"/>
                      <a:pt x="85" y="0"/>
                      <a:pt x="76" y="0"/>
                    </a:cubicBezTo>
                    <a:cubicBezTo>
                      <a:pt x="60" y="0"/>
                      <a:pt x="47" y="16"/>
                      <a:pt x="47" y="36"/>
                    </a:cubicBezTo>
                    <a:cubicBezTo>
                      <a:pt x="47" y="44"/>
                      <a:pt x="48" y="49"/>
                      <a:pt x="51" y="55"/>
                    </a:cubicBezTo>
                    <a:cubicBezTo>
                      <a:pt x="51" y="55"/>
                      <a:pt x="51" y="55"/>
                      <a:pt x="51" y="55"/>
                    </a:cubicBezTo>
                    <a:cubicBezTo>
                      <a:pt x="51" y="55"/>
                      <a:pt x="57" y="67"/>
                      <a:pt x="55" y="71"/>
                    </a:cubicBezTo>
                    <a:cubicBezTo>
                      <a:pt x="54" y="75"/>
                      <a:pt x="50" y="76"/>
                      <a:pt x="48" y="71"/>
                    </a:cubicBezTo>
                    <a:cubicBezTo>
                      <a:pt x="46" y="65"/>
                      <a:pt x="43" y="72"/>
                      <a:pt x="44" y="76"/>
                    </a:cubicBezTo>
                    <a:cubicBezTo>
                      <a:pt x="44" y="80"/>
                      <a:pt x="46" y="87"/>
                      <a:pt x="56" y="89"/>
                    </a:cubicBezTo>
                    <a:cubicBezTo>
                      <a:pt x="62" y="89"/>
                      <a:pt x="66" y="89"/>
                      <a:pt x="70" y="89"/>
                    </a:cubicBezTo>
                    <a:cubicBezTo>
                      <a:pt x="70" y="93"/>
                      <a:pt x="70" y="93"/>
                      <a:pt x="70" y="93"/>
                    </a:cubicBezTo>
                    <a:cubicBezTo>
                      <a:pt x="66" y="93"/>
                      <a:pt x="66" y="93"/>
                      <a:pt x="66" y="93"/>
                    </a:cubicBezTo>
                    <a:cubicBezTo>
                      <a:pt x="29" y="97"/>
                      <a:pt x="29" y="97"/>
                      <a:pt x="29" y="97"/>
                    </a:cubicBezTo>
                    <a:cubicBezTo>
                      <a:pt x="29" y="97"/>
                      <a:pt x="29" y="97"/>
                      <a:pt x="29" y="97"/>
                    </a:cubicBezTo>
                    <a:cubicBezTo>
                      <a:pt x="29" y="97"/>
                      <a:pt x="29" y="97"/>
                      <a:pt x="29" y="97"/>
                    </a:cubicBezTo>
                    <a:cubicBezTo>
                      <a:pt x="10" y="138"/>
                      <a:pt x="4" y="177"/>
                      <a:pt x="0" y="221"/>
                    </a:cubicBezTo>
                    <a:cubicBezTo>
                      <a:pt x="3" y="221"/>
                      <a:pt x="3" y="221"/>
                      <a:pt x="3" y="221"/>
                    </a:cubicBezTo>
                    <a:cubicBezTo>
                      <a:pt x="3" y="230"/>
                      <a:pt x="3" y="230"/>
                      <a:pt x="3" y="230"/>
                    </a:cubicBezTo>
                    <a:cubicBezTo>
                      <a:pt x="3" y="234"/>
                      <a:pt x="6" y="237"/>
                      <a:pt x="10" y="237"/>
                    </a:cubicBezTo>
                    <a:cubicBezTo>
                      <a:pt x="14" y="237"/>
                      <a:pt x="18" y="234"/>
                      <a:pt x="18" y="230"/>
                    </a:cubicBezTo>
                    <a:cubicBezTo>
                      <a:pt x="18" y="221"/>
                      <a:pt x="18" y="221"/>
                      <a:pt x="18" y="221"/>
                    </a:cubicBezTo>
                    <a:cubicBezTo>
                      <a:pt x="20" y="221"/>
                      <a:pt x="20" y="221"/>
                      <a:pt x="20" y="221"/>
                    </a:cubicBezTo>
                    <a:cubicBezTo>
                      <a:pt x="23" y="196"/>
                      <a:pt x="26" y="173"/>
                      <a:pt x="32" y="149"/>
                    </a:cubicBezTo>
                    <a:cubicBezTo>
                      <a:pt x="38" y="253"/>
                      <a:pt x="38" y="253"/>
                      <a:pt x="38" y="253"/>
                    </a:cubicBezTo>
                    <a:cubicBezTo>
                      <a:pt x="38" y="364"/>
                      <a:pt x="38" y="364"/>
                      <a:pt x="38" y="364"/>
                    </a:cubicBezTo>
                    <a:cubicBezTo>
                      <a:pt x="52" y="364"/>
                      <a:pt x="52" y="364"/>
                      <a:pt x="52" y="364"/>
                    </a:cubicBezTo>
                    <a:cubicBezTo>
                      <a:pt x="55" y="474"/>
                      <a:pt x="55" y="474"/>
                      <a:pt x="55" y="474"/>
                    </a:cubicBezTo>
                    <a:cubicBezTo>
                      <a:pt x="53" y="476"/>
                      <a:pt x="52" y="479"/>
                      <a:pt x="52" y="481"/>
                    </a:cubicBezTo>
                    <a:cubicBezTo>
                      <a:pt x="55" y="481"/>
                      <a:pt x="55" y="481"/>
                      <a:pt x="55" y="481"/>
                    </a:cubicBezTo>
                    <a:cubicBezTo>
                      <a:pt x="77" y="481"/>
                      <a:pt x="77" y="481"/>
                      <a:pt x="77" y="481"/>
                    </a:cubicBezTo>
                    <a:cubicBezTo>
                      <a:pt x="80" y="481"/>
                      <a:pt x="80" y="481"/>
                      <a:pt x="80" y="481"/>
                    </a:cubicBezTo>
                    <a:cubicBezTo>
                      <a:pt x="80" y="479"/>
                      <a:pt x="79" y="476"/>
                      <a:pt x="77" y="474"/>
                    </a:cubicBezTo>
                    <a:cubicBezTo>
                      <a:pt x="80" y="364"/>
                      <a:pt x="80" y="364"/>
                      <a:pt x="80" y="364"/>
                    </a:cubicBezTo>
                    <a:cubicBezTo>
                      <a:pt x="86" y="364"/>
                      <a:pt x="86" y="364"/>
                      <a:pt x="86" y="364"/>
                    </a:cubicBezTo>
                    <a:cubicBezTo>
                      <a:pt x="89" y="474"/>
                      <a:pt x="89" y="474"/>
                      <a:pt x="89" y="474"/>
                    </a:cubicBezTo>
                    <a:cubicBezTo>
                      <a:pt x="87" y="476"/>
                      <a:pt x="86" y="479"/>
                      <a:pt x="86" y="481"/>
                    </a:cubicBezTo>
                    <a:cubicBezTo>
                      <a:pt x="89" y="481"/>
                      <a:pt x="89" y="481"/>
                      <a:pt x="89" y="481"/>
                    </a:cubicBezTo>
                    <a:cubicBezTo>
                      <a:pt x="109" y="481"/>
                      <a:pt x="109" y="481"/>
                      <a:pt x="109" y="481"/>
                    </a:cubicBezTo>
                    <a:cubicBezTo>
                      <a:pt x="112" y="481"/>
                      <a:pt x="112" y="481"/>
                      <a:pt x="112" y="481"/>
                    </a:cubicBezTo>
                    <a:cubicBezTo>
                      <a:pt x="112" y="479"/>
                      <a:pt x="111" y="476"/>
                      <a:pt x="109" y="474"/>
                    </a:cubicBezTo>
                    <a:cubicBezTo>
                      <a:pt x="112" y="364"/>
                      <a:pt x="112" y="364"/>
                      <a:pt x="112" y="364"/>
                    </a:cubicBezTo>
                    <a:cubicBezTo>
                      <a:pt x="124" y="364"/>
                      <a:pt x="124" y="364"/>
                      <a:pt x="124" y="364"/>
                    </a:cubicBezTo>
                    <a:cubicBezTo>
                      <a:pt x="124" y="253"/>
                      <a:pt x="124" y="253"/>
                      <a:pt x="124" y="253"/>
                    </a:cubicBezTo>
                    <a:cubicBezTo>
                      <a:pt x="130" y="149"/>
                      <a:pt x="130" y="149"/>
                      <a:pt x="130" y="149"/>
                    </a:cubicBezTo>
                    <a:cubicBezTo>
                      <a:pt x="136" y="173"/>
                      <a:pt x="138" y="196"/>
                      <a:pt x="141" y="221"/>
                    </a:cubicBezTo>
                    <a:cubicBezTo>
                      <a:pt x="144" y="221"/>
                      <a:pt x="144" y="221"/>
                      <a:pt x="144" y="221"/>
                    </a:cubicBezTo>
                    <a:cubicBezTo>
                      <a:pt x="144" y="230"/>
                      <a:pt x="144" y="230"/>
                      <a:pt x="144" y="230"/>
                    </a:cubicBezTo>
                    <a:cubicBezTo>
                      <a:pt x="144" y="234"/>
                      <a:pt x="147" y="237"/>
                      <a:pt x="151" y="237"/>
                    </a:cubicBezTo>
                    <a:cubicBezTo>
                      <a:pt x="155" y="237"/>
                      <a:pt x="159" y="234"/>
                      <a:pt x="159" y="230"/>
                    </a:cubicBezTo>
                    <a:cubicBezTo>
                      <a:pt x="159" y="221"/>
                      <a:pt x="159" y="221"/>
                      <a:pt x="159" y="221"/>
                    </a:cubicBezTo>
                    <a:cubicBezTo>
                      <a:pt x="161" y="221"/>
                      <a:pt x="161" y="221"/>
                      <a:pt x="161" y="221"/>
                    </a:cubicBezTo>
                    <a:cubicBezTo>
                      <a:pt x="157" y="177"/>
                      <a:pt x="151" y="138"/>
                      <a:pt x="133" y="97"/>
                    </a:cubicBezTo>
                    <a:close/>
                  </a:path>
                </a:pathLst>
              </a:custGeom>
              <a:solidFill>
                <a:srgbClr val="F0F0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63" name="Freeform 3378"/>
              <p:cNvSpPr>
                <a:spLocks/>
              </p:cNvSpPr>
              <p:nvPr/>
            </p:nvSpPr>
            <p:spPr bwMode="auto">
              <a:xfrm>
                <a:off x="10710864" y="933450"/>
                <a:ext cx="463550" cy="1011237"/>
              </a:xfrm>
              <a:custGeom>
                <a:avLst/>
                <a:gdLst>
                  <a:gd name="T0" fmla="*/ 176 w 224"/>
                  <a:gd name="T1" fmla="*/ 92 h 489"/>
                  <a:gd name="T2" fmla="*/ 176 w 224"/>
                  <a:gd name="T3" fmla="*/ 92 h 489"/>
                  <a:gd name="T4" fmla="*/ 176 w 224"/>
                  <a:gd name="T5" fmla="*/ 92 h 489"/>
                  <a:gd name="T6" fmla="*/ 128 w 224"/>
                  <a:gd name="T7" fmla="*/ 88 h 489"/>
                  <a:gd name="T8" fmla="*/ 128 w 224"/>
                  <a:gd name="T9" fmla="*/ 88 h 489"/>
                  <a:gd name="T10" fmla="*/ 128 w 224"/>
                  <a:gd name="T11" fmla="*/ 88 h 489"/>
                  <a:gd name="T12" fmla="*/ 128 w 224"/>
                  <a:gd name="T13" fmla="*/ 88 h 489"/>
                  <a:gd name="T14" fmla="*/ 128 w 224"/>
                  <a:gd name="T15" fmla="*/ 81 h 489"/>
                  <a:gd name="T16" fmla="*/ 138 w 224"/>
                  <a:gd name="T17" fmla="*/ 67 h 489"/>
                  <a:gd name="T18" fmla="*/ 138 w 224"/>
                  <a:gd name="T19" fmla="*/ 57 h 489"/>
                  <a:gd name="T20" fmla="*/ 142 w 224"/>
                  <a:gd name="T21" fmla="*/ 53 h 489"/>
                  <a:gd name="T22" fmla="*/ 142 w 224"/>
                  <a:gd name="T23" fmla="*/ 42 h 489"/>
                  <a:gd name="T24" fmla="*/ 140 w 224"/>
                  <a:gd name="T25" fmla="*/ 39 h 489"/>
                  <a:gd name="T26" fmla="*/ 145 w 224"/>
                  <a:gd name="T27" fmla="*/ 25 h 489"/>
                  <a:gd name="T28" fmla="*/ 128 w 224"/>
                  <a:gd name="T29" fmla="*/ 7 h 489"/>
                  <a:gd name="T30" fmla="*/ 127 w 224"/>
                  <a:gd name="T31" fmla="*/ 7 h 489"/>
                  <a:gd name="T32" fmla="*/ 107 w 224"/>
                  <a:gd name="T33" fmla="*/ 0 h 489"/>
                  <a:gd name="T34" fmla="*/ 78 w 224"/>
                  <a:gd name="T35" fmla="*/ 24 h 489"/>
                  <a:gd name="T36" fmla="*/ 84 w 224"/>
                  <a:gd name="T37" fmla="*/ 38 h 489"/>
                  <a:gd name="T38" fmla="*/ 80 w 224"/>
                  <a:gd name="T39" fmla="*/ 42 h 489"/>
                  <a:gd name="T40" fmla="*/ 80 w 224"/>
                  <a:gd name="T41" fmla="*/ 53 h 489"/>
                  <a:gd name="T42" fmla="*/ 85 w 224"/>
                  <a:gd name="T43" fmla="*/ 57 h 489"/>
                  <a:gd name="T44" fmla="*/ 85 w 224"/>
                  <a:gd name="T45" fmla="*/ 67 h 489"/>
                  <a:gd name="T46" fmla="*/ 96 w 224"/>
                  <a:gd name="T47" fmla="*/ 81 h 489"/>
                  <a:gd name="T48" fmla="*/ 96 w 224"/>
                  <a:gd name="T49" fmla="*/ 88 h 489"/>
                  <a:gd name="T50" fmla="*/ 48 w 224"/>
                  <a:gd name="T51" fmla="*/ 92 h 489"/>
                  <a:gd name="T52" fmla="*/ 48 w 224"/>
                  <a:gd name="T53" fmla="*/ 94 h 489"/>
                  <a:gd name="T54" fmla="*/ 0 w 224"/>
                  <a:gd name="T55" fmla="*/ 267 h 489"/>
                  <a:gd name="T56" fmla="*/ 4 w 224"/>
                  <a:gd name="T57" fmla="*/ 267 h 489"/>
                  <a:gd name="T58" fmla="*/ 4 w 224"/>
                  <a:gd name="T59" fmla="*/ 279 h 489"/>
                  <a:gd name="T60" fmla="*/ 14 w 224"/>
                  <a:gd name="T61" fmla="*/ 290 h 489"/>
                  <a:gd name="T62" fmla="*/ 24 w 224"/>
                  <a:gd name="T63" fmla="*/ 279 h 489"/>
                  <a:gd name="T64" fmla="*/ 24 w 224"/>
                  <a:gd name="T65" fmla="*/ 267 h 489"/>
                  <a:gd name="T66" fmla="*/ 28 w 224"/>
                  <a:gd name="T67" fmla="*/ 267 h 489"/>
                  <a:gd name="T68" fmla="*/ 48 w 224"/>
                  <a:gd name="T69" fmla="*/ 170 h 489"/>
                  <a:gd name="T70" fmla="*/ 48 w 224"/>
                  <a:gd name="T71" fmla="*/ 308 h 489"/>
                  <a:gd name="T72" fmla="*/ 64 w 224"/>
                  <a:gd name="T73" fmla="*/ 308 h 489"/>
                  <a:gd name="T74" fmla="*/ 71 w 224"/>
                  <a:gd name="T75" fmla="*/ 474 h 489"/>
                  <a:gd name="T76" fmla="*/ 76 w 224"/>
                  <a:gd name="T77" fmla="*/ 474 h 489"/>
                  <a:gd name="T78" fmla="*/ 68 w 224"/>
                  <a:gd name="T79" fmla="*/ 489 h 489"/>
                  <a:gd name="T80" fmla="*/ 107 w 224"/>
                  <a:gd name="T81" fmla="*/ 489 h 489"/>
                  <a:gd name="T82" fmla="*/ 99 w 224"/>
                  <a:gd name="T83" fmla="*/ 474 h 489"/>
                  <a:gd name="T84" fmla="*/ 104 w 224"/>
                  <a:gd name="T85" fmla="*/ 474 h 489"/>
                  <a:gd name="T86" fmla="*/ 111 w 224"/>
                  <a:gd name="T87" fmla="*/ 308 h 489"/>
                  <a:gd name="T88" fmla="*/ 113 w 224"/>
                  <a:gd name="T89" fmla="*/ 308 h 489"/>
                  <a:gd name="T90" fmla="*/ 119 w 224"/>
                  <a:gd name="T91" fmla="*/ 474 h 489"/>
                  <a:gd name="T92" fmla="*/ 125 w 224"/>
                  <a:gd name="T93" fmla="*/ 474 h 489"/>
                  <a:gd name="T94" fmla="*/ 116 w 224"/>
                  <a:gd name="T95" fmla="*/ 489 h 489"/>
                  <a:gd name="T96" fmla="*/ 156 w 224"/>
                  <a:gd name="T97" fmla="*/ 489 h 489"/>
                  <a:gd name="T98" fmla="*/ 147 w 224"/>
                  <a:gd name="T99" fmla="*/ 474 h 489"/>
                  <a:gd name="T100" fmla="*/ 153 w 224"/>
                  <a:gd name="T101" fmla="*/ 474 h 489"/>
                  <a:gd name="T102" fmla="*/ 159 w 224"/>
                  <a:gd name="T103" fmla="*/ 308 h 489"/>
                  <a:gd name="T104" fmla="*/ 176 w 224"/>
                  <a:gd name="T105" fmla="*/ 308 h 489"/>
                  <a:gd name="T106" fmla="*/ 176 w 224"/>
                  <a:gd name="T107" fmla="*/ 167 h 489"/>
                  <a:gd name="T108" fmla="*/ 197 w 224"/>
                  <a:gd name="T109" fmla="*/ 267 h 489"/>
                  <a:gd name="T110" fmla="*/ 201 w 224"/>
                  <a:gd name="T111" fmla="*/ 267 h 489"/>
                  <a:gd name="T112" fmla="*/ 201 w 224"/>
                  <a:gd name="T113" fmla="*/ 279 h 489"/>
                  <a:gd name="T114" fmla="*/ 210 w 224"/>
                  <a:gd name="T115" fmla="*/ 290 h 489"/>
                  <a:gd name="T116" fmla="*/ 221 w 224"/>
                  <a:gd name="T117" fmla="*/ 279 h 489"/>
                  <a:gd name="T118" fmla="*/ 221 w 224"/>
                  <a:gd name="T119" fmla="*/ 267 h 489"/>
                  <a:gd name="T120" fmla="*/ 224 w 224"/>
                  <a:gd name="T121" fmla="*/ 267 h 489"/>
                  <a:gd name="T122" fmla="*/ 176 w 224"/>
                  <a:gd name="T123" fmla="*/ 92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4" h="489">
                    <a:moveTo>
                      <a:pt x="176" y="92"/>
                    </a:moveTo>
                    <a:cubicBezTo>
                      <a:pt x="176" y="92"/>
                      <a:pt x="176" y="92"/>
                      <a:pt x="176" y="92"/>
                    </a:cubicBezTo>
                    <a:cubicBezTo>
                      <a:pt x="176" y="92"/>
                      <a:pt x="176" y="92"/>
                      <a:pt x="176" y="92"/>
                    </a:cubicBezTo>
                    <a:cubicBezTo>
                      <a:pt x="128" y="88"/>
                      <a:pt x="128" y="88"/>
                      <a:pt x="128" y="88"/>
                    </a:cubicBezTo>
                    <a:cubicBezTo>
                      <a:pt x="128" y="88"/>
                      <a:pt x="128" y="88"/>
                      <a:pt x="128" y="88"/>
                    </a:cubicBezTo>
                    <a:cubicBezTo>
                      <a:pt x="128" y="88"/>
                      <a:pt x="128" y="88"/>
                      <a:pt x="128" y="88"/>
                    </a:cubicBezTo>
                    <a:cubicBezTo>
                      <a:pt x="128" y="88"/>
                      <a:pt x="128" y="88"/>
                      <a:pt x="128" y="88"/>
                    </a:cubicBezTo>
                    <a:cubicBezTo>
                      <a:pt x="128" y="81"/>
                      <a:pt x="128" y="81"/>
                      <a:pt x="128" y="81"/>
                    </a:cubicBezTo>
                    <a:cubicBezTo>
                      <a:pt x="134" y="80"/>
                      <a:pt x="138" y="74"/>
                      <a:pt x="138" y="67"/>
                    </a:cubicBezTo>
                    <a:cubicBezTo>
                      <a:pt x="138" y="57"/>
                      <a:pt x="138" y="57"/>
                      <a:pt x="138" y="57"/>
                    </a:cubicBezTo>
                    <a:cubicBezTo>
                      <a:pt x="141" y="57"/>
                      <a:pt x="142" y="54"/>
                      <a:pt x="142" y="53"/>
                    </a:cubicBezTo>
                    <a:cubicBezTo>
                      <a:pt x="142" y="42"/>
                      <a:pt x="142" y="42"/>
                      <a:pt x="142" y="42"/>
                    </a:cubicBezTo>
                    <a:cubicBezTo>
                      <a:pt x="142" y="40"/>
                      <a:pt x="142" y="39"/>
                      <a:pt x="140" y="39"/>
                    </a:cubicBezTo>
                    <a:cubicBezTo>
                      <a:pt x="143" y="35"/>
                      <a:pt x="145" y="30"/>
                      <a:pt x="145" y="25"/>
                    </a:cubicBezTo>
                    <a:cubicBezTo>
                      <a:pt x="145" y="15"/>
                      <a:pt x="138" y="7"/>
                      <a:pt x="128" y="7"/>
                    </a:cubicBezTo>
                    <a:cubicBezTo>
                      <a:pt x="127" y="7"/>
                      <a:pt x="127" y="7"/>
                      <a:pt x="127" y="7"/>
                    </a:cubicBezTo>
                    <a:cubicBezTo>
                      <a:pt x="122" y="2"/>
                      <a:pt x="115" y="0"/>
                      <a:pt x="107" y="0"/>
                    </a:cubicBezTo>
                    <a:cubicBezTo>
                      <a:pt x="91" y="0"/>
                      <a:pt x="78" y="11"/>
                      <a:pt x="78" y="24"/>
                    </a:cubicBezTo>
                    <a:cubicBezTo>
                      <a:pt x="78" y="29"/>
                      <a:pt x="80" y="34"/>
                      <a:pt x="84" y="38"/>
                    </a:cubicBezTo>
                    <a:cubicBezTo>
                      <a:pt x="82" y="39"/>
                      <a:pt x="80" y="40"/>
                      <a:pt x="80" y="42"/>
                    </a:cubicBezTo>
                    <a:cubicBezTo>
                      <a:pt x="80" y="53"/>
                      <a:pt x="80" y="53"/>
                      <a:pt x="80" y="53"/>
                    </a:cubicBezTo>
                    <a:cubicBezTo>
                      <a:pt x="80" y="54"/>
                      <a:pt x="82" y="57"/>
                      <a:pt x="85" y="57"/>
                    </a:cubicBezTo>
                    <a:cubicBezTo>
                      <a:pt x="85" y="67"/>
                      <a:pt x="85" y="67"/>
                      <a:pt x="85" y="67"/>
                    </a:cubicBezTo>
                    <a:cubicBezTo>
                      <a:pt x="85" y="74"/>
                      <a:pt x="89" y="80"/>
                      <a:pt x="96" y="81"/>
                    </a:cubicBezTo>
                    <a:cubicBezTo>
                      <a:pt x="96" y="88"/>
                      <a:pt x="96" y="88"/>
                      <a:pt x="96" y="88"/>
                    </a:cubicBezTo>
                    <a:cubicBezTo>
                      <a:pt x="48" y="92"/>
                      <a:pt x="48" y="92"/>
                      <a:pt x="48" y="92"/>
                    </a:cubicBezTo>
                    <a:cubicBezTo>
                      <a:pt x="48" y="94"/>
                      <a:pt x="48" y="94"/>
                      <a:pt x="48" y="94"/>
                    </a:cubicBezTo>
                    <a:cubicBezTo>
                      <a:pt x="22" y="150"/>
                      <a:pt x="6" y="206"/>
                      <a:pt x="0" y="267"/>
                    </a:cubicBezTo>
                    <a:cubicBezTo>
                      <a:pt x="4" y="267"/>
                      <a:pt x="4" y="267"/>
                      <a:pt x="4" y="267"/>
                    </a:cubicBezTo>
                    <a:cubicBezTo>
                      <a:pt x="4" y="279"/>
                      <a:pt x="4" y="279"/>
                      <a:pt x="4" y="279"/>
                    </a:cubicBezTo>
                    <a:cubicBezTo>
                      <a:pt x="4" y="285"/>
                      <a:pt x="8" y="290"/>
                      <a:pt x="14" y="290"/>
                    </a:cubicBezTo>
                    <a:cubicBezTo>
                      <a:pt x="20" y="290"/>
                      <a:pt x="24" y="285"/>
                      <a:pt x="24" y="279"/>
                    </a:cubicBezTo>
                    <a:cubicBezTo>
                      <a:pt x="24" y="267"/>
                      <a:pt x="24" y="267"/>
                      <a:pt x="24" y="267"/>
                    </a:cubicBezTo>
                    <a:cubicBezTo>
                      <a:pt x="28" y="267"/>
                      <a:pt x="28" y="267"/>
                      <a:pt x="28" y="267"/>
                    </a:cubicBezTo>
                    <a:cubicBezTo>
                      <a:pt x="32" y="234"/>
                      <a:pt x="38" y="201"/>
                      <a:pt x="48" y="170"/>
                    </a:cubicBezTo>
                    <a:cubicBezTo>
                      <a:pt x="48" y="308"/>
                      <a:pt x="48" y="308"/>
                      <a:pt x="48" y="308"/>
                    </a:cubicBezTo>
                    <a:cubicBezTo>
                      <a:pt x="64" y="308"/>
                      <a:pt x="64" y="308"/>
                      <a:pt x="64" y="308"/>
                    </a:cubicBezTo>
                    <a:cubicBezTo>
                      <a:pt x="71" y="474"/>
                      <a:pt x="71" y="474"/>
                      <a:pt x="71" y="474"/>
                    </a:cubicBezTo>
                    <a:cubicBezTo>
                      <a:pt x="76" y="474"/>
                      <a:pt x="76" y="474"/>
                      <a:pt x="76" y="474"/>
                    </a:cubicBezTo>
                    <a:cubicBezTo>
                      <a:pt x="72" y="476"/>
                      <a:pt x="68" y="483"/>
                      <a:pt x="68" y="489"/>
                    </a:cubicBezTo>
                    <a:cubicBezTo>
                      <a:pt x="107" y="489"/>
                      <a:pt x="107" y="489"/>
                      <a:pt x="107" y="489"/>
                    </a:cubicBezTo>
                    <a:cubicBezTo>
                      <a:pt x="107" y="483"/>
                      <a:pt x="104" y="476"/>
                      <a:pt x="99" y="474"/>
                    </a:cubicBezTo>
                    <a:cubicBezTo>
                      <a:pt x="104" y="474"/>
                      <a:pt x="104" y="474"/>
                      <a:pt x="104" y="474"/>
                    </a:cubicBezTo>
                    <a:cubicBezTo>
                      <a:pt x="111" y="308"/>
                      <a:pt x="111" y="308"/>
                      <a:pt x="111" y="308"/>
                    </a:cubicBezTo>
                    <a:cubicBezTo>
                      <a:pt x="113" y="308"/>
                      <a:pt x="113" y="308"/>
                      <a:pt x="113" y="308"/>
                    </a:cubicBezTo>
                    <a:cubicBezTo>
                      <a:pt x="119" y="474"/>
                      <a:pt x="119" y="474"/>
                      <a:pt x="119" y="474"/>
                    </a:cubicBezTo>
                    <a:cubicBezTo>
                      <a:pt x="125" y="474"/>
                      <a:pt x="125" y="474"/>
                      <a:pt x="125" y="474"/>
                    </a:cubicBezTo>
                    <a:cubicBezTo>
                      <a:pt x="120" y="476"/>
                      <a:pt x="116" y="483"/>
                      <a:pt x="116" y="489"/>
                    </a:cubicBezTo>
                    <a:cubicBezTo>
                      <a:pt x="156" y="489"/>
                      <a:pt x="156" y="489"/>
                      <a:pt x="156" y="489"/>
                    </a:cubicBezTo>
                    <a:cubicBezTo>
                      <a:pt x="156" y="483"/>
                      <a:pt x="153" y="476"/>
                      <a:pt x="147" y="474"/>
                    </a:cubicBezTo>
                    <a:cubicBezTo>
                      <a:pt x="153" y="474"/>
                      <a:pt x="153" y="474"/>
                      <a:pt x="153" y="474"/>
                    </a:cubicBezTo>
                    <a:cubicBezTo>
                      <a:pt x="159" y="308"/>
                      <a:pt x="159" y="308"/>
                      <a:pt x="159" y="308"/>
                    </a:cubicBezTo>
                    <a:cubicBezTo>
                      <a:pt x="176" y="308"/>
                      <a:pt x="176" y="308"/>
                      <a:pt x="176" y="308"/>
                    </a:cubicBezTo>
                    <a:cubicBezTo>
                      <a:pt x="176" y="167"/>
                      <a:pt x="176" y="167"/>
                      <a:pt x="176" y="167"/>
                    </a:cubicBezTo>
                    <a:cubicBezTo>
                      <a:pt x="186" y="199"/>
                      <a:pt x="194" y="233"/>
                      <a:pt x="197" y="267"/>
                    </a:cubicBezTo>
                    <a:cubicBezTo>
                      <a:pt x="201" y="267"/>
                      <a:pt x="201" y="267"/>
                      <a:pt x="201" y="267"/>
                    </a:cubicBezTo>
                    <a:cubicBezTo>
                      <a:pt x="201" y="279"/>
                      <a:pt x="201" y="279"/>
                      <a:pt x="201" y="279"/>
                    </a:cubicBezTo>
                    <a:cubicBezTo>
                      <a:pt x="201" y="285"/>
                      <a:pt x="205" y="290"/>
                      <a:pt x="210" y="290"/>
                    </a:cubicBezTo>
                    <a:cubicBezTo>
                      <a:pt x="216" y="290"/>
                      <a:pt x="221" y="285"/>
                      <a:pt x="221" y="279"/>
                    </a:cubicBezTo>
                    <a:cubicBezTo>
                      <a:pt x="221" y="267"/>
                      <a:pt x="221" y="267"/>
                      <a:pt x="221" y="267"/>
                    </a:cubicBezTo>
                    <a:cubicBezTo>
                      <a:pt x="224" y="267"/>
                      <a:pt x="224" y="267"/>
                      <a:pt x="224" y="267"/>
                    </a:cubicBezTo>
                    <a:cubicBezTo>
                      <a:pt x="219" y="205"/>
                      <a:pt x="203" y="149"/>
                      <a:pt x="176" y="92"/>
                    </a:cubicBezTo>
                    <a:close/>
                  </a:path>
                </a:pathLst>
              </a:custGeom>
              <a:solidFill>
                <a:srgbClr val="F0F0F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64" name="Freeform 3379"/>
              <p:cNvSpPr>
                <a:spLocks/>
              </p:cNvSpPr>
              <p:nvPr/>
            </p:nvSpPr>
            <p:spPr bwMode="auto">
              <a:xfrm>
                <a:off x="10129839" y="730250"/>
                <a:ext cx="153988" cy="130175"/>
              </a:xfrm>
              <a:custGeom>
                <a:avLst/>
                <a:gdLst>
                  <a:gd name="T0" fmla="*/ 7 w 74"/>
                  <a:gd name="T1" fmla="*/ 57 h 63"/>
                  <a:gd name="T2" fmla="*/ 7 w 74"/>
                  <a:gd name="T3" fmla="*/ 54 h 63"/>
                  <a:gd name="T4" fmla="*/ 7 w 74"/>
                  <a:gd name="T5" fmla="*/ 54 h 63"/>
                  <a:gd name="T6" fmla="*/ 7 w 74"/>
                  <a:gd name="T7" fmla="*/ 52 h 63"/>
                  <a:gd name="T8" fmla="*/ 7 w 74"/>
                  <a:gd name="T9" fmla="*/ 51 h 63"/>
                  <a:gd name="T10" fmla="*/ 7 w 74"/>
                  <a:gd name="T11" fmla="*/ 49 h 63"/>
                  <a:gd name="T12" fmla="*/ 7 w 74"/>
                  <a:gd name="T13" fmla="*/ 49 h 63"/>
                  <a:gd name="T14" fmla="*/ 8 w 74"/>
                  <a:gd name="T15" fmla="*/ 47 h 63"/>
                  <a:gd name="T16" fmla="*/ 8 w 74"/>
                  <a:gd name="T17" fmla="*/ 47 h 63"/>
                  <a:gd name="T18" fmla="*/ 9 w 74"/>
                  <a:gd name="T19" fmla="*/ 45 h 63"/>
                  <a:gd name="T20" fmla="*/ 9 w 74"/>
                  <a:gd name="T21" fmla="*/ 45 h 63"/>
                  <a:gd name="T22" fmla="*/ 11 w 74"/>
                  <a:gd name="T23" fmla="*/ 41 h 63"/>
                  <a:gd name="T24" fmla="*/ 31 w 74"/>
                  <a:gd name="T25" fmla="*/ 44 h 63"/>
                  <a:gd name="T26" fmla="*/ 48 w 74"/>
                  <a:gd name="T27" fmla="*/ 41 h 63"/>
                  <a:gd name="T28" fmla="*/ 59 w 74"/>
                  <a:gd name="T29" fmla="*/ 44 h 63"/>
                  <a:gd name="T30" fmla="*/ 63 w 74"/>
                  <a:gd name="T31" fmla="*/ 43 h 63"/>
                  <a:gd name="T32" fmla="*/ 63 w 74"/>
                  <a:gd name="T33" fmla="*/ 43 h 63"/>
                  <a:gd name="T34" fmla="*/ 63 w 74"/>
                  <a:gd name="T35" fmla="*/ 43 h 63"/>
                  <a:gd name="T36" fmla="*/ 64 w 74"/>
                  <a:gd name="T37" fmla="*/ 44 h 63"/>
                  <a:gd name="T38" fmla="*/ 64 w 74"/>
                  <a:gd name="T39" fmla="*/ 45 h 63"/>
                  <a:gd name="T40" fmla="*/ 65 w 74"/>
                  <a:gd name="T41" fmla="*/ 46 h 63"/>
                  <a:gd name="T42" fmla="*/ 65 w 74"/>
                  <a:gd name="T43" fmla="*/ 46 h 63"/>
                  <a:gd name="T44" fmla="*/ 65 w 74"/>
                  <a:gd name="T45" fmla="*/ 49 h 63"/>
                  <a:gd name="T46" fmla="*/ 66 w 74"/>
                  <a:gd name="T47" fmla="*/ 49 h 63"/>
                  <a:gd name="T48" fmla="*/ 66 w 74"/>
                  <a:gd name="T49" fmla="*/ 50 h 63"/>
                  <a:gd name="T50" fmla="*/ 66 w 74"/>
                  <a:gd name="T51" fmla="*/ 51 h 63"/>
                  <a:gd name="T52" fmla="*/ 66 w 74"/>
                  <a:gd name="T53" fmla="*/ 52 h 63"/>
                  <a:gd name="T54" fmla="*/ 66 w 74"/>
                  <a:gd name="T55" fmla="*/ 54 h 63"/>
                  <a:gd name="T56" fmla="*/ 66 w 74"/>
                  <a:gd name="T57" fmla="*/ 54 h 63"/>
                  <a:gd name="T58" fmla="*/ 66 w 74"/>
                  <a:gd name="T59" fmla="*/ 57 h 63"/>
                  <a:gd name="T60" fmla="*/ 66 w 74"/>
                  <a:gd name="T61" fmla="*/ 63 h 63"/>
                  <a:gd name="T62" fmla="*/ 68 w 74"/>
                  <a:gd name="T63" fmla="*/ 63 h 63"/>
                  <a:gd name="T64" fmla="*/ 74 w 74"/>
                  <a:gd name="T65" fmla="*/ 41 h 63"/>
                  <a:gd name="T66" fmla="*/ 54 w 74"/>
                  <a:gd name="T67" fmla="*/ 10 h 63"/>
                  <a:gd name="T68" fmla="*/ 54 w 74"/>
                  <a:gd name="T69" fmla="*/ 10 h 63"/>
                  <a:gd name="T70" fmla="*/ 31 w 74"/>
                  <a:gd name="T71" fmla="*/ 0 h 63"/>
                  <a:gd name="T72" fmla="*/ 0 w 74"/>
                  <a:gd name="T73" fmla="*/ 39 h 63"/>
                  <a:gd name="T74" fmla="*/ 6 w 74"/>
                  <a:gd name="T75" fmla="*/ 63 h 63"/>
                  <a:gd name="T76" fmla="*/ 7 w 74"/>
                  <a:gd name="T77" fmla="*/ 63 h 63"/>
                  <a:gd name="T78" fmla="*/ 7 w 74"/>
                  <a:gd name="T79" fmla="*/ 57 h 63"/>
                  <a:gd name="T80" fmla="*/ 7 w 74"/>
                  <a:gd name="T81" fmla="*/ 5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4" h="63">
                    <a:moveTo>
                      <a:pt x="7" y="57"/>
                    </a:moveTo>
                    <a:cubicBezTo>
                      <a:pt x="7" y="56"/>
                      <a:pt x="7" y="55"/>
                      <a:pt x="7" y="54"/>
                    </a:cubicBezTo>
                    <a:cubicBezTo>
                      <a:pt x="7" y="54"/>
                      <a:pt x="7" y="54"/>
                      <a:pt x="7" y="54"/>
                    </a:cubicBezTo>
                    <a:cubicBezTo>
                      <a:pt x="7" y="53"/>
                      <a:pt x="7" y="52"/>
                      <a:pt x="7" y="52"/>
                    </a:cubicBezTo>
                    <a:cubicBezTo>
                      <a:pt x="7" y="51"/>
                      <a:pt x="7" y="51"/>
                      <a:pt x="7" y="51"/>
                    </a:cubicBezTo>
                    <a:cubicBezTo>
                      <a:pt x="7" y="51"/>
                      <a:pt x="7" y="50"/>
                      <a:pt x="7" y="49"/>
                    </a:cubicBezTo>
                    <a:cubicBezTo>
                      <a:pt x="7" y="49"/>
                      <a:pt x="7" y="49"/>
                      <a:pt x="7" y="49"/>
                    </a:cubicBezTo>
                    <a:cubicBezTo>
                      <a:pt x="7" y="48"/>
                      <a:pt x="8" y="48"/>
                      <a:pt x="8" y="47"/>
                    </a:cubicBezTo>
                    <a:cubicBezTo>
                      <a:pt x="8" y="47"/>
                      <a:pt x="8" y="47"/>
                      <a:pt x="8" y="47"/>
                    </a:cubicBezTo>
                    <a:cubicBezTo>
                      <a:pt x="8" y="46"/>
                      <a:pt x="8" y="46"/>
                      <a:pt x="9" y="45"/>
                    </a:cubicBezTo>
                    <a:cubicBezTo>
                      <a:pt x="9" y="45"/>
                      <a:pt x="9" y="45"/>
                      <a:pt x="9" y="45"/>
                    </a:cubicBezTo>
                    <a:cubicBezTo>
                      <a:pt x="9" y="43"/>
                      <a:pt x="10" y="42"/>
                      <a:pt x="11" y="41"/>
                    </a:cubicBezTo>
                    <a:cubicBezTo>
                      <a:pt x="16" y="43"/>
                      <a:pt x="22" y="44"/>
                      <a:pt x="31" y="44"/>
                    </a:cubicBezTo>
                    <a:cubicBezTo>
                      <a:pt x="37" y="44"/>
                      <a:pt x="44" y="43"/>
                      <a:pt x="48" y="41"/>
                    </a:cubicBezTo>
                    <a:cubicBezTo>
                      <a:pt x="50" y="43"/>
                      <a:pt x="54" y="44"/>
                      <a:pt x="59" y="44"/>
                    </a:cubicBezTo>
                    <a:cubicBezTo>
                      <a:pt x="60" y="44"/>
                      <a:pt x="62" y="44"/>
                      <a:pt x="63" y="43"/>
                    </a:cubicBezTo>
                    <a:cubicBezTo>
                      <a:pt x="63" y="43"/>
                      <a:pt x="63" y="43"/>
                      <a:pt x="63" y="43"/>
                    </a:cubicBezTo>
                    <a:cubicBezTo>
                      <a:pt x="63" y="43"/>
                      <a:pt x="63" y="43"/>
                      <a:pt x="63" y="43"/>
                    </a:cubicBezTo>
                    <a:cubicBezTo>
                      <a:pt x="64" y="43"/>
                      <a:pt x="64" y="44"/>
                      <a:pt x="64" y="44"/>
                    </a:cubicBezTo>
                    <a:cubicBezTo>
                      <a:pt x="64" y="44"/>
                      <a:pt x="64" y="44"/>
                      <a:pt x="64" y="45"/>
                    </a:cubicBezTo>
                    <a:cubicBezTo>
                      <a:pt x="64" y="45"/>
                      <a:pt x="64" y="45"/>
                      <a:pt x="65" y="46"/>
                    </a:cubicBezTo>
                    <a:cubicBezTo>
                      <a:pt x="65" y="46"/>
                      <a:pt x="65" y="46"/>
                      <a:pt x="65" y="46"/>
                    </a:cubicBezTo>
                    <a:cubicBezTo>
                      <a:pt x="65" y="47"/>
                      <a:pt x="65" y="48"/>
                      <a:pt x="65" y="49"/>
                    </a:cubicBezTo>
                    <a:cubicBezTo>
                      <a:pt x="65" y="49"/>
                      <a:pt x="65" y="49"/>
                      <a:pt x="66" y="49"/>
                    </a:cubicBezTo>
                    <a:cubicBezTo>
                      <a:pt x="66" y="50"/>
                      <a:pt x="66" y="50"/>
                      <a:pt x="66" y="50"/>
                    </a:cubicBezTo>
                    <a:cubicBezTo>
                      <a:pt x="66" y="51"/>
                      <a:pt x="66" y="51"/>
                      <a:pt x="66" y="51"/>
                    </a:cubicBezTo>
                    <a:cubicBezTo>
                      <a:pt x="66" y="52"/>
                      <a:pt x="66" y="52"/>
                      <a:pt x="66" y="52"/>
                    </a:cubicBezTo>
                    <a:cubicBezTo>
                      <a:pt x="66" y="53"/>
                      <a:pt x="66" y="53"/>
                      <a:pt x="66" y="54"/>
                    </a:cubicBezTo>
                    <a:cubicBezTo>
                      <a:pt x="66" y="54"/>
                      <a:pt x="66" y="54"/>
                      <a:pt x="66" y="54"/>
                    </a:cubicBezTo>
                    <a:cubicBezTo>
                      <a:pt x="66" y="55"/>
                      <a:pt x="66" y="56"/>
                      <a:pt x="66" y="57"/>
                    </a:cubicBezTo>
                    <a:cubicBezTo>
                      <a:pt x="66" y="63"/>
                      <a:pt x="66" y="63"/>
                      <a:pt x="66" y="63"/>
                    </a:cubicBezTo>
                    <a:cubicBezTo>
                      <a:pt x="67" y="63"/>
                      <a:pt x="68" y="63"/>
                      <a:pt x="68" y="63"/>
                    </a:cubicBezTo>
                    <a:cubicBezTo>
                      <a:pt x="73" y="57"/>
                      <a:pt x="74" y="49"/>
                      <a:pt x="74" y="41"/>
                    </a:cubicBezTo>
                    <a:cubicBezTo>
                      <a:pt x="74" y="24"/>
                      <a:pt x="65" y="10"/>
                      <a:pt x="54" y="10"/>
                    </a:cubicBezTo>
                    <a:cubicBezTo>
                      <a:pt x="54" y="10"/>
                      <a:pt x="54" y="10"/>
                      <a:pt x="54" y="10"/>
                    </a:cubicBezTo>
                    <a:cubicBezTo>
                      <a:pt x="48" y="2"/>
                      <a:pt x="40" y="0"/>
                      <a:pt x="31" y="0"/>
                    </a:cubicBezTo>
                    <a:cubicBezTo>
                      <a:pt x="14" y="0"/>
                      <a:pt x="0" y="16"/>
                      <a:pt x="0" y="39"/>
                    </a:cubicBezTo>
                    <a:cubicBezTo>
                      <a:pt x="0" y="47"/>
                      <a:pt x="2" y="56"/>
                      <a:pt x="6" y="63"/>
                    </a:cubicBezTo>
                    <a:cubicBezTo>
                      <a:pt x="6" y="63"/>
                      <a:pt x="6" y="63"/>
                      <a:pt x="7" y="63"/>
                    </a:cubicBezTo>
                    <a:cubicBezTo>
                      <a:pt x="7" y="57"/>
                      <a:pt x="7" y="57"/>
                      <a:pt x="7" y="57"/>
                    </a:cubicBezTo>
                    <a:cubicBezTo>
                      <a:pt x="7" y="57"/>
                      <a:pt x="7" y="57"/>
                      <a:pt x="7" y="57"/>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65" name="Freeform 3380"/>
              <p:cNvSpPr>
                <a:spLocks/>
              </p:cNvSpPr>
              <p:nvPr/>
            </p:nvSpPr>
            <p:spPr bwMode="auto">
              <a:xfrm>
                <a:off x="10167939" y="881062"/>
                <a:ext cx="76200" cy="84137"/>
              </a:xfrm>
              <a:custGeom>
                <a:avLst/>
                <a:gdLst>
                  <a:gd name="T0" fmla="*/ 48 w 48"/>
                  <a:gd name="T1" fmla="*/ 40 h 53"/>
                  <a:gd name="T2" fmla="*/ 24 w 48"/>
                  <a:gd name="T3" fmla="*/ 53 h 53"/>
                  <a:gd name="T4" fmla="*/ 0 w 48"/>
                  <a:gd name="T5" fmla="*/ 40 h 53"/>
                  <a:gd name="T6" fmla="*/ 0 w 48"/>
                  <a:gd name="T7" fmla="*/ 0 h 53"/>
                  <a:gd name="T8" fmla="*/ 48 w 48"/>
                  <a:gd name="T9" fmla="*/ 0 h 53"/>
                  <a:gd name="T10" fmla="*/ 48 w 48"/>
                  <a:gd name="T11" fmla="*/ 40 h 53"/>
                  <a:gd name="T12" fmla="*/ 48 w 48"/>
                  <a:gd name="T13" fmla="*/ 40 h 53"/>
                  <a:gd name="T14" fmla="*/ 48 w 48"/>
                  <a:gd name="T15" fmla="*/ 4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53">
                    <a:moveTo>
                      <a:pt x="48" y="40"/>
                    </a:moveTo>
                    <a:lnTo>
                      <a:pt x="24" y="53"/>
                    </a:lnTo>
                    <a:lnTo>
                      <a:pt x="0" y="40"/>
                    </a:lnTo>
                    <a:lnTo>
                      <a:pt x="0" y="0"/>
                    </a:lnTo>
                    <a:lnTo>
                      <a:pt x="48" y="0"/>
                    </a:lnTo>
                    <a:lnTo>
                      <a:pt x="48" y="40"/>
                    </a:lnTo>
                    <a:lnTo>
                      <a:pt x="48" y="40"/>
                    </a:lnTo>
                    <a:lnTo>
                      <a:pt x="48" y="40"/>
                    </a:lnTo>
                    <a:close/>
                  </a:path>
                </a:pathLst>
              </a:custGeom>
              <a:solidFill>
                <a:srgbClr val="E1BC8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66" name="Freeform 3381"/>
              <p:cNvSpPr>
                <a:spLocks/>
              </p:cNvSpPr>
              <p:nvPr/>
            </p:nvSpPr>
            <p:spPr bwMode="auto">
              <a:xfrm>
                <a:off x="10171114" y="965200"/>
                <a:ext cx="73025" cy="366712"/>
              </a:xfrm>
              <a:custGeom>
                <a:avLst/>
                <a:gdLst>
                  <a:gd name="T0" fmla="*/ 28 w 46"/>
                  <a:gd name="T1" fmla="*/ 25 h 231"/>
                  <a:gd name="T2" fmla="*/ 41 w 46"/>
                  <a:gd name="T3" fmla="*/ 13 h 231"/>
                  <a:gd name="T4" fmla="*/ 22 w 46"/>
                  <a:gd name="T5" fmla="*/ 0 h 231"/>
                  <a:gd name="T6" fmla="*/ 3 w 46"/>
                  <a:gd name="T7" fmla="*/ 13 h 231"/>
                  <a:gd name="T8" fmla="*/ 17 w 46"/>
                  <a:gd name="T9" fmla="*/ 25 h 231"/>
                  <a:gd name="T10" fmla="*/ 0 w 46"/>
                  <a:gd name="T11" fmla="*/ 213 h 231"/>
                  <a:gd name="T12" fmla="*/ 22 w 46"/>
                  <a:gd name="T13" fmla="*/ 231 h 231"/>
                  <a:gd name="T14" fmla="*/ 46 w 46"/>
                  <a:gd name="T15" fmla="*/ 213 h 231"/>
                  <a:gd name="T16" fmla="*/ 28 w 46"/>
                  <a:gd name="T17" fmla="*/ 25 h 231"/>
                  <a:gd name="T18" fmla="*/ 28 w 46"/>
                  <a:gd name="T19" fmla="*/ 25 h 231"/>
                  <a:gd name="T20" fmla="*/ 28 w 46"/>
                  <a:gd name="T21" fmla="*/ 2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231">
                    <a:moveTo>
                      <a:pt x="28" y="25"/>
                    </a:moveTo>
                    <a:lnTo>
                      <a:pt x="41" y="13"/>
                    </a:lnTo>
                    <a:lnTo>
                      <a:pt x="22" y="0"/>
                    </a:lnTo>
                    <a:lnTo>
                      <a:pt x="3" y="13"/>
                    </a:lnTo>
                    <a:lnTo>
                      <a:pt x="17" y="25"/>
                    </a:lnTo>
                    <a:lnTo>
                      <a:pt x="0" y="213"/>
                    </a:lnTo>
                    <a:lnTo>
                      <a:pt x="22" y="231"/>
                    </a:lnTo>
                    <a:lnTo>
                      <a:pt x="46" y="213"/>
                    </a:lnTo>
                    <a:lnTo>
                      <a:pt x="28" y="25"/>
                    </a:lnTo>
                    <a:lnTo>
                      <a:pt x="28" y="25"/>
                    </a:lnTo>
                    <a:lnTo>
                      <a:pt x="28" y="25"/>
                    </a:ln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67" name="Freeform 3382"/>
              <p:cNvSpPr>
                <a:spLocks/>
              </p:cNvSpPr>
              <p:nvPr/>
            </p:nvSpPr>
            <p:spPr bwMode="auto">
              <a:xfrm>
                <a:off x="9928226" y="954087"/>
                <a:ext cx="185738" cy="434975"/>
              </a:xfrm>
              <a:custGeom>
                <a:avLst/>
                <a:gdLst>
                  <a:gd name="T0" fmla="*/ 90 w 90"/>
                  <a:gd name="T1" fmla="*/ 9 h 211"/>
                  <a:gd name="T2" fmla="*/ 58 w 90"/>
                  <a:gd name="T3" fmla="*/ 0 h 211"/>
                  <a:gd name="T4" fmla="*/ 0 w 90"/>
                  <a:gd name="T5" fmla="*/ 211 h 211"/>
                  <a:gd name="T6" fmla="*/ 33 w 90"/>
                  <a:gd name="T7" fmla="*/ 211 h 211"/>
                  <a:gd name="T8" fmla="*/ 90 w 90"/>
                  <a:gd name="T9" fmla="*/ 9 h 211"/>
                </a:gdLst>
                <a:ahLst/>
                <a:cxnLst>
                  <a:cxn ang="0">
                    <a:pos x="T0" y="T1"/>
                  </a:cxn>
                  <a:cxn ang="0">
                    <a:pos x="T2" y="T3"/>
                  </a:cxn>
                  <a:cxn ang="0">
                    <a:pos x="T4" y="T5"/>
                  </a:cxn>
                  <a:cxn ang="0">
                    <a:pos x="T6" y="T7"/>
                  </a:cxn>
                  <a:cxn ang="0">
                    <a:pos x="T8" y="T9"/>
                  </a:cxn>
                </a:cxnLst>
                <a:rect l="0" t="0" r="r" b="b"/>
                <a:pathLst>
                  <a:path w="90" h="211">
                    <a:moveTo>
                      <a:pt x="90" y="9"/>
                    </a:moveTo>
                    <a:cubicBezTo>
                      <a:pt x="80" y="6"/>
                      <a:pt x="69" y="3"/>
                      <a:pt x="58" y="0"/>
                    </a:cubicBezTo>
                    <a:cubicBezTo>
                      <a:pt x="27" y="69"/>
                      <a:pt x="7" y="137"/>
                      <a:pt x="0" y="211"/>
                    </a:cubicBezTo>
                    <a:cubicBezTo>
                      <a:pt x="33" y="211"/>
                      <a:pt x="33" y="211"/>
                      <a:pt x="33" y="211"/>
                    </a:cubicBezTo>
                    <a:cubicBezTo>
                      <a:pt x="41" y="140"/>
                      <a:pt x="60" y="74"/>
                      <a:pt x="90" y="9"/>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68" name="Freeform 3383"/>
              <p:cNvSpPr>
                <a:spLocks/>
              </p:cNvSpPr>
              <p:nvPr/>
            </p:nvSpPr>
            <p:spPr bwMode="auto">
              <a:xfrm>
                <a:off x="10301289" y="954087"/>
                <a:ext cx="188913" cy="434975"/>
              </a:xfrm>
              <a:custGeom>
                <a:avLst/>
                <a:gdLst>
                  <a:gd name="T0" fmla="*/ 0 w 91"/>
                  <a:gd name="T1" fmla="*/ 9 h 211"/>
                  <a:gd name="T2" fmla="*/ 32 w 91"/>
                  <a:gd name="T3" fmla="*/ 0 h 211"/>
                  <a:gd name="T4" fmla="*/ 91 w 91"/>
                  <a:gd name="T5" fmla="*/ 211 h 211"/>
                  <a:gd name="T6" fmla="*/ 57 w 91"/>
                  <a:gd name="T7" fmla="*/ 211 h 211"/>
                  <a:gd name="T8" fmla="*/ 0 w 91"/>
                  <a:gd name="T9" fmla="*/ 9 h 211"/>
                </a:gdLst>
                <a:ahLst/>
                <a:cxnLst>
                  <a:cxn ang="0">
                    <a:pos x="T0" y="T1"/>
                  </a:cxn>
                  <a:cxn ang="0">
                    <a:pos x="T2" y="T3"/>
                  </a:cxn>
                  <a:cxn ang="0">
                    <a:pos x="T4" y="T5"/>
                  </a:cxn>
                  <a:cxn ang="0">
                    <a:pos x="T6" y="T7"/>
                  </a:cxn>
                  <a:cxn ang="0">
                    <a:pos x="T8" y="T9"/>
                  </a:cxn>
                </a:cxnLst>
                <a:rect l="0" t="0" r="r" b="b"/>
                <a:pathLst>
                  <a:path w="91" h="211">
                    <a:moveTo>
                      <a:pt x="0" y="9"/>
                    </a:moveTo>
                    <a:cubicBezTo>
                      <a:pt x="10" y="6"/>
                      <a:pt x="21" y="3"/>
                      <a:pt x="32" y="0"/>
                    </a:cubicBezTo>
                    <a:cubicBezTo>
                      <a:pt x="63" y="69"/>
                      <a:pt x="83" y="137"/>
                      <a:pt x="91" y="211"/>
                    </a:cubicBezTo>
                    <a:cubicBezTo>
                      <a:pt x="57" y="211"/>
                      <a:pt x="57" y="211"/>
                      <a:pt x="57" y="211"/>
                    </a:cubicBezTo>
                    <a:cubicBezTo>
                      <a:pt x="49" y="140"/>
                      <a:pt x="30" y="74"/>
                      <a:pt x="0" y="9"/>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69" name="Freeform 3384"/>
              <p:cNvSpPr>
                <a:spLocks/>
              </p:cNvSpPr>
              <p:nvPr/>
            </p:nvSpPr>
            <p:spPr bwMode="auto">
              <a:xfrm>
                <a:off x="10090151" y="1493837"/>
                <a:ext cx="112713" cy="409575"/>
              </a:xfrm>
              <a:custGeom>
                <a:avLst/>
                <a:gdLst>
                  <a:gd name="T0" fmla="*/ 62 w 71"/>
                  <a:gd name="T1" fmla="*/ 258 h 258"/>
                  <a:gd name="T2" fmla="*/ 10 w 71"/>
                  <a:gd name="T3" fmla="*/ 258 h 258"/>
                  <a:gd name="T4" fmla="*/ 0 w 71"/>
                  <a:gd name="T5" fmla="*/ 0 h 258"/>
                  <a:gd name="T6" fmla="*/ 71 w 71"/>
                  <a:gd name="T7" fmla="*/ 0 h 258"/>
                  <a:gd name="T8" fmla="*/ 62 w 71"/>
                  <a:gd name="T9" fmla="*/ 258 h 258"/>
                  <a:gd name="T10" fmla="*/ 62 w 71"/>
                  <a:gd name="T11" fmla="*/ 258 h 258"/>
                  <a:gd name="T12" fmla="*/ 62 w 71"/>
                  <a:gd name="T13" fmla="*/ 258 h 258"/>
                </a:gdLst>
                <a:ahLst/>
                <a:cxnLst>
                  <a:cxn ang="0">
                    <a:pos x="T0" y="T1"/>
                  </a:cxn>
                  <a:cxn ang="0">
                    <a:pos x="T2" y="T3"/>
                  </a:cxn>
                  <a:cxn ang="0">
                    <a:pos x="T4" y="T5"/>
                  </a:cxn>
                  <a:cxn ang="0">
                    <a:pos x="T6" y="T7"/>
                  </a:cxn>
                  <a:cxn ang="0">
                    <a:pos x="T8" y="T9"/>
                  </a:cxn>
                  <a:cxn ang="0">
                    <a:pos x="T10" y="T11"/>
                  </a:cxn>
                  <a:cxn ang="0">
                    <a:pos x="T12" y="T13"/>
                  </a:cxn>
                </a:cxnLst>
                <a:rect l="0" t="0" r="r" b="b"/>
                <a:pathLst>
                  <a:path w="71" h="258">
                    <a:moveTo>
                      <a:pt x="62" y="258"/>
                    </a:moveTo>
                    <a:lnTo>
                      <a:pt x="10" y="258"/>
                    </a:lnTo>
                    <a:lnTo>
                      <a:pt x="0" y="0"/>
                    </a:lnTo>
                    <a:lnTo>
                      <a:pt x="71" y="0"/>
                    </a:lnTo>
                    <a:lnTo>
                      <a:pt x="62" y="258"/>
                    </a:lnTo>
                    <a:lnTo>
                      <a:pt x="62" y="258"/>
                    </a:lnTo>
                    <a:lnTo>
                      <a:pt x="62" y="258"/>
                    </a:ln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70" name="Freeform 3385"/>
              <p:cNvSpPr>
                <a:spLocks/>
              </p:cNvSpPr>
              <p:nvPr/>
            </p:nvSpPr>
            <p:spPr bwMode="auto">
              <a:xfrm>
                <a:off x="10209214" y="1493837"/>
                <a:ext cx="115888" cy="409575"/>
              </a:xfrm>
              <a:custGeom>
                <a:avLst/>
                <a:gdLst>
                  <a:gd name="T0" fmla="*/ 63 w 73"/>
                  <a:gd name="T1" fmla="*/ 258 h 258"/>
                  <a:gd name="T2" fmla="*/ 9 w 73"/>
                  <a:gd name="T3" fmla="*/ 258 h 258"/>
                  <a:gd name="T4" fmla="*/ 0 w 73"/>
                  <a:gd name="T5" fmla="*/ 0 h 258"/>
                  <a:gd name="T6" fmla="*/ 73 w 73"/>
                  <a:gd name="T7" fmla="*/ 0 h 258"/>
                  <a:gd name="T8" fmla="*/ 63 w 73"/>
                  <a:gd name="T9" fmla="*/ 258 h 258"/>
                  <a:gd name="T10" fmla="*/ 63 w 73"/>
                  <a:gd name="T11" fmla="*/ 258 h 258"/>
                  <a:gd name="T12" fmla="*/ 63 w 73"/>
                  <a:gd name="T13" fmla="*/ 258 h 258"/>
                </a:gdLst>
                <a:ahLst/>
                <a:cxnLst>
                  <a:cxn ang="0">
                    <a:pos x="T0" y="T1"/>
                  </a:cxn>
                  <a:cxn ang="0">
                    <a:pos x="T2" y="T3"/>
                  </a:cxn>
                  <a:cxn ang="0">
                    <a:pos x="T4" y="T5"/>
                  </a:cxn>
                  <a:cxn ang="0">
                    <a:pos x="T6" y="T7"/>
                  </a:cxn>
                  <a:cxn ang="0">
                    <a:pos x="T8" y="T9"/>
                  </a:cxn>
                  <a:cxn ang="0">
                    <a:pos x="T10" y="T11"/>
                  </a:cxn>
                  <a:cxn ang="0">
                    <a:pos x="T12" y="T13"/>
                  </a:cxn>
                </a:cxnLst>
                <a:rect l="0" t="0" r="r" b="b"/>
                <a:pathLst>
                  <a:path w="73" h="258">
                    <a:moveTo>
                      <a:pt x="63" y="258"/>
                    </a:moveTo>
                    <a:lnTo>
                      <a:pt x="9" y="258"/>
                    </a:lnTo>
                    <a:lnTo>
                      <a:pt x="0" y="0"/>
                    </a:lnTo>
                    <a:lnTo>
                      <a:pt x="73" y="0"/>
                    </a:lnTo>
                    <a:lnTo>
                      <a:pt x="63" y="258"/>
                    </a:lnTo>
                    <a:lnTo>
                      <a:pt x="63" y="258"/>
                    </a:lnTo>
                    <a:lnTo>
                      <a:pt x="63" y="258"/>
                    </a:lnTo>
                    <a:close/>
                  </a:path>
                </a:pathLst>
              </a:custGeom>
              <a:solidFill>
                <a:srgbClr val="00B2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71" name="Freeform 3386"/>
              <p:cNvSpPr>
                <a:spLocks/>
              </p:cNvSpPr>
              <p:nvPr/>
            </p:nvSpPr>
            <p:spPr bwMode="auto">
              <a:xfrm>
                <a:off x="10096501" y="1892300"/>
                <a:ext cx="100013" cy="52387"/>
              </a:xfrm>
              <a:custGeom>
                <a:avLst/>
                <a:gdLst>
                  <a:gd name="T0" fmla="*/ 24 w 48"/>
                  <a:gd name="T1" fmla="*/ 0 h 25"/>
                  <a:gd name="T2" fmla="*/ 0 w 48"/>
                  <a:gd name="T3" fmla="*/ 25 h 25"/>
                  <a:gd name="T4" fmla="*/ 48 w 48"/>
                  <a:gd name="T5" fmla="*/ 25 h 25"/>
                  <a:gd name="T6" fmla="*/ 24 w 48"/>
                  <a:gd name="T7" fmla="*/ 0 h 25"/>
                </a:gdLst>
                <a:ahLst/>
                <a:cxnLst>
                  <a:cxn ang="0">
                    <a:pos x="T0" y="T1"/>
                  </a:cxn>
                  <a:cxn ang="0">
                    <a:pos x="T2" y="T3"/>
                  </a:cxn>
                  <a:cxn ang="0">
                    <a:pos x="T4" y="T5"/>
                  </a:cxn>
                  <a:cxn ang="0">
                    <a:pos x="T6" y="T7"/>
                  </a:cxn>
                </a:cxnLst>
                <a:rect l="0" t="0" r="r" b="b"/>
                <a:pathLst>
                  <a:path w="48" h="25">
                    <a:moveTo>
                      <a:pt x="24" y="0"/>
                    </a:moveTo>
                    <a:cubicBezTo>
                      <a:pt x="11" y="0"/>
                      <a:pt x="0" y="12"/>
                      <a:pt x="0" y="25"/>
                    </a:cubicBezTo>
                    <a:cubicBezTo>
                      <a:pt x="48" y="25"/>
                      <a:pt x="48" y="25"/>
                      <a:pt x="48" y="25"/>
                    </a:cubicBezTo>
                    <a:cubicBezTo>
                      <a:pt x="48" y="12"/>
                      <a:pt x="37" y="0"/>
                      <a:pt x="24"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72" name="Freeform 3387"/>
              <p:cNvSpPr>
                <a:spLocks/>
              </p:cNvSpPr>
              <p:nvPr/>
            </p:nvSpPr>
            <p:spPr bwMode="auto">
              <a:xfrm>
                <a:off x="10218739" y="1892300"/>
                <a:ext cx="96838" cy="52387"/>
              </a:xfrm>
              <a:custGeom>
                <a:avLst/>
                <a:gdLst>
                  <a:gd name="T0" fmla="*/ 23 w 47"/>
                  <a:gd name="T1" fmla="*/ 0 h 25"/>
                  <a:gd name="T2" fmla="*/ 0 w 47"/>
                  <a:gd name="T3" fmla="*/ 25 h 25"/>
                  <a:gd name="T4" fmla="*/ 47 w 47"/>
                  <a:gd name="T5" fmla="*/ 25 h 25"/>
                  <a:gd name="T6" fmla="*/ 23 w 47"/>
                  <a:gd name="T7" fmla="*/ 0 h 25"/>
                </a:gdLst>
                <a:ahLst/>
                <a:cxnLst>
                  <a:cxn ang="0">
                    <a:pos x="T0" y="T1"/>
                  </a:cxn>
                  <a:cxn ang="0">
                    <a:pos x="T2" y="T3"/>
                  </a:cxn>
                  <a:cxn ang="0">
                    <a:pos x="T4" y="T5"/>
                  </a:cxn>
                  <a:cxn ang="0">
                    <a:pos x="T6" y="T7"/>
                  </a:cxn>
                </a:cxnLst>
                <a:rect l="0" t="0" r="r" b="b"/>
                <a:pathLst>
                  <a:path w="47" h="25">
                    <a:moveTo>
                      <a:pt x="23" y="0"/>
                    </a:moveTo>
                    <a:cubicBezTo>
                      <a:pt x="10" y="0"/>
                      <a:pt x="0" y="12"/>
                      <a:pt x="0" y="25"/>
                    </a:cubicBezTo>
                    <a:cubicBezTo>
                      <a:pt x="47" y="25"/>
                      <a:pt x="47" y="25"/>
                      <a:pt x="47" y="25"/>
                    </a:cubicBezTo>
                    <a:cubicBezTo>
                      <a:pt x="47" y="12"/>
                      <a:pt x="36" y="0"/>
                      <a:pt x="23" y="0"/>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73" name="Freeform 3388"/>
              <p:cNvSpPr>
                <a:spLocks/>
              </p:cNvSpPr>
              <p:nvPr/>
            </p:nvSpPr>
            <p:spPr bwMode="auto">
              <a:xfrm>
                <a:off x="9936164" y="1389062"/>
                <a:ext cx="50800" cy="58737"/>
              </a:xfrm>
              <a:custGeom>
                <a:avLst/>
                <a:gdLst>
                  <a:gd name="T0" fmla="*/ 0 w 25"/>
                  <a:gd name="T1" fmla="*/ 0 h 28"/>
                  <a:gd name="T2" fmla="*/ 0 w 25"/>
                  <a:gd name="T3" fmla="*/ 16 h 28"/>
                  <a:gd name="T4" fmla="*/ 13 w 25"/>
                  <a:gd name="T5" fmla="*/ 28 h 28"/>
                  <a:gd name="T6" fmla="*/ 25 w 25"/>
                  <a:gd name="T7" fmla="*/ 16 h 28"/>
                  <a:gd name="T8" fmla="*/ 25 w 25"/>
                  <a:gd name="T9" fmla="*/ 0 h 28"/>
                  <a:gd name="T10" fmla="*/ 0 w 25"/>
                  <a:gd name="T11" fmla="*/ 0 h 28"/>
                  <a:gd name="T12" fmla="*/ 0 w 25"/>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5" h="28">
                    <a:moveTo>
                      <a:pt x="0" y="0"/>
                    </a:moveTo>
                    <a:cubicBezTo>
                      <a:pt x="0" y="16"/>
                      <a:pt x="0" y="16"/>
                      <a:pt x="0" y="16"/>
                    </a:cubicBezTo>
                    <a:cubicBezTo>
                      <a:pt x="0" y="22"/>
                      <a:pt x="6" y="28"/>
                      <a:pt x="13" y="28"/>
                    </a:cubicBezTo>
                    <a:cubicBezTo>
                      <a:pt x="20" y="28"/>
                      <a:pt x="25" y="22"/>
                      <a:pt x="25" y="16"/>
                    </a:cubicBezTo>
                    <a:cubicBezTo>
                      <a:pt x="25" y="0"/>
                      <a:pt x="25" y="0"/>
                      <a:pt x="25" y="0"/>
                    </a:cubicBezTo>
                    <a:cubicBezTo>
                      <a:pt x="0" y="0"/>
                      <a:pt x="0" y="0"/>
                      <a:pt x="0" y="0"/>
                    </a:cubicBezTo>
                    <a:cubicBezTo>
                      <a:pt x="0" y="0"/>
                      <a:pt x="0" y="0"/>
                      <a:pt x="0" y="0"/>
                    </a:cubicBezTo>
                    <a:close/>
                  </a:path>
                </a:pathLst>
              </a:custGeom>
              <a:solidFill>
                <a:srgbClr val="E1BC8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74" name="Freeform 3389"/>
              <p:cNvSpPr>
                <a:spLocks/>
              </p:cNvSpPr>
              <p:nvPr/>
            </p:nvSpPr>
            <p:spPr bwMode="auto">
              <a:xfrm>
                <a:off x="10428289" y="1389062"/>
                <a:ext cx="50800" cy="58737"/>
              </a:xfrm>
              <a:custGeom>
                <a:avLst/>
                <a:gdLst>
                  <a:gd name="T0" fmla="*/ 0 w 25"/>
                  <a:gd name="T1" fmla="*/ 0 h 28"/>
                  <a:gd name="T2" fmla="*/ 0 w 25"/>
                  <a:gd name="T3" fmla="*/ 16 h 28"/>
                  <a:gd name="T4" fmla="*/ 13 w 25"/>
                  <a:gd name="T5" fmla="*/ 28 h 28"/>
                  <a:gd name="T6" fmla="*/ 25 w 25"/>
                  <a:gd name="T7" fmla="*/ 16 h 28"/>
                  <a:gd name="T8" fmla="*/ 25 w 25"/>
                  <a:gd name="T9" fmla="*/ 0 h 28"/>
                  <a:gd name="T10" fmla="*/ 0 w 25"/>
                  <a:gd name="T11" fmla="*/ 0 h 28"/>
                  <a:gd name="T12" fmla="*/ 0 w 25"/>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5" h="28">
                    <a:moveTo>
                      <a:pt x="0" y="0"/>
                    </a:moveTo>
                    <a:cubicBezTo>
                      <a:pt x="0" y="16"/>
                      <a:pt x="0" y="16"/>
                      <a:pt x="0" y="16"/>
                    </a:cubicBezTo>
                    <a:cubicBezTo>
                      <a:pt x="0" y="22"/>
                      <a:pt x="6" y="28"/>
                      <a:pt x="13" y="28"/>
                    </a:cubicBezTo>
                    <a:cubicBezTo>
                      <a:pt x="19" y="28"/>
                      <a:pt x="25" y="22"/>
                      <a:pt x="25" y="16"/>
                    </a:cubicBezTo>
                    <a:cubicBezTo>
                      <a:pt x="25" y="0"/>
                      <a:pt x="25" y="0"/>
                      <a:pt x="25" y="0"/>
                    </a:cubicBezTo>
                    <a:cubicBezTo>
                      <a:pt x="0" y="0"/>
                      <a:pt x="0" y="0"/>
                      <a:pt x="0" y="0"/>
                    </a:cubicBezTo>
                    <a:cubicBezTo>
                      <a:pt x="0" y="0"/>
                      <a:pt x="0" y="0"/>
                      <a:pt x="0" y="0"/>
                    </a:cubicBezTo>
                    <a:close/>
                  </a:path>
                </a:pathLst>
              </a:custGeom>
              <a:solidFill>
                <a:srgbClr val="E1BC8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75" name="Freeform 3390"/>
              <p:cNvSpPr>
                <a:spLocks/>
              </p:cNvSpPr>
              <p:nvPr/>
            </p:nvSpPr>
            <p:spPr bwMode="auto">
              <a:xfrm>
                <a:off x="10045701" y="942975"/>
                <a:ext cx="322263" cy="550862"/>
              </a:xfrm>
              <a:custGeom>
                <a:avLst/>
                <a:gdLst>
                  <a:gd name="T0" fmla="*/ 125 w 203"/>
                  <a:gd name="T1" fmla="*/ 0 h 347"/>
                  <a:gd name="T2" fmla="*/ 101 w 203"/>
                  <a:gd name="T3" fmla="*/ 198 h 347"/>
                  <a:gd name="T4" fmla="*/ 77 w 203"/>
                  <a:gd name="T5" fmla="*/ 0 h 347"/>
                  <a:gd name="T6" fmla="*/ 0 w 203"/>
                  <a:gd name="T7" fmla="*/ 7 h 347"/>
                  <a:gd name="T8" fmla="*/ 0 w 203"/>
                  <a:gd name="T9" fmla="*/ 347 h 347"/>
                  <a:gd name="T10" fmla="*/ 203 w 203"/>
                  <a:gd name="T11" fmla="*/ 347 h 347"/>
                  <a:gd name="T12" fmla="*/ 203 w 203"/>
                  <a:gd name="T13" fmla="*/ 7 h 347"/>
                  <a:gd name="T14" fmla="*/ 125 w 203"/>
                  <a:gd name="T15" fmla="*/ 0 h 347"/>
                  <a:gd name="T16" fmla="*/ 125 w 203"/>
                  <a:gd name="T17" fmla="*/ 0 h 347"/>
                  <a:gd name="T18" fmla="*/ 125 w 203"/>
                  <a:gd name="T19" fmla="*/ 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347">
                    <a:moveTo>
                      <a:pt x="125" y="0"/>
                    </a:moveTo>
                    <a:lnTo>
                      <a:pt x="101" y="198"/>
                    </a:lnTo>
                    <a:lnTo>
                      <a:pt x="77" y="0"/>
                    </a:lnTo>
                    <a:lnTo>
                      <a:pt x="0" y="7"/>
                    </a:lnTo>
                    <a:lnTo>
                      <a:pt x="0" y="347"/>
                    </a:lnTo>
                    <a:lnTo>
                      <a:pt x="203" y="347"/>
                    </a:lnTo>
                    <a:lnTo>
                      <a:pt x="203" y="7"/>
                    </a:lnTo>
                    <a:lnTo>
                      <a:pt x="125" y="0"/>
                    </a:lnTo>
                    <a:lnTo>
                      <a:pt x="125" y="0"/>
                    </a:lnTo>
                    <a:lnTo>
                      <a:pt x="125" y="0"/>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76" name="Freeform 3391"/>
              <p:cNvSpPr>
                <a:spLocks/>
              </p:cNvSpPr>
              <p:nvPr/>
            </p:nvSpPr>
            <p:spPr bwMode="auto">
              <a:xfrm>
                <a:off x="10128251" y="787400"/>
                <a:ext cx="155575" cy="136525"/>
              </a:xfrm>
              <a:custGeom>
                <a:avLst/>
                <a:gdLst>
                  <a:gd name="T0" fmla="*/ 72 w 75"/>
                  <a:gd name="T1" fmla="*/ 17 h 66"/>
                  <a:gd name="T2" fmla="*/ 70 w 75"/>
                  <a:gd name="T3" fmla="*/ 16 h 66"/>
                  <a:gd name="T4" fmla="*/ 70 w 75"/>
                  <a:gd name="T5" fmla="*/ 12 h 66"/>
                  <a:gd name="T6" fmla="*/ 70 w 75"/>
                  <a:gd name="T7" fmla="*/ 10 h 66"/>
                  <a:gd name="T8" fmla="*/ 70 w 75"/>
                  <a:gd name="T9" fmla="*/ 9 h 66"/>
                  <a:gd name="T10" fmla="*/ 70 w 75"/>
                  <a:gd name="T11" fmla="*/ 8 h 66"/>
                  <a:gd name="T12" fmla="*/ 69 w 75"/>
                  <a:gd name="T13" fmla="*/ 8 h 66"/>
                  <a:gd name="T14" fmla="*/ 69 w 75"/>
                  <a:gd name="T15" fmla="*/ 7 h 66"/>
                  <a:gd name="T16" fmla="*/ 69 w 75"/>
                  <a:gd name="T17" fmla="*/ 6 h 66"/>
                  <a:gd name="T18" fmla="*/ 69 w 75"/>
                  <a:gd name="T19" fmla="*/ 6 h 66"/>
                  <a:gd name="T20" fmla="*/ 68 w 75"/>
                  <a:gd name="T21" fmla="*/ 5 h 66"/>
                  <a:gd name="T22" fmla="*/ 68 w 75"/>
                  <a:gd name="T23" fmla="*/ 5 h 66"/>
                  <a:gd name="T24" fmla="*/ 67 w 75"/>
                  <a:gd name="T25" fmla="*/ 4 h 66"/>
                  <a:gd name="T26" fmla="*/ 67 w 75"/>
                  <a:gd name="T27" fmla="*/ 4 h 66"/>
                  <a:gd name="T28" fmla="*/ 67 w 75"/>
                  <a:gd name="T29" fmla="*/ 3 h 66"/>
                  <a:gd name="T30" fmla="*/ 67 w 75"/>
                  <a:gd name="T31" fmla="*/ 3 h 66"/>
                  <a:gd name="T32" fmla="*/ 61 w 75"/>
                  <a:gd name="T33" fmla="*/ 4 h 66"/>
                  <a:gd name="T34" fmla="*/ 50 w 75"/>
                  <a:gd name="T35" fmla="*/ 1 h 66"/>
                  <a:gd name="T36" fmla="*/ 31 w 75"/>
                  <a:gd name="T37" fmla="*/ 4 h 66"/>
                  <a:gd name="T38" fmla="*/ 10 w 75"/>
                  <a:gd name="T39" fmla="*/ 0 h 66"/>
                  <a:gd name="T40" fmla="*/ 8 w 75"/>
                  <a:gd name="T41" fmla="*/ 4 h 66"/>
                  <a:gd name="T42" fmla="*/ 8 w 75"/>
                  <a:gd name="T43" fmla="*/ 4 h 66"/>
                  <a:gd name="T44" fmla="*/ 7 w 75"/>
                  <a:gd name="T45" fmla="*/ 5 h 66"/>
                  <a:gd name="T46" fmla="*/ 7 w 75"/>
                  <a:gd name="T47" fmla="*/ 5 h 66"/>
                  <a:gd name="T48" fmla="*/ 7 w 75"/>
                  <a:gd name="T49" fmla="*/ 6 h 66"/>
                  <a:gd name="T50" fmla="*/ 7 w 75"/>
                  <a:gd name="T51" fmla="*/ 6 h 66"/>
                  <a:gd name="T52" fmla="*/ 6 w 75"/>
                  <a:gd name="T53" fmla="*/ 8 h 66"/>
                  <a:gd name="T54" fmla="*/ 6 w 75"/>
                  <a:gd name="T55" fmla="*/ 8 h 66"/>
                  <a:gd name="T56" fmla="*/ 6 w 75"/>
                  <a:gd name="T57" fmla="*/ 9 h 66"/>
                  <a:gd name="T58" fmla="*/ 6 w 75"/>
                  <a:gd name="T59" fmla="*/ 10 h 66"/>
                  <a:gd name="T60" fmla="*/ 6 w 75"/>
                  <a:gd name="T61" fmla="*/ 12 h 66"/>
                  <a:gd name="T62" fmla="*/ 6 w 75"/>
                  <a:gd name="T63" fmla="*/ 16 h 66"/>
                  <a:gd name="T64" fmla="*/ 5 w 75"/>
                  <a:gd name="T65" fmla="*/ 17 h 66"/>
                  <a:gd name="T66" fmla="*/ 0 w 75"/>
                  <a:gd name="T67" fmla="*/ 21 h 66"/>
                  <a:gd name="T68" fmla="*/ 0 w 75"/>
                  <a:gd name="T69" fmla="*/ 33 h 66"/>
                  <a:gd name="T70" fmla="*/ 6 w 75"/>
                  <a:gd name="T71" fmla="*/ 39 h 66"/>
                  <a:gd name="T72" fmla="*/ 6 w 75"/>
                  <a:gd name="T73" fmla="*/ 52 h 66"/>
                  <a:gd name="T74" fmla="*/ 21 w 75"/>
                  <a:gd name="T75" fmla="*/ 66 h 66"/>
                  <a:gd name="T76" fmla="*/ 54 w 75"/>
                  <a:gd name="T77" fmla="*/ 66 h 66"/>
                  <a:gd name="T78" fmla="*/ 70 w 75"/>
                  <a:gd name="T79" fmla="*/ 52 h 66"/>
                  <a:gd name="T80" fmla="*/ 70 w 75"/>
                  <a:gd name="T81" fmla="*/ 39 h 66"/>
                  <a:gd name="T82" fmla="*/ 75 w 75"/>
                  <a:gd name="T83" fmla="*/ 33 h 66"/>
                  <a:gd name="T84" fmla="*/ 75 w 75"/>
                  <a:gd name="T85" fmla="*/ 21 h 66"/>
                  <a:gd name="T86" fmla="*/ 72 w 75"/>
                  <a:gd name="T87" fmla="*/ 1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66">
                    <a:moveTo>
                      <a:pt x="72" y="17"/>
                    </a:moveTo>
                    <a:cubicBezTo>
                      <a:pt x="71" y="17"/>
                      <a:pt x="71" y="16"/>
                      <a:pt x="70" y="16"/>
                    </a:cubicBezTo>
                    <a:cubicBezTo>
                      <a:pt x="70" y="12"/>
                      <a:pt x="70" y="12"/>
                      <a:pt x="70" y="12"/>
                    </a:cubicBezTo>
                    <a:cubicBezTo>
                      <a:pt x="70" y="11"/>
                      <a:pt x="70" y="10"/>
                      <a:pt x="70" y="10"/>
                    </a:cubicBezTo>
                    <a:cubicBezTo>
                      <a:pt x="70" y="10"/>
                      <a:pt x="70" y="10"/>
                      <a:pt x="70" y="9"/>
                    </a:cubicBezTo>
                    <a:cubicBezTo>
                      <a:pt x="70" y="9"/>
                      <a:pt x="70" y="9"/>
                      <a:pt x="70" y="8"/>
                    </a:cubicBezTo>
                    <a:cubicBezTo>
                      <a:pt x="69" y="8"/>
                      <a:pt x="69" y="8"/>
                      <a:pt x="69" y="8"/>
                    </a:cubicBezTo>
                    <a:cubicBezTo>
                      <a:pt x="69" y="7"/>
                      <a:pt x="69" y="7"/>
                      <a:pt x="69" y="7"/>
                    </a:cubicBezTo>
                    <a:cubicBezTo>
                      <a:pt x="69" y="7"/>
                      <a:pt x="69" y="7"/>
                      <a:pt x="69" y="6"/>
                    </a:cubicBezTo>
                    <a:cubicBezTo>
                      <a:pt x="69" y="6"/>
                      <a:pt x="69" y="6"/>
                      <a:pt x="69" y="6"/>
                    </a:cubicBezTo>
                    <a:cubicBezTo>
                      <a:pt x="69" y="5"/>
                      <a:pt x="68" y="5"/>
                      <a:pt x="68" y="5"/>
                    </a:cubicBezTo>
                    <a:cubicBezTo>
                      <a:pt x="68" y="5"/>
                      <a:pt x="68" y="5"/>
                      <a:pt x="68" y="5"/>
                    </a:cubicBezTo>
                    <a:cubicBezTo>
                      <a:pt x="68" y="5"/>
                      <a:pt x="68" y="4"/>
                      <a:pt x="67" y="4"/>
                    </a:cubicBezTo>
                    <a:cubicBezTo>
                      <a:pt x="67" y="4"/>
                      <a:pt x="67" y="4"/>
                      <a:pt x="67" y="4"/>
                    </a:cubicBezTo>
                    <a:cubicBezTo>
                      <a:pt x="67" y="3"/>
                      <a:pt x="67" y="3"/>
                      <a:pt x="67" y="3"/>
                    </a:cubicBezTo>
                    <a:cubicBezTo>
                      <a:pt x="67" y="3"/>
                      <a:pt x="67" y="3"/>
                      <a:pt x="67" y="3"/>
                    </a:cubicBezTo>
                    <a:cubicBezTo>
                      <a:pt x="65" y="3"/>
                      <a:pt x="63" y="4"/>
                      <a:pt x="61" y="4"/>
                    </a:cubicBezTo>
                    <a:cubicBezTo>
                      <a:pt x="57" y="4"/>
                      <a:pt x="52" y="2"/>
                      <a:pt x="50" y="1"/>
                    </a:cubicBezTo>
                    <a:cubicBezTo>
                      <a:pt x="46" y="2"/>
                      <a:pt x="38" y="4"/>
                      <a:pt x="31" y="4"/>
                    </a:cubicBezTo>
                    <a:cubicBezTo>
                      <a:pt x="22" y="4"/>
                      <a:pt x="15" y="2"/>
                      <a:pt x="10" y="0"/>
                    </a:cubicBezTo>
                    <a:cubicBezTo>
                      <a:pt x="9" y="2"/>
                      <a:pt x="8" y="3"/>
                      <a:pt x="8" y="4"/>
                    </a:cubicBezTo>
                    <a:cubicBezTo>
                      <a:pt x="8" y="4"/>
                      <a:pt x="8" y="4"/>
                      <a:pt x="8" y="4"/>
                    </a:cubicBezTo>
                    <a:cubicBezTo>
                      <a:pt x="8" y="5"/>
                      <a:pt x="8" y="5"/>
                      <a:pt x="7" y="5"/>
                    </a:cubicBezTo>
                    <a:cubicBezTo>
                      <a:pt x="7" y="5"/>
                      <a:pt x="7" y="5"/>
                      <a:pt x="7" y="5"/>
                    </a:cubicBezTo>
                    <a:cubicBezTo>
                      <a:pt x="7" y="6"/>
                      <a:pt x="7" y="6"/>
                      <a:pt x="7" y="6"/>
                    </a:cubicBezTo>
                    <a:cubicBezTo>
                      <a:pt x="7" y="6"/>
                      <a:pt x="7" y="6"/>
                      <a:pt x="7" y="6"/>
                    </a:cubicBezTo>
                    <a:cubicBezTo>
                      <a:pt x="7" y="7"/>
                      <a:pt x="6" y="7"/>
                      <a:pt x="6" y="8"/>
                    </a:cubicBezTo>
                    <a:cubicBezTo>
                      <a:pt x="6" y="8"/>
                      <a:pt x="6" y="8"/>
                      <a:pt x="6" y="8"/>
                    </a:cubicBezTo>
                    <a:cubicBezTo>
                      <a:pt x="6" y="9"/>
                      <a:pt x="6" y="9"/>
                      <a:pt x="6" y="9"/>
                    </a:cubicBezTo>
                    <a:cubicBezTo>
                      <a:pt x="6" y="10"/>
                      <a:pt x="6" y="10"/>
                      <a:pt x="6" y="10"/>
                    </a:cubicBezTo>
                    <a:cubicBezTo>
                      <a:pt x="6" y="10"/>
                      <a:pt x="6" y="11"/>
                      <a:pt x="6" y="12"/>
                    </a:cubicBezTo>
                    <a:cubicBezTo>
                      <a:pt x="6" y="16"/>
                      <a:pt x="6" y="16"/>
                      <a:pt x="6" y="16"/>
                    </a:cubicBezTo>
                    <a:cubicBezTo>
                      <a:pt x="6" y="16"/>
                      <a:pt x="5" y="16"/>
                      <a:pt x="5" y="17"/>
                    </a:cubicBezTo>
                    <a:cubicBezTo>
                      <a:pt x="2" y="17"/>
                      <a:pt x="0" y="18"/>
                      <a:pt x="0" y="21"/>
                    </a:cubicBezTo>
                    <a:cubicBezTo>
                      <a:pt x="0" y="33"/>
                      <a:pt x="0" y="33"/>
                      <a:pt x="0" y="33"/>
                    </a:cubicBezTo>
                    <a:cubicBezTo>
                      <a:pt x="0" y="36"/>
                      <a:pt x="3" y="39"/>
                      <a:pt x="6" y="39"/>
                    </a:cubicBezTo>
                    <a:cubicBezTo>
                      <a:pt x="6" y="52"/>
                      <a:pt x="6" y="52"/>
                      <a:pt x="6" y="52"/>
                    </a:cubicBezTo>
                    <a:cubicBezTo>
                      <a:pt x="6" y="60"/>
                      <a:pt x="12" y="66"/>
                      <a:pt x="21" y="66"/>
                    </a:cubicBezTo>
                    <a:cubicBezTo>
                      <a:pt x="54" y="66"/>
                      <a:pt x="54" y="66"/>
                      <a:pt x="54" y="66"/>
                    </a:cubicBezTo>
                    <a:cubicBezTo>
                      <a:pt x="62" y="66"/>
                      <a:pt x="70" y="60"/>
                      <a:pt x="70" y="52"/>
                    </a:cubicBezTo>
                    <a:cubicBezTo>
                      <a:pt x="70" y="39"/>
                      <a:pt x="70" y="39"/>
                      <a:pt x="70" y="39"/>
                    </a:cubicBezTo>
                    <a:cubicBezTo>
                      <a:pt x="73" y="39"/>
                      <a:pt x="75" y="36"/>
                      <a:pt x="75" y="33"/>
                    </a:cubicBezTo>
                    <a:cubicBezTo>
                      <a:pt x="75" y="21"/>
                      <a:pt x="75" y="21"/>
                      <a:pt x="75" y="21"/>
                    </a:cubicBezTo>
                    <a:cubicBezTo>
                      <a:pt x="75" y="19"/>
                      <a:pt x="74" y="17"/>
                      <a:pt x="72" y="17"/>
                    </a:cubicBezTo>
                    <a:close/>
                  </a:path>
                </a:pathLst>
              </a:custGeom>
              <a:solidFill>
                <a:srgbClr val="E1BC8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77" name="Freeform 3392"/>
              <p:cNvSpPr>
                <a:spLocks/>
              </p:cNvSpPr>
              <p:nvPr/>
            </p:nvSpPr>
            <p:spPr bwMode="auto">
              <a:xfrm>
                <a:off x="10883901" y="1347787"/>
                <a:ext cx="38100" cy="41275"/>
              </a:xfrm>
              <a:custGeom>
                <a:avLst/>
                <a:gdLst>
                  <a:gd name="T0" fmla="*/ 0 w 18"/>
                  <a:gd name="T1" fmla="*/ 0 h 20"/>
                  <a:gd name="T2" fmla="*/ 0 w 18"/>
                  <a:gd name="T3" fmla="*/ 11 h 20"/>
                  <a:gd name="T4" fmla="*/ 10 w 18"/>
                  <a:gd name="T5" fmla="*/ 20 h 20"/>
                  <a:gd name="T6" fmla="*/ 18 w 18"/>
                  <a:gd name="T7" fmla="*/ 11 h 20"/>
                  <a:gd name="T8" fmla="*/ 18 w 18"/>
                  <a:gd name="T9" fmla="*/ 0 h 20"/>
                  <a:gd name="T10" fmla="*/ 0 w 18"/>
                  <a:gd name="T11" fmla="*/ 0 h 20"/>
                  <a:gd name="T12" fmla="*/ 0 w 18"/>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8" h="20">
                    <a:moveTo>
                      <a:pt x="0" y="0"/>
                    </a:moveTo>
                    <a:cubicBezTo>
                      <a:pt x="0" y="11"/>
                      <a:pt x="0" y="11"/>
                      <a:pt x="0" y="11"/>
                    </a:cubicBezTo>
                    <a:cubicBezTo>
                      <a:pt x="0" y="16"/>
                      <a:pt x="4" y="20"/>
                      <a:pt x="10" y="20"/>
                    </a:cubicBezTo>
                    <a:cubicBezTo>
                      <a:pt x="15" y="20"/>
                      <a:pt x="18" y="16"/>
                      <a:pt x="18" y="11"/>
                    </a:cubicBezTo>
                    <a:cubicBezTo>
                      <a:pt x="18" y="0"/>
                      <a:pt x="18" y="0"/>
                      <a:pt x="18" y="0"/>
                    </a:cubicBezTo>
                    <a:cubicBezTo>
                      <a:pt x="0" y="0"/>
                      <a:pt x="0" y="0"/>
                      <a:pt x="0" y="0"/>
                    </a:cubicBezTo>
                    <a:cubicBezTo>
                      <a:pt x="0" y="0"/>
                      <a:pt x="0" y="0"/>
                      <a:pt x="0" y="0"/>
                    </a:cubicBez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78" name="Freeform 3393"/>
              <p:cNvSpPr>
                <a:spLocks/>
              </p:cNvSpPr>
              <p:nvPr/>
            </p:nvSpPr>
            <p:spPr bwMode="auto">
              <a:xfrm>
                <a:off x="10644189" y="798512"/>
                <a:ext cx="174625" cy="223837"/>
              </a:xfrm>
              <a:custGeom>
                <a:avLst/>
                <a:gdLst>
                  <a:gd name="T0" fmla="*/ 84 w 84"/>
                  <a:gd name="T1" fmla="*/ 51 h 108"/>
                  <a:gd name="T2" fmla="*/ 62 w 84"/>
                  <a:gd name="T3" fmla="*/ 16 h 108"/>
                  <a:gd name="T4" fmla="*/ 35 w 84"/>
                  <a:gd name="T5" fmla="*/ 0 h 108"/>
                  <a:gd name="T6" fmla="*/ 0 w 84"/>
                  <a:gd name="T7" fmla="*/ 44 h 108"/>
                  <a:gd name="T8" fmla="*/ 3 w 84"/>
                  <a:gd name="T9" fmla="*/ 103 h 108"/>
                  <a:gd name="T10" fmla="*/ 35 w 84"/>
                  <a:gd name="T11" fmla="*/ 108 h 108"/>
                  <a:gd name="T12" fmla="*/ 36 w 84"/>
                  <a:gd name="T13" fmla="*/ 108 h 108"/>
                  <a:gd name="T14" fmla="*/ 38 w 84"/>
                  <a:gd name="T15" fmla="*/ 108 h 108"/>
                  <a:gd name="T16" fmla="*/ 38 w 84"/>
                  <a:gd name="T17" fmla="*/ 108 h 108"/>
                  <a:gd name="T18" fmla="*/ 42 w 84"/>
                  <a:gd name="T19" fmla="*/ 108 h 108"/>
                  <a:gd name="T20" fmla="*/ 43 w 84"/>
                  <a:gd name="T21" fmla="*/ 108 h 108"/>
                  <a:gd name="T22" fmla="*/ 44 w 84"/>
                  <a:gd name="T23" fmla="*/ 108 h 108"/>
                  <a:gd name="T24" fmla="*/ 47 w 84"/>
                  <a:gd name="T25" fmla="*/ 108 h 108"/>
                  <a:gd name="T26" fmla="*/ 47 w 84"/>
                  <a:gd name="T27" fmla="*/ 108 h 108"/>
                  <a:gd name="T28" fmla="*/ 48 w 84"/>
                  <a:gd name="T29" fmla="*/ 108 h 108"/>
                  <a:gd name="T30" fmla="*/ 49 w 84"/>
                  <a:gd name="T31" fmla="*/ 108 h 108"/>
                  <a:gd name="T32" fmla="*/ 80 w 84"/>
                  <a:gd name="T33" fmla="*/ 103 h 108"/>
                  <a:gd name="T34" fmla="*/ 84 w 84"/>
                  <a:gd name="T35" fmla="*/ 5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108">
                    <a:moveTo>
                      <a:pt x="84" y="51"/>
                    </a:moveTo>
                    <a:cubicBezTo>
                      <a:pt x="84" y="34"/>
                      <a:pt x="75" y="21"/>
                      <a:pt x="62" y="16"/>
                    </a:cubicBezTo>
                    <a:cubicBezTo>
                      <a:pt x="56" y="6"/>
                      <a:pt x="47" y="0"/>
                      <a:pt x="35" y="0"/>
                    </a:cubicBezTo>
                    <a:cubicBezTo>
                      <a:pt x="16" y="0"/>
                      <a:pt x="0" y="20"/>
                      <a:pt x="0" y="44"/>
                    </a:cubicBezTo>
                    <a:cubicBezTo>
                      <a:pt x="0" y="48"/>
                      <a:pt x="2" y="79"/>
                      <a:pt x="3" y="103"/>
                    </a:cubicBezTo>
                    <a:cubicBezTo>
                      <a:pt x="13" y="106"/>
                      <a:pt x="24" y="108"/>
                      <a:pt x="35" y="108"/>
                    </a:cubicBezTo>
                    <a:cubicBezTo>
                      <a:pt x="36" y="108"/>
                      <a:pt x="36" y="108"/>
                      <a:pt x="36" y="108"/>
                    </a:cubicBezTo>
                    <a:cubicBezTo>
                      <a:pt x="37" y="108"/>
                      <a:pt x="38" y="108"/>
                      <a:pt x="38" y="108"/>
                    </a:cubicBezTo>
                    <a:cubicBezTo>
                      <a:pt x="38" y="108"/>
                      <a:pt x="38" y="108"/>
                      <a:pt x="38" y="108"/>
                    </a:cubicBezTo>
                    <a:cubicBezTo>
                      <a:pt x="39" y="108"/>
                      <a:pt x="41" y="108"/>
                      <a:pt x="42" y="108"/>
                    </a:cubicBezTo>
                    <a:cubicBezTo>
                      <a:pt x="42" y="108"/>
                      <a:pt x="42" y="108"/>
                      <a:pt x="43" y="108"/>
                    </a:cubicBezTo>
                    <a:cubicBezTo>
                      <a:pt x="43" y="108"/>
                      <a:pt x="43" y="108"/>
                      <a:pt x="44" y="108"/>
                    </a:cubicBezTo>
                    <a:cubicBezTo>
                      <a:pt x="45" y="108"/>
                      <a:pt x="46" y="108"/>
                      <a:pt x="47" y="108"/>
                    </a:cubicBezTo>
                    <a:cubicBezTo>
                      <a:pt x="47" y="108"/>
                      <a:pt x="47" y="108"/>
                      <a:pt x="47" y="108"/>
                    </a:cubicBezTo>
                    <a:cubicBezTo>
                      <a:pt x="47" y="108"/>
                      <a:pt x="48" y="108"/>
                      <a:pt x="48" y="108"/>
                    </a:cubicBezTo>
                    <a:cubicBezTo>
                      <a:pt x="49" y="108"/>
                      <a:pt x="49" y="108"/>
                      <a:pt x="49" y="108"/>
                    </a:cubicBezTo>
                    <a:cubicBezTo>
                      <a:pt x="61" y="108"/>
                      <a:pt x="71" y="106"/>
                      <a:pt x="80" y="103"/>
                    </a:cubicBezTo>
                    <a:cubicBezTo>
                      <a:pt x="81" y="81"/>
                      <a:pt x="84" y="54"/>
                      <a:pt x="84" y="51"/>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79" name="Freeform 3394"/>
              <p:cNvSpPr>
                <a:spLocks/>
              </p:cNvSpPr>
              <p:nvPr/>
            </p:nvSpPr>
            <p:spPr bwMode="auto">
              <a:xfrm>
                <a:off x="10696576" y="1050925"/>
                <a:ext cx="68263" cy="338137"/>
              </a:xfrm>
              <a:custGeom>
                <a:avLst/>
                <a:gdLst>
                  <a:gd name="T0" fmla="*/ 26 w 43"/>
                  <a:gd name="T1" fmla="*/ 22 h 213"/>
                  <a:gd name="T2" fmla="*/ 39 w 43"/>
                  <a:gd name="T3" fmla="*/ 12 h 213"/>
                  <a:gd name="T4" fmla="*/ 21 w 43"/>
                  <a:gd name="T5" fmla="*/ 0 h 213"/>
                  <a:gd name="T6" fmla="*/ 4 w 43"/>
                  <a:gd name="T7" fmla="*/ 12 h 213"/>
                  <a:gd name="T8" fmla="*/ 16 w 43"/>
                  <a:gd name="T9" fmla="*/ 22 h 213"/>
                  <a:gd name="T10" fmla="*/ 0 w 43"/>
                  <a:gd name="T11" fmla="*/ 197 h 213"/>
                  <a:gd name="T12" fmla="*/ 21 w 43"/>
                  <a:gd name="T13" fmla="*/ 213 h 213"/>
                  <a:gd name="T14" fmla="*/ 43 w 43"/>
                  <a:gd name="T15" fmla="*/ 197 h 213"/>
                  <a:gd name="T16" fmla="*/ 26 w 43"/>
                  <a:gd name="T17" fmla="*/ 22 h 213"/>
                  <a:gd name="T18" fmla="*/ 26 w 43"/>
                  <a:gd name="T19" fmla="*/ 22 h 213"/>
                  <a:gd name="T20" fmla="*/ 26 w 43"/>
                  <a:gd name="T21" fmla="*/ 2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213">
                    <a:moveTo>
                      <a:pt x="26" y="22"/>
                    </a:moveTo>
                    <a:lnTo>
                      <a:pt x="39" y="12"/>
                    </a:lnTo>
                    <a:lnTo>
                      <a:pt x="21" y="0"/>
                    </a:lnTo>
                    <a:lnTo>
                      <a:pt x="4" y="12"/>
                    </a:lnTo>
                    <a:lnTo>
                      <a:pt x="16" y="22"/>
                    </a:lnTo>
                    <a:lnTo>
                      <a:pt x="0" y="197"/>
                    </a:lnTo>
                    <a:lnTo>
                      <a:pt x="21" y="213"/>
                    </a:lnTo>
                    <a:lnTo>
                      <a:pt x="43" y="197"/>
                    </a:lnTo>
                    <a:lnTo>
                      <a:pt x="26" y="22"/>
                    </a:lnTo>
                    <a:lnTo>
                      <a:pt x="26" y="22"/>
                    </a:lnTo>
                    <a:lnTo>
                      <a:pt x="26" y="22"/>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80" name="Freeform 3395"/>
              <p:cNvSpPr>
                <a:spLocks/>
              </p:cNvSpPr>
              <p:nvPr/>
            </p:nvSpPr>
            <p:spPr bwMode="auto">
              <a:xfrm>
                <a:off x="10812464" y="1038225"/>
                <a:ext cx="117475" cy="309562"/>
              </a:xfrm>
              <a:custGeom>
                <a:avLst/>
                <a:gdLst>
                  <a:gd name="T0" fmla="*/ 0 w 57"/>
                  <a:gd name="T1" fmla="*/ 7 h 150"/>
                  <a:gd name="T2" fmla="*/ 23 w 57"/>
                  <a:gd name="T3" fmla="*/ 0 h 150"/>
                  <a:gd name="T4" fmla="*/ 57 w 57"/>
                  <a:gd name="T5" fmla="*/ 150 h 150"/>
                  <a:gd name="T6" fmla="*/ 33 w 57"/>
                  <a:gd name="T7" fmla="*/ 150 h 150"/>
                  <a:gd name="T8" fmla="*/ 0 w 57"/>
                  <a:gd name="T9" fmla="*/ 7 h 150"/>
                </a:gdLst>
                <a:ahLst/>
                <a:cxnLst>
                  <a:cxn ang="0">
                    <a:pos x="T0" y="T1"/>
                  </a:cxn>
                  <a:cxn ang="0">
                    <a:pos x="T2" y="T3"/>
                  </a:cxn>
                  <a:cxn ang="0">
                    <a:pos x="T4" y="T5"/>
                  </a:cxn>
                  <a:cxn ang="0">
                    <a:pos x="T6" y="T7"/>
                  </a:cxn>
                  <a:cxn ang="0">
                    <a:pos x="T8" y="T9"/>
                  </a:cxn>
                </a:cxnLst>
                <a:rect l="0" t="0" r="r" b="b"/>
                <a:pathLst>
                  <a:path w="57" h="150">
                    <a:moveTo>
                      <a:pt x="0" y="7"/>
                    </a:moveTo>
                    <a:cubicBezTo>
                      <a:pt x="7" y="5"/>
                      <a:pt x="14" y="3"/>
                      <a:pt x="23" y="0"/>
                    </a:cubicBezTo>
                    <a:cubicBezTo>
                      <a:pt x="45" y="49"/>
                      <a:pt x="52" y="97"/>
                      <a:pt x="57" y="150"/>
                    </a:cubicBezTo>
                    <a:cubicBezTo>
                      <a:pt x="33" y="150"/>
                      <a:pt x="33" y="150"/>
                      <a:pt x="33" y="150"/>
                    </a:cubicBezTo>
                    <a:cubicBezTo>
                      <a:pt x="27" y="100"/>
                      <a:pt x="21" y="54"/>
                      <a:pt x="0" y="7"/>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81" name="Freeform 3396"/>
              <p:cNvSpPr>
                <a:spLocks/>
              </p:cNvSpPr>
              <p:nvPr/>
            </p:nvSpPr>
            <p:spPr bwMode="auto">
              <a:xfrm>
                <a:off x="10621964" y="1487487"/>
                <a:ext cx="114300" cy="423862"/>
              </a:xfrm>
              <a:custGeom>
                <a:avLst/>
                <a:gdLst>
                  <a:gd name="T0" fmla="*/ 55 w 72"/>
                  <a:gd name="T1" fmla="*/ 267 h 267"/>
                  <a:gd name="T2" fmla="*/ 8 w 72"/>
                  <a:gd name="T3" fmla="*/ 267 h 267"/>
                  <a:gd name="T4" fmla="*/ 0 w 72"/>
                  <a:gd name="T5" fmla="*/ 0 h 267"/>
                  <a:gd name="T6" fmla="*/ 72 w 72"/>
                  <a:gd name="T7" fmla="*/ 0 h 267"/>
                  <a:gd name="T8" fmla="*/ 55 w 72"/>
                  <a:gd name="T9" fmla="*/ 267 h 267"/>
                  <a:gd name="T10" fmla="*/ 55 w 72"/>
                  <a:gd name="T11" fmla="*/ 267 h 267"/>
                  <a:gd name="T12" fmla="*/ 55 w 72"/>
                  <a:gd name="T13" fmla="*/ 267 h 267"/>
                </a:gdLst>
                <a:ahLst/>
                <a:cxnLst>
                  <a:cxn ang="0">
                    <a:pos x="T0" y="T1"/>
                  </a:cxn>
                  <a:cxn ang="0">
                    <a:pos x="T2" y="T3"/>
                  </a:cxn>
                  <a:cxn ang="0">
                    <a:pos x="T4" y="T5"/>
                  </a:cxn>
                  <a:cxn ang="0">
                    <a:pos x="T6" y="T7"/>
                  </a:cxn>
                  <a:cxn ang="0">
                    <a:pos x="T8" y="T9"/>
                  </a:cxn>
                  <a:cxn ang="0">
                    <a:pos x="T10" y="T11"/>
                  </a:cxn>
                  <a:cxn ang="0">
                    <a:pos x="T12" y="T13"/>
                  </a:cxn>
                </a:cxnLst>
                <a:rect l="0" t="0" r="r" b="b"/>
                <a:pathLst>
                  <a:path w="72" h="267">
                    <a:moveTo>
                      <a:pt x="55" y="267"/>
                    </a:moveTo>
                    <a:lnTo>
                      <a:pt x="8" y="267"/>
                    </a:lnTo>
                    <a:lnTo>
                      <a:pt x="0" y="0"/>
                    </a:lnTo>
                    <a:lnTo>
                      <a:pt x="72" y="0"/>
                    </a:lnTo>
                    <a:lnTo>
                      <a:pt x="55" y="267"/>
                    </a:lnTo>
                    <a:lnTo>
                      <a:pt x="55" y="267"/>
                    </a:lnTo>
                    <a:lnTo>
                      <a:pt x="55" y="26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82" name="Freeform 3397"/>
              <p:cNvSpPr>
                <a:spLocks/>
              </p:cNvSpPr>
              <p:nvPr/>
            </p:nvSpPr>
            <p:spPr bwMode="auto">
              <a:xfrm>
                <a:off x="10723564" y="1487487"/>
                <a:ext cx="112713" cy="423862"/>
              </a:xfrm>
              <a:custGeom>
                <a:avLst/>
                <a:gdLst>
                  <a:gd name="T0" fmla="*/ 17 w 71"/>
                  <a:gd name="T1" fmla="*/ 267 h 267"/>
                  <a:gd name="T2" fmla="*/ 64 w 71"/>
                  <a:gd name="T3" fmla="*/ 267 h 267"/>
                  <a:gd name="T4" fmla="*/ 71 w 71"/>
                  <a:gd name="T5" fmla="*/ 0 h 267"/>
                  <a:gd name="T6" fmla="*/ 0 w 71"/>
                  <a:gd name="T7" fmla="*/ 0 h 267"/>
                  <a:gd name="T8" fmla="*/ 17 w 71"/>
                  <a:gd name="T9" fmla="*/ 267 h 267"/>
                  <a:gd name="T10" fmla="*/ 17 w 71"/>
                  <a:gd name="T11" fmla="*/ 267 h 267"/>
                  <a:gd name="T12" fmla="*/ 17 w 71"/>
                  <a:gd name="T13" fmla="*/ 267 h 267"/>
                </a:gdLst>
                <a:ahLst/>
                <a:cxnLst>
                  <a:cxn ang="0">
                    <a:pos x="T0" y="T1"/>
                  </a:cxn>
                  <a:cxn ang="0">
                    <a:pos x="T2" y="T3"/>
                  </a:cxn>
                  <a:cxn ang="0">
                    <a:pos x="T4" y="T5"/>
                  </a:cxn>
                  <a:cxn ang="0">
                    <a:pos x="T6" y="T7"/>
                  </a:cxn>
                  <a:cxn ang="0">
                    <a:pos x="T8" y="T9"/>
                  </a:cxn>
                  <a:cxn ang="0">
                    <a:pos x="T10" y="T11"/>
                  </a:cxn>
                  <a:cxn ang="0">
                    <a:pos x="T12" y="T13"/>
                  </a:cxn>
                </a:cxnLst>
                <a:rect l="0" t="0" r="r" b="b"/>
                <a:pathLst>
                  <a:path w="71" h="267">
                    <a:moveTo>
                      <a:pt x="17" y="267"/>
                    </a:moveTo>
                    <a:lnTo>
                      <a:pt x="64" y="267"/>
                    </a:lnTo>
                    <a:lnTo>
                      <a:pt x="71" y="0"/>
                    </a:lnTo>
                    <a:lnTo>
                      <a:pt x="0" y="0"/>
                    </a:lnTo>
                    <a:lnTo>
                      <a:pt x="17" y="267"/>
                    </a:lnTo>
                    <a:lnTo>
                      <a:pt x="17" y="267"/>
                    </a:lnTo>
                    <a:lnTo>
                      <a:pt x="17" y="267"/>
                    </a:ln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83" name="Freeform 3398"/>
              <p:cNvSpPr>
                <a:spLocks/>
              </p:cNvSpPr>
              <p:nvPr/>
            </p:nvSpPr>
            <p:spPr bwMode="auto">
              <a:xfrm>
                <a:off x="10528301" y="1038225"/>
                <a:ext cx="122238" cy="309562"/>
              </a:xfrm>
              <a:custGeom>
                <a:avLst/>
                <a:gdLst>
                  <a:gd name="T0" fmla="*/ 59 w 59"/>
                  <a:gd name="T1" fmla="*/ 7 h 150"/>
                  <a:gd name="T2" fmla="*/ 35 w 59"/>
                  <a:gd name="T3" fmla="*/ 0 h 150"/>
                  <a:gd name="T4" fmla="*/ 0 w 59"/>
                  <a:gd name="T5" fmla="*/ 150 h 150"/>
                  <a:gd name="T6" fmla="*/ 24 w 59"/>
                  <a:gd name="T7" fmla="*/ 150 h 150"/>
                  <a:gd name="T8" fmla="*/ 59 w 59"/>
                  <a:gd name="T9" fmla="*/ 7 h 150"/>
                </a:gdLst>
                <a:ahLst/>
                <a:cxnLst>
                  <a:cxn ang="0">
                    <a:pos x="T0" y="T1"/>
                  </a:cxn>
                  <a:cxn ang="0">
                    <a:pos x="T2" y="T3"/>
                  </a:cxn>
                  <a:cxn ang="0">
                    <a:pos x="T4" y="T5"/>
                  </a:cxn>
                  <a:cxn ang="0">
                    <a:pos x="T6" y="T7"/>
                  </a:cxn>
                  <a:cxn ang="0">
                    <a:pos x="T8" y="T9"/>
                  </a:cxn>
                </a:cxnLst>
                <a:rect l="0" t="0" r="r" b="b"/>
                <a:pathLst>
                  <a:path w="59" h="150">
                    <a:moveTo>
                      <a:pt x="59" y="7"/>
                    </a:moveTo>
                    <a:cubicBezTo>
                      <a:pt x="51" y="5"/>
                      <a:pt x="43" y="3"/>
                      <a:pt x="35" y="0"/>
                    </a:cubicBezTo>
                    <a:cubicBezTo>
                      <a:pt x="12" y="49"/>
                      <a:pt x="5" y="97"/>
                      <a:pt x="0" y="150"/>
                    </a:cubicBezTo>
                    <a:cubicBezTo>
                      <a:pt x="24" y="150"/>
                      <a:pt x="24" y="150"/>
                      <a:pt x="24" y="150"/>
                    </a:cubicBezTo>
                    <a:cubicBezTo>
                      <a:pt x="30" y="100"/>
                      <a:pt x="37" y="54"/>
                      <a:pt x="59" y="7"/>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84" name="Freeform 3399"/>
              <p:cNvSpPr>
                <a:spLocks/>
              </p:cNvSpPr>
              <p:nvPr/>
            </p:nvSpPr>
            <p:spPr bwMode="auto">
              <a:xfrm>
                <a:off x="10533064" y="1347787"/>
                <a:ext cx="38100" cy="41275"/>
              </a:xfrm>
              <a:custGeom>
                <a:avLst/>
                <a:gdLst>
                  <a:gd name="T0" fmla="*/ 18 w 18"/>
                  <a:gd name="T1" fmla="*/ 0 h 20"/>
                  <a:gd name="T2" fmla="*/ 18 w 18"/>
                  <a:gd name="T3" fmla="*/ 11 h 20"/>
                  <a:gd name="T4" fmla="*/ 10 w 18"/>
                  <a:gd name="T5" fmla="*/ 20 h 20"/>
                  <a:gd name="T6" fmla="*/ 0 w 18"/>
                  <a:gd name="T7" fmla="*/ 11 h 20"/>
                  <a:gd name="T8" fmla="*/ 0 w 18"/>
                  <a:gd name="T9" fmla="*/ 0 h 20"/>
                  <a:gd name="T10" fmla="*/ 18 w 18"/>
                  <a:gd name="T11" fmla="*/ 0 h 20"/>
                  <a:gd name="T12" fmla="*/ 18 w 18"/>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8" h="20">
                    <a:moveTo>
                      <a:pt x="18" y="0"/>
                    </a:moveTo>
                    <a:cubicBezTo>
                      <a:pt x="18" y="11"/>
                      <a:pt x="18" y="11"/>
                      <a:pt x="18" y="11"/>
                    </a:cubicBezTo>
                    <a:cubicBezTo>
                      <a:pt x="18" y="16"/>
                      <a:pt x="14" y="20"/>
                      <a:pt x="10" y="20"/>
                    </a:cubicBezTo>
                    <a:cubicBezTo>
                      <a:pt x="5" y="20"/>
                      <a:pt x="0" y="16"/>
                      <a:pt x="0" y="11"/>
                    </a:cubicBezTo>
                    <a:cubicBezTo>
                      <a:pt x="0" y="0"/>
                      <a:pt x="0" y="0"/>
                      <a:pt x="0" y="0"/>
                    </a:cubicBezTo>
                    <a:cubicBezTo>
                      <a:pt x="18" y="0"/>
                      <a:pt x="18" y="0"/>
                      <a:pt x="18" y="0"/>
                    </a:cubicBezTo>
                    <a:cubicBezTo>
                      <a:pt x="18" y="0"/>
                      <a:pt x="18" y="0"/>
                      <a:pt x="18" y="0"/>
                    </a:cubicBezTo>
                    <a:close/>
                  </a:path>
                </a:pathLst>
              </a:custGeom>
              <a:solidFill>
                <a:srgbClr val="FFB9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85" name="Freeform 3400"/>
              <p:cNvSpPr>
                <a:spLocks/>
              </p:cNvSpPr>
              <p:nvPr/>
            </p:nvSpPr>
            <p:spPr bwMode="auto">
              <a:xfrm>
                <a:off x="10602914" y="1030287"/>
                <a:ext cx="257175" cy="457200"/>
              </a:xfrm>
              <a:custGeom>
                <a:avLst/>
                <a:gdLst>
                  <a:gd name="T0" fmla="*/ 103 w 162"/>
                  <a:gd name="T1" fmla="*/ 0 h 288"/>
                  <a:gd name="T2" fmla="*/ 80 w 162"/>
                  <a:gd name="T3" fmla="*/ 182 h 288"/>
                  <a:gd name="T4" fmla="*/ 56 w 162"/>
                  <a:gd name="T5" fmla="*/ 0 h 288"/>
                  <a:gd name="T6" fmla="*/ 0 w 162"/>
                  <a:gd name="T7" fmla="*/ 6 h 288"/>
                  <a:gd name="T8" fmla="*/ 12 w 162"/>
                  <a:gd name="T9" fmla="*/ 288 h 288"/>
                  <a:gd name="T10" fmla="*/ 149 w 162"/>
                  <a:gd name="T11" fmla="*/ 288 h 288"/>
                  <a:gd name="T12" fmla="*/ 162 w 162"/>
                  <a:gd name="T13" fmla="*/ 6 h 288"/>
                  <a:gd name="T14" fmla="*/ 103 w 162"/>
                  <a:gd name="T15" fmla="*/ 0 h 288"/>
                  <a:gd name="T16" fmla="*/ 103 w 162"/>
                  <a:gd name="T17" fmla="*/ 0 h 288"/>
                  <a:gd name="T18" fmla="*/ 103 w 162"/>
                  <a:gd name="T19"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288">
                    <a:moveTo>
                      <a:pt x="103" y="0"/>
                    </a:moveTo>
                    <a:lnTo>
                      <a:pt x="80" y="182"/>
                    </a:lnTo>
                    <a:lnTo>
                      <a:pt x="56" y="0"/>
                    </a:lnTo>
                    <a:lnTo>
                      <a:pt x="0" y="6"/>
                    </a:lnTo>
                    <a:lnTo>
                      <a:pt x="12" y="288"/>
                    </a:lnTo>
                    <a:lnTo>
                      <a:pt x="149" y="288"/>
                    </a:lnTo>
                    <a:lnTo>
                      <a:pt x="162" y="6"/>
                    </a:lnTo>
                    <a:lnTo>
                      <a:pt x="103" y="0"/>
                    </a:lnTo>
                    <a:lnTo>
                      <a:pt x="103" y="0"/>
                    </a:lnTo>
                    <a:lnTo>
                      <a:pt x="103" y="0"/>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86" name="Freeform 3401"/>
              <p:cNvSpPr>
                <a:spLocks/>
              </p:cNvSpPr>
              <p:nvPr/>
            </p:nvSpPr>
            <p:spPr bwMode="auto">
              <a:xfrm>
                <a:off x="10656889" y="874712"/>
                <a:ext cx="142875" cy="176212"/>
              </a:xfrm>
              <a:custGeom>
                <a:avLst/>
                <a:gdLst>
                  <a:gd name="T0" fmla="*/ 66 w 69"/>
                  <a:gd name="T1" fmla="*/ 15 h 85"/>
                  <a:gd name="T2" fmla="*/ 64 w 69"/>
                  <a:gd name="T3" fmla="*/ 15 h 85"/>
                  <a:gd name="T4" fmla="*/ 64 w 69"/>
                  <a:gd name="T5" fmla="*/ 10 h 85"/>
                  <a:gd name="T6" fmla="*/ 64 w 69"/>
                  <a:gd name="T7" fmla="*/ 9 h 85"/>
                  <a:gd name="T8" fmla="*/ 64 w 69"/>
                  <a:gd name="T9" fmla="*/ 9 h 85"/>
                  <a:gd name="T10" fmla="*/ 64 w 69"/>
                  <a:gd name="T11" fmla="*/ 8 h 85"/>
                  <a:gd name="T12" fmla="*/ 64 w 69"/>
                  <a:gd name="T13" fmla="*/ 8 h 85"/>
                  <a:gd name="T14" fmla="*/ 64 w 69"/>
                  <a:gd name="T15" fmla="*/ 7 h 85"/>
                  <a:gd name="T16" fmla="*/ 64 w 69"/>
                  <a:gd name="T17" fmla="*/ 6 h 85"/>
                  <a:gd name="T18" fmla="*/ 64 w 69"/>
                  <a:gd name="T19" fmla="*/ 6 h 85"/>
                  <a:gd name="T20" fmla="*/ 63 w 69"/>
                  <a:gd name="T21" fmla="*/ 4 h 85"/>
                  <a:gd name="T22" fmla="*/ 63 w 69"/>
                  <a:gd name="T23" fmla="*/ 4 h 85"/>
                  <a:gd name="T24" fmla="*/ 62 w 69"/>
                  <a:gd name="T25" fmla="*/ 3 h 85"/>
                  <a:gd name="T26" fmla="*/ 62 w 69"/>
                  <a:gd name="T27" fmla="*/ 3 h 85"/>
                  <a:gd name="T28" fmla="*/ 62 w 69"/>
                  <a:gd name="T29" fmla="*/ 2 h 85"/>
                  <a:gd name="T30" fmla="*/ 62 w 69"/>
                  <a:gd name="T31" fmla="*/ 2 h 85"/>
                  <a:gd name="T32" fmla="*/ 56 w 69"/>
                  <a:gd name="T33" fmla="*/ 3 h 85"/>
                  <a:gd name="T34" fmla="*/ 46 w 69"/>
                  <a:gd name="T35" fmla="*/ 0 h 85"/>
                  <a:gd name="T36" fmla="*/ 29 w 69"/>
                  <a:gd name="T37" fmla="*/ 3 h 85"/>
                  <a:gd name="T38" fmla="*/ 10 w 69"/>
                  <a:gd name="T39" fmla="*/ 0 h 85"/>
                  <a:gd name="T40" fmla="*/ 7 w 69"/>
                  <a:gd name="T41" fmla="*/ 3 h 85"/>
                  <a:gd name="T42" fmla="*/ 7 w 69"/>
                  <a:gd name="T43" fmla="*/ 3 h 85"/>
                  <a:gd name="T44" fmla="*/ 6 w 69"/>
                  <a:gd name="T45" fmla="*/ 5 h 85"/>
                  <a:gd name="T46" fmla="*/ 6 w 69"/>
                  <a:gd name="T47" fmla="*/ 5 h 85"/>
                  <a:gd name="T48" fmla="*/ 6 w 69"/>
                  <a:gd name="T49" fmla="*/ 6 h 85"/>
                  <a:gd name="T50" fmla="*/ 6 w 69"/>
                  <a:gd name="T51" fmla="*/ 6 h 85"/>
                  <a:gd name="T52" fmla="*/ 5 w 69"/>
                  <a:gd name="T53" fmla="*/ 8 h 85"/>
                  <a:gd name="T54" fmla="*/ 5 w 69"/>
                  <a:gd name="T55" fmla="*/ 8 h 85"/>
                  <a:gd name="T56" fmla="*/ 5 w 69"/>
                  <a:gd name="T57" fmla="*/ 9 h 85"/>
                  <a:gd name="T58" fmla="*/ 5 w 69"/>
                  <a:gd name="T59" fmla="*/ 9 h 85"/>
                  <a:gd name="T60" fmla="*/ 5 w 69"/>
                  <a:gd name="T61" fmla="*/ 10 h 85"/>
                  <a:gd name="T62" fmla="*/ 5 w 69"/>
                  <a:gd name="T63" fmla="*/ 15 h 85"/>
                  <a:gd name="T64" fmla="*/ 4 w 69"/>
                  <a:gd name="T65" fmla="*/ 15 h 85"/>
                  <a:gd name="T66" fmla="*/ 0 w 69"/>
                  <a:gd name="T67" fmla="*/ 20 h 85"/>
                  <a:gd name="T68" fmla="*/ 0 w 69"/>
                  <a:gd name="T69" fmla="*/ 31 h 85"/>
                  <a:gd name="T70" fmla="*/ 5 w 69"/>
                  <a:gd name="T71" fmla="*/ 36 h 85"/>
                  <a:gd name="T72" fmla="*/ 10 w 69"/>
                  <a:gd name="T73" fmla="*/ 48 h 85"/>
                  <a:gd name="T74" fmla="*/ 20 w 69"/>
                  <a:gd name="T75" fmla="*/ 62 h 85"/>
                  <a:gd name="T76" fmla="*/ 22 w 69"/>
                  <a:gd name="T77" fmla="*/ 75 h 85"/>
                  <a:gd name="T78" fmla="*/ 35 w 69"/>
                  <a:gd name="T79" fmla="*/ 85 h 85"/>
                  <a:gd name="T80" fmla="*/ 48 w 69"/>
                  <a:gd name="T81" fmla="*/ 75 h 85"/>
                  <a:gd name="T82" fmla="*/ 50 w 69"/>
                  <a:gd name="T83" fmla="*/ 62 h 85"/>
                  <a:gd name="T84" fmla="*/ 59 w 69"/>
                  <a:gd name="T85" fmla="*/ 48 h 85"/>
                  <a:gd name="T86" fmla="*/ 64 w 69"/>
                  <a:gd name="T87" fmla="*/ 36 h 85"/>
                  <a:gd name="T88" fmla="*/ 69 w 69"/>
                  <a:gd name="T89" fmla="*/ 31 h 85"/>
                  <a:gd name="T90" fmla="*/ 69 w 69"/>
                  <a:gd name="T91" fmla="*/ 20 h 85"/>
                  <a:gd name="T92" fmla="*/ 66 w 69"/>
                  <a:gd name="T93" fmla="*/ 1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 h="85">
                    <a:moveTo>
                      <a:pt x="66" y="15"/>
                    </a:moveTo>
                    <a:cubicBezTo>
                      <a:pt x="66" y="15"/>
                      <a:pt x="65" y="15"/>
                      <a:pt x="64" y="15"/>
                    </a:cubicBezTo>
                    <a:cubicBezTo>
                      <a:pt x="64" y="10"/>
                      <a:pt x="64" y="10"/>
                      <a:pt x="64" y="10"/>
                    </a:cubicBezTo>
                    <a:cubicBezTo>
                      <a:pt x="64" y="9"/>
                      <a:pt x="64" y="9"/>
                      <a:pt x="64" y="9"/>
                    </a:cubicBezTo>
                    <a:cubicBezTo>
                      <a:pt x="64" y="9"/>
                      <a:pt x="64" y="9"/>
                      <a:pt x="64" y="9"/>
                    </a:cubicBezTo>
                    <a:cubicBezTo>
                      <a:pt x="64" y="9"/>
                      <a:pt x="64" y="9"/>
                      <a:pt x="64" y="8"/>
                    </a:cubicBezTo>
                    <a:cubicBezTo>
                      <a:pt x="64" y="8"/>
                      <a:pt x="64" y="8"/>
                      <a:pt x="64" y="8"/>
                    </a:cubicBezTo>
                    <a:cubicBezTo>
                      <a:pt x="64" y="7"/>
                      <a:pt x="64" y="7"/>
                      <a:pt x="64" y="7"/>
                    </a:cubicBezTo>
                    <a:cubicBezTo>
                      <a:pt x="64" y="7"/>
                      <a:pt x="64" y="7"/>
                      <a:pt x="64" y="6"/>
                    </a:cubicBezTo>
                    <a:cubicBezTo>
                      <a:pt x="64" y="6"/>
                      <a:pt x="64" y="6"/>
                      <a:pt x="64" y="6"/>
                    </a:cubicBezTo>
                    <a:cubicBezTo>
                      <a:pt x="63" y="5"/>
                      <a:pt x="63" y="5"/>
                      <a:pt x="63" y="4"/>
                    </a:cubicBezTo>
                    <a:cubicBezTo>
                      <a:pt x="63" y="4"/>
                      <a:pt x="63" y="4"/>
                      <a:pt x="63" y="4"/>
                    </a:cubicBezTo>
                    <a:cubicBezTo>
                      <a:pt x="62" y="3"/>
                      <a:pt x="62" y="3"/>
                      <a:pt x="62" y="3"/>
                    </a:cubicBezTo>
                    <a:cubicBezTo>
                      <a:pt x="62" y="3"/>
                      <a:pt x="62" y="3"/>
                      <a:pt x="62" y="3"/>
                    </a:cubicBezTo>
                    <a:cubicBezTo>
                      <a:pt x="62" y="2"/>
                      <a:pt x="62" y="2"/>
                      <a:pt x="62" y="2"/>
                    </a:cubicBezTo>
                    <a:cubicBezTo>
                      <a:pt x="62" y="2"/>
                      <a:pt x="62" y="2"/>
                      <a:pt x="62" y="2"/>
                    </a:cubicBezTo>
                    <a:cubicBezTo>
                      <a:pt x="60" y="3"/>
                      <a:pt x="58" y="3"/>
                      <a:pt x="56" y="3"/>
                    </a:cubicBezTo>
                    <a:cubicBezTo>
                      <a:pt x="52" y="3"/>
                      <a:pt x="48" y="2"/>
                      <a:pt x="46" y="0"/>
                    </a:cubicBezTo>
                    <a:cubicBezTo>
                      <a:pt x="43" y="2"/>
                      <a:pt x="36" y="3"/>
                      <a:pt x="29" y="3"/>
                    </a:cubicBezTo>
                    <a:cubicBezTo>
                      <a:pt x="21" y="3"/>
                      <a:pt x="14" y="2"/>
                      <a:pt x="10" y="0"/>
                    </a:cubicBezTo>
                    <a:cubicBezTo>
                      <a:pt x="9" y="1"/>
                      <a:pt x="8" y="2"/>
                      <a:pt x="7" y="3"/>
                    </a:cubicBezTo>
                    <a:cubicBezTo>
                      <a:pt x="7" y="3"/>
                      <a:pt x="7" y="3"/>
                      <a:pt x="7" y="3"/>
                    </a:cubicBezTo>
                    <a:cubicBezTo>
                      <a:pt x="7" y="4"/>
                      <a:pt x="6" y="4"/>
                      <a:pt x="6" y="5"/>
                    </a:cubicBezTo>
                    <a:cubicBezTo>
                      <a:pt x="6" y="5"/>
                      <a:pt x="6" y="5"/>
                      <a:pt x="6" y="5"/>
                    </a:cubicBezTo>
                    <a:cubicBezTo>
                      <a:pt x="6" y="6"/>
                      <a:pt x="6" y="6"/>
                      <a:pt x="6" y="6"/>
                    </a:cubicBezTo>
                    <a:cubicBezTo>
                      <a:pt x="6" y="6"/>
                      <a:pt x="6" y="6"/>
                      <a:pt x="6" y="6"/>
                    </a:cubicBezTo>
                    <a:cubicBezTo>
                      <a:pt x="5" y="7"/>
                      <a:pt x="5" y="7"/>
                      <a:pt x="5" y="8"/>
                    </a:cubicBezTo>
                    <a:cubicBezTo>
                      <a:pt x="5" y="8"/>
                      <a:pt x="5" y="8"/>
                      <a:pt x="5" y="8"/>
                    </a:cubicBezTo>
                    <a:cubicBezTo>
                      <a:pt x="5" y="9"/>
                      <a:pt x="5" y="9"/>
                      <a:pt x="5" y="9"/>
                    </a:cubicBezTo>
                    <a:cubicBezTo>
                      <a:pt x="5" y="9"/>
                      <a:pt x="5" y="9"/>
                      <a:pt x="5" y="9"/>
                    </a:cubicBezTo>
                    <a:cubicBezTo>
                      <a:pt x="5" y="9"/>
                      <a:pt x="5" y="10"/>
                      <a:pt x="5" y="10"/>
                    </a:cubicBezTo>
                    <a:cubicBezTo>
                      <a:pt x="5" y="15"/>
                      <a:pt x="5" y="15"/>
                      <a:pt x="5" y="15"/>
                    </a:cubicBezTo>
                    <a:cubicBezTo>
                      <a:pt x="4" y="15"/>
                      <a:pt x="4" y="15"/>
                      <a:pt x="4" y="15"/>
                    </a:cubicBezTo>
                    <a:cubicBezTo>
                      <a:pt x="2" y="15"/>
                      <a:pt x="0" y="17"/>
                      <a:pt x="0" y="20"/>
                    </a:cubicBezTo>
                    <a:cubicBezTo>
                      <a:pt x="0" y="31"/>
                      <a:pt x="0" y="31"/>
                      <a:pt x="0" y="31"/>
                    </a:cubicBezTo>
                    <a:cubicBezTo>
                      <a:pt x="0" y="34"/>
                      <a:pt x="3" y="36"/>
                      <a:pt x="5" y="36"/>
                    </a:cubicBezTo>
                    <a:cubicBezTo>
                      <a:pt x="10" y="48"/>
                      <a:pt x="10" y="48"/>
                      <a:pt x="10" y="48"/>
                    </a:cubicBezTo>
                    <a:cubicBezTo>
                      <a:pt x="12" y="55"/>
                      <a:pt x="16" y="60"/>
                      <a:pt x="20" y="62"/>
                    </a:cubicBezTo>
                    <a:cubicBezTo>
                      <a:pt x="22" y="75"/>
                      <a:pt x="22" y="75"/>
                      <a:pt x="22" y="75"/>
                    </a:cubicBezTo>
                    <a:cubicBezTo>
                      <a:pt x="35" y="85"/>
                      <a:pt x="35" y="85"/>
                      <a:pt x="35" y="85"/>
                    </a:cubicBezTo>
                    <a:cubicBezTo>
                      <a:pt x="48" y="75"/>
                      <a:pt x="48" y="75"/>
                      <a:pt x="48" y="75"/>
                    </a:cubicBezTo>
                    <a:cubicBezTo>
                      <a:pt x="50" y="62"/>
                      <a:pt x="50" y="62"/>
                      <a:pt x="50" y="62"/>
                    </a:cubicBezTo>
                    <a:cubicBezTo>
                      <a:pt x="55" y="60"/>
                      <a:pt x="56" y="55"/>
                      <a:pt x="59" y="48"/>
                    </a:cubicBezTo>
                    <a:cubicBezTo>
                      <a:pt x="64" y="36"/>
                      <a:pt x="64" y="36"/>
                      <a:pt x="64" y="36"/>
                    </a:cubicBezTo>
                    <a:cubicBezTo>
                      <a:pt x="68" y="36"/>
                      <a:pt x="69" y="34"/>
                      <a:pt x="69" y="31"/>
                    </a:cubicBezTo>
                    <a:cubicBezTo>
                      <a:pt x="69" y="20"/>
                      <a:pt x="69" y="20"/>
                      <a:pt x="69" y="20"/>
                    </a:cubicBezTo>
                    <a:cubicBezTo>
                      <a:pt x="69" y="18"/>
                      <a:pt x="68" y="16"/>
                      <a:pt x="66" y="15"/>
                    </a:cubicBezTo>
                    <a:close/>
                  </a:path>
                </a:pathLst>
              </a:custGeom>
              <a:solidFill>
                <a:srgbClr val="E1BC8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88" name="Freeform 3403"/>
              <p:cNvSpPr>
                <a:spLocks/>
              </p:cNvSpPr>
              <p:nvPr/>
            </p:nvSpPr>
            <p:spPr bwMode="auto">
              <a:xfrm>
                <a:off x="10047289" y="1223962"/>
                <a:ext cx="881062" cy="749300"/>
              </a:xfrm>
              <a:custGeom>
                <a:avLst/>
                <a:gdLst>
                  <a:gd name="T0" fmla="*/ 0 w 552"/>
                  <a:gd name="T1" fmla="*/ 472 h 472"/>
                  <a:gd name="T2" fmla="*/ 552 w 552"/>
                  <a:gd name="T3" fmla="*/ 472 h 472"/>
                  <a:gd name="T4" fmla="*/ 552 w 552"/>
                  <a:gd name="T5" fmla="*/ 0 h 472"/>
                  <a:gd name="T6" fmla="*/ 364 w 552"/>
                  <a:gd name="T7" fmla="*/ 46 h 472"/>
                  <a:gd name="T8" fmla="*/ 178 w 552"/>
                  <a:gd name="T9" fmla="*/ 158 h 472"/>
                  <a:gd name="T10" fmla="*/ 0 w 552"/>
                  <a:gd name="T11" fmla="*/ 150 h 472"/>
                  <a:gd name="T12" fmla="*/ 0 w 552"/>
                  <a:gd name="T13" fmla="*/ 472 h 472"/>
                </a:gdLst>
                <a:ahLst/>
                <a:cxnLst>
                  <a:cxn ang="0">
                    <a:pos x="T0" y="T1"/>
                  </a:cxn>
                  <a:cxn ang="0">
                    <a:pos x="T2" y="T3"/>
                  </a:cxn>
                  <a:cxn ang="0">
                    <a:pos x="T4" y="T5"/>
                  </a:cxn>
                  <a:cxn ang="0">
                    <a:pos x="T6" y="T7"/>
                  </a:cxn>
                  <a:cxn ang="0">
                    <a:pos x="T8" y="T9"/>
                  </a:cxn>
                  <a:cxn ang="0">
                    <a:pos x="T10" y="T11"/>
                  </a:cxn>
                  <a:cxn ang="0">
                    <a:pos x="T12" y="T13"/>
                  </a:cxn>
                </a:cxnLst>
                <a:rect l="0" t="0" r="r" b="b"/>
                <a:pathLst>
                  <a:path w="552" h="472">
                    <a:moveTo>
                      <a:pt x="0" y="472"/>
                    </a:moveTo>
                    <a:lnTo>
                      <a:pt x="552" y="472"/>
                    </a:lnTo>
                    <a:lnTo>
                      <a:pt x="552" y="0"/>
                    </a:lnTo>
                    <a:lnTo>
                      <a:pt x="364" y="46"/>
                    </a:lnTo>
                    <a:lnTo>
                      <a:pt x="178" y="158"/>
                    </a:lnTo>
                    <a:lnTo>
                      <a:pt x="0" y="150"/>
                    </a:lnTo>
                    <a:lnTo>
                      <a:pt x="0" y="472"/>
                    </a:lnTo>
                    <a:close/>
                  </a:path>
                </a:pathLst>
              </a:custGeom>
              <a:solidFill>
                <a:srgbClr val="002050"/>
              </a:solidFill>
              <a:ln>
                <a:noFill/>
              </a:ln>
            </p:spPr>
            <p:txBody>
              <a:bodyPr vert="horz" wrap="square" lIns="91440" tIns="45720" rIns="91440" bIns="45720" numCol="1" anchor="b" anchorCtr="0" compatLnSpc="1">
                <a:prstTxWarp prst="textNoShape">
                  <a:avLst/>
                </a:prstTxWarp>
              </a:bodyPr>
              <a:lstStyle/>
              <a:p>
                <a:pPr algn="r" defTabSz="914400"/>
                <a:r>
                  <a:rPr lang="en-US" altLang="en-US" sz="900" b="1" dirty="0">
                    <a:solidFill>
                      <a:srgbClr val="FFFFFF"/>
                    </a:solidFill>
                  </a:rPr>
                  <a:t>IT drives business</a:t>
                </a:r>
              </a:p>
              <a:p>
                <a:pPr algn="r" defTabSz="914400"/>
                <a:r>
                  <a:rPr lang="en-US" altLang="en-US" sz="900" b="1" spc="20" dirty="0">
                    <a:solidFill>
                      <a:srgbClr val="FFFFFF"/>
                    </a:solidFill>
                  </a:rPr>
                  <a:t>success!</a:t>
                </a:r>
                <a:endParaRPr lang="en-US" altLang="en-US" spc="20" dirty="0">
                  <a:solidFill>
                    <a:srgbClr val="505050"/>
                  </a:solidFill>
                </a:endParaRPr>
              </a:p>
            </p:txBody>
          </p:sp>
          <p:sp>
            <p:nvSpPr>
              <p:cNvPr id="190" name="Rectangle 3408"/>
              <p:cNvSpPr>
                <a:spLocks noChangeArrowheads="1"/>
              </p:cNvSpPr>
              <p:nvPr/>
            </p:nvSpPr>
            <p:spPr bwMode="auto">
              <a:xfrm>
                <a:off x="11068860" y="1142265"/>
                <a:ext cx="1245377"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0000"/>
                  </a:lnSpc>
                </a:pPr>
                <a:r>
                  <a:rPr lang="en-US" altLang="en-US" sz="900" b="1" dirty="0">
                    <a:solidFill>
                      <a:srgbClr val="002050"/>
                    </a:solidFill>
                    <a:latin typeface="Segoe UI" panose="020B0502040204020203" pitchFamily="34" charset="0"/>
                  </a:rPr>
                  <a:t>High IT performance</a:t>
                </a:r>
                <a:r>
                  <a:rPr lang="en-US" altLang="en-US" sz="900" dirty="0">
                    <a:solidFill>
                      <a:srgbClr val="002050"/>
                    </a:solidFill>
                    <a:latin typeface="Segoe UI" panose="020B0502040204020203" pitchFamily="34" charset="0"/>
                  </a:rPr>
                  <a:t> correlates with strong business performance,</a:t>
                </a:r>
                <a:br>
                  <a:rPr lang="en-US" altLang="en-US" sz="900" dirty="0">
                    <a:solidFill>
                      <a:srgbClr val="002050"/>
                    </a:solidFill>
                    <a:latin typeface="Segoe UI" panose="020B0502040204020203" pitchFamily="34" charset="0"/>
                  </a:rPr>
                </a:br>
                <a:r>
                  <a:rPr lang="en-US" altLang="en-US" sz="900" spc="-30" dirty="0">
                    <a:solidFill>
                      <a:srgbClr val="002050"/>
                    </a:solidFill>
                    <a:latin typeface="Segoe UI" panose="020B0502040204020203" pitchFamily="34" charset="0"/>
                  </a:rPr>
                  <a:t>helps boost productivity,</a:t>
                </a:r>
                <a:br>
                  <a:rPr lang="en-US" altLang="en-US" sz="900" dirty="0">
                    <a:solidFill>
                      <a:srgbClr val="002050"/>
                    </a:solidFill>
                    <a:latin typeface="Segoe UI" panose="020B0502040204020203" pitchFamily="34" charset="0"/>
                  </a:rPr>
                </a:br>
                <a:r>
                  <a:rPr lang="en-US" altLang="en-US" sz="900" spc="-20" dirty="0">
                    <a:solidFill>
                      <a:srgbClr val="002050"/>
                    </a:solidFill>
                    <a:latin typeface="Segoe UI" panose="020B0502040204020203" pitchFamily="34" charset="0"/>
                  </a:rPr>
                  <a:t>market share and profit.</a:t>
                </a:r>
                <a:endParaRPr lang="en-US" altLang="en-US" spc="-20" dirty="0">
                  <a:solidFill>
                    <a:srgbClr val="505050"/>
                  </a:solidFill>
                  <a:latin typeface="Segoe UI" panose="020B0502040204020203" pitchFamily="34" charset="0"/>
                </a:endParaRPr>
              </a:p>
            </p:txBody>
          </p:sp>
        </p:grpSp>
        <p:sp>
          <p:nvSpPr>
            <p:cNvPr id="187" name="Freeform 3402"/>
            <p:cNvSpPr>
              <a:spLocks/>
            </p:cNvSpPr>
            <p:nvPr/>
          </p:nvSpPr>
          <p:spPr bwMode="auto">
            <a:xfrm>
              <a:off x="8939214" y="1462087"/>
              <a:ext cx="1112838" cy="511175"/>
            </a:xfrm>
            <a:custGeom>
              <a:avLst/>
              <a:gdLst>
                <a:gd name="T0" fmla="*/ 0 w 701"/>
                <a:gd name="T1" fmla="*/ 322 h 322"/>
                <a:gd name="T2" fmla="*/ 701 w 701"/>
                <a:gd name="T3" fmla="*/ 322 h 322"/>
                <a:gd name="T4" fmla="*/ 701 w 701"/>
                <a:gd name="T5" fmla="*/ 0 h 322"/>
                <a:gd name="T6" fmla="*/ 560 w 701"/>
                <a:gd name="T7" fmla="*/ 82 h 322"/>
                <a:gd name="T8" fmla="*/ 419 w 701"/>
                <a:gd name="T9" fmla="*/ 123 h 322"/>
                <a:gd name="T10" fmla="*/ 280 w 701"/>
                <a:gd name="T11" fmla="*/ 259 h 322"/>
                <a:gd name="T12" fmla="*/ 140 w 701"/>
                <a:gd name="T13" fmla="*/ 236 h 322"/>
                <a:gd name="T14" fmla="*/ 0 w 701"/>
                <a:gd name="T15" fmla="*/ 322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1" h="322">
                  <a:moveTo>
                    <a:pt x="0" y="322"/>
                  </a:moveTo>
                  <a:lnTo>
                    <a:pt x="701" y="322"/>
                  </a:lnTo>
                  <a:lnTo>
                    <a:pt x="701" y="0"/>
                  </a:lnTo>
                  <a:lnTo>
                    <a:pt x="560" y="82"/>
                  </a:lnTo>
                  <a:lnTo>
                    <a:pt x="419" y="123"/>
                  </a:lnTo>
                  <a:lnTo>
                    <a:pt x="280" y="259"/>
                  </a:lnTo>
                  <a:lnTo>
                    <a:pt x="140" y="236"/>
                  </a:lnTo>
                  <a:lnTo>
                    <a:pt x="0" y="322"/>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grpSp>
        <p:nvGrpSpPr>
          <p:cNvPr id="50" name="Group 49"/>
          <p:cNvGrpSpPr/>
          <p:nvPr/>
        </p:nvGrpSpPr>
        <p:grpSpPr>
          <a:xfrm>
            <a:off x="4408847" y="5326062"/>
            <a:ext cx="3618780" cy="1250950"/>
            <a:chOff x="4408847" y="5326062"/>
            <a:chExt cx="3618780" cy="1250950"/>
          </a:xfrm>
        </p:grpSpPr>
        <p:sp>
          <p:nvSpPr>
            <p:cNvPr id="434" name="Rectangle 3725"/>
            <p:cNvSpPr>
              <a:spLocks noChangeArrowheads="1"/>
            </p:cNvSpPr>
            <p:nvPr/>
          </p:nvSpPr>
          <p:spPr bwMode="auto">
            <a:xfrm>
              <a:off x="4408847" y="6143794"/>
              <a:ext cx="1205458"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900" dirty="0">
                  <a:solidFill>
                    <a:srgbClr val="002050"/>
                  </a:solidFill>
                  <a:latin typeface="Segoe UI" panose="020B0502040204020203" pitchFamily="34" charset="0"/>
                </a:rPr>
                <a:t>Responding to</a:t>
              </a:r>
              <a:br>
                <a:rPr lang="en-US" altLang="en-US" sz="900" dirty="0">
                  <a:solidFill>
                    <a:srgbClr val="002050"/>
                  </a:solidFill>
                  <a:latin typeface="Segoe UI" panose="020B0502040204020203" pitchFamily="34" charset="0"/>
                </a:rPr>
              </a:br>
              <a:r>
                <a:rPr lang="en-US" altLang="en-US" sz="900" dirty="0">
                  <a:solidFill>
                    <a:srgbClr val="002050"/>
                  </a:solidFill>
                  <a:latin typeface="Segoe UI" panose="020B0502040204020203" pitchFamily="34" charset="0"/>
                </a:rPr>
                <a:t>ongoing needs for</a:t>
              </a:r>
              <a:br>
                <a:rPr lang="en-US" altLang="en-US" sz="900" dirty="0">
                  <a:solidFill>
                    <a:srgbClr val="002050"/>
                  </a:solidFill>
                  <a:latin typeface="Segoe UI" panose="020B0502040204020203" pitchFamily="34" charset="0"/>
                </a:rPr>
              </a:br>
              <a:r>
                <a:rPr lang="en-US" altLang="en-US" sz="900" b="1" dirty="0">
                  <a:solidFill>
                    <a:srgbClr val="002050"/>
                  </a:solidFill>
                  <a:latin typeface="Segoe UI" panose="020B0502040204020203" pitchFamily="34" charset="0"/>
                </a:rPr>
                <a:t>efficiency and growth</a:t>
              </a:r>
              <a:endParaRPr lang="en-US" altLang="en-US" b="1" dirty="0">
                <a:solidFill>
                  <a:srgbClr val="505050"/>
                </a:solidFill>
                <a:latin typeface="Segoe UI" panose="020B0502040204020203" pitchFamily="34" charset="0"/>
              </a:endParaRPr>
            </a:p>
          </p:txBody>
        </p:sp>
        <p:sp>
          <p:nvSpPr>
            <p:cNvPr id="435" name="Rectangle 3731"/>
            <p:cNvSpPr>
              <a:spLocks noChangeArrowheads="1"/>
            </p:cNvSpPr>
            <p:nvPr/>
          </p:nvSpPr>
          <p:spPr bwMode="auto">
            <a:xfrm>
              <a:off x="6751637" y="6282293"/>
              <a:ext cx="127599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002050"/>
                  </a:solidFill>
                  <a:latin typeface="Segoe UI" panose="020B0502040204020203" pitchFamily="34" charset="0"/>
                </a:rPr>
                <a:t>Always keeping all</a:t>
              </a:r>
              <a:br>
                <a:rPr lang="en-US" altLang="en-US" sz="900" dirty="0">
                  <a:solidFill>
                    <a:srgbClr val="002050"/>
                  </a:solidFill>
                  <a:latin typeface="Segoe UI" panose="020B0502040204020203" pitchFamily="34" charset="0"/>
                </a:rPr>
              </a:br>
              <a:r>
                <a:rPr lang="en-US" altLang="en-US" sz="900" dirty="0">
                  <a:solidFill>
                    <a:srgbClr val="002050"/>
                  </a:solidFill>
                  <a:latin typeface="Segoe UI" panose="020B0502040204020203" pitchFamily="34" charset="0"/>
                </a:rPr>
                <a:t>systems </a:t>
              </a:r>
              <a:r>
                <a:rPr lang="en-US" altLang="en-US" sz="900" b="1" dirty="0">
                  <a:solidFill>
                    <a:srgbClr val="002050"/>
                  </a:solidFill>
                  <a:latin typeface="Segoe UI" panose="020B0502040204020203" pitchFamily="34" charset="0"/>
                </a:rPr>
                <a:t>safe and secure</a:t>
              </a:r>
              <a:endParaRPr lang="en-US" altLang="en-US" b="1" dirty="0">
                <a:solidFill>
                  <a:srgbClr val="505050"/>
                </a:solidFill>
                <a:latin typeface="Segoe UI" panose="020B0502040204020203" pitchFamily="34" charset="0"/>
              </a:endParaRPr>
            </a:p>
          </p:txBody>
        </p:sp>
        <p:grpSp>
          <p:nvGrpSpPr>
            <p:cNvPr id="47" name="Group 46"/>
            <p:cNvGrpSpPr/>
            <p:nvPr/>
          </p:nvGrpSpPr>
          <p:grpSpPr>
            <a:xfrm>
              <a:off x="5383670" y="5326062"/>
              <a:ext cx="1901367" cy="1250950"/>
              <a:chOff x="5383670" y="5326062"/>
              <a:chExt cx="1901367" cy="1250950"/>
            </a:xfrm>
          </p:grpSpPr>
          <p:sp>
            <p:nvSpPr>
              <p:cNvPr id="676" name="Freeform 12"/>
              <p:cNvSpPr>
                <a:spLocks/>
              </p:cNvSpPr>
              <p:nvPr/>
            </p:nvSpPr>
            <p:spPr bwMode="auto">
              <a:xfrm>
                <a:off x="6179717" y="5650388"/>
                <a:ext cx="121723" cy="129526"/>
              </a:xfrm>
              <a:custGeom>
                <a:avLst/>
                <a:gdLst>
                  <a:gd name="T0" fmla="*/ 56 w 56"/>
                  <a:gd name="T1" fmla="*/ 45 h 59"/>
                  <a:gd name="T2" fmla="*/ 28 w 56"/>
                  <a:gd name="T3" fmla="*/ 59 h 59"/>
                  <a:gd name="T4" fmla="*/ 0 w 56"/>
                  <a:gd name="T5" fmla="*/ 45 h 59"/>
                  <a:gd name="T6" fmla="*/ 0 w 56"/>
                  <a:gd name="T7" fmla="*/ 0 h 59"/>
                  <a:gd name="T8" fmla="*/ 56 w 56"/>
                  <a:gd name="T9" fmla="*/ 0 h 59"/>
                  <a:gd name="T10" fmla="*/ 56 w 56"/>
                  <a:gd name="T11" fmla="*/ 45 h 59"/>
                </a:gdLst>
                <a:ahLst/>
                <a:cxnLst>
                  <a:cxn ang="0">
                    <a:pos x="T0" y="T1"/>
                  </a:cxn>
                  <a:cxn ang="0">
                    <a:pos x="T2" y="T3"/>
                  </a:cxn>
                  <a:cxn ang="0">
                    <a:pos x="T4" y="T5"/>
                  </a:cxn>
                  <a:cxn ang="0">
                    <a:pos x="T6" y="T7"/>
                  </a:cxn>
                  <a:cxn ang="0">
                    <a:pos x="T8" y="T9"/>
                  </a:cxn>
                  <a:cxn ang="0">
                    <a:pos x="T10" y="T11"/>
                  </a:cxn>
                </a:cxnLst>
                <a:rect l="0" t="0" r="r" b="b"/>
                <a:pathLst>
                  <a:path w="56" h="59">
                    <a:moveTo>
                      <a:pt x="56" y="45"/>
                    </a:moveTo>
                    <a:cubicBezTo>
                      <a:pt x="56" y="45"/>
                      <a:pt x="48" y="59"/>
                      <a:pt x="28" y="59"/>
                    </a:cubicBezTo>
                    <a:cubicBezTo>
                      <a:pt x="9" y="59"/>
                      <a:pt x="0" y="45"/>
                      <a:pt x="0" y="45"/>
                    </a:cubicBezTo>
                    <a:cubicBezTo>
                      <a:pt x="0" y="0"/>
                      <a:pt x="0" y="0"/>
                      <a:pt x="0" y="0"/>
                    </a:cubicBezTo>
                    <a:cubicBezTo>
                      <a:pt x="56" y="0"/>
                      <a:pt x="56" y="0"/>
                      <a:pt x="56" y="0"/>
                    </a:cubicBezTo>
                    <a:lnTo>
                      <a:pt x="56" y="45"/>
                    </a:lnTo>
                    <a:close/>
                  </a:path>
                </a:pathLst>
              </a:custGeom>
              <a:solidFill>
                <a:srgbClr val="CEA578"/>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74" name="Freeform 10"/>
              <p:cNvSpPr>
                <a:spLocks/>
              </p:cNvSpPr>
              <p:nvPr/>
            </p:nvSpPr>
            <p:spPr bwMode="auto">
              <a:xfrm>
                <a:off x="6140811" y="5400162"/>
                <a:ext cx="237203" cy="288702"/>
              </a:xfrm>
              <a:custGeom>
                <a:avLst/>
                <a:gdLst>
                  <a:gd name="T0" fmla="*/ 98 w 109"/>
                  <a:gd name="T1" fmla="*/ 75 h 132"/>
                  <a:gd name="T2" fmla="*/ 38 w 109"/>
                  <a:gd name="T3" fmla="*/ 124 h 132"/>
                  <a:gd name="T4" fmla="*/ 10 w 109"/>
                  <a:gd name="T5" fmla="*/ 50 h 132"/>
                  <a:gd name="T6" fmla="*/ 76 w 109"/>
                  <a:gd name="T7" fmla="*/ 8 h 132"/>
                  <a:gd name="T8" fmla="*/ 98 w 109"/>
                  <a:gd name="T9" fmla="*/ 75 h 132"/>
                </a:gdLst>
                <a:ahLst/>
                <a:cxnLst>
                  <a:cxn ang="0">
                    <a:pos x="T0" y="T1"/>
                  </a:cxn>
                  <a:cxn ang="0">
                    <a:pos x="T2" y="T3"/>
                  </a:cxn>
                  <a:cxn ang="0">
                    <a:pos x="T4" y="T5"/>
                  </a:cxn>
                  <a:cxn ang="0">
                    <a:pos x="T6" y="T7"/>
                  </a:cxn>
                  <a:cxn ang="0">
                    <a:pos x="T8" y="T9"/>
                  </a:cxn>
                </a:cxnLst>
                <a:rect l="0" t="0" r="r" b="b"/>
                <a:pathLst>
                  <a:path w="109" h="132">
                    <a:moveTo>
                      <a:pt x="98" y="75"/>
                    </a:moveTo>
                    <a:cubicBezTo>
                      <a:pt x="88" y="107"/>
                      <a:pt x="64" y="132"/>
                      <a:pt x="38" y="124"/>
                    </a:cubicBezTo>
                    <a:cubicBezTo>
                      <a:pt x="12" y="115"/>
                      <a:pt x="0" y="82"/>
                      <a:pt x="10" y="50"/>
                    </a:cubicBezTo>
                    <a:cubicBezTo>
                      <a:pt x="21" y="19"/>
                      <a:pt x="50" y="0"/>
                      <a:pt x="76" y="8"/>
                    </a:cubicBezTo>
                    <a:cubicBezTo>
                      <a:pt x="102" y="17"/>
                      <a:pt x="109" y="43"/>
                      <a:pt x="98" y="7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75" name="Freeform 11"/>
              <p:cNvSpPr>
                <a:spLocks/>
              </p:cNvSpPr>
              <p:nvPr/>
            </p:nvSpPr>
            <p:spPr bwMode="auto">
              <a:xfrm>
                <a:off x="6101689" y="5402262"/>
                <a:ext cx="237203" cy="268414"/>
              </a:xfrm>
              <a:custGeom>
                <a:avLst/>
                <a:gdLst>
                  <a:gd name="T0" fmla="*/ 93 w 109"/>
                  <a:gd name="T1" fmla="*/ 39 h 123"/>
                  <a:gd name="T2" fmla="*/ 83 w 109"/>
                  <a:gd name="T3" fmla="*/ 111 h 123"/>
                  <a:gd name="T4" fmla="*/ 16 w 109"/>
                  <a:gd name="T5" fmla="*/ 84 h 123"/>
                  <a:gd name="T6" fmla="*/ 25 w 109"/>
                  <a:gd name="T7" fmla="*/ 12 h 123"/>
                  <a:gd name="T8" fmla="*/ 93 w 109"/>
                  <a:gd name="T9" fmla="*/ 39 h 123"/>
                </a:gdLst>
                <a:ahLst/>
                <a:cxnLst>
                  <a:cxn ang="0">
                    <a:pos x="T0" y="T1"/>
                  </a:cxn>
                  <a:cxn ang="0">
                    <a:pos x="T2" y="T3"/>
                  </a:cxn>
                  <a:cxn ang="0">
                    <a:pos x="T4" y="T5"/>
                  </a:cxn>
                  <a:cxn ang="0">
                    <a:pos x="T6" y="T7"/>
                  </a:cxn>
                  <a:cxn ang="0">
                    <a:pos x="T8" y="T9"/>
                  </a:cxn>
                </a:cxnLst>
                <a:rect l="0" t="0" r="r" b="b"/>
                <a:pathLst>
                  <a:path w="109" h="123">
                    <a:moveTo>
                      <a:pt x="93" y="39"/>
                    </a:moveTo>
                    <a:cubicBezTo>
                      <a:pt x="109" y="66"/>
                      <a:pt x="104" y="98"/>
                      <a:pt x="83" y="111"/>
                    </a:cubicBezTo>
                    <a:cubicBezTo>
                      <a:pt x="62" y="123"/>
                      <a:pt x="32" y="111"/>
                      <a:pt x="16" y="84"/>
                    </a:cubicBezTo>
                    <a:cubicBezTo>
                      <a:pt x="0" y="57"/>
                      <a:pt x="4" y="25"/>
                      <a:pt x="25" y="12"/>
                    </a:cubicBezTo>
                    <a:cubicBezTo>
                      <a:pt x="47" y="0"/>
                      <a:pt x="77" y="12"/>
                      <a:pt x="93" y="39"/>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73" name="Freeform 5"/>
              <p:cNvSpPr>
                <a:spLocks/>
              </p:cNvSpPr>
              <p:nvPr/>
            </p:nvSpPr>
            <p:spPr bwMode="auto">
              <a:xfrm>
                <a:off x="5923787" y="5792399"/>
                <a:ext cx="599250" cy="766893"/>
              </a:xfrm>
              <a:custGeom>
                <a:avLst/>
                <a:gdLst>
                  <a:gd name="T0" fmla="*/ 384 w 384"/>
                  <a:gd name="T1" fmla="*/ 823 h 823"/>
                  <a:gd name="T2" fmla="*/ 0 w 384"/>
                  <a:gd name="T3" fmla="*/ 823 h 823"/>
                  <a:gd name="T4" fmla="*/ 55 w 384"/>
                  <a:gd name="T5" fmla="*/ 0 h 823"/>
                  <a:gd name="T6" fmla="*/ 203 w 384"/>
                  <a:gd name="T7" fmla="*/ 46 h 823"/>
                  <a:gd name="T8" fmla="*/ 331 w 384"/>
                  <a:gd name="T9" fmla="*/ 0 h 823"/>
                  <a:gd name="T10" fmla="*/ 384 w 384"/>
                  <a:gd name="T11" fmla="*/ 823 h 823"/>
                </a:gdLst>
                <a:ahLst/>
                <a:cxnLst>
                  <a:cxn ang="0">
                    <a:pos x="T0" y="T1"/>
                  </a:cxn>
                  <a:cxn ang="0">
                    <a:pos x="T2" y="T3"/>
                  </a:cxn>
                  <a:cxn ang="0">
                    <a:pos x="T4" y="T5"/>
                  </a:cxn>
                  <a:cxn ang="0">
                    <a:pos x="T6" y="T7"/>
                  </a:cxn>
                  <a:cxn ang="0">
                    <a:pos x="T8" y="T9"/>
                  </a:cxn>
                  <a:cxn ang="0">
                    <a:pos x="T10" y="T11"/>
                  </a:cxn>
                </a:cxnLst>
                <a:rect l="0" t="0" r="r" b="b"/>
                <a:pathLst>
                  <a:path w="384" h="823">
                    <a:moveTo>
                      <a:pt x="384" y="823"/>
                    </a:moveTo>
                    <a:lnTo>
                      <a:pt x="0" y="823"/>
                    </a:lnTo>
                    <a:lnTo>
                      <a:pt x="55" y="0"/>
                    </a:lnTo>
                    <a:lnTo>
                      <a:pt x="203" y="46"/>
                    </a:lnTo>
                    <a:lnTo>
                      <a:pt x="331" y="0"/>
                    </a:lnTo>
                    <a:lnTo>
                      <a:pt x="384" y="823"/>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79" name="Freeform 19"/>
              <p:cNvSpPr>
                <a:spLocks/>
              </p:cNvSpPr>
              <p:nvPr/>
            </p:nvSpPr>
            <p:spPr bwMode="auto">
              <a:xfrm>
                <a:off x="6118856" y="5503697"/>
                <a:ext cx="241885" cy="216916"/>
              </a:xfrm>
              <a:custGeom>
                <a:avLst/>
                <a:gdLst>
                  <a:gd name="T0" fmla="*/ 106 w 111"/>
                  <a:gd name="T1" fmla="*/ 24 h 99"/>
                  <a:gd name="T2" fmla="*/ 103 w 111"/>
                  <a:gd name="T3" fmla="*/ 23 h 99"/>
                  <a:gd name="T4" fmla="*/ 103 w 111"/>
                  <a:gd name="T5" fmla="*/ 16 h 99"/>
                  <a:gd name="T6" fmla="*/ 103 w 111"/>
                  <a:gd name="T7" fmla="*/ 14 h 99"/>
                  <a:gd name="T8" fmla="*/ 103 w 111"/>
                  <a:gd name="T9" fmla="*/ 13 h 99"/>
                  <a:gd name="T10" fmla="*/ 102 w 111"/>
                  <a:gd name="T11" fmla="*/ 12 h 99"/>
                  <a:gd name="T12" fmla="*/ 102 w 111"/>
                  <a:gd name="T13" fmla="*/ 11 h 99"/>
                  <a:gd name="T14" fmla="*/ 102 w 111"/>
                  <a:gd name="T15" fmla="*/ 10 h 99"/>
                  <a:gd name="T16" fmla="*/ 102 w 111"/>
                  <a:gd name="T17" fmla="*/ 9 h 99"/>
                  <a:gd name="T18" fmla="*/ 102 w 111"/>
                  <a:gd name="T19" fmla="*/ 9 h 99"/>
                  <a:gd name="T20" fmla="*/ 101 w 111"/>
                  <a:gd name="T21" fmla="*/ 6 h 99"/>
                  <a:gd name="T22" fmla="*/ 100 w 111"/>
                  <a:gd name="T23" fmla="*/ 6 h 99"/>
                  <a:gd name="T24" fmla="*/ 100 w 111"/>
                  <a:gd name="T25" fmla="*/ 5 h 99"/>
                  <a:gd name="T26" fmla="*/ 99 w 111"/>
                  <a:gd name="T27" fmla="*/ 4 h 99"/>
                  <a:gd name="T28" fmla="*/ 99 w 111"/>
                  <a:gd name="T29" fmla="*/ 3 h 99"/>
                  <a:gd name="T30" fmla="*/ 99 w 111"/>
                  <a:gd name="T31" fmla="*/ 3 h 99"/>
                  <a:gd name="T32" fmla="*/ 90 w 111"/>
                  <a:gd name="T33" fmla="*/ 4 h 99"/>
                  <a:gd name="T34" fmla="*/ 74 w 111"/>
                  <a:gd name="T35" fmla="*/ 0 h 99"/>
                  <a:gd name="T36" fmla="*/ 45 w 111"/>
                  <a:gd name="T37" fmla="*/ 4 h 99"/>
                  <a:gd name="T38" fmla="*/ 15 w 111"/>
                  <a:gd name="T39" fmla="*/ 0 h 99"/>
                  <a:gd name="T40" fmla="*/ 11 w 111"/>
                  <a:gd name="T41" fmla="*/ 5 h 99"/>
                  <a:gd name="T42" fmla="*/ 11 w 111"/>
                  <a:gd name="T43" fmla="*/ 5 h 99"/>
                  <a:gd name="T44" fmla="*/ 10 w 111"/>
                  <a:gd name="T45" fmla="*/ 7 h 99"/>
                  <a:gd name="T46" fmla="*/ 10 w 111"/>
                  <a:gd name="T47" fmla="*/ 7 h 99"/>
                  <a:gd name="T48" fmla="*/ 9 w 111"/>
                  <a:gd name="T49" fmla="*/ 9 h 99"/>
                  <a:gd name="T50" fmla="*/ 9 w 111"/>
                  <a:gd name="T51" fmla="*/ 9 h 99"/>
                  <a:gd name="T52" fmla="*/ 9 w 111"/>
                  <a:gd name="T53" fmla="*/ 11 h 99"/>
                  <a:gd name="T54" fmla="*/ 9 w 111"/>
                  <a:gd name="T55" fmla="*/ 12 h 99"/>
                  <a:gd name="T56" fmla="*/ 8 w 111"/>
                  <a:gd name="T57" fmla="*/ 13 h 99"/>
                  <a:gd name="T58" fmla="*/ 8 w 111"/>
                  <a:gd name="T59" fmla="*/ 14 h 99"/>
                  <a:gd name="T60" fmla="*/ 8 w 111"/>
                  <a:gd name="T61" fmla="*/ 16 h 99"/>
                  <a:gd name="T62" fmla="*/ 8 w 111"/>
                  <a:gd name="T63" fmla="*/ 23 h 99"/>
                  <a:gd name="T64" fmla="*/ 7 w 111"/>
                  <a:gd name="T65" fmla="*/ 23 h 99"/>
                  <a:gd name="T66" fmla="*/ 0 w 111"/>
                  <a:gd name="T67" fmla="*/ 31 h 99"/>
                  <a:gd name="T68" fmla="*/ 0 w 111"/>
                  <a:gd name="T69" fmla="*/ 49 h 99"/>
                  <a:gd name="T70" fmla="*/ 8 w 111"/>
                  <a:gd name="T71" fmla="*/ 57 h 99"/>
                  <a:gd name="T72" fmla="*/ 34 w 111"/>
                  <a:gd name="T73" fmla="*/ 99 h 99"/>
                  <a:gd name="T74" fmla="*/ 77 w 111"/>
                  <a:gd name="T75" fmla="*/ 99 h 99"/>
                  <a:gd name="T76" fmla="*/ 103 w 111"/>
                  <a:gd name="T77" fmla="*/ 57 h 99"/>
                  <a:gd name="T78" fmla="*/ 111 w 111"/>
                  <a:gd name="T79" fmla="*/ 49 h 99"/>
                  <a:gd name="T80" fmla="*/ 111 w 111"/>
                  <a:gd name="T81" fmla="*/ 31 h 99"/>
                  <a:gd name="T82" fmla="*/ 106 w 111"/>
                  <a:gd name="T83"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1" h="99">
                    <a:moveTo>
                      <a:pt x="106" y="24"/>
                    </a:moveTo>
                    <a:cubicBezTo>
                      <a:pt x="105" y="23"/>
                      <a:pt x="104" y="23"/>
                      <a:pt x="103" y="23"/>
                    </a:cubicBezTo>
                    <a:cubicBezTo>
                      <a:pt x="103" y="16"/>
                      <a:pt x="103" y="16"/>
                      <a:pt x="103" y="16"/>
                    </a:cubicBezTo>
                    <a:cubicBezTo>
                      <a:pt x="103" y="16"/>
                      <a:pt x="103" y="15"/>
                      <a:pt x="103" y="14"/>
                    </a:cubicBezTo>
                    <a:cubicBezTo>
                      <a:pt x="103" y="14"/>
                      <a:pt x="103" y="14"/>
                      <a:pt x="103" y="13"/>
                    </a:cubicBezTo>
                    <a:cubicBezTo>
                      <a:pt x="103" y="13"/>
                      <a:pt x="103" y="13"/>
                      <a:pt x="102" y="12"/>
                    </a:cubicBezTo>
                    <a:cubicBezTo>
                      <a:pt x="102" y="12"/>
                      <a:pt x="102" y="12"/>
                      <a:pt x="102" y="11"/>
                    </a:cubicBezTo>
                    <a:cubicBezTo>
                      <a:pt x="102" y="11"/>
                      <a:pt x="102" y="11"/>
                      <a:pt x="102" y="10"/>
                    </a:cubicBezTo>
                    <a:cubicBezTo>
                      <a:pt x="102" y="10"/>
                      <a:pt x="102" y="10"/>
                      <a:pt x="102" y="9"/>
                    </a:cubicBezTo>
                    <a:cubicBezTo>
                      <a:pt x="102" y="9"/>
                      <a:pt x="102" y="9"/>
                      <a:pt x="102" y="9"/>
                    </a:cubicBezTo>
                    <a:cubicBezTo>
                      <a:pt x="101" y="8"/>
                      <a:pt x="101" y="7"/>
                      <a:pt x="101" y="6"/>
                    </a:cubicBezTo>
                    <a:cubicBezTo>
                      <a:pt x="100" y="6"/>
                      <a:pt x="100" y="6"/>
                      <a:pt x="100" y="6"/>
                    </a:cubicBezTo>
                    <a:cubicBezTo>
                      <a:pt x="100" y="5"/>
                      <a:pt x="100" y="5"/>
                      <a:pt x="100" y="5"/>
                    </a:cubicBezTo>
                    <a:cubicBezTo>
                      <a:pt x="100" y="5"/>
                      <a:pt x="100" y="4"/>
                      <a:pt x="99" y="4"/>
                    </a:cubicBezTo>
                    <a:cubicBezTo>
                      <a:pt x="99" y="4"/>
                      <a:pt x="99" y="3"/>
                      <a:pt x="99" y="3"/>
                    </a:cubicBezTo>
                    <a:cubicBezTo>
                      <a:pt x="99" y="3"/>
                      <a:pt x="99" y="3"/>
                      <a:pt x="99" y="3"/>
                    </a:cubicBezTo>
                    <a:cubicBezTo>
                      <a:pt x="96" y="4"/>
                      <a:pt x="93" y="4"/>
                      <a:pt x="90" y="4"/>
                    </a:cubicBezTo>
                    <a:cubicBezTo>
                      <a:pt x="83" y="4"/>
                      <a:pt x="78" y="2"/>
                      <a:pt x="74" y="0"/>
                    </a:cubicBezTo>
                    <a:cubicBezTo>
                      <a:pt x="67" y="2"/>
                      <a:pt x="57" y="4"/>
                      <a:pt x="45" y="4"/>
                    </a:cubicBezTo>
                    <a:cubicBezTo>
                      <a:pt x="33" y="4"/>
                      <a:pt x="22" y="2"/>
                      <a:pt x="15" y="0"/>
                    </a:cubicBezTo>
                    <a:cubicBezTo>
                      <a:pt x="14" y="1"/>
                      <a:pt x="12" y="3"/>
                      <a:pt x="11" y="5"/>
                    </a:cubicBezTo>
                    <a:cubicBezTo>
                      <a:pt x="11" y="5"/>
                      <a:pt x="11" y="5"/>
                      <a:pt x="11" y="5"/>
                    </a:cubicBezTo>
                    <a:cubicBezTo>
                      <a:pt x="11" y="6"/>
                      <a:pt x="10" y="6"/>
                      <a:pt x="10" y="7"/>
                    </a:cubicBezTo>
                    <a:cubicBezTo>
                      <a:pt x="10" y="7"/>
                      <a:pt x="10" y="7"/>
                      <a:pt x="10" y="7"/>
                    </a:cubicBezTo>
                    <a:cubicBezTo>
                      <a:pt x="10" y="8"/>
                      <a:pt x="10" y="8"/>
                      <a:pt x="9" y="9"/>
                    </a:cubicBezTo>
                    <a:cubicBezTo>
                      <a:pt x="9" y="9"/>
                      <a:pt x="9" y="9"/>
                      <a:pt x="9" y="9"/>
                    </a:cubicBezTo>
                    <a:cubicBezTo>
                      <a:pt x="9" y="10"/>
                      <a:pt x="9" y="11"/>
                      <a:pt x="9" y="11"/>
                    </a:cubicBezTo>
                    <a:cubicBezTo>
                      <a:pt x="9" y="11"/>
                      <a:pt x="9" y="11"/>
                      <a:pt x="9" y="12"/>
                    </a:cubicBezTo>
                    <a:cubicBezTo>
                      <a:pt x="8" y="12"/>
                      <a:pt x="8" y="13"/>
                      <a:pt x="8" y="13"/>
                    </a:cubicBezTo>
                    <a:cubicBezTo>
                      <a:pt x="8" y="14"/>
                      <a:pt x="8" y="14"/>
                      <a:pt x="8" y="14"/>
                    </a:cubicBezTo>
                    <a:cubicBezTo>
                      <a:pt x="8" y="15"/>
                      <a:pt x="8" y="16"/>
                      <a:pt x="8" y="16"/>
                    </a:cubicBezTo>
                    <a:cubicBezTo>
                      <a:pt x="8" y="23"/>
                      <a:pt x="8" y="23"/>
                      <a:pt x="8" y="23"/>
                    </a:cubicBezTo>
                    <a:cubicBezTo>
                      <a:pt x="8" y="23"/>
                      <a:pt x="7" y="23"/>
                      <a:pt x="7" y="23"/>
                    </a:cubicBezTo>
                    <a:cubicBezTo>
                      <a:pt x="3" y="24"/>
                      <a:pt x="0" y="27"/>
                      <a:pt x="0" y="31"/>
                    </a:cubicBezTo>
                    <a:cubicBezTo>
                      <a:pt x="0" y="49"/>
                      <a:pt x="0" y="49"/>
                      <a:pt x="0" y="49"/>
                    </a:cubicBezTo>
                    <a:cubicBezTo>
                      <a:pt x="0" y="53"/>
                      <a:pt x="4" y="57"/>
                      <a:pt x="8" y="57"/>
                    </a:cubicBezTo>
                    <a:cubicBezTo>
                      <a:pt x="8" y="57"/>
                      <a:pt x="22" y="99"/>
                      <a:pt x="34" y="99"/>
                    </a:cubicBezTo>
                    <a:cubicBezTo>
                      <a:pt x="77" y="99"/>
                      <a:pt x="77" y="99"/>
                      <a:pt x="77" y="99"/>
                    </a:cubicBezTo>
                    <a:cubicBezTo>
                      <a:pt x="89" y="99"/>
                      <a:pt x="103" y="57"/>
                      <a:pt x="103" y="57"/>
                    </a:cubicBezTo>
                    <a:cubicBezTo>
                      <a:pt x="107" y="57"/>
                      <a:pt x="111" y="53"/>
                      <a:pt x="111" y="49"/>
                    </a:cubicBezTo>
                    <a:cubicBezTo>
                      <a:pt x="111" y="31"/>
                      <a:pt x="111" y="31"/>
                      <a:pt x="111" y="31"/>
                    </a:cubicBezTo>
                    <a:cubicBezTo>
                      <a:pt x="111" y="28"/>
                      <a:pt x="109" y="25"/>
                      <a:pt x="106" y="24"/>
                    </a:cubicBezTo>
                    <a:close/>
                  </a:path>
                </a:pathLst>
              </a:custGeom>
              <a:solidFill>
                <a:srgbClr val="DFBA8D"/>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80" name="Freeform 27"/>
              <p:cNvSpPr>
                <a:spLocks/>
              </p:cNvSpPr>
              <p:nvPr/>
            </p:nvSpPr>
            <p:spPr bwMode="auto">
              <a:xfrm>
                <a:off x="6009618" y="5764309"/>
                <a:ext cx="452559" cy="603932"/>
              </a:xfrm>
              <a:custGeom>
                <a:avLst/>
                <a:gdLst>
                  <a:gd name="T0" fmla="*/ 203 w 290"/>
                  <a:gd name="T1" fmla="*/ 3 h 387"/>
                  <a:gd name="T2" fmla="*/ 148 w 290"/>
                  <a:gd name="T3" fmla="*/ 47 h 387"/>
                  <a:gd name="T4" fmla="*/ 92 w 290"/>
                  <a:gd name="T5" fmla="*/ 0 h 387"/>
                  <a:gd name="T6" fmla="*/ 0 w 290"/>
                  <a:gd name="T7" fmla="*/ 18 h 387"/>
                  <a:gd name="T8" fmla="*/ 35 w 290"/>
                  <a:gd name="T9" fmla="*/ 387 h 387"/>
                  <a:gd name="T10" fmla="*/ 250 w 290"/>
                  <a:gd name="T11" fmla="*/ 387 h 387"/>
                  <a:gd name="T12" fmla="*/ 290 w 290"/>
                  <a:gd name="T13" fmla="*/ 14 h 387"/>
                  <a:gd name="T14" fmla="*/ 203 w 290"/>
                  <a:gd name="T15" fmla="*/ 3 h 3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87">
                    <a:moveTo>
                      <a:pt x="203" y="3"/>
                    </a:moveTo>
                    <a:lnTo>
                      <a:pt x="148" y="47"/>
                    </a:lnTo>
                    <a:lnTo>
                      <a:pt x="92" y="0"/>
                    </a:lnTo>
                    <a:lnTo>
                      <a:pt x="0" y="18"/>
                    </a:lnTo>
                    <a:lnTo>
                      <a:pt x="35" y="387"/>
                    </a:lnTo>
                    <a:lnTo>
                      <a:pt x="250" y="387"/>
                    </a:lnTo>
                    <a:lnTo>
                      <a:pt x="290" y="14"/>
                    </a:lnTo>
                    <a:lnTo>
                      <a:pt x="203" y="3"/>
                    </a:ln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nvGrpSpPr>
              <p:cNvPr id="49" name="Group 48"/>
              <p:cNvGrpSpPr/>
              <p:nvPr/>
            </p:nvGrpSpPr>
            <p:grpSpPr>
              <a:xfrm>
                <a:off x="5383670" y="5450198"/>
                <a:ext cx="325437" cy="354012"/>
                <a:chOff x="5395100" y="5514975"/>
                <a:chExt cx="325437" cy="354012"/>
              </a:xfrm>
            </p:grpSpPr>
            <p:sp>
              <p:nvSpPr>
                <p:cNvPr id="428" name="Freeform 3763"/>
                <p:cNvSpPr>
                  <a:spLocks/>
                </p:cNvSpPr>
                <p:nvPr/>
              </p:nvSpPr>
              <p:spPr bwMode="auto">
                <a:xfrm>
                  <a:off x="5395100" y="5748337"/>
                  <a:ext cx="100013" cy="42863"/>
                </a:xfrm>
                <a:custGeom>
                  <a:avLst/>
                  <a:gdLst>
                    <a:gd name="T0" fmla="*/ 17 w 49"/>
                    <a:gd name="T1" fmla="*/ 13 h 21"/>
                    <a:gd name="T2" fmla="*/ 0 w 49"/>
                    <a:gd name="T3" fmla="*/ 5 h 21"/>
                    <a:gd name="T4" fmla="*/ 30 w 49"/>
                    <a:gd name="T5" fmla="*/ 1 h 21"/>
                    <a:gd name="T6" fmla="*/ 49 w 49"/>
                    <a:gd name="T7" fmla="*/ 21 h 21"/>
                    <a:gd name="T8" fmla="*/ 17 w 49"/>
                    <a:gd name="T9" fmla="*/ 13 h 21"/>
                  </a:gdLst>
                  <a:ahLst/>
                  <a:cxnLst>
                    <a:cxn ang="0">
                      <a:pos x="T0" y="T1"/>
                    </a:cxn>
                    <a:cxn ang="0">
                      <a:pos x="T2" y="T3"/>
                    </a:cxn>
                    <a:cxn ang="0">
                      <a:pos x="T4" y="T5"/>
                    </a:cxn>
                    <a:cxn ang="0">
                      <a:pos x="T6" y="T7"/>
                    </a:cxn>
                    <a:cxn ang="0">
                      <a:pos x="T8" y="T9"/>
                    </a:cxn>
                  </a:cxnLst>
                  <a:rect l="0" t="0" r="r" b="b"/>
                  <a:pathLst>
                    <a:path w="49" h="21">
                      <a:moveTo>
                        <a:pt x="17" y="13"/>
                      </a:moveTo>
                      <a:cubicBezTo>
                        <a:pt x="9" y="13"/>
                        <a:pt x="2" y="7"/>
                        <a:pt x="0" y="5"/>
                      </a:cubicBezTo>
                      <a:cubicBezTo>
                        <a:pt x="10" y="13"/>
                        <a:pt x="16" y="2"/>
                        <a:pt x="30" y="1"/>
                      </a:cubicBezTo>
                      <a:cubicBezTo>
                        <a:pt x="48" y="0"/>
                        <a:pt x="49" y="21"/>
                        <a:pt x="49" y="21"/>
                      </a:cubicBezTo>
                      <a:cubicBezTo>
                        <a:pt x="39" y="8"/>
                        <a:pt x="26" y="12"/>
                        <a:pt x="17" y="13"/>
                      </a:cubicBez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29" name="Freeform 3764"/>
                <p:cNvSpPr>
                  <a:spLocks/>
                </p:cNvSpPr>
                <p:nvPr/>
              </p:nvSpPr>
              <p:spPr bwMode="auto">
                <a:xfrm>
                  <a:off x="5395100" y="5757862"/>
                  <a:ext cx="100013" cy="38100"/>
                </a:xfrm>
                <a:custGeom>
                  <a:avLst/>
                  <a:gdLst>
                    <a:gd name="T0" fmla="*/ 0 w 49"/>
                    <a:gd name="T1" fmla="*/ 0 h 18"/>
                    <a:gd name="T2" fmla="*/ 0 w 49"/>
                    <a:gd name="T3" fmla="*/ 0 h 18"/>
                    <a:gd name="T4" fmla="*/ 17 w 49"/>
                    <a:gd name="T5" fmla="*/ 8 h 18"/>
                    <a:gd name="T6" fmla="*/ 49 w 49"/>
                    <a:gd name="T7" fmla="*/ 16 h 18"/>
                    <a:gd name="T8" fmla="*/ 24 w 49"/>
                    <a:gd name="T9" fmla="*/ 18 h 18"/>
                    <a:gd name="T10" fmla="*/ 0 w 49"/>
                    <a:gd name="T11" fmla="*/ 0 h 18"/>
                  </a:gdLst>
                  <a:ahLst/>
                  <a:cxnLst>
                    <a:cxn ang="0">
                      <a:pos x="T0" y="T1"/>
                    </a:cxn>
                    <a:cxn ang="0">
                      <a:pos x="T2" y="T3"/>
                    </a:cxn>
                    <a:cxn ang="0">
                      <a:pos x="T4" y="T5"/>
                    </a:cxn>
                    <a:cxn ang="0">
                      <a:pos x="T6" y="T7"/>
                    </a:cxn>
                    <a:cxn ang="0">
                      <a:pos x="T8" y="T9"/>
                    </a:cxn>
                    <a:cxn ang="0">
                      <a:pos x="T10" y="T11"/>
                    </a:cxn>
                  </a:cxnLst>
                  <a:rect l="0" t="0" r="r" b="b"/>
                  <a:pathLst>
                    <a:path w="49" h="18">
                      <a:moveTo>
                        <a:pt x="0" y="0"/>
                      </a:moveTo>
                      <a:cubicBezTo>
                        <a:pt x="0" y="0"/>
                        <a:pt x="0" y="0"/>
                        <a:pt x="0" y="0"/>
                      </a:cubicBezTo>
                      <a:cubicBezTo>
                        <a:pt x="2" y="2"/>
                        <a:pt x="9" y="8"/>
                        <a:pt x="17" y="8"/>
                      </a:cubicBezTo>
                      <a:cubicBezTo>
                        <a:pt x="26" y="7"/>
                        <a:pt x="39" y="3"/>
                        <a:pt x="49" y="16"/>
                      </a:cubicBezTo>
                      <a:cubicBezTo>
                        <a:pt x="38" y="13"/>
                        <a:pt x="36" y="18"/>
                        <a:pt x="24" y="18"/>
                      </a:cubicBezTo>
                      <a:cubicBezTo>
                        <a:pt x="11" y="17"/>
                        <a:pt x="0" y="0"/>
                        <a:pt x="0" y="0"/>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30" name="Freeform 3766"/>
                <p:cNvSpPr>
                  <a:spLocks/>
                </p:cNvSpPr>
                <p:nvPr/>
              </p:nvSpPr>
              <p:spPr bwMode="auto">
                <a:xfrm>
                  <a:off x="5484000" y="5597525"/>
                  <a:ext cx="23813" cy="241300"/>
                </a:xfrm>
                <a:custGeom>
                  <a:avLst/>
                  <a:gdLst>
                    <a:gd name="T0" fmla="*/ 15 w 15"/>
                    <a:gd name="T1" fmla="*/ 152 h 152"/>
                    <a:gd name="T2" fmla="*/ 7 w 15"/>
                    <a:gd name="T3" fmla="*/ 152 h 152"/>
                    <a:gd name="T4" fmla="*/ 0 w 15"/>
                    <a:gd name="T5" fmla="*/ 0 h 152"/>
                    <a:gd name="T6" fmla="*/ 7 w 15"/>
                    <a:gd name="T7" fmla="*/ 0 h 152"/>
                    <a:gd name="T8" fmla="*/ 15 w 15"/>
                    <a:gd name="T9" fmla="*/ 152 h 152"/>
                  </a:gdLst>
                  <a:ahLst/>
                  <a:cxnLst>
                    <a:cxn ang="0">
                      <a:pos x="T0" y="T1"/>
                    </a:cxn>
                    <a:cxn ang="0">
                      <a:pos x="T2" y="T3"/>
                    </a:cxn>
                    <a:cxn ang="0">
                      <a:pos x="T4" y="T5"/>
                    </a:cxn>
                    <a:cxn ang="0">
                      <a:pos x="T6" y="T7"/>
                    </a:cxn>
                    <a:cxn ang="0">
                      <a:pos x="T8" y="T9"/>
                    </a:cxn>
                  </a:cxnLst>
                  <a:rect l="0" t="0" r="r" b="b"/>
                  <a:pathLst>
                    <a:path w="15" h="152">
                      <a:moveTo>
                        <a:pt x="15" y="152"/>
                      </a:moveTo>
                      <a:lnTo>
                        <a:pt x="7" y="152"/>
                      </a:lnTo>
                      <a:lnTo>
                        <a:pt x="0" y="0"/>
                      </a:lnTo>
                      <a:lnTo>
                        <a:pt x="7" y="0"/>
                      </a:lnTo>
                      <a:lnTo>
                        <a:pt x="15" y="152"/>
                      </a:ln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31" name="Oval 3774"/>
                <p:cNvSpPr>
                  <a:spLocks noChangeArrowheads="1"/>
                </p:cNvSpPr>
                <p:nvPr/>
              </p:nvSpPr>
              <p:spPr bwMode="auto">
                <a:xfrm>
                  <a:off x="5422087" y="5565775"/>
                  <a:ext cx="134938" cy="139700"/>
                </a:xfrm>
                <a:prstGeom prst="ellipse">
                  <a:avLst/>
                </a:pr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63" name="Freeform 3767"/>
                <p:cNvSpPr>
                  <a:spLocks/>
                </p:cNvSpPr>
                <p:nvPr/>
              </p:nvSpPr>
              <p:spPr bwMode="auto">
                <a:xfrm>
                  <a:off x="5615762" y="5535612"/>
                  <a:ext cx="22225" cy="314325"/>
                </a:xfrm>
                <a:custGeom>
                  <a:avLst/>
                  <a:gdLst>
                    <a:gd name="T0" fmla="*/ 0 w 14"/>
                    <a:gd name="T1" fmla="*/ 198 h 198"/>
                    <a:gd name="T2" fmla="*/ 8 w 14"/>
                    <a:gd name="T3" fmla="*/ 198 h 198"/>
                    <a:gd name="T4" fmla="*/ 14 w 14"/>
                    <a:gd name="T5" fmla="*/ 1 h 198"/>
                    <a:gd name="T6" fmla="*/ 5 w 14"/>
                    <a:gd name="T7" fmla="*/ 0 h 198"/>
                    <a:gd name="T8" fmla="*/ 0 w 14"/>
                    <a:gd name="T9" fmla="*/ 198 h 198"/>
                  </a:gdLst>
                  <a:ahLst/>
                  <a:cxnLst>
                    <a:cxn ang="0">
                      <a:pos x="T0" y="T1"/>
                    </a:cxn>
                    <a:cxn ang="0">
                      <a:pos x="T2" y="T3"/>
                    </a:cxn>
                    <a:cxn ang="0">
                      <a:pos x="T4" y="T5"/>
                    </a:cxn>
                    <a:cxn ang="0">
                      <a:pos x="T6" y="T7"/>
                    </a:cxn>
                    <a:cxn ang="0">
                      <a:pos x="T8" y="T9"/>
                    </a:cxn>
                  </a:cxnLst>
                  <a:rect l="0" t="0" r="r" b="b"/>
                  <a:pathLst>
                    <a:path w="14" h="198">
                      <a:moveTo>
                        <a:pt x="0" y="198"/>
                      </a:moveTo>
                      <a:lnTo>
                        <a:pt x="8" y="198"/>
                      </a:lnTo>
                      <a:lnTo>
                        <a:pt x="14" y="1"/>
                      </a:lnTo>
                      <a:lnTo>
                        <a:pt x="5" y="0"/>
                      </a:lnTo>
                      <a:lnTo>
                        <a:pt x="0" y="198"/>
                      </a:ln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64" name="Oval 3768"/>
                <p:cNvSpPr>
                  <a:spLocks noChangeArrowheads="1"/>
                </p:cNvSpPr>
                <p:nvPr/>
              </p:nvSpPr>
              <p:spPr bwMode="auto">
                <a:xfrm>
                  <a:off x="5555437" y="5514975"/>
                  <a:ext cx="150813" cy="150812"/>
                </a:xfrm>
                <a:prstGeom prst="ellipse">
                  <a:avLst/>
                </a:pr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65" name="Freeform 3769"/>
                <p:cNvSpPr>
                  <a:spLocks/>
                </p:cNvSpPr>
                <p:nvPr/>
              </p:nvSpPr>
              <p:spPr bwMode="auto">
                <a:xfrm>
                  <a:off x="5499875" y="5710237"/>
                  <a:ext cx="90488" cy="47625"/>
                </a:xfrm>
                <a:custGeom>
                  <a:avLst/>
                  <a:gdLst>
                    <a:gd name="T0" fmla="*/ 31 w 44"/>
                    <a:gd name="T1" fmla="*/ 10 h 23"/>
                    <a:gd name="T2" fmla="*/ 44 w 44"/>
                    <a:gd name="T3" fmla="*/ 0 h 23"/>
                    <a:gd name="T4" fmla="*/ 16 w 44"/>
                    <a:gd name="T5" fmla="*/ 2 h 23"/>
                    <a:gd name="T6" fmla="*/ 2 w 44"/>
                    <a:gd name="T7" fmla="*/ 23 h 23"/>
                    <a:gd name="T8" fmla="*/ 31 w 44"/>
                    <a:gd name="T9" fmla="*/ 10 h 23"/>
                  </a:gdLst>
                  <a:ahLst/>
                  <a:cxnLst>
                    <a:cxn ang="0">
                      <a:pos x="T0" y="T1"/>
                    </a:cxn>
                    <a:cxn ang="0">
                      <a:pos x="T2" y="T3"/>
                    </a:cxn>
                    <a:cxn ang="0">
                      <a:pos x="T4" y="T5"/>
                    </a:cxn>
                    <a:cxn ang="0">
                      <a:pos x="T6" y="T7"/>
                    </a:cxn>
                    <a:cxn ang="0">
                      <a:pos x="T8" y="T9"/>
                    </a:cxn>
                  </a:cxnLst>
                  <a:rect l="0" t="0" r="r" b="b"/>
                  <a:pathLst>
                    <a:path w="44" h="23">
                      <a:moveTo>
                        <a:pt x="31" y="10"/>
                      </a:moveTo>
                      <a:cubicBezTo>
                        <a:pt x="38" y="9"/>
                        <a:pt x="43" y="2"/>
                        <a:pt x="44" y="0"/>
                      </a:cubicBezTo>
                      <a:cubicBezTo>
                        <a:pt x="37" y="9"/>
                        <a:pt x="29" y="0"/>
                        <a:pt x="16" y="2"/>
                      </a:cubicBezTo>
                      <a:cubicBezTo>
                        <a:pt x="0" y="4"/>
                        <a:pt x="2" y="23"/>
                        <a:pt x="2" y="23"/>
                      </a:cubicBezTo>
                      <a:cubicBezTo>
                        <a:pt x="10" y="9"/>
                        <a:pt x="22" y="11"/>
                        <a:pt x="31" y="10"/>
                      </a:cubicBez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66" name="Freeform 3770"/>
                <p:cNvSpPr>
                  <a:spLocks/>
                </p:cNvSpPr>
                <p:nvPr/>
              </p:nvSpPr>
              <p:spPr bwMode="auto">
                <a:xfrm>
                  <a:off x="5504637" y="5710237"/>
                  <a:ext cx="85725" cy="47625"/>
                </a:xfrm>
                <a:custGeom>
                  <a:avLst/>
                  <a:gdLst>
                    <a:gd name="T0" fmla="*/ 42 w 42"/>
                    <a:gd name="T1" fmla="*/ 0 h 23"/>
                    <a:gd name="T2" fmla="*/ 42 w 42"/>
                    <a:gd name="T3" fmla="*/ 0 h 23"/>
                    <a:gd name="T4" fmla="*/ 28 w 42"/>
                    <a:gd name="T5" fmla="*/ 10 h 23"/>
                    <a:gd name="T6" fmla="*/ 0 w 42"/>
                    <a:gd name="T7" fmla="*/ 23 h 23"/>
                    <a:gd name="T8" fmla="*/ 24 w 42"/>
                    <a:gd name="T9" fmla="*/ 21 h 23"/>
                    <a:gd name="T10" fmla="*/ 42 w 42"/>
                    <a:gd name="T11" fmla="*/ 0 h 23"/>
                  </a:gdLst>
                  <a:ahLst/>
                  <a:cxnLst>
                    <a:cxn ang="0">
                      <a:pos x="T0" y="T1"/>
                    </a:cxn>
                    <a:cxn ang="0">
                      <a:pos x="T2" y="T3"/>
                    </a:cxn>
                    <a:cxn ang="0">
                      <a:pos x="T4" y="T5"/>
                    </a:cxn>
                    <a:cxn ang="0">
                      <a:pos x="T6" y="T7"/>
                    </a:cxn>
                    <a:cxn ang="0">
                      <a:pos x="T8" y="T9"/>
                    </a:cxn>
                    <a:cxn ang="0">
                      <a:pos x="T10" y="T11"/>
                    </a:cxn>
                  </a:cxnLst>
                  <a:rect l="0" t="0" r="r" b="b"/>
                  <a:pathLst>
                    <a:path w="42" h="23">
                      <a:moveTo>
                        <a:pt x="42" y="0"/>
                      </a:moveTo>
                      <a:cubicBezTo>
                        <a:pt x="42" y="0"/>
                        <a:pt x="42" y="0"/>
                        <a:pt x="42" y="0"/>
                      </a:cubicBezTo>
                      <a:cubicBezTo>
                        <a:pt x="41" y="2"/>
                        <a:pt x="36" y="9"/>
                        <a:pt x="28" y="10"/>
                      </a:cubicBezTo>
                      <a:cubicBezTo>
                        <a:pt x="20" y="11"/>
                        <a:pt x="7" y="9"/>
                        <a:pt x="0" y="23"/>
                      </a:cubicBezTo>
                      <a:cubicBezTo>
                        <a:pt x="10" y="19"/>
                        <a:pt x="13" y="23"/>
                        <a:pt x="24" y="21"/>
                      </a:cubicBezTo>
                      <a:cubicBezTo>
                        <a:pt x="36" y="18"/>
                        <a:pt x="42" y="0"/>
                        <a:pt x="42" y="0"/>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67" name="Freeform 3771"/>
                <p:cNvSpPr>
                  <a:spLocks/>
                </p:cNvSpPr>
                <p:nvPr/>
              </p:nvSpPr>
              <p:spPr bwMode="auto">
                <a:xfrm>
                  <a:off x="5628462" y="5715000"/>
                  <a:ext cx="92075" cy="41275"/>
                </a:xfrm>
                <a:custGeom>
                  <a:avLst/>
                  <a:gdLst>
                    <a:gd name="T0" fmla="*/ 30 w 45"/>
                    <a:gd name="T1" fmla="*/ 11 h 20"/>
                    <a:gd name="T2" fmla="*/ 45 w 45"/>
                    <a:gd name="T3" fmla="*/ 3 h 20"/>
                    <a:gd name="T4" fmla="*/ 17 w 45"/>
                    <a:gd name="T5" fmla="*/ 1 h 20"/>
                    <a:gd name="T6" fmla="*/ 0 w 45"/>
                    <a:gd name="T7" fmla="*/ 20 h 20"/>
                    <a:gd name="T8" fmla="*/ 30 w 45"/>
                    <a:gd name="T9" fmla="*/ 11 h 20"/>
                  </a:gdLst>
                  <a:ahLst/>
                  <a:cxnLst>
                    <a:cxn ang="0">
                      <a:pos x="T0" y="T1"/>
                    </a:cxn>
                    <a:cxn ang="0">
                      <a:pos x="T2" y="T3"/>
                    </a:cxn>
                    <a:cxn ang="0">
                      <a:pos x="T4" y="T5"/>
                    </a:cxn>
                    <a:cxn ang="0">
                      <a:pos x="T6" y="T7"/>
                    </a:cxn>
                    <a:cxn ang="0">
                      <a:pos x="T8" y="T9"/>
                    </a:cxn>
                  </a:cxnLst>
                  <a:rect l="0" t="0" r="r" b="b"/>
                  <a:pathLst>
                    <a:path w="45" h="20">
                      <a:moveTo>
                        <a:pt x="30" y="11"/>
                      </a:moveTo>
                      <a:cubicBezTo>
                        <a:pt x="37" y="11"/>
                        <a:pt x="43" y="5"/>
                        <a:pt x="45" y="3"/>
                      </a:cubicBezTo>
                      <a:cubicBezTo>
                        <a:pt x="36" y="11"/>
                        <a:pt x="30" y="1"/>
                        <a:pt x="17" y="1"/>
                      </a:cubicBezTo>
                      <a:cubicBezTo>
                        <a:pt x="0" y="0"/>
                        <a:pt x="0" y="20"/>
                        <a:pt x="0" y="20"/>
                      </a:cubicBezTo>
                      <a:cubicBezTo>
                        <a:pt x="9" y="8"/>
                        <a:pt x="21" y="11"/>
                        <a:pt x="30" y="11"/>
                      </a:cubicBez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68" name="Freeform 3772"/>
                <p:cNvSpPr>
                  <a:spLocks/>
                </p:cNvSpPr>
                <p:nvPr/>
              </p:nvSpPr>
              <p:spPr bwMode="auto">
                <a:xfrm>
                  <a:off x="5628462" y="5721350"/>
                  <a:ext cx="92075" cy="39687"/>
                </a:xfrm>
                <a:custGeom>
                  <a:avLst/>
                  <a:gdLst>
                    <a:gd name="T0" fmla="*/ 45 w 45"/>
                    <a:gd name="T1" fmla="*/ 0 h 19"/>
                    <a:gd name="T2" fmla="*/ 45 w 45"/>
                    <a:gd name="T3" fmla="*/ 0 h 19"/>
                    <a:gd name="T4" fmla="*/ 30 w 45"/>
                    <a:gd name="T5" fmla="*/ 8 h 19"/>
                    <a:gd name="T6" fmla="*/ 0 w 45"/>
                    <a:gd name="T7" fmla="*/ 17 h 19"/>
                    <a:gd name="T8" fmla="*/ 24 w 45"/>
                    <a:gd name="T9" fmla="*/ 18 h 19"/>
                    <a:gd name="T10" fmla="*/ 45 w 45"/>
                    <a:gd name="T11" fmla="*/ 0 h 19"/>
                  </a:gdLst>
                  <a:ahLst/>
                  <a:cxnLst>
                    <a:cxn ang="0">
                      <a:pos x="T0" y="T1"/>
                    </a:cxn>
                    <a:cxn ang="0">
                      <a:pos x="T2" y="T3"/>
                    </a:cxn>
                    <a:cxn ang="0">
                      <a:pos x="T4" y="T5"/>
                    </a:cxn>
                    <a:cxn ang="0">
                      <a:pos x="T6" y="T7"/>
                    </a:cxn>
                    <a:cxn ang="0">
                      <a:pos x="T8" y="T9"/>
                    </a:cxn>
                    <a:cxn ang="0">
                      <a:pos x="T10" y="T11"/>
                    </a:cxn>
                  </a:cxnLst>
                  <a:rect l="0" t="0" r="r" b="b"/>
                  <a:pathLst>
                    <a:path w="45" h="19">
                      <a:moveTo>
                        <a:pt x="45" y="0"/>
                      </a:moveTo>
                      <a:cubicBezTo>
                        <a:pt x="45" y="0"/>
                        <a:pt x="45" y="0"/>
                        <a:pt x="45" y="0"/>
                      </a:cubicBezTo>
                      <a:cubicBezTo>
                        <a:pt x="43" y="2"/>
                        <a:pt x="37" y="8"/>
                        <a:pt x="30" y="8"/>
                      </a:cubicBezTo>
                      <a:cubicBezTo>
                        <a:pt x="21" y="8"/>
                        <a:pt x="9" y="5"/>
                        <a:pt x="0" y="17"/>
                      </a:cubicBezTo>
                      <a:cubicBezTo>
                        <a:pt x="10" y="14"/>
                        <a:pt x="12" y="19"/>
                        <a:pt x="24" y="18"/>
                      </a:cubicBezTo>
                      <a:cubicBezTo>
                        <a:pt x="36" y="17"/>
                        <a:pt x="45" y="0"/>
                        <a:pt x="45" y="0"/>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69" name="Freeform 3773"/>
                <p:cNvSpPr>
                  <a:spLocks/>
                </p:cNvSpPr>
                <p:nvPr/>
              </p:nvSpPr>
              <p:spPr bwMode="auto">
                <a:xfrm>
                  <a:off x="5404625" y="5805487"/>
                  <a:ext cx="301625" cy="63500"/>
                </a:xfrm>
                <a:custGeom>
                  <a:avLst/>
                  <a:gdLst>
                    <a:gd name="T0" fmla="*/ 73 w 146"/>
                    <a:gd name="T1" fmla="*/ 0 h 30"/>
                    <a:gd name="T2" fmla="*/ 35 w 146"/>
                    <a:gd name="T3" fmla="*/ 14 h 30"/>
                    <a:gd name="T4" fmla="*/ 0 w 146"/>
                    <a:gd name="T5" fmla="*/ 30 h 30"/>
                    <a:gd name="T6" fmla="*/ 146 w 146"/>
                    <a:gd name="T7" fmla="*/ 30 h 30"/>
                    <a:gd name="T8" fmla="*/ 111 w 146"/>
                    <a:gd name="T9" fmla="*/ 14 h 30"/>
                    <a:gd name="T10" fmla="*/ 73 w 146"/>
                    <a:gd name="T11" fmla="*/ 0 h 30"/>
                  </a:gdLst>
                  <a:ahLst/>
                  <a:cxnLst>
                    <a:cxn ang="0">
                      <a:pos x="T0" y="T1"/>
                    </a:cxn>
                    <a:cxn ang="0">
                      <a:pos x="T2" y="T3"/>
                    </a:cxn>
                    <a:cxn ang="0">
                      <a:pos x="T4" y="T5"/>
                    </a:cxn>
                    <a:cxn ang="0">
                      <a:pos x="T6" y="T7"/>
                    </a:cxn>
                    <a:cxn ang="0">
                      <a:pos x="T8" y="T9"/>
                    </a:cxn>
                    <a:cxn ang="0">
                      <a:pos x="T10" y="T11"/>
                    </a:cxn>
                  </a:cxnLst>
                  <a:rect l="0" t="0" r="r" b="b"/>
                  <a:pathLst>
                    <a:path w="146" h="30">
                      <a:moveTo>
                        <a:pt x="73" y="0"/>
                      </a:moveTo>
                      <a:cubicBezTo>
                        <a:pt x="59" y="5"/>
                        <a:pt x="47" y="9"/>
                        <a:pt x="35" y="14"/>
                      </a:cubicBezTo>
                      <a:cubicBezTo>
                        <a:pt x="22" y="19"/>
                        <a:pt x="11" y="24"/>
                        <a:pt x="0" y="30"/>
                      </a:cubicBezTo>
                      <a:cubicBezTo>
                        <a:pt x="25" y="30"/>
                        <a:pt x="122" y="30"/>
                        <a:pt x="146" y="30"/>
                      </a:cubicBezTo>
                      <a:cubicBezTo>
                        <a:pt x="134" y="24"/>
                        <a:pt x="123" y="19"/>
                        <a:pt x="111" y="14"/>
                      </a:cubicBezTo>
                      <a:cubicBezTo>
                        <a:pt x="98" y="9"/>
                        <a:pt x="86" y="5"/>
                        <a:pt x="73" y="0"/>
                      </a:cubicBezTo>
                      <a:close/>
                    </a:path>
                  </a:pathLst>
                </a:custGeom>
                <a:solidFill>
                  <a:srgbClr val="505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sp>
            <p:nvSpPr>
              <p:cNvPr id="470" name="Freeform 3775"/>
              <p:cNvSpPr>
                <a:spLocks/>
              </p:cNvSpPr>
              <p:nvPr/>
            </p:nvSpPr>
            <p:spPr bwMode="auto">
              <a:xfrm>
                <a:off x="5738000" y="6242050"/>
                <a:ext cx="906463" cy="334962"/>
              </a:xfrm>
              <a:custGeom>
                <a:avLst/>
                <a:gdLst>
                  <a:gd name="T0" fmla="*/ 372 w 439"/>
                  <a:gd name="T1" fmla="*/ 162 h 162"/>
                  <a:gd name="T2" fmla="*/ 67 w 439"/>
                  <a:gd name="T3" fmla="*/ 162 h 162"/>
                  <a:gd name="T4" fmla="*/ 0 w 439"/>
                  <a:gd name="T5" fmla="*/ 81 h 162"/>
                  <a:gd name="T6" fmla="*/ 0 w 439"/>
                  <a:gd name="T7" fmla="*/ 80 h 162"/>
                  <a:gd name="T8" fmla="*/ 67 w 439"/>
                  <a:gd name="T9" fmla="*/ 0 h 162"/>
                  <a:gd name="T10" fmla="*/ 372 w 439"/>
                  <a:gd name="T11" fmla="*/ 0 h 162"/>
                  <a:gd name="T12" fmla="*/ 439 w 439"/>
                  <a:gd name="T13" fmla="*/ 80 h 162"/>
                  <a:gd name="T14" fmla="*/ 439 w 439"/>
                  <a:gd name="T15" fmla="*/ 81 h 162"/>
                  <a:gd name="T16" fmla="*/ 372 w 439"/>
                  <a:gd name="T1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 h="162">
                    <a:moveTo>
                      <a:pt x="372" y="162"/>
                    </a:moveTo>
                    <a:cubicBezTo>
                      <a:pt x="67" y="162"/>
                      <a:pt x="67" y="162"/>
                      <a:pt x="67" y="162"/>
                    </a:cubicBezTo>
                    <a:cubicBezTo>
                      <a:pt x="30" y="162"/>
                      <a:pt x="0" y="126"/>
                      <a:pt x="0" y="81"/>
                    </a:cubicBezTo>
                    <a:cubicBezTo>
                      <a:pt x="0" y="80"/>
                      <a:pt x="0" y="80"/>
                      <a:pt x="0" y="80"/>
                    </a:cubicBezTo>
                    <a:cubicBezTo>
                      <a:pt x="0" y="36"/>
                      <a:pt x="30" y="0"/>
                      <a:pt x="67" y="0"/>
                    </a:cubicBezTo>
                    <a:cubicBezTo>
                      <a:pt x="372" y="0"/>
                      <a:pt x="372" y="0"/>
                      <a:pt x="372" y="0"/>
                    </a:cubicBezTo>
                    <a:cubicBezTo>
                      <a:pt x="409" y="0"/>
                      <a:pt x="439" y="36"/>
                      <a:pt x="439" y="80"/>
                    </a:cubicBezTo>
                    <a:cubicBezTo>
                      <a:pt x="439" y="81"/>
                      <a:pt x="439" y="81"/>
                      <a:pt x="439" y="81"/>
                    </a:cubicBezTo>
                    <a:cubicBezTo>
                      <a:pt x="439" y="126"/>
                      <a:pt x="409" y="162"/>
                      <a:pt x="372" y="162"/>
                    </a:cubicBez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nvGrpSpPr>
              <p:cNvPr id="51" name="Group 50"/>
              <p:cNvGrpSpPr/>
              <p:nvPr/>
            </p:nvGrpSpPr>
            <p:grpSpPr>
              <a:xfrm>
                <a:off x="6599237" y="5326062"/>
                <a:ext cx="685800" cy="482600"/>
                <a:chOff x="6476187" y="5402262"/>
                <a:chExt cx="685800" cy="482600"/>
              </a:xfrm>
            </p:grpSpPr>
            <p:sp>
              <p:nvSpPr>
                <p:cNvPr id="433" name="Freeform 3463"/>
                <p:cNvSpPr>
                  <a:spLocks/>
                </p:cNvSpPr>
                <p:nvPr/>
              </p:nvSpPr>
              <p:spPr bwMode="auto">
                <a:xfrm>
                  <a:off x="7025462" y="5789612"/>
                  <a:ext cx="25400" cy="7937"/>
                </a:xfrm>
                <a:custGeom>
                  <a:avLst/>
                  <a:gdLst>
                    <a:gd name="T0" fmla="*/ 12 w 12"/>
                    <a:gd name="T1" fmla="*/ 1 h 4"/>
                    <a:gd name="T2" fmla="*/ 9 w 12"/>
                    <a:gd name="T3" fmla="*/ 4 h 4"/>
                    <a:gd name="T4" fmla="*/ 4 w 12"/>
                    <a:gd name="T5" fmla="*/ 4 h 4"/>
                    <a:gd name="T6" fmla="*/ 0 w 12"/>
                    <a:gd name="T7" fmla="*/ 1 h 4"/>
                    <a:gd name="T8" fmla="*/ 0 w 12"/>
                    <a:gd name="T9" fmla="*/ 1 h 4"/>
                    <a:gd name="T10" fmla="*/ 4 w 12"/>
                    <a:gd name="T11" fmla="*/ 0 h 4"/>
                    <a:gd name="T12" fmla="*/ 9 w 12"/>
                    <a:gd name="T13" fmla="*/ 0 h 4"/>
                    <a:gd name="T14" fmla="*/ 12 w 12"/>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4">
                      <a:moveTo>
                        <a:pt x="12" y="1"/>
                      </a:moveTo>
                      <a:cubicBezTo>
                        <a:pt x="12" y="2"/>
                        <a:pt x="10" y="4"/>
                        <a:pt x="9" y="4"/>
                      </a:cubicBezTo>
                      <a:cubicBezTo>
                        <a:pt x="4" y="4"/>
                        <a:pt x="4" y="4"/>
                        <a:pt x="4" y="4"/>
                      </a:cubicBezTo>
                      <a:cubicBezTo>
                        <a:pt x="2" y="4"/>
                        <a:pt x="0" y="2"/>
                        <a:pt x="0" y="1"/>
                      </a:cubicBezTo>
                      <a:cubicBezTo>
                        <a:pt x="0" y="1"/>
                        <a:pt x="0" y="1"/>
                        <a:pt x="0" y="1"/>
                      </a:cubicBezTo>
                      <a:cubicBezTo>
                        <a:pt x="0" y="0"/>
                        <a:pt x="2" y="0"/>
                        <a:pt x="4" y="0"/>
                      </a:cubicBezTo>
                      <a:cubicBezTo>
                        <a:pt x="9" y="0"/>
                        <a:pt x="9" y="0"/>
                        <a:pt x="9" y="0"/>
                      </a:cubicBezTo>
                      <a:cubicBezTo>
                        <a:pt x="10" y="0"/>
                        <a:pt x="12" y="0"/>
                        <a:pt x="12" y="1"/>
                      </a:cubicBez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45" name="Freeform 3745"/>
                <p:cNvSpPr>
                  <a:spLocks/>
                </p:cNvSpPr>
                <p:nvPr/>
              </p:nvSpPr>
              <p:spPr bwMode="auto">
                <a:xfrm>
                  <a:off x="6476187" y="5402262"/>
                  <a:ext cx="685800" cy="454025"/>
                </a:xfrm>
                <a:custGeom>
                  <a:avLst/>
                  <a:gdLst>
                    <a:gd name="T0" fmla="*/ 279 w 332"/>
                    <a:gd name="T1" fmla="*/ 94 h 219"/>
                    <a:gd name="T2" fmla="*/ 279 w 332"/>
                    <a:gd name="T3" fmla="*/ 89 h 219"/>
                    <a:gd name="T4" fmla="*/ 186 w 332"/>
                    <a:gd name="T5" fmla="*/ 0 h 219"/>
                    <a:gd name="T6" fmla="*/ 111 w 332"/>
                    <a:gd name="T7" fmla="*/ 40 h 219"/>
                    <a:gd name="T8" fmla="*/ 84 w 332"/>
                    <a:gd name="T9" fmla="*/ 31 h 219"/>
                    <a:gd name="T10" fmla="*/ 58 w 332"/>
                    <a:gd name="T11" fmla="*/ 40 h 219"/>
                    <a:gd name="T12" fmla="*/ 31 w 332"/>
                    <a:gd name="T13" fmla="*/ 85 h 219"/>
                    <a:gd name="T14" fmla="*/ 0 w 332"/>
                    <a:gd name="T15" fmla="*/ 147 h 219"/>
                    <a:gd name="T16" fmla="*/ 62 w 332"/>
                    <a:gd name="T17" fmla="*/ 219 h 219"/>
                    <a:gd name="T18" fmla="*/ 71 w 332"/>
                    <a:gd name="T19" fmla="*/ 219 h 219"/>
                    <a:gd name="T20" fmla="*/ 80 w 332"/>
                    <a:gd name="T21" fmla="*/ 219 h 219"/>
                    <a:gd name="T22" fmla="*/ 226 w 332"/>
                    <a:gd name="T23" fmla="*/ 219 h 219"/>
                    <a:gd name="T24" fmla="*/ 230 w 332"/>
                    <a:gd name="T25" fmla="*/ 219 h 219"/>
                    <a:gd name="T26" fmla="*/ 235 w 332"/>
                    <a:gd name="T27" fmla="*/ 219 h 219"/>
                    <a:gd name="T28" fmla="*/ 244 w 332"/>
                    <a:gd name="T29" fmla="*/ 219 h 219"/>
                    <a:gd name="T30" fmla="*/ 270 w 332"/>
                    <a:gd name="T31" fmla="*/ 219 h 219"/>
                    <a:gd name="T32" fmla="*/ 332 w 332"/>
                    <a:gd name="T33" fmla="*/ 156 h 219"/>
                    <a:gd name="T34" fmla="*/ 279 w 332"/>
                    <a:gd name="T35" fmla="*/ 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2" h="219">
                      <a:moveTo>
                        <a:pt x="279" y="94"/>
                      </a:moveTo>
                      <a:cubicBezTo>
                        <a:pt x="279" y="94"/>
                        <a:pt x="279" y="94"/>
                        <a:pt x="279" y="89"/>
                      </a:cubicBezTo>
                      <a:cubicBezTo>
                        <a:pt x="279" y="40"/>
                        <a:pt x="239" y="0"/>
                        <a:pt x="186" y="0"/>
                      </a:cubicBezTo>
                      <a:cubicBezTo>
                        <a:pt x="155" y="0"/>
                        <a:pt x="129" y="13"/>
                        <a:pt x="111" y="40"/>
                      </a:cubicBezTo>
                      <a:cubicBezTo>
                        <a:pt x="102" y="36"/>
                        <a:pt x="93" y="31"/>
                        <a:pt x="84" y="31"/>
                      </a:cubicBezTo>
                      <a:cubicBezTo>
                        <a:pt x="76" y="31"/>
                        <a:pt x="67" y="36"/>
                        <a:pt x="58" y="40"/>
                      </a:cubicBezTo>
                      <a:cubicBezTo>
                        <a:pt x="40" y="54"/>
                        <a:pt x="31" y="67"/>
                        <a:pt x="31" y="85"/>
                      </a:cubicBezTo>
                      <a:cubicBezTo>
                        <a:pt x="14" y="98"/>
                        <a:pt x="0" y="121"/>
                        <a:pt x="0" y="147"/>
                      </a:cubicBezTo>
                      <a:cubicBezTo>
                        <a:pt x="0" y="183"/>
                        <a:pt x="27" y="214"/>
                        <a:pt x="62" y="219"/>
                      </a:cubicBezTo>
                      <a:cubicBezTo>
                        <a:pt x="67" y="219"/>
                        <a:pt x="71" y="219"/>
                        <a:pt x="71" y="219"/>
                      </a:cubicBezTo>
                      <a:cubicBezTo>
                        <a:pt x="76" y="219"/>
                        <a:pt x="76" y="219"/>
                        <a:pt x="80" y="219"/>
                      </a:cubicBezTo>
                      <a:cubicBezTo>
                        <a:pt x="111" y="219"/>
                        <a:pt x="191" y="219"/>
                        <a:pt x="226" y="219"/>
                      </a:cubicBezTo>
                      <a:cubicBezTo>
                        <a:pt x="230" y="219"/>
                        <a:pt x="230" y="219"/>
                        <a:pt x="230" y="219"/>
                      </a:cubicBezTo>
                      <a:cubicBezTo>
                        <a:pt x="235" y="219"/>
                        <a:pt x="235" y="219"/>
                        <a:pt x="235" y="219"/>
                      </a:cubicBezTo>
                      <a:cubicBezTo>
                        <a:pt x="244" y="219"/>
                        <a:pt x="244" y="219"/>
                        <a:pt x="244" y="219"/>
                      </a:cubicBezTo>
                      <a:cubicBezTo>
                        <a:pt x="270" y="219"/>
                        <a:pt x="270" y="219"/>
                        <a:pt x="270" y="219"/>
                      </a:cubicBezTo>
                      <a:cubicBezTo>
                        <a:pt x="305" y="219"/>
                        <a:pt x="332" y="192"/>
                        <a:pt x="332" y="156"/>
                      </a:cubicBezTo>
                      <a:cubicBezTo>
                        <a:pt x="332" y="125"/>
                        <a:pt x="305" y="98"/>
                        <a:pt x="279" y="94"/>
                      </a:cubicBez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46" name="Freeform 3746"/>
                <p:cNvSpPr>
                  <a:spLocks/>
                </p:cNvSpPr>
                <p:nvPr/>
              </p:nvSpPr>
              <p:spPr bwMode="auto">
                <a:xfrm>
                  <a:off x="6780987" y="5735637"/>
                  <a:ext cx="142875" cy="17463"/>
                </a:xfrm>
                <a:custGeom>
                  <a:avLst/>
                  <a:gdLst>
                    <a:gd name="T0" fmla="*/ 0 w 90"/>
                    <a:gd name="T1" fmla="*/ 0 h 11"/>
                    <a:gd name="T2" fmla="*/ 90 w 90"/>
                    <a:gd name="T3" fmla="*/ 0 h 11"/>
                    <a:gd name="T4" fmla="*/ 90 w 90"/>
                    <a:gd name="T5" fmla="*/ 11 h 11"/>
                    <a:gd name="T6" fmla="*/ 0 w 90"/>
                    <a:gd name="T7" fmla="*/ 11 h 11"/>
                    <a:gd name="T8" fmla="*/ 0 w 90"/>
                    <a:gd name="T9" fmla="*/ 0 h 11"/>
                    <a:gd name="T10" fmla="*/ 0 w 90"/>
                    <a:gd name="T11" fmla="*/ 0 h 11"/>
                  </a:gdLst>
                  <a:ahLst/>
                  <a:cxnLst>
                    <a:cxn ang="0">
                      <a:pos x="T0" y="T1"/>
                    </a:cxn>
                    <a:cxn ang="0">
                      <a:pos x="T2" y="T3"/>
                    </a:cxn>
                    <a:cxn ang="0">
                      <a:pos x="T4" y="T5"/>
                    </a:cxn>
                    <a:cxn ang="0">
                      <a:pos x="T6" y="T7"/>
                    </a:cxn>
                    <a:cxn ang="0">
                      <a:pos x="T8" y="T9"/>
                    </a:cxn>
                    <a:cxn ang="0">
                      <a:pos x="T10" y="T11"/>
                    </a:cxn>
                  </a:cxnLst>
                  <a:rect l="0" t="0" r="r" b="b"/>
                  <a:pathLst>
                    <a:path w="90" h="11">
                      <a:moveTo>
                        <a:pt x="0" y="0"/>
                      </a:moveTo>
                      <a:lnTo>
                        <a:pt x="90" y="0"/>
                      </a:lnTo>
                      <a:lnTo>
                        <a:pt x="90" y="11"/>
                      </a:lnTo>
                      <a:lnTo>
                        <a:pt x="0" y="11"/>
                      </a:lnTo>
                      <a:lnTo>
                        <a:pt x="0" y="0"/>
                      </a:lnTo>
                      <a:lnTo>
                        <a:pt x="0" y="0"/>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47" name="Freeform 3747"/>
                <p:cNvSpPr>
                  <a:spLocks/>
                </p:cNvSpPr>
                <p:nvPr/>
              </p:nvSpPr>
              <p:spPr bwMode="auto">
                <a:xfrm>
                  <a:off x="6709550" y="5518150"/>
                  <a:ext cx="287338" cy="174625"/>
                </a:xfrm>
                <a:custGeom>
                  <a:avLst/>
                  <a:gdLst>
                    <a:gd name="T0" fmla="*/ 139 w 139"/>
                    <a:gd name="T1" fmla="*/ 79 h 84"/>
                    <a:gd name="T2" fmla="*/ 135 w 139"/>
                    <a:gd name="T3" fmla="*/ 84 h 84"/>
                    <a:gd name="T4" fmla="*/ 4 w 139"/>
                    <a:gd name="T5" fmla="*/ 84 h 84"/>
                    <a:gd name="T6" fmla="*/ 0 w 139"/>
                    <a:gd name="T7" fmla="*/ 79 h 84"/>
                    <a:gd name="T8" fmla="*/ 0 w 139"/>
                    <a:gd name="T9" fmla="*/ 4 h 84"/>
                    <a:gd name="T10" fmla="*/ 4 w 139"/>
                    <a:gd name="T11" fmla="*/ 0 h 84"/>
                    <a:gd name="T12" fmla="*/ 135 w 139"/>
                    <a:gd name="T13" fmla="*/ 0 h 84"/>
                    <a:gd name="T14" fmla="*/ 139 w 139"/>
                    <a:gd name="T15" fmla="*/ 4 h 84"/>
                    <a:gd name="T16" fmla="*/ 139 w 139"/>
                    <a:gd name="T17" fmla="*/ 79 h 84"/>
                    <a:gd name="T18" fmla="*/ 139 w 139"/>
                    <a:gd name="T19" fmla="*/ 7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84">
                      <a:moveTo>
                        <a:pt x="139" y="79"/>
                      </a:moveTo>
                      <a:cubicBezTo>
                        <a:pt x="139" y="82"/>
                        <a:pt x="137" y="84"/>
                        <a:pt x="135" y="84"/>
                      </a:cubicBezTo>
                      <a:cubicBezTo>
                        <a:pt x="4" y="84"/>
                        <a:pt x="4" y="84"/>
                        <a:pt x="4" y="84"/>
                      </a:cubicBezTo>
                      <a:cubicBezTo>
                        <a:pt x="1" y="84"/>
                        <a:pt x="0" y="82"/>
                        <a:pt x="0" y="79"/>
                      </a:cubicBezTo>
                      <a:cubicBezTo>
                        <a:pt x="0" y="4"/>
                        <a:pt x="0" y="4"/>
                        <a:pt x="0" y="4"/>
                      </a:cubicBezTo>
                      <a:cubicBezTo>
                        <a:pt x="0" y="1"/>
                        <a:pt x="1" y="0"/>
                        <a:pt x="4" y="0"/>
                      </a:cubicBezTo>
                      <a:cubicBezTo>
                        <a:pt x="135" y="0"/>
                        <a:pt x="135" y="0"/>
                        <a:pt x="135" y="0"/>
                      </a:cubicBezTo>
                      <a:cubicBezTo>
                        <a:pt x="137" y="0"/>
                        <a:pt x="139" y="1"/>
                        <a:pt x="139" y="4"/>
                      </a:cubicBezTo>
                      <a:cubicBezTo>
                        <a:pt x="139" y="79"/>
                        <a:pt x="139" y="79"/>
                        <a:pt x="139" y="79"/>
                      </a:cubicBezTo>
                      <a:cubicBezTo>
                        <a:pt x="139" y="79"/>
                        <a:pt x="139" y="79"/>
                        <a:pt x="139" y="79"/>
                      </a:cubicBez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48" name="Freeform 3748"/>
                <p:cNvSpPr>
                  <a:spLocks/>
                </p:cNvSpPr>
                <p:nvPr/>
              </p:nvSpPr>
              <p:spPr bwMode="auto">
                <a:xfrm>
                  <a:off x="6736537" y="5537200"/>
                  <a:ext cx="233363" cy="130175"/>
                </a:xfrm>
                <a:custGeom>
                  <a:avLst/>
                  <a:gdLst>
                    <a:gd name="T0" fmla="*/ 113 w 113"/>
                    <a:gd name="T1" fmla="*/ 60 h 63"/>
                    <a:gd name="T2" fmla="*/ 112 w 113"/>
                    <a:gd name="T3" fmla="*/ 63 h 63"/>
                    <a:gd name="T4" fmla="*/ 1 w 113"/>
                    <a:gd name="T5" fmla="*/ 63 h 63"/>
                    <a:gd name="T6" fmla="*/ 0 w 113"/>
                    <a:gd name="T7" fmla="*/ 60 h 63"/>
                    <a:gd name="T8" fmla="*/ 0 w 113"/>
                    <a:gd name="T9" fmla="*/ 1 h 63"/>
                    <a:gd name="T10" fmla="*/ 1 w 113"/>
                    <a:gd name="T11" fmla="*/ 0 h 63"/>
                    <a:gd name="T12" fmla="*/ 112 w 113"/>
                    <a:gd name="T13" fmla="*/ 0 h 63"/>
                    <a:gd name="T14" fmla="*/ 113 w 113"/>
                    <a:gd name="T15" fmla="*/ 1 h 63"/>
                    <a:gd name="T16" fmla="*/ 113 w 113"/>
                    <a:gd name="T17" fmla="*/ 60 h 63"/>
                    <a:gd name="T18" fmla="*/ 113 w 113"/>
                    <a:gd name="T19" fmla="*/ 6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63">
                      <a:moveTo>
                        <a:pt x="113" y="60"/>
                      </a:moveTo>
                      <a:cubicBezTo>
                        <a:pt x="113" y="61"/>
                        <a:pt x="112" y="63"/>
                        <a:pt x="112" y="63"/>
                      </a:cubicBezTo>
                      <a:cubicBezTo>
                        <a:pt x="1" y="63"/>
                        <a:pt x="1" y="63"/>
                        <a:pt x="1" y="63"/>
                      </a:cubicBezTo>
                      <a:cubicBezTo>
                        <a:pt x="0" y="63"/>
                        <a:pt x="0" y="61"/>
                        <a:pt x="0" y="60"/>
                      </a:cubicBezTo>
                      <a:cubicBezTo>
                        <a:pt x="0" y="1"/>
                        <a:pt x="0" y="1"/>
                        <a:pt x="0" y="1"/>
                      </a:cubicBezTo>
                      <a:cubicBezTo>
                        <a:pt x="0" y="0"/>
                        <a:pt x="0" y="0"/>
                        <a:pt x="1" y="0"/>
                      </a:cubicBezTo>
                      <a:cubicBezTo>
                        <a:pt x="112" y="0"/>
                        <a:pt x="112" y="0"/>
                        <a:pt x="112" y="0"/>
                      </a:cubicBezTo>
                      <a:cubicBezTo>
                        <a:pt x="112" y="0"/>
                        <a:pt x="113" y="0"/>
                        <a:pt x="113" y="1"/>
                      </a:cubicBezTo>
                      <a:cubicBezTo>
                        <a:pt x="113" y="60"/>
                        <a:pt x="113" y="60"/>
                        <a:pt x="113" y="60"/>
                      </a:cubicBezTo>
                      <a:cubicBezTo>
                        <a:pt x="113" y="60"/>
                        <a:pt x="113" y="60"/>
                        <a:pt x="113" y="60"/>
                      </a:cubicBez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49" name="Freeform 3749"/>
                <p:cNvSpPr>
                  <a:spLocks/>
                </p:cNvSpPr>
                <p:nvPr/>
              </p:nvSpPr>
              <p:spPr bwMode="auto">
                <a:xfrm>
                  <a:off x="6836550" y="5688012"/>
                  <a:ext cx="33338" cy="47625"/>
                </a:xfrm>
                <a:custGeom>
                  <a:avLst/>
                  <a:gdLst>
                    <a:gd name="T0" fmla="*/ 0 w 21"/>
                    <a:gd name="T1" fmla="*/ 0 h 30"/>
                    <a:gd name="T2" fmla="*/ 21 w 21"/>
                    <a:gd name="T3" fmla="*/ 0 h 30"/>
                    <a:gd name="T4" fmla="*/ 21 w 21"/>
                    <a:gd name="T5" fmla="*/ 30 h 30"/>
                    <a:gd name="T6" fmla="*/ 0 w 21"/>
                    <a:gd name="T7" fmla="*/ 30 h 30"/>
                    <a:gd name="T8" fmla="*/ 0 w 21"/>
                    <a:gd name="T9" fmla="*/ 0 h 30"/>
                    <a:gd name="T10" fmla="*/ 0 w 21"/>
                    <a:gd name="T11" fmla="*/ 0 h 30"/>
                  </a:gdLst>
                  <a:ahLst/>
                  <a:cxnLst>
                    <a:cxn ang="0">
                      <a:pos x="T0" y="T1"/>
                    </a:cxn>
                    <a:cxn ang="0">
                      <a:pos x="T2" y="T3"/>
                    </a:cxn>
                    <a:cxn ang="0">
                      <a:pos x="T4" y="T5"/>
                    </a:cxn>
                    <a:cxn ang="0">
                      <a:pos x="T6" y="T7"/>
                    </a:cxn>
                    <a:cxn ang="0">
                      <a:pos x="T8" y="T9"/>
                    </a:cxn>
                    <a:cxn ang="0">
                      <a:pos x="T10" y="T11"/>
                    </a:cxn>
                  </a:cxnLst>
                  <a:rect l="0" t="0" r="r" b="b"/>
                  <a:pathLst>
                    <a:path w="21" h="30">
                      <a:moveTo>
                        <a:pt x="0" y="0"/>
                      </a:moveTo>
                      <a:lnTo>
                        <a:pt x="21" y="0"/>
                      </a:lnTo>
                      <a:lnTo>
                        <a:pt x="21" y="30"/>
                      </a:lnTo>
                      <a:lnTo>
                        <a:pt x="0" y="30"/>
                      </a:lnTo>
                      <a:lnTo>
                        <a:pt x="0" y="0"/>
                      </a:lnTo>
                      <a:lnTo>
                        <a:pt x="0" y="0"/>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50" name="Freeform 3750"/>
                <p:cNvSpPr>
                  <a:spLocks/>
                </p:cNvSpPr>
                <p:nvPr/>
              </p:nvSpPr>
              <p:spPr bwMode="auto">
                <a:xfrm>
                  <a:off x="6917512" y="5619750"/>
                  <a:ext cx="103188" cy="184150"/>
                </a:xfrm>
                <a:custGeom>
                  <a:avLst/>
                  <a:gdLst>
                    <a:gd name="T0" fmla="*/ 50 w 50"/>
                    <a:gd name="T1" fmla="*/ 86 h 89"/>
                    <a:gd name="T2" fmla="*/ 47 w 50"/>
                    <a:gd name="T3" fmla="*/ 89 h 89"/>
                    <a:gd name="T4" fmla="*/ 5 w 50"/>
                    <a:gd name="T5" fmla="*/ 89 h 89"/>
                    <a:gd name="T6" fmla="*/ 0 w 50"/>
                    <a:gd name="T7" fmla="*/ 86 h 89"/>
                    <a:gd name="T8" fmla="*/ 0 w 50"/>
                    <a:gd name="T9" fmla="*/ 5 h 89"/>
                    <a:gd name="T10" fmla="*/ 5 w 50"/>
                    <a:gd name="T11" fmla="*/ 0 h 89"/>
                    <a:gd name="T12" fmla="*/ 47 w 50"/>
                    <a:gd name="T13" fmla="*/ 0 h 89"/>
                    <a:gd name="T14" fmla="*/ 50 w 50"/>
                    <a:gd name="T15" fmla="*/ 5 h 89"/>
                    <a:gd name="T16" fmla="*/ 50 w 50"/>
                    <a:gd name="T17" fmla="*/ 86 h 89"/>
                    <a:gd name="T18" fmla="*/ 50 w 50"/>
                    <a:gd name="T19" fmla="*/ 8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89">
                      <a:moveTo>
                        <a:pt x="50" y="86"/>
                      </a:moveTo>
                      <a:cubicBezTo>
                        <a:pt x="50" y="88"/>
                        <a:pt x="49" y="89"/>
                        <a:pt x="47" y="89"/>
                      </a:cubicBezTo>
                      <a:cubicBezTo>
                        <a:pt x="5" y="89"/>
                        <a:pt x="5" y="89"/>
                        <a:pt x="5" y="89"/>
                      </a:cubicBezTo>
                      <a:cubicBezTo>
                        <a:pt x="2" y="89"/>
                        <a:pt x="0" y="88"/>
                        <a:pt x="0" y="86"/>
                      </a:cubicBezTo>
                      <a:cubicBezTo>
                        <a:pt x="0" y="5"/>
                        <a:pt x="0" y="5"/>
                        <a:pt x="0" y="5"/>
                      </a:cubicBezTo>
                      <a:cubicBezTo>
                        <a:pt x="0" y="2"/>
                        <a:pt x="2" y="0"/>
                        <a:pt x="5" y="0"/>
                      </a:cubicBezTo>
                      <a:cubicBezTo>
                        <a:pt x="47" y="0"/>
                        <a:pt x="47" y="0"/>
                        <a:pt x="47" y="0"/>
                      </a:cubicBezTo>
                      <a:cubicBezTo>
                        <a:pt x="49" y="0"/>
                        <a:pt x="50" y="2"/>
                        <a:pt x="50" y="5"/>
                      </a:cubicBezTo>
                      <a:cubicBezTo>
                        <a:pt x="50" y="86"/>
                        <a:pt x="50" y="86"/>
                        <a:pt x="50" y="86"/>
                      </a:cubicBezTo>
                      <a:cubicBezTo>
                        <a:pt x="50" y="86"/>
                        <a:pt x="50" y="86"/>
                        <a:pt x="50" y="86"/>
                      </a:cubicBez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51" name="Freeform 3751"/>
                <p:cNvSpPr>
                  <a:spLocks/>
                </p:cNvSpPr>
                <p:nvPr/>
              </p:nvSpPr>
              <p:spPr bwMode="auto">
                <a:xfrm>
                  <a:off x="6558737" y="5603875"/>
                  <a:ext cx="230188" cy="160338"/>
                </a:xfrm>
                <a:custGeom>
                  <a:avLst/>
                  <a:gdLst>
                    <a:gd name="T0" fmla="*/ 0 w 145"/>
                    <a:gd name="T1" fmla="*/ 0 h 101"/>
                    <a:gd name="T2" fmla="*/ 145 w 145"/>
                    <a:gd name="T3" fmla="*/ 0 h 101"/>
                    <a:gd name="T4" fmla="*/ 145 w 145"/>
                    <a:gd name="T5" fmla="*/ 101 h 101"/>
                    <a:gd name="T6" fmla="*/ 0 w 145"/>
                    <a:gd name="T7" fmla="*/ 101 h 101"/>
                    <a:gd name="T8" fmla="*/ 0 w 145"/>
                    <a:gd name="T9" fmla="*/ 0 h 101"/>
                    <a:gd name="T10" fmla="*/ 0 w 145"/>
                    <a:gd name="T11" fmla="*/ 0 h 101"/>
                  </a:gdLst>
                  <a:ahLst/>
                  <a:cxnLst>
                    <a:cxn ang="0">
                      <a:pos x="T0" y="T1"/>
                    </a:cxn>
                    <a:cxn ang="0">
                      <a:pos x="T2" y="T3"/>
                    </a:cxn>
                    <a:cxn ang="0">
                      <a:pos x="T4" y="T5"/>
                    </a:cxn>
                    <a:cxn ang="0">
                      <a:pos x="T6" y="T7"/>
                    </a:cxn>
                    <a:cxn ang="0">
                      <a:pos x="T8" y="T9"/>
                    </a:cxn>
                    <a:cxn ang="0">
                      <a:pos x="T10" y="T11"/>
                    </a:cxn>
                  </a:cxnLst>
                  <a:rect l="0" t="0" r="r" b="b"/>
                  <a:pathLst>
                    <a:path w="145" h="101">
                      <a:moveTo>
                        <a:pt x="0" y="0"/>
                      </a:moveTo>
                      <a:lnTo>
                        <a:pt x="145" y="0"/>
                      </a:lnTo>
                      <a:lnTo>
                        <a:pt x="145" y="101"/>
                      </a:lnTo>
                      <a:lnTo>
                        <a:pt x="0" y="101"/>
                      </a:lnTo>
                      <a:lnTo>
                        <a:pt x="0" y="0"/>
                      </a:lnTo>
                      <a:lnTo>
                        <a:pt x="0" y="0"/>
                      </a:lnTo>
                      <a:close/>
                    </a:path>
                  </a:pathLst>
                </a:custGeom>
                <a:solidFill>
                  <a:srgbClr val="D2D2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52" name="Freeform 3752"/>
                <p:cNvSpPr>
                  <a:spLocks/>
                </p:cNvSpPr>
                <p:nvPr/>
              </p:nvSpPr>
              <p:spPr bwMode="auto">
                <a:xfrm>
                  <a:off x="6566675" y="5618162"/>
                  <a:ext cx="217488" cy="139700"/>
                </a:xfrm>
                <a:custGeom>
                  <a:avLst/>
                  <a:gdLst>
                    <a:gd name="T0" fmla="*/ 0 w 137"/>
                    <a:gd name="T1" fmla="*/ 0 h 88"/>
                    <a:gd name="T2" fmla="*/ 137 w 137"/>
                    <a:gd name="T3" fmla="*/ 0 h 88"/>
                    <a:gd name="T4" fmla="*/ 137 w 137"/>
                    <a:gd name="T5" fmla="*/ 88 h 88"/>
                    <a:gd name="T6" fmla="*/ 0 w 137"/>
                    <a:gd name="T7" fmla="*/ 88 h 88"/>
                    <a:gd name="T8" fmla="*/ 0 w 137"/>
                    <a:gd name="T9" fmla="*/ 0 h 88"/>
                    <a:gd name="T10" fmla="*/ 0 w 137"/>
                    <a:gd name="T11" fmla="*/ 0 h 88"/>
                  </a:gdLst>
                  <a:ahLst/>
                  <a:cxnLst>
                    <a:cxn ang="0">
                      <a:pos x="T0" y="T1"/>
                    </a:cxn>
                    <a:cxn ang="0">
                      <a:pos x="T2" y="T3"/>
                    </a:cxn>
                    <a:cxn ang="0">
                      <a:pos x="T4" y="T5"/>
                    </a:cxn>
                    <a:cxn ang="0">
                      <a:pos x="T6" y="T7"/>
                    </a:cxn>
                    <a:cxn ang="0">
                      <a:pos x="T8" y="T9"/>
                    </a:cxn>
                    <a:cxn ang="0">
                      <a:pos x="T10" y="T11"/>
                    </a:cxn>
                  </a:cxnLst>
                  <a:rect l="0" t="0" r="r" b="b"/>
                  <a:pathLst>
                    <a:path w="137" h="88">
                      <a:moveTo>
                        <a:pt x="0" y="0"/>
                      </a:moveTo>
                      <a:lnTo>
                        <a:pt x="137" y="0"/>
                      </a:lnTo>
                      <a:lnTo>
                        <a:pt x="137" y="88"/>
                      </a:lnTo>
                      <a:lnTo>
                        <a:pt x="0" y="88"/>
                      </a:lnTo>
                      <a:lnTo>
                        <a:pt x="0" y="0"/>
                      </a:lnTo>
                      <a:lnTo>
                        <a:pt x="0" y="0"/>
                      </a:lnTo>
                      <a:close/>
                    </a:path>
                  </a:pathLst>
                </a:custGeom>
                <a:solidFill>
                  <a:srgbClr val="3333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53" name="Freeform 3753"/>
                <p:cNvSpPr>
                  <a:spLocks/>
                </p:cNvSpPr>
                <p:nvPr/>
              </p:nvSpPr>
              <p:spPr bwMode="auto">
                <a:xfrm>
                  <a:off x="6520637" y="5767387"/>
                  <a:ext cx="301625" cy="11113"/>
                </a:xfrm>
                <a:custGeom>
                  <a:avLst/>
                  <a:gdLst>
                    <a:gd name="T0" fmla="*/ 0 w 146"/>
                    <a:gd name="T1" fmla="*/ 0 h 6"/>
                    <a:gd name="T2" fmla="*/ 0 w 146"/>
                    <a:gd name="T3" fmla="*/ 0 h 6"/>
                    <a:gd name="T4" fmla="*/ 6 w 146"/>
                    <a:gd name="T5" fmla="*/ 6 h 6"/>
                    <a:gd name="T6" fmla="*/ 140 w 146"/>
                    <a:gd name="T7" fmla="*/ 6 h 6"/>
                    <a:gd name="T8" fmla="*/ 146 w 146"/>
                    <a:gd name="T9" fmla="*/ 0 h 6"/>
                    <a:gd name="T10" fmla="*/ 146 w 146"/>
                    <a:gd name="T11" fmla="*/ 0 h 6"/>
                    <a:gd name="T12" fmla="*/ 0 w 146"/>
                    <a:gd name="T13" fmla="*/ 0 h 6"/>
                    <a:gd name="T14" fmla="*/ 0 w 146"/>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 h="6">
                      <a:moveTo>
                        <a:pt x="0" y="0"/>
                      </a:moveTo>
                      <a:cubicBezTo>
                        <a:pt x="0" y="0"/>
                        <a:pt x="0" y="0"/>
                        <a:pt x="0" y="0"/>
                      </a:cubicBezTo>
                      <a:cubicBezTo>
                        <a:pt x="0" y="3"/>
                        <a:pt x="3" y="6"/>
                        <a:pt x="6" y="6"/>
                      </a:cubicBezTo>
                      <a:cubicBezTo>
                        <a:pt x="140" y="6"/>
                        <a:pt x="140" y="6"/>
                        <a:pt x="140" y="6"/>
                      </a:cubicBezTo>
                      <a:cubicBezTo>
                        <a:pt x="144" y="6"/>
                        <a:pt x="146" y="3"/>
                        <a:pt x="146" y="0"/>
                      </a:cubicBezTo>
                      <a:cubicBezTo>
                        <a:pt x="146" y="0"/>
                        <a:pt x="146" y="0"/>
                        <a:pt x="146" y="0"/>
                      </a:cubicBezTo>
                      <a:cubicBezTo>
                        <a:pt x="0" y="0"/>
                        <a:pt x="0" y="0"/>
                        <a:pt x="0" y="0"/>
                      </a:cubicBezTo>
                      <a:cubicBezTo>
                        <a:pt x="0" y="0"/>
                        <a:pt x="0" y="0"/>
                        <a:pt x="0" y="0"/>
                      </a:cubicBezTo>
                      <a:close/>
                    </a:path>
                  </a:pathLst>
                </a:custGeom>
                <a:solidFill>
                  <a:srgbClr val="9696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54" name="Freeform 3754"/>
                <p:cNvSpPr>
                  <a:spLocks/>
                </p:cNvSpPr>
                <p:nvPr/>
              </p:nvSpPr>
              <p:spPr bwMode="auto">
                <a:xfrm>
                  <a:off x="6653987" y="5710237"/>
                  <a:ext cx="271463" cy="174625"/>
                </a:xfrm>
                <a:custGeom>
                  <a:avLst/>
                  <a:gdLst>
                    <a:gd name="T0" fmla="*/ 132 w 132"/>
                    <a:gd name="T1" fmla="*/ 75 h 84"/>
                    <a:gd name="T2" fmla="*/ 122 w 132"/>
                    <a:gd name="T3" fmla="*/ 26 h 84"/>
                    <a:gd name="T4" fmla="*/ 122 w 132"/>
                    <a:gd name="T5" fmla="*/ 5 h 84"/>
                    <a:gd name="T6" fmla="*/ 117 w 132"/>
                    <a:gd name="T7" fmla="*/ 0 h 84"/>
                    <a:gd name="T8" fmla="*/ 84 w 132"/>
                    <a:gd name="T9" fmla="*/ 0 h 84"/>
                    <a:gd name="T10" fmla="*/ 66 w 132"/>
                    <a:gd name="T11" fmla="*/ 0 h 84"/>
                    <a:gd name="T12" fmla="*/ 6 w 132"/>
                    <a:gd name="T13" fmla="*/ 0 h 84"/>
                    <a:gd name="T14" fmla="*/ 0 w 132"/>
                    <a:gd name="T15" fmla="*/ 5 h 84"/>
                    <a:gd name="T16" fmla="*/ 0 w 132"/>
                    <a:gd name="T17" fmla="*/ 79 h 84"/>
                    <a:gd name="T18" fmla="*/ 6 w 132"/>
                    <a:gd name="T19" fmla="*/ 84 h 84"/>
                    <a:gd name="T20" fmla="*/ 117 w 132"/>
                    <a:gd name="T21" fmla="*/ 84 h 84"/>
                    <a:gd name="T22" fmla="*/ 122 w 132"/>
                    <a:gd name="T23" fmla="*/ 79 h 84"/>
                    <a:gd name="T24" fmla="*/ 122 w 132"/>
                    <a:gd name="T25" fmla="*/ 78 h 84"/>
                    <a:gd name="T26" fmla="*/ 130 w 132"/>
                    <a:gd name="T27" fmla="*/ 78 h 84"/>
                    <a:gd name="T28" fmla="*/ 132 w 132"/>
                    <a:gd name="T29" fmla="*/ 76 h 84"/>
                    <a:gd name="T30" fmla="*/ 132 w 132"/>
                    <a:gd name="T31"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 h="84">
                      <a:moveTo>
                        <a:pt x="132" y="75"/>
                      </a:moveTo>
                      <a:cubicBezTo>
                        <a:pt x="122" y="26"/>
                        <a:pt x="122" y="26"/>
                        <a:pt x="122" y="26"/>
                      </a:cubicBezTo>
                      <a:cubicBezTo>
                        <a:pt x="122" y="5"/>
                        <a:pt x="122" y="5"/>
                        <a:pt x="122" y="5"/>
                      </a:cubicBezTo>
                      <a:cubicBezTo>
                        <a:pt x="122" y="2"/>
                        <a:pt x="120" y="0"/>
                        <a:pt x="117" y="0"/>
                      </a:cubicBezTo>
                      <a:cubicBezTo>
                        <a:pt x="84" y="0"/>
                        <a:pt x="84" y="0"/>
                        <a:pt x="84" y="0"/>
                      </a:cubicBezTo>
                      <a:cubicBezTo>
                        <a:pt x="66" y="0"/>
                        <a:pt x="66" y="0"/>
                        <a:pt x="66" y="0"/>
                      </a:cubicBezTo>
                      <a:cubicBezTo>
                        <a:pt x="6" y="0"/>
                        <a:pt x="6" y="0"/>
                        <a:pt x="6" y="0"/>
                      </a:cubicBezTo>
                      <a:cubicBezTo>
                        <a:pt x="2" y="0"/>
                        <a:pt x="0" y="2"/>
                        <a:pt x="0" y="5"/>
                      </a:cubicBezTo>
                      <a:cubicBezTo>
                        <a:pt x="0" y="79"/>
                        <a:pt x="0" y="79"/>
                        <a:pt x="0" y="79"/>
                      </a:cubicBezTo>
                      <a:cubicBezTo>
                        <a:pt x="0" y="82"/>
                        <a:pt x="2" y="84"/>
                        <a:pt x="6" y="84"/>
                      </a:cubicBezTo>
                      <a:cubicBezTo>
                        <a:pt x="117" y="84"/>
                        <a:pt x="117" y="84"/>
                        <a:pt x="117" y="84"/>
                      </a:cubicBezTo>
                      <a:cubicBezTo>
                        <a:pt x="120" y="84"/>
                        <a:pt x="122" y="82"/>
                        <a:pt x="122" y="79"/>
                      </a:cubicBezTo>
                      <a:cubicBezTo>
                        <a:pt x="122" y="78"/>
                        <a:pt x="122" y="78"/>
                        <a:pt x="122" y="78"/>
                      </a:cubicBezTo>
                      <a:cubicBezTo>
                        <a:pt x="130" y="78"/>
                        <a:pt x="130" y="78"/>
                        <a:pt x="130" y="78"/>
                      </a:cubicBezTo>
                      <a:cubicBezTo>
                        <a:pt x="132" y="78"/>
                        <a:pt x="132" y="77"/>
                        <a:pt x="132" y="76"/>
                      </a:cubicBezTo>
                      <a:cubicBezTo>
                        <a:pt x="132" y="76"/>
                        <a:pt x="132" y="75"/>
                        <a:pt x="132" y="75"/>
                      </a:cubicBezTo>
                      <a:close/>
                    </a:path>
                  </a:pathLst>
                </a:custGeom>
                <a:solidFill>
                  <a:srgbClr val="0072C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55" name="Freeform 3755"/>
                <p:cNvSpPr>
                  <a:spLocks/>
                </p:cNvSpPr>
                <p:nvPr/>
              </p:nvSpPr>
              <p:spPr bwMode="auto">
                <a:xfrm>
                  <a:off x="6669862" y="5727700"/>
                  <a:ext cx="219075" cy="141288"/>
                </a:xfrm>
                <a:custGeom>
                  <a:avLst/>
                  <a:gdLst>
                    <a:gd name="T0" fmla="*/ 0 w 138"/>
                    <a:gd name="T1" fmla="*/ 0 h 89"/>
                    <a:gd name="T2" fmla="*/ 138 w 138"/>
                    <a:gd name="T3" fmla="*/ 0 h 89"/>
                    <a:gd name="T4" fmla="*/ 138 w 138"/>
                    <a:gd name="T5" fmla="*/ 89 h 89"/>
                    <a:gd name="T6" fmla="*/ 0 w 138"/>
                    <a:gd name="T7" fmla="*/ 89 h 89"/>
                    <a:gd name="T8" fmla="*/ 0 w 138"/>
                    <a:gd name="T9" fmla="*/ 0 h 89"/>
                    <a:gd name="T10" fmla="*/ 0 w 138"/>
                    <a:gd name="T11" fmla="*/ 0 h 89"/>
                  </a:gdLst>
                  <a:ahLst/>
                  <a:cxnLst>
                    <a:cxn ang="0">
                      <a:pos x="T0" y="T1"/>
                    </a:cxn>
                    <a:cxn ang="0">
                      <a:pos x="T2" y="T3"/>
                    </a:cxn>
                    <a:cxn ang="0">
                      <a:pos x="T4" y="T5"/>
                    </a:cxn>
                    <a:cxn ang="0">
                      <a:pos x="T6" y="T7"/>
                    </a:cxn>
                    <a:cxn ang="0">
                      <a:pos x="T8" y="T9"/>
                    </a:cxn>
                    <a:cxn ang="0">
                      <a:pos x="T10" y="T11"/>
                    </a:cxn>
                  </a:cxnLst>
                  <a:rect l="0" t="0" r="r" b="b"/>
                  <a:pathLst>
                    <a:path w="138" h="89">
                      <a:moveTo>
                        <a:pt x="0" y="0"/>
                      </a:moveTo>
                      <a:lnTo>
                        <a:pt x="138" y="0"/>
                      </a:lnTo>
                      <a:lnTo>
                        <a:pt x="138" y="89"/>
                      </a:lnTo>
                      <a:lnTo>
                        <a:pt x="0" y="89"/>
                      </a:lnTo>
                      <a:lnTo>
                        <a:pt x="0" y="0"/>
                      </a:lnTo>
                      <a:lnTo>
                        <a:pt x="0" y="0"/>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72" name="Freeform 3777"/>
                <p:cNvSpPr>
                  <a:spLocks/>
                </p:cNvSpPr>
                <p:nvPr/>
              </p:nvSpPr>
              <p:spPr bwMode="auto">
                <a:xfrm>
                  <a:off x="6928625" y="5645150"/>
                  <a:ext cx="82550" cy="131762"/>
                </a:xfrm>
                <a:custGeom>
                  <a:avLst/>
                  <a:gdLst>
                    <a:gd name="T0" fmla="*/ 0 w 52"/>
                    <a:gd name="T1" fmla="*/ 0 h 83"/>
                    <a:gd name="T2" fmla="*/ 52 w 52"/>
                    <a:gd name="T3" fmla="*/ 0 h 83"/>
                    <a:gd name="T4" fmla="*/ 52 w 52"/>
                    <a:gd name="T5" fmla="*/ 83 h 83"/>
                    <a:gd name="T6" fmla="*/ 0 w 52"/>
                    <a:gd name="T7" fmla="*/ 83 h 83"/>
                    <a:gd name="T8" fmla="*/ 0 w 52"/>
                    <a:gd name="T9" fmla="*/ 0 h 83"/>
                    <a:gd name="T10" fmla="*/ 0 w 52"/>
                    <a:gd name="T11" fmla="*/ 0 h 83"/>
                  </a:gdLst>
                  <a:ahLst/>
                  <a:cxnLst>
                    <a:cxn ang="0">
                      <a:pos x="T0" y="T1"/>
                    </a:cxn>
                    <a:cxn ang="0">
                      <a:pos x="T2" y="T3"/>
                    </a:cxn>
                    <a:cxn ang="0">
                      <a:pos x="T4" y="T5"/>
                    </a:cxn>
                    <a:cxn ang="0">
                      <a:pos x="T6" y="T7"/>
                    </a:cxn>
                    <a:cxn ang="0">
                      <a:pos x="T8" y="T9"/>
                    </a:cxn>
                    <a:cxn ang="0">
                      <a:pos x="T10" y="T11"/>
                    </a:cxn>
                  </a:cxnLst>
                  <a:rect l="0" t="0" r="r" b="b"/>
                  <a:pathLst>
                    <a:path w="52" h="83">
                      <a:moveTo>
                        <a:pt x="0" y="0"/>
                      </a:moveTo>
                      <a:lnTo>
                        <a:pt x="52" y="0"/>
                      </a:lnTo>
                      <a:lnTo>
                        <a:pt x="52" y="83"/>
                      </a:lnTo>
                      <a:lnTo>
                        <a:pt x="0" y="83"/>
                      </a:lnTo>
                      <a:lnTo>
                        <a:pt x="0" y="0"/>
                      </a:lnTo>
                      <a:lnTo>
                        <a:pt x="0" y="0"/>
                      </a:ln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grpSp>
            <p:nvGrpSpPr>
              <p:cNvPr id="54" name="Group 53"/>
              <p:cNvGrpSpPr/>
              <p:nvPr/>
            </p:nvGrpSpPr>
            <p:grpSpPr>
              <a:xfrm>
                <a:off x="6108699" y="5893739"/>
                <a:ext cx="237203" cy="273096"/>
                <a:chOff x="6123537" y="5918802"/>
                <a:chExt cx="237203" cy="273096"/>
              </a:xfrm>
            </p:grpSpPr>
            <p:sp>
              <p:nvSpPr>
                <p:cNvPr id="682" name="Rectangle 29"/>
                <p:cNvSpPr>
                  <a:spLocks noChangeArrowheads="1"/>
                </p:cNvSpPr>
                <p:nvPr/>
              </p:nvSpPr>
              <p:spPr bwMode="auto">
                <a:xfrm>
                  <a:off x="6189080" y="6004633"/>
                  <a:ext cx="21848" cy="10455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83" name="Freeform 30"/>
                <p:cNvSpPr>
                  <a:spLocks/>
                </p:cNvSpPr>
                <p:nvPr/>
              </p:nvSpPr>
              <p:spPr bwMode="auto">
                <a:xfrm>
                  <a:off x="6224973" y="6004633"/>
                  <a:ext cx="84270" cy="104557"/>
                </a:xfrm>
                <a:custGeom>
                  <a:avLst/>
                  <a:gdLst>
                    <a:gd name="T0" fmla="*/ 54 w 54"/>
                    <a:gd name="T1" fmla="*/ 11 h 67"/>
                    <a:gd name="T2" fmla="*/ 34 w 54"/>
                    <a:gd name="T3" fmla="*/ 11 h 67"/>
                    <a:gd name="T4" fmla="*/ 34 w 54"/>
                    <a:gd name="T5" fmla="*/ 67 h 67"/>
                    <a:gd name="T6" fmla="*/ 20 w 54"/>
                    <a:gd name="T7" fmla="*/ 67 h 67"/>
                    <a:gd name="T8" fmla="*/ 20 w 54"/>
                    <a:gd name="T9" fmla="*/ 11 h 67"/>
                    <a:gd name="T10" fmla="*/ 0 w 54"/>
                    <a:gd name="T11" fmla="*/ 11 h 67"/>
                    <a:gd name="T12" fmla="*/ 0 w 54"/>
                    <a:gd name="T13" fmla="*/ 0 h 67"/>
                    <a:gd name="T14" fmla="*/ 54 w 54"/>
                    <a:gd name="T15" fmla="*/ 0 h 67"/>
                    <a:gd name="T16" fmla="*/ 54 w 54"/>
                    <a:gd name="T17"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7">
                      <a:moveTo>
                        <a:pt x="54" y="11"/>
                      </a:moveTo>
                      <a:lnTo>
                        <a:pt x="34" y="11"/>
                      </a:lnTo>
                      <a:lnTo>
                        <a:pt x="34" y="67"/>
                      </a:lnTo>
                      <a:lnTo>
                        <a:pt x="20" y="67"/>
                      </a:lnTo>
                      <a:lnTo>
                        <a:pt x="20" y="11"/>
                      </a:lnTo>
                      <a:lnTo>
                        <a:pt x="0" y="11"/>
                      </a:lnTo>
                      <a:lnTo>
                        <a:pt x="0" y="0"/>
                      </a:lnTo>
                      <a:lnTo>
                        <a:pt x="54" y="0"/>
                      </a:lnTo>
                      <a:lnTo>
                        <a:pt x="54" y="1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84" name="Freeform 31"/>
                <p:cNvSpPr>
                  <a:spLocks noEditPoints="1"/>
                </p:cNvSpPr>
                <p:nvPr/>
              </p:nvSpPr>
              <p:spPr bwMode="auto">
                <a:xfrm>
                  <a:off x="6123537" y="5918802"/>
                  <a:ext cx="237203" cy="273096"/>
                </a:xfrm>
                <a:custGeom>
                  <a:avLst/>
                  <a:gdLst>
                    <a:gd name="T0" fmla="*/ 75 w 152"/>
                    <a:gd name="T1" fmla="*/ 0 h 175"/>
                    <a:gd name="T2" fmla="*/ 0 w 152"/>
                    <a:gd name="T3" fmla="*/ 44 h 175"/>
                    <a:gd name="T4" fmla="*/ 0 w 152"/>
                    <a:gd name="T5" fmla="*/ 132 h 175"/>
                    <a:gd name="T6" fmla="*/ 77 w 152"/>
                    <a:gd name="T7" fmla="*/ 175 h 175"/>
                    <a:gd name="T8" fmla="*/ 152 w 152"/>
                    <a:gd name="T9" fmla="*/ 132 h 175"/>
                    <a:gd name="T10" fmla="*/ 152 w 152"/>
                    <a:gd name="T11" fmla="*/ 44 h 175"/>
                    <a:gd name="T12" fmla="*/ 75 w 152"/>
                    <a:gd name="T13" fmla="*/ 0 h 175"/>
                    <a:gd name="T14" fmla="*/ 141 w 152"/>
                    <a:gd name="T15" fmla="*/ 125 h 175"/>
                    <a:gd name="T16" fmla="*/ 77 w 152"/>
                    <a:gd name="T17" fmla="*/ 163 h 175"/>
                    <a:gd name="T18" fmla="*/ 11 w 152"/>
                    <a:gd name="T19" fmla="*/ 125 h 175"/>
                    <a:gd name="T20" fmla="*/ 11 w 152"/>
                    <a:gd name="T21" fmla="*/ 51 h 175"/>
                    <a:gd name="T22" fmla="*/ 75 w 152"/>
                    <a:gd name="T23" fmla="*/ 13 h 175"/>
                    <a:gd name="T24" fmla="*/ 141 w 152"/>
                    <a:gd name="T25" fmla="*/ 51 h 175"/>
                    <a:gd name="T26" fmla="*/ 141 w 152"/>
                    <a:gd name="T27" fmla="*/ 12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175">
                      <a:moveTo>
                        <a:pt x="75" y="0"/>
                      </a:moveTo>
                      <a:lnTo>
                        <a:pt x="0" y="44"/>
                      </a:lnTo>
                      <a:lnTo>
                        <a:pt x="0" y="132"/>
                      </a:lnTo>
                      <a:lnTo>
                        <a:pt x="77" y="175"/>
                      </a:lnTo>
                      <a:lnTo>
                        <a:pt x="152" y="132"/>
                      </a:lnTo>
                      <a:lnTo>
                        <a:pt x="152" y="44"/>
                      </a:lnTo>
                      <a:lnTo>
                        <a:pt x="75" y="0"/>
                      </a:lnTo>
                      <a:close/>
                      <a:moveTo>
                        <a:pt x="141" y="125"/>
                      </a:moveTo>
                      <a:lnTo>
                        <a:pt x="77" y="163"/>
                      </a:lnTo>
                      <a:lnTo>
                        <a:pt x="11" y="125"/>
                      </a:lnTo>
                      <a:lnTo>
                        <a:pt x="11" y="51"/>
                      </a:lnTo>
                      <a:lnTo>
                        <a:pt x="75" y="13"/>
                      </a:lnTo>
                      <a:lnTo>
                        <a:pt x="141" y="51"/>
                      </a:lnTo>
                      <a:lnTo>
                        <a:pt x="141" y="12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grpSp>
          <p:sp>
            <p:nvSpPr>
              <p:cNvPr id="432" name="Freeform 3462"/>
              <p:cNvSpPr>
                <a:spLocks/>
              </p:cNvSpPr>
              <p:nvPr/>
            </p:nvSpPr>
            <p:spPr bwMode="auto">
              <a:xfrm>
                <a:off x="6074550" y="5575299"/>
                <a:ext cx="1588" cy="1587"/>
              </a:xfrm>
              <a:custGeom>
                <a:avLst/>
                <a:gdLst>
                  <a:gd name="T0" fmla="*/ 0 w 1"/>
                  <a:gd name="T1" fmla="*/ 0 h 1"/>
                  <a:gd name="T2" fmla="*/ 1 w 1"/>
                  <a:gd name="T3" fmla="*/ 0 h 1"/>
                  <a:gd name="T4" fmla="*/ 1 w 1"/>
                  <a:gd name="T5" fmla="*/ 1 h 1"/>
                  <a:gd name="T6" fmla="*/ 0 w 1"/>
                  <a:gd name="T7" fmla="*/ 1 h 1"/>
                  <a:gd name="T8" fmla="*/ 0 w 1"/>
                  <a:gd name="T9" fmla="*/ 0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lnTo>
                      <a:pt x="1" y="0"/>
                    </a:lnTo>
                    <a:lnTo>
                      <a:pt x="1" y="1"/>
                    </a:lnTo>
                    <a:lnTo>
                      <a:pt x="0" y="1"/>
                    </a:lnTo>
                    <a:lnTo>
                      <a:pt x="0" y="0"/>
                    </a:lnTo>
                    <a:lnTo>
                      <a:pt x="0" y="0"/>
                    </a:lnTo>
                    <a:close/>
                  </a:path>
                </a:pathLst>
              </a:custGeom>
              <a:solidFill>
                <a:srgbClr val="FFD6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43" name="Freeform 3743"/>
              <p:cNvSpPr>
                <a:spLocks/>
              </p:cNvSpPr>
              <p:nvPr/>
            </p:nvSpPr>
            <p:spPr bwMode="auto">
              <a:xfrm>
                <a:off x="6131700" y="5702300"/>
                <a:ext cx="112713" cy="122238"/>
              </a:xfrm>
              <a:custGeom>
                <a:avLst/>
                <a:gdLst>
                  <a:gd name="T0" fmla="*/ 71 w 71"/>
                  <a:gd name="T1" fmla="*/ 59 h 77"/>
                  <a:gd name="T2" fmla="*/ 71 w 71"/>
                  <a:gd name="T3" fmla="*/ 59 h 77"/>
                  <a:gd name="T4" fmla="*/ 36 w 71"/>
                  <a:gd name="T5" fmla="*/ 77 h 77"/>
                  <a:gd name="T6" fmla="*/ 0 w 71"/>
                  <a:gd name="T7" fmla="*/ 59 h 77"/>
                  <a:gd name="T8" fmla="*/ 0 w 71"/>
                  <a:gd name="T9" fmla="*/ 0 h 77"/>
                  <a:gd name="T10" fmla="*/ 71 w 71"/>
                  <a:gd name="T11" fmla="*/ 0 h 77"/>
                  <a:gd name="T12" fmla="*/ 71 w 71"/>
                  <a:gd name="T13" fmla="*/ 59 h 77"/>
                </a:gdLst>
                <a:ahLst/>
                <a:cxnLst>
                  <a:cxn ang="0">
                    <a:pos x="T0" y="T1"/>
                  </a:cxn>
                  <a:cxn ang="0">
                    <a:pos x="T2" y="T3"/>
                  </a:cxn>
                  <a:cxn ang="0">
                    <a:pos x="T4" y="T5"/>
                  </a:cxn>
                  <a:cxn ang="0">
                    <a:pos x="T6" y="T7"/>
                  </a:cxn>
                  <a:cxn ang="0">
                    <a:pos x="T8" y="T9"/>
                  </a:cxn>
                  <a:cxn ang="0">
                    <a:pos x="T10" y="T11"/>
                  </a:cxn>
                  <a:cxn ang="0">
                    <a:pos x="T12" y="T13"/>
                  </a:cxn>
                </a:cxnLst>
                <a:rect l="0" t="0" r="r" b="b"/>
                <a:pathLst>
                  <a:path w="71" h="77">
                    <a:moveTo>
                      <a:pt x="71" y="59"/>
                    </a:moveTo>
                    <a:lnTo>
                      <a:pt x="71" y="59"/>
                    </a:lnTo>
                    <a:lnTo>
                      <a:pt x="36" y="77"/>
                    </a:lnTo>
                    <a:lnTo>
                      <a:pt x="0" y="59"/>
                    </a:lnTo>
                    <a:lnTo>
                      <a:pt x="0" y="0"/>
                    </a:lnTo>
                    <a:lnTo>
                      <a:pt x="71" y="0"/>
                    </a:lnTo>
                    <a:lnTo>
                      <a:pt x="71" y="59"/>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56" name="Freeform 3756"/>
              <p:cNvSpPr>
                <a:spLocks/>
              </p:cNvSpPr>
              <p:nvPr/>
            </p:nvSpPr>
            <p:spPr bwMode="auto">
              <a:xfrm>
                <a:off x="5615762" y="5903912"/>
                <a:ext cx="28575" cy="79375"/>
              </a:xfrm>
              <a:custGeom>
                <a:avLst/>
                <a:gdLst>
                  <a:gd name="T0" fmla="*/ 12 w 18"/>
                  <a:gd name="T1" fmla="*/ 0 h 50"/>
                  <a:gd name="T2" fmla="*/ 0 w 18"/>
                  <a:gd name="T3" fmla="*/ 49 h 50"/>
                  <a:gd name="T4" fmla="*/ 6 w 18"/>
                  <a:gd name="T5" fmla="*/ 50 h 50"/>
                  <a:gd name="T6" fmla="*/ 18 w 18"/>
                  <a:gd name="T7" fmla="*/ 1 h 50"/>
                  <a:gd name="T8" fmla="*/ 12 w 18"/>
                  <a:gd name="T9" fmla="*/ 0 h 50"/>
                  <a:gd name="T10" fmla="*/ 12 w 18"/>
                  <a:gd name="T11" fmla="*/ 0 h 50"/>
                  <a:gd name="T12" fmla="*/ 12 w 1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8" h="50">
                    <a:moveTo>
                      <a:pt x="12" y="0"/>
                    </a:moveTo>
                    <a:lnTo>
                      <a:pt x="0" y="49"/>
                    </a:lnTo>
                    <a:lnTo>
                      <a:pt x="6" y="50"/>
                    </a:lnTo>
                    <a:lnTo>
                      <a:pt x="18" y="1"/>
                    </a:lnTo>
                    <a:lnTo>
                      <a:pt x="12" y="0"/>
                    </a:lnTo>
                    <a:lnTo>
                      <a:pt x="12" y="0"/>
                    </a:lnTo>
                    <a:lnTo>
                      <a:pt x="12" y="0"/>
                    </a:lnTo>
                    <a:close/>
                  </a:path>
                </a:pathLst>
              </a:custGeom>
              <a:solidFill>
                <a:srgbClr val="F3F3F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58" name="Freeform 3758"/>
              <p:cNvSpPr>
                <a:spLocks/>
              </p:cNvSpPr>
              <p:nvPr/>
            </p:nvSpPr>
            <p:spPr bwMode="auto">
              <a:xfrm>
                <a:off x="6731775" y="5903912"/>
                <a:ext cx="25400" cy="79375"/>
              </a:xfrm>
              <a:custGeom>
                <a:avLst/>
                <a:gdLst>
                  <a:gd name="T0" fmla="*/ 7 w 16"/>
                  <a:gd name="T1" fmla="*/ 0 h 50"/>
                  <a:gd name="T2" fmla="*/ 16 w 16"/>
                  <a:gd name="T3" fmla="*/ 49 h 50"/>
                  <a:gd name="T4" fmla="*/ 9 w 16"/>
                  <a:gd name="T5" fmla="*/ 50 h 50"/>
                  <a:gd name="T6" fmla="*/ 0 w 16"/>
                  <a:gd name="T7" fmla="*/ 1 h 50"/>
                  <a:gd name="T8" fmla="*/ 7 w 16"/>
                  <a:gd name="T9" fmla="*/ 0 h 50"/>
                  <a:gd name="T10" fmla="*/ 7 w 16"/>
                  <a:gd name="T11" fmla="*/ 0 h 50"/>
                  <a:gd name="T12" fmla="*/ 7 w 16"/>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6" h="50">
                    <a:moveTo>
                      <a:pt x="7" y="0"/>
                    </a:moveTo>
                    <a:lnTo>
                      <a:pt x="16" y="49"/>
                    </a:lnTo>
                    <a:lnTo>
                      <a:pt x="9" y="50"/>
                    </a:lnTo>
                    <a:lnTo>
                      <a:pt x="0" y="1"/>
                    </a:lnTo>
                    <a:lnTo>
                      <a:pt x="7" y="0"/>
                    </a:lnTo>
                    <a:lnTo>
                      <a:pt x="7" y="0"/>
                    </a:lnTo>
                    <a:lnTo>
                      <a:pt x="7" y="0"/>
                    </a:lnTo>
                    <a:close/>
                  </a:path>
                </a:pathLst>
              </a:custGeom>
              <a:solidFill>
                <a:srgbClr val="F3F3F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nvGrpSpPr>
              <p:cNvPr id="52" name="Group 51"/>
              <p:cNvGrpSpPr/>
              <p:nvPr/>
            </p:nvGrpSpPr>
            <p:grpSpPr>
              <a:xfrm>
                <a:off x="6445427" y="5784418"/>
                <a:ext cx="545913" cy="192088"/>
                <a:chOff x="6446837" y="5783262"/>
                <a:chExt cx="545913" cy="192088"/>
              </a:xfrm>
            </p:grpSpPr>
            <p:sp>
              <p:nvSpPr>
                <p:cNvPr id="459" name="Freeform 3759"/>
                <p:cNvSpPr>
                  <a:spLocks/>
                </p:cNvSpPr>
                <p:nvPr/>
              </p:nvSpPr>
              <p:spPr bwMode="auto">
                <a:xfrm>
                  <a:off x="6446837" y="5783262"/>
                  <a:ext cx="370358" cy="192088"/>
                </a:xfrm>
                <a:custGeom>
                  <a:avLst/>
                  <a:gdLst>
                    <a:gd name="T0" fmla="*/ 94 w 234"/>
                    <a:gd name="T1" fmla="*/ 61 h 121"/>
                    <a:gd name="T2" fmla="*/ 223 w 234"/>
                    <a:gd name="T3" fmla="*/ 34 h 121"/>
                    <a:gd name="T4" fmla="*/ 234 w 234"/>
                    <a:gd name="T5" fmla="*/ 90 h 121"/>
                    <a:gd name="T6" fmla="*/ 80 w 234"/>
                    <a:gd name="T7" fmla="*/ 121 h 121"/>
                    <a:gd name="T8" fmla="*/ 80 w 234"/>
                    <a:gd name="T9" fmla="*/ 121 h 121"/>
                    <a:gd name="T10" fmla="*/ 80 w 234"/>
                    <a:gd name="T11" fmla="*/ 121 h 121"/>
                    <a:gd name="T12" fmla="*/ 0 w 234"/>
                    <a:gd name="T13" fmla="*/ 63 h 121"/>
                    <a:gd name="T14" fmla="*/ 10 w 234"/>
                    <a:gd name="T15" fmla="*/ 0 h 121"/>
                    <a:gd name="T16" fmla="*/ 94 w 234"/>
                    <a:gd name="T17" fmla="*/ 61 h 121"/>
                    <a:gd name="T18" fmla="*/ 94 w 234"/>
                    <a:gd name="T19" fmla="*/ 61 h 121"/>
                    <a:gd name="T20" fmla="*/ 94 w 234"/>
                    <a:gd name="T21"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 h="121">
                      <a:moveTo>
                        <a:pt x="94" y="61"/>
                      </a:moveTo>
                      <a:lnTo>
                        <a:pt x="223" y="34"/>
                      </a:lnTo>
                      <a:lnTo>
                        <a:pt x="234" y="90"/>
                      </a:lnTo>
                      <a:lnTo>
                        <a:pt x="80" y="121"/>
                      </a:lnTo>
                      <a:lnTo>
                        <a:pt x="80" y="121"/>
                      </a:lnTo>
                      <a:lnTo>
                        <a:pt x="80" y="121"/>
                      </a:lnTo>
                      <a:lnTo>
                        <a:pt x="0" y="63"/>
                      </a:lnTo>
                      <a:lnTo>
                        <a:pt x="10" y="0"/>
                      </a:lnTo>
                      <a:lnTo>
                        <a:pt x="94" y="61"/>
                      </a:lnTo>
                      <a:lnTo>
                        <a:pt x="94" y="61"/>
                      </a:lnTo>
                      <a:lnTo>
                        <a:pt x="94" y="61"/>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60" name="Freeform 3760"/>
                <p:cNvSpPr>
                  <a:spLocks/>
                </p:cNvSpPr>
                <p:nvPr/>
              </p:nvSpPr>
              <p:spPr bwMode="auto">
                <a:xfrm>
                  <a:off x="6807012" y="5830886"/>
                  <a:ext cx="185738" cy="82550"/>
                </a:xfrm>
                <a:custGeom>
                  <a:avLst/>
                  <a:gdLst>
                    <a:gd name="T0" fmla="*/ 0 w 90"/>
                    <a:gd name="T1" fmla="*/ 11 h 40"/>
                    <a:gd name="T2" fmla="*/ 19 w 90"/>
                    <a:gd name="T3" fmla="*/ 4 h 40"/>
                    <a:gd name="T4" fmla="*/ 27 w 90"/>
                    <a:gd name="T5" fmla="*/ 6 h 40"/>
                    <a:gd name="T6" fmla="*/ 47 w 90"/>
                    <a:gd name="T7" fmla="*/ 1 h 40"/>
                    <a:gd name="T8" fmla="*/ 60 w 90"/>
                    <a:gd name="T9" fmla="*/ 9 h 40"/>
                    <a:gd name="T10" fmla="*/ 60 w 90"/>
                    <a:gd name="T11" fmla="*/ 10 h 40"/>
                    <a:gd name="T12" fmla="*/ 50 w 90"/>
                    <a:gd name="T13" fmla="*/ 12 h 40"/>
                    <a:gd name="T14" fmla="*/ 39 w 90"/>
                    <a:gd name="T15" fmla="*/ 14 h 40"/>
                    <a:gd name="T16" fmla="*/ 53 w 90"/>
                    <a:gd name="T17" fmla="*/ 20 h 40"/>
                    <a:gd name="T18" fmla="*/ 77 w 90"/>
                    <a:gd name="T19" fmla="*/ 3 h 40"/>
                    <a:gd name="T20" fmla="*/ 90 w 90"/>
                    <a:gd name="T21" fmla="*/ 5 h 40"/>
                    <a:gd name="T22" fmla="*/ 90 w 90"/>
                    <a:gd name="T23" fmla="*/ 5 h 40"/>
                    <a:gd name="T24" fmla="*/ 83 w 90"/>
                    <a:gd name="T25" fmla="*/ 11 h 40"/>
                    <a:gd name="T26" fmla="*/ 75 w 90"/>
                    <a:gd name="T27" fmla="*/ 16 h 40"/>
                    <a:gd name="T28" fmla="*/ 43 w 90"/>
                    <a:gd name="T29" fmla="*/ 40 h 40"/>
                    <a:gd name="T30" fmla="*/ 43 w 90"/>
                    <a:gd name="T31" fmla="*/ 40 h 40"/>
                    <a:gd name="T32" fmla="*/ 43 w 90"/>
                    <a:gd name="T33" fmla="*/ 40 h 40"/>
                    <a:gd name="T34" fmla="*/ 38 w 90"/>
                    <a:gd name="T35" fmla="*/ 39 h 40"/>
                    <a:gd name="T36" fmla="*/ 30 w 90"/>
                    <a:gd name="T37" fmla="*/ 38 h 40"/>
                    <a:gd name="T38" fmla="*/ 30 w 90"/>
                    <a:gd name="T39" fmla="*/ 38 h 40"/>
                    <a:gd name="T40" fmla="*/ 14 w 90"/>
                    <a:gd name="T41" fmla="*/ 35 h 40"/>
                    <a:gd name="T42" fmla="*/ 5 w 90"/>
                    <a:gd name="T43" fmla="*/ 37 h 40"/>
                    <a:gd name="T44" fmla="*/ 0 w 90"/>
                    <a:gd name="T45" fmla="*/ 11 h 40"/>
                    <a:gd name="T46" fmla="*/ 0 w 90"/>
                    <a:gd name="T47"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40">
                      <a:moveTo>
                        <a:pt x="0" y="11"/>
                      </a:moveTo>
                      <a:cubicBezTo>
                        <a:pt x="0" y="11"/>
                        <a:pt x="14" y="4"/>
                        <a:pt x="19" y="4"/>
                      </a:cubicBezTo>
                      <a:cubicBezTo>
                        <a:pt x="22" y="4"/>
                        <a:pt x="25" y="5"/>
                        <a:pt x="27" y="6"/>
                      </a:cubicBezTo>
                      <a:cubicBezTo>
                        <a:pt x="47" y="1"/>
                        <a:pt x="47" y="1"/>
                        <a:pt x="47" y="1"/>
                      </a:cubicBezTo>
                      <a:cubicBezTo>
                        <a:pt x="53" y="0"/>
                        <a:pt x="59" y="3"/>
                        <a:pt x="60" y="9"/>
                      </a:cubicBezTo>
                      <a:cubicBezTo>
                        <a:pt x="60" y="10"/>
                        <a:pt x="60" y="10"/>
                        <a:pt x="60" y="10"/>
                      </a:cubicBezTo>
                      <a:cubicBezTo>
                        <a:pt x="50" y="12"/>
                        <a:pt x="50" y="12"/>
                        <a:pt x="50" y="12"/>
                      </a:cubicBezTo>
                      <a:cubicBezTo>
                        <a:pt x="39" y="14"/>
                        <a:pt x="39" y="14"/>
                        <a:pt x="39" y="14"/>
                      </a:cubicBezTo>
                      <a:cubicBezTo>
                        <a:pt x="53" y="20"/>
                        <a:pt x="53" y="20"/>
                        <a:pt x="53" y="20"/>
                      </a:cubicBezTo>
                      <a:cubicBezTo>
                        <a:pt x="77" y="3"/>
                        <a:pt x="77" y="3"/>
                        <a:pt x="77" y="3"/>
                      </a:cubicBezTo>
                      <a:cubicBezTo>
                        <a:pt x="81" y="0"/>
                        <a:pt x="87" y="0"/>
                        <a:pt x="90" y="5"/>
                      </a:cubicBezTo>
                      <a:cubicBezTo>
                        <a:pt x="90" y="5"/>
                        <a:pt x="90" y="5"/>
                        <a:pt x="90" y="5"/>
                      </a:cubicBezTo>
                      <a:cubicBezTo>
                        <a:pt x="83" y="11"/>
                        <a:pt x="83" y="11"/>
                        <a:pt x="83" y="11"/>
                      </a:cubicBezTo>
                      <a:cubicBezTo>
                        <a:pt x="75" y="16"/>
                        <a:pt x="75" y="16"/>
                        <a:pt x="75" y="16"/>
                      </a:cubicBezTo>
                      <a:cubicBezTo>
                        <a:pt x="43" y="40"/>
                        <a:pt x="43" y="40"/>
                        <a:pt x="43" y="40"/>
                      </a:cubicBezTo>
                      <a:cubicBezTo>
                        <a:pt x="43" y="40"/>
                        <a:pt x="43" y="40"/>
                        <a:pt x="43" y="40"/>
                      </a:cubicBezTo>
                      <a:cubicBezTo>
                        <a:pt x="43" y="40"/>
                        <a:pt x="43" y="40"/>
                        <a:pt x="43" y="40"/>
                      </a:cubicBezTo>
                      <a:cubicBezTo>
                        <a:pt x="38" y="39"/>
                        <a:pt x="38" y="39"/>
                        <a:pt x="38" y="39"/>
                      </a:cubicBezTo>
                      <a:cubicBezTo>
                        <a:pt x="30" y="38"/>
                        <a:pt x="30" y="38"/>
                        <a:pt x="30" y="38"/>
                      </a:cubicBezTo>
                      <a:cubicBezTo>
                        <a:pt x="30" y="38"/>
                        <a:pt x="30" y="38"/>
                        <a:pt x="30" y="38"/>
                      </a:cubicBezTo>
                      <a:cubicBezTo>
                        <a:pt x="14" y="35"/>
                        <a:pt x="14" y="35"/>
                        <a:pt x="14" y="35"/>
                      </a:cubicBezTo>
                      <a:cubicBezTo>
                        <a:pt x="5" y="37"/>
                        <a:pt x="5" y="37"/>
                        <a:pt x="5" y="37"/>
                      </a:cubicBezTo>
                      <a:cubicBezTo>
                        <a:pt x="0" y="11"/>
                        <a:pt x="0" y="11"/>
                        <a:pt x="0" y="11"/>
                      </a:cubicBezTo>
                      <a:cubicBezTo>
                        <a:pt x="0" y="11"/>
                        <a:pt x="0" y="11"/>
                        <a:pt x="0" y="11"/>
                      </a:cubicBezTo>
                      <a:close/>
                    </a:path>
                  </a:pathLst>
                </a:custGeom>
                <a:solidFill>
                  <a:srgbClr val="CEA57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grpSp>
            <p:nvGrpSpPr>
              <p:cNvPr id="48" name="Group 47"/>
              <p:cNvGrpSpPr/>
              <p:nvPr/>
            </p:nvGrpSpPr>
            <p:grpSpPr>
              <a:xfrm>
                <a:off x="5475714" y="5791993"/>
                <a:ext cx="552450" cy="192088"/>
                <a:chOff x="5513387" y="5783262"/>
                <a:chExt cx="552450" cy="192088"/>
              </a:xfrm>
            </p:grpSpPr>
            <p:sp>
              <p:nvSpPr>
                <p:cNvPr id="457" name="Freeform 3757"/>
                <p:cNvSpPr>
                  <a:spLocks/>
                </p:cNvSpPr>
                <p:nvPr/>
              </p:nvSpPr>
              <p:spPr bwMode="auto">
                <a:xfrm>
                  <a:off x="5692774" y="5783262"/>
                  <a:ext cx="373063" cy="192088"/>
                </a:xfrm>
                <a:custGeom>
                  <a:avLst/>
                  <a:gdLst>
                    <a:gd name="T0" fmla="*/ 142 w 235"/>
                    <a:gd name="T1" fmla="*/ 61 h 121"/>
                    <a:gd name="T2" fmla="*/ 11 w 235"/>
                    <a:gd name="T3" fmla="*/ 34 h 121"/>
                    <a:gd name="T4" fmla="*/ 0 w 235"/>
                    <a:gd name="T5" fmla="*/ 90 h 121"/>
                    <a:gd name="T6" fmla="*/ 155 w 235"/>
                    <a:gd name="T7" fmla="*/ 121 h 121"/>
                    <a:gd name="T8" fmla="*/ 155 w 235"/>
                    <a:gd name="T9" fmla="*/ 121 h 121"/>
                    <a:gd name="T10" fmla="*/ 155 w 235"/>
                    <a:gd name="T11" fmla="*/ 121 h 121"/>
                    <a:gd name="T12" fmla="*/ 235 w 235"/>
                    <a:gd name="T13" fmla="*/ 63 h 121"/>
                    <a:gd name="T14" fmla="*/ 224 w 235"/>
                    <a:gd name="T15" fmla="*/ 0 h 121"/>
                    <a:gd name="T16" fmla="*/ 142 w 235"/>
                    <a:gd name="T17" fmla="*/ 61 h 121"/>
                    <a:gd name="T18" fmla="*/ 142 w 235"/>
                    <a:gd name="T19" fmla="*/ 61 h 121"/>
                    <a:gd name="T20" fmla="*/ 142 w 235"/>
                    <a:gd name="T21" fmla="*/ 6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5" h="121">
                      <a:moveTo>
                        <a:pt x="142" y="61"/>
                      </a:moveTo>
                      <a:lnTo>
                        <a:pt x="11" y="34"/>
                      </a:lnTo>
                      <a:lnTo>
                        <a:pt x="0" y="90"/>
                      </a:lnTo>
                      <a:lnTo>
                        <a:pt x="155" y="121"/>
                      </a:lnTo>
                      <a:lnTo>
                        <a:pt x="155" y="121"/>
                      </a:lnTo>
                      <a:lnTo>
                        <a:pt x="155" y="121"/>
                      </a:lnTo>
                      <a:lnTo>
                        <a:pt x="235" y="63"/>
                      </a:lnTo>
                      <a:lnTo>
                        <a:pt x="224" y="0"/>
                      </a:lnTo>
                      <a:lnTo>
                        <a:pt x="142" y="61"/>
                      </a:lnTo>
                      <a:lnTo>
                        <a:pt x="142" y="61"/>
                      </a:lnTo>
                      <a:lnTo>
                        <a:pt x="142" y="61"/>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61" name="Freeform 3761"/>
                <p:cNvSpPr>
                  <a:spLocks/>
                </p:cNvSpPr>
                <p:nvPr/>
              </p:nvSpPr>
              <p:spPr bwMode="auto">
                <a:xfrm>
                  <a:off x="5513387" y="5829299"/>
                  <a:ext cx="185738" cy="82550"/>
                </a:xfrm>
                <a:custGeom>
                  <a:avLst/>
                  <a:gdLst>
                    <a:gd name="T0" fmla="*/ 90 w 90"/>
                    <a:gd name="T1" fmla="*/ 11 h 40"/>
                    <a:gd name="T2" fmla="*/ 71 w 90"/>
                    <a:gd name="T3" fmla="*/ 4 h 40"/>
                    <a:gd name="T4" fmla="*/ 63 w 90"/>
                    <a:gd name="T5" fmla="*/ 6 h 40"/>
                    <a:gd name="T6" fmla="*/ 43 w 90"/>
                    <a:gd name="T7" fmla="*/ 1 h 40"/>
                    <a:gd name="T8" fmla="*/ 30 w 90"/>
                    <a:gd name="T9" fmla="*/ 9 h 40"/>
                    <a:gd name="T10" fmla="*/ 30 w 90"/>
                    <a:gd name="T11" fmla="*/ 10 h 40"/>
                    <a:gd name="T12" fmla="*/ 40 w 90"/>
                    <a:gd name="T13" fmla="*/ 12 h 40"/>
                    <a:gd name="T14" fmla="*/ 51 w 90"/>
                    <a:gd name="T15" fmla="*/ 14 h 40"/>
                    <a:gd name="T16" fmla="*/ 37 w 90"/>
                    <a:gd name="T17" fmla="*/ 20 h 40"/>
                    <a:gd name="T18" fmla="*/ 13 w 90"/>
                    <a:gd name="T19" fmla="*/ 3 h 40"/>
                    <a:gd name="T20" fmla="*/ 0 w 90"/>
                    <a:gd name="T21" fmla="*/ 5 h 40"/>
                    <a:gd name="T22" fmla="*/ 0 w 90"/>
                    <a:gd name="T23" fmla="*/ 5 h 40"/>
                    <a:gd name="T24" fmla="*/ 7 w 90"/>
                    <a:gd name="T25" fmla="*/ 11 h 40"/>
                    <a:gd name="T26" fmla="*/ 15 w 90"/>
                    <a:gd name="T27" fmla="*/ 16 h 40"/>
                    <a:gd name="T28" fmla="*/ 47 w 90"/>
                    <a:gd name="T29" fmla="*/ 40 h 40"/>
                    <a:gd name="T30" fmla="*/ 47 w 90"/>
                    <a:gd name="T31" fmla="*/ 40 h 40"/>
                    <a:gd name="T32" fmla="*/ 47 w 90"/>
                    <a:gd name="T33" fmla="*/ 40 h 40"/>
                    <a:gd name="T34" fmla="*/ 52 w 90"/>
                    <a:gd name="T35" fmla="*/ 39 h 40"/>
                    <a:gd name="T36" fmla="*/ 60 w 90"/>
                    <a:gd name="T37" fmla="*/ 38 h 40"/>
                    <a:gd name="T38" fmla="*/ 60 w 90"/>
                    <a:gd name="T39" fmla="*/ 38 h 40"/>
                    <a:gd name="T40" fmla="*/ 76 w 90"/>
                    <a:gd name="T41" fmla="*/ 35 h 40"/>
                    <a:gd name="T42" fmla="*/ 85 w 90"/>
                    <a:gd name="T43" fmla="*/ 37 h 40"/>
                    <a:gd name="T44" fmla="*/ 90 w 90"/>
                    <a:gd name="T45" fmla="*/ 11 h 40"/>
                    <a:gd name="T46" fmla="*/ 90 w 90"/>
                    <a:gd name="T47" fmla="*/ 1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40">
                      <a:moveTo>
                        <a:pt x="90" y="11"/>
                      </a:moveTo>
                      <a:cubicBezTo>
                        <a:pt x="90" y="11"/>
                        <a:pt x="76" y="4"/>
                        <a:pt x="71" y="4"/>
                      </a:cubicBezTo>
                      <a:cubicBezTo>
                        <a:pt x="68" y="4"/>
                        <a:pt x="65" y="5"/>
                        <a:pt x="63" y="6"/>
                      </a:cubicBezTo>
                      <a:cubicBezTo>
                        <a:pt x="43" y="1"/>
                        <a:pt x="43" y="1"/>
                        <a:pt x="43" y="1"/>
                      </a:cubicBezTo>
                      <a:cubicBezTo>
                        <a:pt x="37" y="0"/>
                        <a:pt x="31" y="3"/>
                        <a:pt x="30" y="9"/>
                      </a:cubicBezTo>
                      <a:cubicBezTo>
                        <a:pt x="30" y="10"/>
                        <a:pt x="30" y="10"/>
                        <a:pt x="30" y="10"/>
                      </a:cubicBezTo>
                      <a:cubicBezTo>
                        <a:pt x="40" y="12"/>
                        <a:pt x="40" y="12"/>
                        <a:pt x="40" y="12"/>
                      </a:cubicBezTo>
                      <a:cubicBezTo>
                        <a:pt x="51" y="14"/>
                        <a:pt x="51" y="14"/>
                        <a:pt x="51" y="14"/>
                      </a:cubicBezTo>
                      <a:cubicBezTo>
                        <a:pt x="37" y="20"/>
                        <a:pt x="37" y="20"/>
                        <a:pt x="37" y="20"/>
                      </a:cubicBezTo>
                      <a:cubicBezTo>
                        <a:pt x="13" y="3"/>
                        <a:pt x="13" y="3"/>
                        <a:pt x="13" y="3"/>
                      </a:cubicBezTo>
                      <a:cubicBezTo>
                        <a:pt x="9" y="0"/>
                        <a:pt x="3" y="0"/>
                        <a:pt x="0" y="5"/>
                      </a:cubicBezTo>
                      <a:cubicBezTo>
                        <a:pt x="0" y="5"/>
                        <a:pt x="0" y="5"/>
                        <a:pt x="0" y="5"/>
                      </a:cubicBezTo>
                      <a:cubicBezTo>
                        <a:pt x="7" y="11"/>
                        <a:pt x="7" y="11"/>
                        <a:pt x="7" y="11"/>
                      </a:cubicBezTo>
                      <a:cubicBezTo>
                        <a:pt x="15" y="16"/>
                        <a:pt x="15" y="16"/>
                        <a:pt x="15" y="16"/>
                      </a:cubicBezTo>
                      <a:cubicBezTo>
                        <a:pt x="47" y="40"/>
                        <a:pt x="47" y="40"/>
                        <a:pt x="47" y="40"/>
                      </a:cubicBezTo>
                      <a:cubicBezTo>
                        <a:pt x="47" y="40"/>
                        <a:pt x="47" y="40"/>
                        <a:pt x="47" y="40"/>
                      </a:cubicBezTo>
                      <a:cubicBezTo>
                        <a:pt x="47" y="40"/>
                        <a:pt x="47" y="40"/>
                        <a:pt x="47" y="40"/>
                      </a:cubicBezTo>
                      <a:cubicBezTo>
                        <a:pt x="52" y="39"/>
                        <a:pt x="52" y="39"/>
                        <a:pt x="52" y="39"/>
                      </a:cubicBezTo>
                      <a:cubicBezTo>
                        <a:pt x="60" y="38"/>
                        <a:pt x="60" y="38"/>
                        <a:pt x="60" y="38"/>
                      </a:cubicBezTo>
                      <a:cubicBezTo>
                        <a:pt x="60" y="38"/>
                        <a:pt x="60" y="38"/>
                        <a:pt x="60" y="38"/>
                      </a:cubicBezTo>
                      <a:cubicBezTo>
                        <a:pt x="76" y="35"/>
                        <a:pt x="76" y="35"/>
                        <a:pt x="76" y="35"/>
                      </a:cubicBezTo>
                      <a:cubicBezTo>
                        <a:pt x="85" y="37"/>
                        <a:pt x="85" y="37"/>
                        <a:pt x="85" y="37"/>
                      </a:cubicBezTo>
                      <a:cubicBezTo>
                        <a:pt x="90" y="11"/>
                        <a:pt x="90" y="11"/>
                        <a:pt x="90" y="11"/>
                      </a:cubicBezTo>
                      <a:cubicBezTo>
                        <a:pt x="90" y="11"/>
                        <a:pt x="90" y="11"/>
                        <a:pt x="90" y="11"/>
                      </a:cubicBezTo>
                      <a:close/>
                    </a:path>
                  </a:pathLst>
                </a:custGeom>
                <a:solidFill>
                  <a:srgbClr val="CEA57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sp>
            <p:nvSpPr>
              <p:cNvPr id="471" name="Rectangle 3776"/>
              <p:cNvSpPr>
                <a:spLocks noChangeArrowheads="1"/>
              </p:cNvSpPr>
              <p:nvPr/>
            </p:nvSpPr>
            <p:spPr bwMode="auto">
              <a:xfrm>
                <a:off x="5906686" y="6320450"/>
                <a:ext cx="613951" cy="153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000" b="1" dirty="0">
                    <a:solidFill>
                      <a:srgbClr val="FFFFFF"/>
                    </a:solidFill>
                    <a:latin typeface="Segoe UI" panose="020B0502040204020203" pitchFamily="34" charset="0"/>
                  </a:rPr>
                  <a:t>dual goals</a:t>
                </a:r>
                <a:endParaRPr lang="en-US" altLang="en-US" dirty="0">
                  <a:solidFill>
                    <a:srgbClr val="505050"/>
                  </a:solidFill>
                  <a:latin typeface="Segoe UI" panose="020B0502040204020203" pitchFamily="34" charset="0"/>
                </a:endParaRPr>
              </a:p>
            </p:txBody>
          </p:sp>
        </p:grpSp>
      </p:grpSp>
      <p:pic>
        <p:nvPicPr>
          <p:cNvPr id="526" name="Picture 52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475037" y="3125079"/>
            <a:ext cx="1989008" cy="1057983"/>
          </a:xfrm>
          <a:prstGeom prst="rect">
            <a:avLst/>
          </a:prstGeom>
        </p:spPr>
      </p:pic>
      <p:pic>
        <p:nvPicPr>
          <p:cNvPr id="687" name="Picture 68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251421" y="3114919"/>
            <a:ext cx="1576485" cy="855170"/>
          </a:xfrm>
          <a:prstGeom prst="rect">
            <a:avLst/>
          </a:prstGeom>
        </p:spPr>
      </p:pic>
      <p:grpSp>
        <p:nvGrpSpPr>
          <p:cNvPr id="69" name="Group 68"/>
          <p:cNvGrpSpPr/>
          <p:nvPr/>
        </p:nvGrpSpPr>
        <p:grpSpPr>
          <a:xfrm>
            <a:off x="7177087" y="1923733"/>
            <a:ext cx="1708150" cy="1152648"/>
            <a:chOff x="7177087" y="1923733"/>
            <a:chExt cx="1708150" cy="1152648"/>
          </a:xfrm>
        </p:grpSpPr>
        <p:grpSp>
          <p:nvGrpSpPr>
            <p:cNvPr id="66" name="Group 65"/>
            <p:cNvGrpSpPr/>
            <p:nvPr/>
          </p:nvGrpSpPr>
          <p:grpSpPr>
            <a:xfrm>
              <a:off x="7177087" y="1923733"/>
              <a:ext cx="1708150" cy="1152648"/>
              <a:chOff x="7177087" y="1923733"/>
              <a:chExt cx="1708150" cy="1152648"/>
            </a:xfrm>
          </p:grpSpPr>
          <p:grpSp>
            <p:nvGrpSpPr>
              <p:cNvPr id="32" name="Group 31"/>
              <p:cNvGrpSpPr/>
              <p:nvPr/>
            </p:nvGrpSpPr>
            <p:grpSpPr>
              <a:xfrm>
                <a:off x="7286624" y="1923733"/>
                <a:ext cx="1571626" cy="1152648"/>
                <a:chOff x="7286624" y="1923733"/>
                <a:chExt cx="1571626" cy="1152648"/>
              </a:xfrm>
            </p:grpSpPr>
            <p:sp>
              <p:nvSpPr>
                <p:cNvPr id="197" name="Freeform 3448"/>
                <p:cNvSpPr>
                  <a:spLocks/>
                </p:cNvSpPr>
                <p:nvPr/>
              </p:nvSpPr>
              <p:spPr bwMode="auto">
                <a:xfrm>
                  <a:off x="7599362" y="1923733"/>
                  <a:ext cx="481013" cy="179387"/>
                </a:xfrm>
                <a:custGeom>
                  <a:avLst/>
                  <a:gdLst>
                    <a:gd name="T0" fmla="*/ 246 w 303"/>
                    <a:gd name="T1" fmla="*/ 85 h 113"/>
                    <a:gd name="T2" fmla="*/ 0 w 303"/>
                    <a:gd name="T3" fmla="*/ 85 h 113"/>
                    <a:gd name="T4" fmla="*/ 0 w 303"/>
                    <a:gd name="T5" fmla="*/ 29 h 113"/>
                    <a:gd name="T6" fmla="*/ 246 w 303"/>
                    <a:gd name="T7" fmla="*/ 29 h 113"/>
                    <a:gd name="T8" fmla="*/ 246 w 303"/>
                    <a:gd name="T9" fmla="*/ 0 h 113"/>
                    <a:gd name="T10" fmla="*/ 303 w 303"/>
                    <a:gd name="T11" fmla="*/ 56 h 113"/>
                    <a:gd name="T12" fmla="*/ 246 w 303"/>
                    <a:gd name="T13" fmla="*/ 113 h 113"/>
                    <a:gd name="T14" fmla="*/ 246 w 303"/>
                    <a:gd name="T15" fmla="*/ 85 h 113"/>
                    <a:gd name="T16" fmla="*/ 246 w 303"/>
                    <a:gd name="T17" fmla="*/ 85 h 113"/>
                    <a:gd name="T18" fmla="*/ 246 w 303"/>
                    <a:gd name="T19" fmla="*/ 85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 h="113">
                      <a:moveTo>
                        <a:pt x="246" y="85"/>
                      </a:moveTo>
                      <a:lnTo>
                        <a:pt x="0" y="85"/>
                      </a:lnTo>
                      <a:lnTo>
                        <a:pt x="0" y="29"/>
                      </a:lnTo>
                      <a:lnTo>
                        <a:pt x="246" y="29"/>
                      </a:lnTo>
                      <a:lnTo>
                        <a:pt x="246" y="0"/>
                      </a:lnTo>
                      <a:lnTo>
                        <a:pt x="303" y="56"/>
                      </a:lnTo>
                      <a:lnTo>
                        <a:pt x="246" y="113"/>
                      </a:lnTo>
                      <a:lnTo>
                        <a:pt x="246" y="85"/>
                      </a:lnTo>
                      <a:lnTo>
                        <a:pt x="246" y="85"/>
                      </a:lnTo>
                      <a:lnTo>
                        <a:pt x="246" y="85"/>
                      </a:ln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198" name="Rectangle 3449"/>
                <p:cNvSpPr>
                  <a:spLocks noChangeArrowheads="1"/>
                </p:cNvSpPr>
                <p:nvPr/>
              </p:nvSpPr>
              <p:spPr bwMode="auto">
                <a:xfrm>
                  <a:off x="7286624" y="2577783"/>
                  <a:ext cx="1571626" cy="4985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0000"/>
                    </a:lnSpc>
                  </a:pPr>
                  <a:r>
                    <a:rPr lang="en-US" altLang="en-US" sz="900" dirty="0">
                      <a:solidFill>
                        <a:srgbClr val="002050"/>
                      </a:solidFill>
                      <a:latin typeface="Segoe UI" panose="020B0502040204020203" pitchFamily="34" charset="0"/>
                    </a:rPr>
                    <a:t>… for companies that try</a:t>
                  </a:r>
                  <a:r>
                    <a:rPr lang="en-US" altLang="en-US" sz="900" spc="-40" dirty="0">
                      <a:solidFill>
                        <a:srgbClr val="002050"/>
                      </a:solidFill>
                      <a:latin typeface="Segoe UI" panose="020B0502040204020203" pitchFamily="34" charset="0"/>
                    </a:rPr>
                    <a:t> to adapt their existing</a:t>
                  </a:r>
                  <a:r>
                    <a:rPr lang="en-US" altLang="en-US" sz="900" dirty="0">
                      <a:solidFill>
                        <a:srgbClr val="002050"/>
                      </a:solidFill>
                      <a:latin typeface="Segoe UI" panose="020B0502040204020203" pitchFamily="34" charset="0"/>
                    </a:rPr>
                    <a:t> </a:t>
                  </a:r>
                  <a:r>
                    <a:rPr lang="en-US" altLang="en-US" sz="900" spc="-40" dirty="0">
                      <a:solidFill>
                        <a:srgbClr val="002050"/>
                      </a:solidFill>
                      <a:latin typeface="Segoe UI" panose="020B0502040204020203" pitchFamily="34" charset="0"/>
                    </a:rPr>
                    <a:t>tools </a:t>
                  </a:r>
                  <a:r>
                    <a:rPr lang="en-US" altLang="en-US" sz="900" dirty="0">
                      <a:solidFill>
                        <a:srgbClr val="002050"/>
                      </a:solidFill>
                      <a:latin typeface="Segoe UI" panose="020B0502040204020203" pitchFamily="34" charset="0"/>
                    </a:rPr>
                    <a:t>for </a:t>
                  </a:r>
                  <a:r>
                    <a:rPr lang="en-US" altLang="en-US" sz="900" b="1" dirty="0">
                      <a:solidFill>
                        <a:srgbClr val="002050"/>
                      </a:solidFill>
                      <a:latin typeface="Segoe UI" panose="020B0502040204020203" pitchFamily="34" charset="0"/>
                    </a:rPr>
                    <a:t>DevOps practices</a:t>
                  </a:r>
                  <a:endParaRPr lang="en-US" altLang="en-US" b="1" dirty="0">
                    <a:solidFill>
                      <a:srgbClr val="505050"/>
                    </a:solidFill>
                    <a:latin typeface="Segoe UI" panose="020B0502040204020203" pitchFamily="34" charset="0"/>
                  </a:endParaRPr>
                </a:p>
              </p:txBody>
            </p:sp>
            <p:sp>
              <p:nvSpPr>
                <p:cNvPr id="199" name="Freeform 3455"/>
                <p:cNvSpPr>
                  <a:spLocks/>
                </p:cNvSpPr>
                <p:nvPr/>
              </p:nvSpPr>
              <p:spPr bwMode="auto">
                <a:xfrm>
                  <a:off x="7413624" y="2090421"/>
                  <a:ext cx="760413" cy="242887"/>
                </a:xfrm>
                <a:custGeom>
                  <a:avLst/>
                  <a:gdLst>
                    <a:gd name="T0" fmla="*/ 406 w 479"/>
                    <a:gd name="T1" fmla="*/ 114 h 153"/>
                    <a:gd name="T2" fmla="*/ 0 w 479"/>
                    <a:gd name="T3" fmla="*/ 114 h 153"/>
                    <a:gd name="T4" fmla="*/ 0 w 479"/>
                    <a:gd name="T5" fmla="*/ 38 h 153"/>
                    <a:gd name="T6" fmla="*/ 406 w 479"/>
                    <a:gd name="T7" fmla="*/ 38 h 153"/>
                    <a:gd name="T8" fmla="*/ 406 w 479"/>
                    <a:gd name="T9" fmla="*/ 0 h 153"/>
                    <a:gd name="T10" fmla="*/ 479 w 479"/>
                    <a:gd name="T11" fmla="*/ 77 h 153"/>
                    <a:gd name="T12" fmla="*/ 406 w 479"/>
                    <a:gd name="T13" fmla="*/ 153 h 153"/>
                    <a:gd name="T14" fmla="*/ 406 w 479"/>
                    <a:gd name="T15" fmla="*/ 114 h 153"/>
                    <a:gd name="T16" fmla="*/ 406 w 479"/>
                    <a:gd name="T17" fmla="*/ 114 h 153"/>
                    <a:gd name="T18" fmla="*/ 406 w 479"/>
                    <a:gd name="T19" fmla="*/ 11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9" h="153">
                      <a:moveTo>
                        <a:pt x="406" y="114"/>
                      </a:moveTo>
                      <a:lnTo>
                        <a:pt x="0" y="114"/>
                      </a:lnTo>
                      <a:lnTo>
                        <a:pt x="0" y="38"/>
                      </a:lnTo>
                      <a:lnTo>
                        <a:pt x="406" y="38"/>
                      </a:lnTo>
                      <a:lnTo>
                        <a:pt x="406" y="0"/>
                      </a:lnTo>
                      <a:lnTo>
                        <a:pt x="479" y="77"/>
                      </a:lnTo>
                      <a:lnTo>
                        <a:pt x="406" y="153"/>
                      </a:lnTo>
                      <a:lnTo>
                        <a:pt x="406" y="114"/>
                      </a:lnTo>
                      <a:lnTo>
                        <a:pt x="406" y="114"/>
                      </a:lnTo>
                      <a:lnTo>
                        <a:pt x="406" y="114"/>
                      </a:lnTo>
                      <a:close/>
                    </a:path>
                  </a:pathLst>
                </a:custGeom>
                <a:solidFill>
                  <a:srgbClr val="58595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200" name="Freeform 3456"/>
                <p:cNvSpPr>
                  <a:spLocks/>
                </p:cNvSpPr>
                <p:nvPr/>
              </p:nvSpPr>
              <p:spPr bwMode="auto">
                <a:xfrm>
                  <a:off x="7327899" y="1985646"/>
                  <a:ext cx="630238" cy="234950"/>
                </a:xfrm>
                <a:custGeom>
                  <a:avLst/>
                  <a:gdLst>
                    <a:gd name="T0" fmla="*/ 323 w 397"/>
                    <a:gd name="T1" fmla="*/ 111 h 148"/>
                    <a:gd name="T2" fmla="*/ 0 w 397"/>
                    <a:gd name="T3" fmla="*/ 112 h 148"/>
                    <a:gd name="T4" fmla="*/ 0 w 397"/>
                    <a:gd name="T5" fmla="*/ 38 h 148"/>
                    <a:gd name="T6" fmla="*/ 323 w 397"/>
                    <a:gd name="T7" fmla="*/ 36 h 148"/>
                    <a:gd name="T8" fmla="*/ 323 w 397"/>
                    <a:gd name="T9" fmla="*/ 0 h 148"/>
                    <a:gd name="T10" fmla="*/ 397 w 397"/>
                    <a:gd name="T11" fmla="*/ 73 h 148"/>
                    <a:gd name="T12" fmla="*/ 323 w 397"/>
                    <a:gd name="T13" fmla="*/ 148 h 148"/>
                    <a:gd name="T14" fmla="*/ 323 w 397"/>
                    <a:gd name="T15" fmla="*/ 111 h 148"/>
                    <a:gd name="T16" fmla="*/ 323 w 397"/>
                    <a:gd name="T17" fmla="*/ 111 h 148"/>
                    <a:gd name="T18" fmla="*/ 323 w 397"/>
                    <a:gd name="T19" fmla="*/ 11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7" h="148">
                      <a:moveTo>
                        <a:pt x="323" y="111"/>
                      </a:moveTo>
                      <a:lnTo>
                        <a:pt x="0" y="112"/>
                      </a:lnTo>
                      <a:lnTo>
                        <a:pt x="0" y="38"/>
                      </a:lnTo>
                      <a:lnTo>
                        <a:pt x="323" y="36"/>
                      </a:lnTo>
                      <a:lnTo>
                        <a:pt x="323" y="0"/>
                      </a:lnTo>
                      <a:lnTo>
                        <a:pt x="397" y="73"/>
                      </a:lnTo>
                      <a:lnTo>
                        <a:pt x="323" y="148"/>
                      </a:lnTo>
                      <a:lnTo>
                        <a:pt x="323" y="111"/>
                      </a:lnTo>
                      <a:lnTo>
                        <a:pt x="323" y="111"/>
                      </a:lnTo>
                      <a:lnTo>
                        <a:pt x="323" y="111"/>
                      </a:ln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sp>
            <p:nvSpPr>
              <p:cNvPr id="201" name="Freeform 3457"/>
              <p:cNvSpPr>
                <a:spLocks/>
              </p:cNvSpPr>
              <p:nvPr/>
            </p:nvSpPr>
            <p:spPr bwMode="auto">
              <a:xfrm>
                <a:off x="7177087" y="2076133"/>
                <a:ext cx="1708150" cy="561975"/>
              </a:xfrm>
              <a:custGeom>
                <a:avLst/>
                <a:gdLst>
                  <a:gd name="T0" fmla="*/ 897 w 1076"/>
                  <a:gd name="T1" fmla="*/ 354 h 354"/>
                  <a:gd name="T2" fmla="*/ 1076 w 1076"/>
                  <a:gd name="T3" fmla="*/ 176 h 354"/>
                  <a:gd name="T4" fmla="*/ 901 w 1076"/>
                  <a:gd name="T5" fmla="*/ 0 h 354"/>
                  <a:gd name="T6" fmla="*/ 897 w 1076"/>
                  <a:gd name="T7" fmla="*/ 0 h 354"/>
                  <a:gd name="T8" fmla="*/ 897 w 1076"/>
                  <a:gd name="T9" fmla="*/ 84 h 354"/>
                  <a:gd name="T10" fmla="*/ 0 w 1076"/>
                  <a:gd name="T11" fmla="*/ 84 h 354"/>
                  <a:gd name="T12" fmla="*/ 0 w 1076"/>
                  <a:gd name="T13" fmla="*/ 266 h 354"/>
                  <a:gd name="T14" fmla="*/ 897 w 1076"/>
                  <a:gd name="T15" fmla="*/ 266 h 354"/>
                  <a:gd name="T16" fmla="*/ 897 w 1076"/>
                  <a:gd name="T17" fmla="*/ 35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6" h="354">
                    <a:moveTo>
                      <a:pt x="897" y="354"/>
                    </a:moveTo>
                    <a:lnTo>
                      <a:pt x="1076" y="176"/>
                    </a:lnTo>
                    <a:lnTo>
                      <a:pt x="901" y="0"/>
                    </a:lnTo>
                    <a:lnTo>
                      <a:pt x="897" y="0"/>
                    </a:lnTo>
                    <a:lnTo>
                      <a:pt x="897" y="84"/>
                    </a:lnTo>
                    <a:lnTo>
                      <a:pt x="0" y="84"/>
                    </a:lnTo>
                    <a:lnTo>
                      <a:pt x="0" y="266"/>
                    </a:lnTo>
                    <a:lnTo>
                      <a:pt x="897" y="266"/>
                    </a:lnTo>
                    <a:lnTo>
                      <a:pt x="897" y="354"/>
                    </a:ln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grpSp>
        <p:sp>
          <p:nvSpPr>
            <p:cNvPr id="202" name="Rectangle 3458"/>
            <p:cNvSpPr>
              <a:spLocks noChangeArrowheads="1"/>
            </p:cNvSpPr>
            <p:nvPr/>
          </p:nvSpPr>
          <p:spPr bwMode="auto">
            <a:xfrm>
              <a:off x="7254876" y="2206308"/>
              <a:ext cx="237244"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dirty="0">
                  <a:solidFill>
                    <a:srgbClr val="FFFFFF"/>
                  </a:solidFill>
                  <a:latin typeface="Segoe UI Light" panose="020B0502040204020203" pitchFamily="34" charset="0"/>
                </a:rPr>
                <a:t>80</a:t>
              </a:r>
              <a:endParaRPr lang="en-US" altLang="en-US" dirty="0">
                <a:solidFill>
                  <a:srgbClr val="505050"/>
                </a:solidFill>
                <a:latin typeface="Segoe UI" panose="020B0502040204020203" pitchFamily="34" charset="0"/>
              </a:endParaRPr>
            </a:p>
          </p:txBody>
        </p:sp>
        <p:sp>
          <p:nvSpPr>
            <p:cNvPr id="203" name="Rectangle 3459"/>
            <p:cNvSpPr>
              <a:spLocks noChangeArrowheads="1"/>
            </p:cNvSpPr>
            <p:nvPr/>
          </p:nvSpPr>
          <p:spPr bwMode="auto">
            <a:xfrm>
              <a:off x="7513636" y="2214563"/>
              <a:ext cx="141064"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400" dirty="0">
                  <a:solidFill>
                    <a:srgbClr val="FFFFFF"/>
                  </a:solidFill>
                  <a:latin typeface="Segoe UI Light" panose="020B0502040204020203" pitchFamily="34" charset="0"/>
                </a:rPr>
                <a:t>%</a:t>
              </a:r>
              <a:endParaRPr lang="en-US" altLang="en-US" dirty="0">
                <a:solidFill>
                  <a:srgbClr val="505050"/>
                </a:solidFill>
                <a:latin typeface="Segoe UI" panose="020B0502040204020203" pitchFamily="34" charset="0"/>
              </a:endParaRPr>
            </a:p>
          </p:txBody>
        </p:sp>
        <p:sp>
          <p:nvSpPr>
            <p:cNvPr id="204" name="Rectangle 3460"/>
            <p:cNvSpPr>
              <a:spLocks noChangeArrowheads="1"/>
            </p:cNvSpPr>
            <p:nvPr/>
          </p:nvSpPr>
          <p:spPr bwMode="auto">
            <a:xfrm>
              <a:off x="7704044" y="2285142"/>
              <a:ext cx="665247"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FFFFFF"/>
                  </a:solidFill>
                  <a:latin typeface="Segoe UI" panose="020B0502040204020203" pitchFamily="34" charset="0"/>
                </a:rPr>
                <a:t>failure rate …</a:t>
              </a:r>
            </a:p>
          </p:txBody>
        </p:sp>
      </p:grpSp>
      <p:grpSp>
        <p:nvGrpSpPr>
          <p:cNvPr id="55" name="Group 54"/>
          <p:cNvGrpSpPr/>
          <p:nvPr/>
        </p:nvGrpSpPr>
        <p:grpSpPr>
          <a:xfrm>
            <a:off x="7104057" y="3648680"/>
            <a:ext cx="1731962" cy="1592263"/>
            <a:chOff x="7132637" y="3878262"/>
            <a:chExt cx="1731962" cy="1592263"/>
          </a:xfrm>
        </p:grpSpPr>
        <p:sp>
          <p:nvSpPr>
            <p:cNvPr id="473" name="Freeform 3527"/>
            <p:cNvSpPr>
              <a:spLocks/>
            </p:cNvSpPr>
            <p:nvPr/>
          </p:nvSpPr>
          <p:spPr bwMode="auto">
            <a:xfrm>
              <a:off x="7569199" y="3878262"/>
              <a:ext cx="901700" cy="595312"/>
            </a:xfrm>
            <a:custGeom>
              <a:avLst/>
              <a:gdLst>
                <a:gd name="T0" fmla="*/ 368 w 437"/>
                <a:gd name="T1" fmla="*/ 126 h 288"/>
                <a:gd name="T2" fmla="*/ 368 w 437"/>
                <a:gd name="T3" fmla="*/ 122 h 288"/>
                <a:gd name="T4" fmla="*/ 247 w 437"/>
                <a:gd name="T5" fmla="*/ 0 h 288"/>
                <a:gd name="T6" fmla="*/ 147 w 437"/>
                <a:gd name="T7" fmla="*/ 56 h 288"/>
                <a:gd name="T8" fmla="*/ 114 w 437"/>
                <a:gd name="T9" fmla="*/ 47 h 288"/>
                <a:gd name="T10" fmla="*/ 75 w 437"/>
                <a:gd name="T11" fmla="*/ 58 h 288"/>
                <a:gd name="T12" fmla="*/ 44 w 437"/>
                <a:gd name="T13" fmla="*/ 113 h 288"/>
                <a:gd name="T14" fmla="*/ 0 w 437"/>
                <a:gd name="T15" fmla="*/ 193 h 288"/>
                <a:gd name="T16" fmla="*/ 86 w 437"/>
                <a:gd name="T17" fmla="*/ 288 h 288"/>
                <a:gd name="T18" fmla="*/ 95 w 437"/>
                <a:gd name="T19" fmla="*/ 288 h 288"/>
                <a:gd name="T20" fmla="*/ 106 w 437"/>
                <a:gd name="T21" fmla="*/ 288 h 288"/>
                <a:gd name="T22" fmla="*/ 302 w 437"/>
                <a:gd name="T23" fmla="*/ 288 h 288"/>
                <a:gd name="T24" fmla="*/ 306 w 437"/>
                <a:gd name="T25" fmla="*/ 288 h 288"/>
                <a:gd name="T26" fmla="*/ 311 w 437"/>
                <a:gd name="T27" fmla="*/ 288 h 288"/>
                <a:gd name="T28" fmla="*/ 324 w 437"/>
                <a:gd name="T29" fmla="*/ 288 h 288"/>
                <a:gd name="T30" fmla="*/ 357 w 437"/>
                <a:gd name="T31" fmla="*/ 288 h 288"/>
                <a:gd name="T32" fmla="*/ 437 w 437"/>
                <a:gd name="T33" fmla="*/ 208 h 288"/>
                <a:gd name="T34" fmla="*/ 368 w 437"/>
                <a:gd name="T35" fmla="*/ 12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7" h="288">
                  <a:moveTo>
                    <a:pt x="368" y="126"/>
                  </a:moveTo>
                  <a:cubicBezTo>
                    <a:pt x="368" y="122"/>
                    <a:pt x="368" y="122"/>
                    <a:pt x="368" y="122"/>
                  </a:cubicBezTo>
                  <a:cubicBezTo>
                    <a:pt x="368" y="56"/>
                    <a:pt x="313" y="0"/>
                    <a:pt x="247" y="0"/>
                  </a:cubicBezTo>
                  <a:cubicBezTo>
                    <a:pt x="205" y="0"/>
                    <a:pt x="167" y="23"/>
                    <a:pt x="147" y="56"/>
                  </a:cubicBezTo>
                  <a:cubicBezTo>
                    <a:pt x="136" y="49"/>
                    <a:pt x="125" y="47"/>
                    <a:pt x="114" y="47"/>
                  </a:cubicBezTo>
                  <a:cubicBezTo>
                    <a:pt x="99" y="47"/>
                    <a:pt x="86" y="49"/>
                    <a:pt x="75" y="58"/>
                  </a:cubicBezTo>
                  <a:cubicBezTo>
                    <a:pt x="57" y="69"/>
                    <a:pt x="44" y="91"/>
                    <a:pt x="44" y="113"/>
                  </a:cubicBezTo>
                  <a:cubicBezTo>
                    <a:pt x="17" y="131"/>
                    <a:pt x="0" y="162"/>
                    <a:pt x="0" y="193"/>
                  </a:cubicBezTo>
                  <a:cubicBezTo>
                    <a:pt x="0" y="243"/>
                    <a:pt x="37" y="283"/>
                    <a:pt x="86" y="288"/>
                  </a:cubicBezTo>
                  <a:cubicBezTo>
                    <a:pt x="88" y="288"/>
                    <a:pt x="92" y="288"/>
                    <a:pt x="95" y="288"/>
                  </a:cubicBezTo>
                  <a:cubicBezTo>
                    <a:pt x="99" y="288"/>
                    <a:pt x="101" y="288"/>
                    <a:pt x="106" y="288"/>
                  </a:cubicBezTo>
                  <a:cubicBezTo>
                    <a:pt x="150" y="288"/>
                    <a:pt x="253" y="288"/>
                    <a:pt x="302" y="288"/>
                  </a:cubicBezTo>
                  <a:cubicBezTo>
                    <a:pt x="302" y="288"/>
                    <a:pt x="304" y="288"/>
                    <a:pt x="306" y="288"/>
                  </a:cubicBezTo>
                  <a:cubicBezTo>
                    <a:pt x="311" y="288"/>
                    <a:pt x="311" y="288"/>
                    <a:pt x="311" y="288"/>
                  </a:cubicBezTo>
                  <a:cubicBezTo>
                    <a:pt x="313" y="288"/>
                    <a:pt x="320" y="288"/>
                    <a:pt x="324" y="288"/>
                  </a:cubicBezTo>
                  <a:cubicBezTo>
                    <a:pt x="357" y="288"/>
                    <a:pt x="357" y="288"/>
                    <a:pt x="357" y="288"/>
                  </a:cubicBezTo>
                  <a:cubicBezTo>
                    <a:pt x="401" y="288"/>
                    <a:pt x="437" y="252"/>
                    <a:pt x="437" y="208"/>
                  </a:cubicBezTo>
                  <a:cubicBezTo>
                    <a:pt x="437" y="166"/>
                    <a:pt x="406" y="133"/>
                    <a:pt x="368" y="126"/>
                  </a:cubicBezTo>
                  <a:close/>
                </a:path>
              </a:pathLst>
            </a:custGeom>
            <a:solidFill>
              <a:srgbClr val="00205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74" name="Rectangle 3528"/>
            <p:cNvSpPr>
              <a:spLocks noChangeArrowheads="1"/>
            </p:cNvSpPr>
            <p:nvPr/>
          </p:nvSpPr>
          <p:spPr bwMode="auto">
            <a:xfrm>
              <a:off x="8061324" y="4216400"/>
              <a:ext cx="323807"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200" b="1" dirty="0">
                  <a:solidFill>
                    <a:srgbClr val="FFFFFF"/>
                  </a:solidFill>
                  <a:latin typeface="Segoe UI Semibold" panose="020B0702040204020203" pitchFamily="34" charset="0"/>
                </a:rPr>
                <a:t>CIOs</a:t>
              </a:r>
              <a:endParaRPr lang="en-US" altLang="en-US" dirty="0">
                <a:solidFill>
                  <a:srgbClr val="505050"/>
                </a:solidFill>
                <a:latin typeface="Segoe UI" panose="020B0502040204020203" pitchFamily="34" charset="0"/>
              </a:endParaRPr>
            </a:p>
          </p:txBody>
        </p:sp>
        <p:sp>
          <p:nvSpPr>
            <p:cNvPr id="475" name="Rectangle 3529"/>
            <p:cNvSpPr>
              <a:spLocks noChangeArrowheads="1"/>
            </p:cNvSpPr>
            <p:nvPr/>
          </p:nvSpPr>
          <p:spPr bwMode="auto">
            <a:xfrm>
              <a:off x="7732349" y="4001313"/>
              <a:ext cx="23403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dirty="0">
                  <a:solidFill>
                    <a:srgbClr val="FFFFFF"/>
                  </a:solidFill>
                  <a:latin typeface="Segoe UI Light" panose="020B0502040204020203" pitchFamily="34" charset="0"/>
                </a:rPr>
                <a:t>70</a:t>
              </a:r>
              <a:endParaRPr lang="en-US" altLang="en-US" dirty="0">
                <a:solidFill>
                  <a:srgbClr val="505050"/>
                </a:solidFill>
                <a:latin typeface="Segoe UI" panose="020B0502040204020203" pitchFamily="34" charset="0"/>
              </a:endParaRPr>
            </a:p>
          </p:txBody>
        </p:sp>
        <p:sp>
          <p:nvSpPr>
            <p:cNvPr id="476" name="Rectangle 3530"/>
            <p:cNvSpPr>
              <a:spLocks noChangeArrowheads="1"/>
            </p:cNvSpPr>
            <p:nvPr/>
          </p:nvSpPr>
          <p:spPr bwMode="auto">
            <a:xfrm>
              <a:off x="8005503" y="3950999"/>
              <a:ext cx="190758"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1900" dirty="0">
                  <a:solidFill>
                    <a:srgbClr val="FFFFFF"/>
                  </a:solidFill>
                  <a:latin typeface="Segoe UI Light" panose="020B0502040204020203" pitchFamily="34" charset="0"/>
                </a:rPr>
                <a:t>%</a:t>
              </a:r>
              <a:endParaRPr lang="en-US" altLang="en-US" dirty="0">
                <a:solidFill>
                  <a:srgbClr val="505050"/>
                </a:solidFill>
                <a:latin typeface="Segoe UI" panose="020B0502040204020203" pitchFamily="34" charset="0"/>
              </a:endParaRPr>
            </a:p>
          </p:txBody>
        </p:sp>
        <p:sp>
          <p:nvSpPr>
            <p:cNvPr id="477" name="Rectangle 3531"/>
            <p:cNvSpPr>
              <a:spLocks noChangeArrowheads="1"/>
            </p:cNvSpPr>
            <p:nvPr/>
          </p:nvSpPr>
          <p:spPr bwMode="auto">
            <a:xfrm>
              <a:off x="7132637" y="4981575"/>
              <a:ext cx="50334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900" dirty="0">
                  <a:solidFill>
                    <a:srgbClr val="002050"/>
                  </a:solidFill>
                  <a:latin typeface="Segoe UI" panose="020B0502040204020203" pitchFamily="34" charset="0"/>
                </a:rPr>
                <a:t>to </a:t>
              </a:r>
              <a:r>
                <a:rPr lang="en-US" altLang="en-US" sz="900" b="1" dirty="0">
                  <a:solidFill>
                    <a:srgbClr val="002050"/>
                  </a:solidFill>
                  <a:latin typeface="Segoe UI" panose="020B0502040204020203" pitchFamily="34" charset="0"/>
                </a:rPr>
                <a:t>reduce</a:t>
              </a:r>
              <a:br>
                <a:rPr lang="en-US" altLang="en-US" sz="900" b="1" dirty="0">
                  <a:solidFill>
                    <a:srgbClr val="002050"/>
                  </a:solidFill>
                  <a:latin typeface="Segoe UI" panose="020B0502040204020203" pitchFamily="34" charset="0"/>
                </a:rPr>
              </a:br>
              <a:r>
                <a:rPr lang="en-US" altLang="en-US" sz="900" b="1" dirty="0">
                  <a:solidFill>
                    <a:srgbClr val="002050"/>
                  </a:solidFill>
                  <a:latin typeface="Segoe UI" panose="020B0502040204020203" pitchFamily="34" charset="0"/>
                </a:rPr>
                <a:t>IT costs</a:t>
              </a:r>
              <a:endParaRPr lang="en-US" altLang="en-US" b="1" dirty="0">
                <a:solidFill>
                  <a:srgbClr val="505050"/>
                </a:solidFill>
                <a:latin typeface="Segoe UI" panose="020B0502040204020203" pitchFamily="34" charset="0"/>
              </a:endParaRPr>
            </a:p>
          </p:txBody>
        </p:sp>
        <p:sp>
          <p:nvSpPr>
            <p:cNvPr id="478" name="Rectangle 3535"/>
            <p:cNvSpPr>
              <a:spLocks noChangeArrowheads="1"/>
            </p:cNvSpPr>
            <p:nvPr/>
          </p:nvSpPr>
          <p:spPr bwMode="auto">
            <a:xfrm>
              <a:off x="7193170" y="4548187"/>
              <a:ext cx="444032" cy="415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r" defTabSz="914400"/>
              <a:r>
                <a:rPr lang="en-US" altLang="en-US" sz="900" dirty="0">
                  <a:solidFill>
                    <a:srgbClr val="002050"/>
                  </a:solidFill>
                  <a:latin typeface="Segoe UI" panose="020B0502040204020203" pitchFamily="34" charset="0"/>
                </a:rPr>
                <a:t>Would</a:t>
              </a:r>
              <a:br>
                <a:rPr lang="en-US" altLang="en-US" sz="900" dirty="0">
                  <a:solidFill>
                    <a:srgbClr val="002050"/>
                  </a:solidFill>
                  <a:latin typeface="Segoe UI" panose="020B0502040204020203" pitchFamily="34" charset="0"/>
                </a:rPr>
              </a:br>
              <a:r>
                <a:rPr lang="en-US" altLang="en-US" sz="900" b="1" dirty="0">
                  <a:solidFill>
                    <a:srgbClr val="002050"/>
                  </a:solidFill>
                  <a:latin typeface="Segoe UI" panose="020B0502040204020203" pitchFamily="34" charset="0"/>
                </a:rPr>
                <a:t>increase</a:t>
              </a:r>
              <a:br>
                <a:rPr lang="en-US" altLang="en-US" sz="900" b="1" dirty="0">
                  <a:solidFill>
                    <a:srgbClr val="002050"/>
                  </a:solidFill>
                  <a:latin typeface="Segoe UI" panose="020B0502040204020203" pitchFamily="34" charset="0"/>
                </a:rPr>
              </a:br>
              <a:r>
                <a:rPr lang="en-US" altLang="en-US" sz="900" b="1" dirty="0">
                  <a:solidFill>
                    <a:srgbClr val="002050"/>
                  </a:solidFill>
                  <a:latin typeface="Segoe UI" panose="020B0502040204020203" pitchFamily="34" charset="0"/>
                </a:rPr>
                <a:t>risk</a:t>
              </a:r>
              <a:endParaRPr lang="en-US" altLang="en-US" b="1" dirty="0">
                <a:solidFill>
                  <a:srgbClr val="505050"/>
                </a:solidFill>
                <a:latin typeface="Segoe UI" panose="020B0502040204020203" pitchFamily="34" charset="0"/>
              </a:endParaRPr>
            </a:p>
          </p:txBody>
        </p:sp>
        <p:sp>
          <p:nvSpPr>
            <p:cNvPr id="479" name="Freeform 3608"/>
            <p:cNvSpPr>
              <a:spLocks/>
            </p:cNvSpPr>
            <p:nvPr/>
          </p:nvSpPr>
          <p:spPr bwMode="auto">
            <a:xfrm>
              <a:off x="7640637" y="4298950"/>
              <a:ext cx="238125" cy="539750"/>
            </a:xfrm>
            <a:custGeom>
              <a:avLst/>
              <a:gdLst>
                <a:gd name="T0" fmla="*/ 112 w 150"/>
                <a:gd name="T1" fmla="*/ 75 h 340"/>
                <a:gd name="T2" fmla="*/ 112 w 150"/>
                <a:gd name="T3" fmla="*/ 340 h 340"/>
                <a:gd name="T4" fmla="*/ 38 w 150"/>
                <a:gd name="T5" fmla="*/ 340 h 340"/>
                <a:gd name="T6" fmla="*/ 38 w 150"/>
                <a:gd name="T7" fmla="*/ 75 h 340"/>
                <a:gd name="T8" fmla="*/ 0 w 150"/>
                <a:gd name="T9" fmla="*/ 75 h 340"/>
                <a:gd name="T10" fmla="*/ 74 w 150"/>
                <a:gd name="T11" fmla="*/ 0 h 340"/>
                <a:gd name="T12" fmla="*/ 150 w 150"/>
                <a:gd name="T13" fmla="*/ 75 h 340"/>
                <a:gd name="T14" fmla="*/ 112 w 150"/>
                <a:gd name="T15" fmla="*/ 75 h 340"/>
                <a:gd name="T16" fmla="*/ 112 w 150"/>
                <a:gd name="T17" fmla="*/ 75 h 340"/>
                <a:gd name="T18" fmla="*/ 112 w 150"/>
                <a:gd name="T19" fmla="*/ 75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340">
                  <a:moveTo>
                    <a:pt x="112" y="75"/>
                  </a:moveTo>
                  <a:lnTo>
                    <a:pt x="112" y="340"/>
                  </a:lnTo>
                  <a:lnTo>
                    <a:pt x="38" y="340"/>
                  </a:lnTo>
                  <a:lnTo>
                    <a:pt x="38" y="75"/>
                  </a:lnTo>
                  <a:lnTo>
                    <a:pt x="0" y="75"/>
                  </a:lnTo>
                  <a:lnTo>
                    <a:pt x="74" y="0"/>
                  </a:lnTo>
                  <a:lnTo>
                    <a:pt x="150" y="75"/>
                  </a:lnTo>
                  <a:lnTo>
                    <a:pt x="112" y="75"/>
                  </a:lnTo>
                  <a:lnTo>
                    <a:pt x="112" y="75"/>
                  </a:lnTo>
                  <a:lnTo>
                    <a:pt x="112" y="75"/>
                  </a:lnTo>
                  <a:close/>
                </a:path>
              </a:pathLst>
            </a:custGeom>
            <a:solidFill>
              <a:srgbClr val="00BCF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80" name="Freeform 3609"/>
            <p:cNvSpPr>
              <a:spLocks/>
            </p:cNvSpPr>
            <p:nvPr/>
          </p:nvSpPr>
          <p:spPr bwMode="auto">
            <a:xfrm>
              <a:off x="7640637" y="4838700"/>
              <a:ext cx="238125" cy="631825"/>
            </a:xfrm>
            <a:custGeom>
              <a:avLst/>
              <a:gdLst>
                <a:gd name="T0" fmla="*/ 112 w 150"/>
                <a:gd name="T1" fmla="*/ 324 h 398"/>
                <a:gd name="T2" fmla="*/ 112 w 150"/>
                <a:gd name="T3" fmla="*/ 0 h 398"/>
                <a:gd name="T4" fmla="*/ 38 w 150"/>
                <a:gd name="T5" fmla="*/ 0 h 398"/>
                <a:gd name="T6" fmla="*/ 38 w 150"/>
                <a:gd name="T7" fmla="*/ 324 h 398"/>
                <a:gd name="T8" fmla="*/ 0 w 150"/>
                <a:gd name="T9" fmla="*/ 324 h 398"/>
                <a:gd name="T10" fmla="*/ 74 w 150"/>
                <a:gd name="T11" fmla="*/ 398 h 398"/>
                <a:gd name="T12" fmla="*/ 150 w 150"/>
                <a:gd name="T13" fmla="*/ 324 h 398"/>
                <a:gd name="T14" fmla="*/ 112 w 150"/>
                <a:gd name="T15" fmla="*/ 324 h 398"/>
                <a:gd name="T16" fmla="*/ 112 w 150"/>
                <a:gd name="T17" fmla="*/ 324 h 398"/>
                <a:gd name="T18" fmla="*/ 112 w 150"/>
                <a:gd name="T19" fmla="*/ 324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0" h="398">
                  <a:moveTo>
                    <a:pt x="112" y="324"/>
                  </a:moveTo>
                  <a:lnTo>
                    <a:pt x="112" y="0"/>
                  </a:lnTo>
                  <a:lnTo>
                    <a:pt x="38" y="0"/>
                  </a:lnTo>
                  <a:lnTo>
                    <a:pt x="38" y="324"/>
                  </a:lnTo>
                  <a:lnTo>
                    <a:pt x="0" y="324"/>
                  </a:lnTo>
                  <a:lnTo>
                    <a:pt x="74" y="398"/>
                  </a:lnTo>
                  <a:lnTo>
                    <a:pt x="150" y="324"/>
                  </a:lnTo>
                  <a:lnTo>
                    <a:pt x="112" y="324"/>
                  </a:lnTo>
                  <a:lnTo>
                    <a:pt x="112" y="324"/>
                  </a:lnTo>
                  <a:lnTo>
                    <a:pt x="112" y="324"/>
                  </a:ln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81" name="Rectangle 3610"/>
            <p:cNvSpPr>
              <a:spLocks noChangeArrowheads="1"/>
            </p:cNvSpPr>
            <p:nvPr/>
          </p:nvSpPr>
          <p:spPr bwMode="auto">
            <a:xfrm>
              <a:off x="7891461" y="4981575"/>
              <a:ext cx="83195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002050"/>
                  </a:solidFill>
                  <a:latin typeface="Segoe UI" panose="020B0502040204020203" pitchFamily="34" charset="0"/>
                </a:rPr>
                <a:t>and </a:t>
              </a:r>
              <a:r>
                <a:rPr lang="en-US" altLang="en-US" sz="900" b="1" dirty="0">
                  <a:solidFill>
                    <a:srgbClr val="002050"/>
                  </a:solidFill>
                  <a:latin typeface="Segoe UI" panose="020B0502040204020203" pitchFamily="34" charset="0"/>
                </a:rPr>
                <a:t>accelerate</a:t>
              </a:r>
              <a:br>
                <a:rPr lang="en-US" altLang="en-US" sz="900" b="1" dirty="0">
                  <a:solidFill>
                    <a:srgbClr val="002050"/>
                  </a:solidFill>
                  <a:latin typeface="Segoe UI" panose="020B0502040204020203" pitchFamily="34" charset="0"/>
                </a:rPr>
              </a:br>
              <a:r>
                <a:rPr lang="en-US" altLang="en-US" sz="900" b="1" dirty="0">
                  <a:solidFill>
                    <a:srgbClr val="002050"/>
                  </a:solidFill>
                  <a:latin typeface="Segoe UI" panose="020B0502040204020203" pitchFamily="34" charset="0"/>
                </a:rPr>
                <a:t>business agility</a:t>
              </a:r>
            </a:p>
          </p:txBody>
        </p:sp>
        <p:sp>
          <p:nvSpPr>
            <p:cNvPr id="482" name="Freeform 3613"/>
            <p:cNvSpPr>
              <a:spLocks/>
            </p:cNvSpPr>
            <p:nvPr/>
          </p:nvSpPr>
          <p:spPr bwMode="auto">
            <a:xfrm>
              <a:off x="7897811" y="4783138"/>
              <a:ext cx="966788" cy="238125"/>
            </a:xfrm>
            <a:custGeom>
              <a:avLst/>
              <a:gdLst>
                <a:gd name="T0" fmla="*/ 535 w 609"/>
                <a:gd name="T1" fmla="*/ 38 h 150"/>
                <a:gd name="T2" fmla="*/ 0 w 609"/>
                <a:gd name="T3" fmla="*/ 38 h 150"/>
                <a:gd name="T4" fmla="*/ 0 w 609"/>
                <a:gd name="T5" fmla="*/ 112 h 150"/>
                <a:gd name="T6" fmla="*/ 535 w 609"/>
                <a:gd name="T7" fmla="*/ 112 h 150"/>
                <a:gd name="T8" fmla="*/ 535 w 609"/>
                <a:gd name="T9" fmla="*/ 150 h 150"/>
                <a:gd name="T10" fmla="*/ 609 w 609"/>
                <a:gd name="T11" fmla="*/ 76 h 150"/>
                <a:gd name="T12" fmla="*/ 535 w 609"/>
                <a:gd name="T13" fmla="*/ 0 h 150"/>
                <a:gd name="T14" fmla="*/ 535 w 609"/>
                <a:gd name="T15" fmla="*/ 38 h 150"/>
                <a:gd name="T16" fmla="*/ 535 w 609"/>
                <a:gd name="T17" fmla="*/ 38 h 150"/>
                <a:gd name="T18" fmla="*/ 535 w 609"/>
                <a:gd name="T19" fmla="*/ 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9" h="150">
                  <a:moveTo>
                    <a:pt x="535" y="38"/>
                  </a:moveTo>
                  <a:lnTo>
                    <a:pt x="0" y="38"/>
                  </a:lnTo>
                  <a:lnTo>
                    <a:pt x="0" y="112"/>
                  </a:lnTo>
                  <a:lnTo>
                    <a:pt x="535" y="112"/>
                  </a:lnTo>
                  <a:lnTo>
                    <a:pt x="535" y="150"/>
                  </a:lnTo>
                  <a:lnTo>
                    <a:pt x="609" y="76"/>
                  </a:lnTo>
                  <a:lnTo>
                    <a:pt x="535" y="0"/>
                  </a:lnTo>
                  <a:lnTo>
                    <a:pt x="535" y="38"/>
                  </a:lnTo>
                  <a:lnTo>
                    <a:pt x="535" y="38"/>
                  </a:lnTo>
                  <a:lnTo>
                    <a:pt x="535" y="38"/>
                  </a:lnTo>
                  <a:close/>
                </a:path>
              </a:pathLst>
            </a:custGeom>
            <a:solidFill>
              <a:srgbClr val="176C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088105">
                <a:defRPr/>
              </a:pPr>
              <a:endParaRPr lang="en-US" sz="2200" kern="0">
                <a:solidFill>
                  <a:srgbClr val="505050"/>
                </a:solidFill>
              </a:endParaRPr>
            </a:p>
          </p:txBody>
        </p:sp>
        <p:sp>
          <p:nvSpPr>
            <p:cNvPr id="483" name="Rectangle 3778"/>
            <p:cNvSpPr>
              <a:spLocks noChangeArrowheads="1"/>
            </p:cNvSpPr>
            <p:nvPr/>
          </p:nvSpPr>
          <p:spPr bwMode="auto">
            <a:xfrm>
              <a:off x="7918449" y="4256088"/>
              <a:ext cx="67326"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FFFFFF"/>
                  </a:solidFill>
                  <a:latin typeface="Segoe UI" panose="020B0502040204020203" pitchFamily="34" charset="0"/>
                </a:rPr>
                <a:t>o</a:t>
              </a:r>
              <a:endParaRPr lang="en-US" altLang="en-US" dirty="0">
                <a:solidFill>
                  <a:srgbClr val="505050"/>
                </a:solidFill>
                <a:latin typeface="Segoe UI" panose="020B0502040204020203" pitchFamily="34" charset="0"/>
              </a:endParaRPr>
            </a:p>
          </p:txBody>
        </p:sp>
        <p:sp>
          <p:nvSpPr>
            <p:cNvPr id="484" name="Rectangle 3779"/>
            <p:cNvSpPr>
              <a:spLocks noChangeArrowheads="1"/>
            </p:cNvSpPr>
            <p:nvPr/>
          </p:nvSpPr>
          <p:spPr bwMode="auto">
            <a:xfrm>
              <a:off x="7983537" y="4256088"/>
              <a:ext cx="36870" cy="1384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en-US" altLang="en-US" sz="900" dirty="0">
                  <a:solidFill>
                    <a:srgbClr val="FFFFFF"/>
                  </a:solidFill>
                  <a:latin typeface="Segoe UI" panose="020B0502040204020203" pitchFamily="34" charset="0"/>
                </a:rPr>
                <a:t>f</a:t>
              </a:r>
              <a:endParaRPr lang="en-US" altLang="en-US" dirty="0">
                <a:solidFill>
                  <a:srgbClr val="505050"/>
                </a:solidFill>
                <a:latin typeface="Segoe UI" panose="020B0502040204020203" pitchFamily="34" charset="0"/>
              </a:endParaRPr>
            </a:p>
          </p:txBody>
        </p:sp>
      </p:grpSp>
    </p:spTree>
    <p:extLst>
      <p:ext uri="{BB962C8B-B14F-4D97-AF65-F5344CB8AC3E}">
        <p14:creationId xmlns:p14="http://schemas.microsoft.com/office/powerpoint/2010/main" val="2719710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1250">
                      <a:schemeClr val="tx2"/>
                    </a:gs>
                    <a:gs pos="100000">
                      <a:schemeClr val="tx2"/>
                    </a:gs>
                  </a:gsLst>
                  <a:lin ang="5400000" scaled="0"/>
                </a:gradFill>
              </a:rPr>
              <a:t>DevOps Benefits </a:t>
            </a:r>
          </a:p>
        </p:txBody>
      </p:sp>
      <p:sp>
        <p:nvSpPr>
          <p:cNvPr id="3" name="TextBox 2"/>
          <p:cNvSpPr txBox="1"/>
          <p:nvPr/>
        </p:nvSpPr>
        <p:spPr>
          <a:xfrm>
            <a:off x="144010" y="6350296"/>
            <a:ext cx="2126171" cy="433923"/>
          </a:xfrm>
          <a:prstGeom prst="rect">
            <a:avLst/>
          </a:prstGeom>
          <a:noFill/>
        </p:spPr>
        <p:txBody>
          <a:bodyPr wrap="none" lIns="182854" tIns="146283" rIns="182854" bIns="146283" rtlCol="0">
            <a:spAutoFit/>
          </a:bodyPr>
          <a:lstStyle/>
          <a:p>
            <a:pPr defTabSz="932563">
              <a:lnSpc>
                <a:spcPct val="90000"/>
              </a:lnSpc>
              <a:spcAft>
                <a:spcPts val="600"/>
              </a:spcAft>
            </a:pPr>
            <a:r>
              <a:rPr lang="en-US" sz="1000" i="1" dirty="0">
                <a:gradFill>
                  <a:gsLst>
                    <a:gs pos="2917">
                      <a:schemeClr val="tx1"/>
                    </a:gs>
                    <a:gs pos="30000">
                      <a:schemeClr val="tx1"/>
                    </a:gs>
                  </a:gsLst>
                  <a:lin ang="5400000" scaled="0"/>
                </a:gradFill>
                <a:latin typeface="Segoe UI"/>
              </a:rPr>
              <a:t>Source: </a:t>
            </a:r>
            <a:r>
              <a:rPr lang="en-US" sz="1000" i="1" dirty="0">
                <a:gradFill>
                  <a:gsLst>
                    <a:gs pos="2917">
                      <a:schemeClr val="tx1"/>
                    </a:gs>
                    <a:gs pos="30000">
                      <a:schemeClr val="tx1"/>
                    </a:gs>
                  </a:gsLst>
                  <a:lin ang="5400000" scaled="0"/>
                </a:gradFill>
                <a:latin typeface="Segoe UI"/>
                <a:hlinkClick r:id="rId3"/>
              </a:rPr>
              <a:t>https://puppetlabs.com/</a:t>
            </a:r>
            <a:endParaRPr lang="en-US" sz="1000" i="1" dirty="0">
              <a:gradFill>
                <a:gsLst>
                  <a:gs pos="2917">
                    <a:schemeClr val="tx1"/>
                  </a:gs>
                  <a:gs pos="30000">
                    <a:schemeClr val="tx1"/>
                  </a:gs>
                </a:gsLst>
                <a:lin ang="5400000" scaled="0"/>
              </a:gradFill>
              <a:latin typeface="Segoe UI"/>
            </a:endParaRPr>
          </a:p>
        </p:txBody>
      </p:sp>
      <p:sp>
        <p:nvSpPr>
          <p:cNvPr id="24" name="Oval 23"/>
          <p:cNvSpPr/>
          <p:nvPr/>
        </p:nvSpPr>
        <p:spPr bwMode="auto">
          <a:xfrm>
            <a:off x="3505200" y="1696674"/>
            <a:ext cx="4593771" cy="4593771"/>
          </a:xfrm>
          <a:prstGeom prst="ellipse">
            <a:avLst/>
          </a:prstGeom>
          <a:noFill/>
          <a:ln w="571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731315" y="1907204"/>
            <a:ext cx="4141541" cy="4147310"/>
          </a:xfrm>
          <a:prstGeom prst="flowChartConnector">
            <a:avLst/>
          </a:prstGeom>
        </p:spPr>
      </p:pic>
      <p:sp>
        <p:nvSpPr>
          <p:cNvPr id="28" name="Oval 27"/>
          <p:cNvSpPr/>
          <p:nvPr/>
        </p:nvSpPr>
        <p:spPr bwMode="auto">
          <a:xfrm>
            <a:off x="7485721" y="2458628"/>
            <a:ext cx="304800" cy="30480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28"/>
          <p:cNvSpPr/>
          <p:nvPr/>
        </p:nvSpPr>
        <p:spPr bwMode="auto">
          <a:xfrm>
            <a:off x="4214525" y="2000883"/>
            <a:ext cx="304800" cy="30480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p:cNvSpPr/>
          <p:nvPr/>
        </p:nvSpPr>
        <p:spPr bwMode="auto">
          <a:xfrm>
            <a:off x="7833514" y="4535404"/>
            <a:ext cx="304800" cy="30480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Oval 30"/>
          <p:cNvSpPr/>
          <p:nvPr/>
        </p:nvSpPr>
        <p:spPr bwMode="auto">
          <a:xfrm>
            <a:off x="3539572" y="4789691"/>
            <a:ext cx="304800" cy="30480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a:xfrm>
            <a:off x="7974157" y="2257085"/>
            <a:ext cx="3073400" cy="707886"/>
          </a:xfrm>
          <a:prstGeom prst="rect">
            <a:avLst/>
          </a:prstGeom>
        </p:spPr>
        <p:txBody>
          <a:bodyPr wrap="square">
            <a:spAutoFit/>
          </a:bodyPr>
          <a:lstStyle/>
          <a:p>
            <a:pPr lvl="0" defTabSz="932293" fontAlgn="base">
              <a:spcBef>
                <a:spcPct val="0"/>
              </a:spcBef>
              <a:spcAft>
                <a:spcPct val="0"/>
              </a:spcAft>
            </a:pPr>
            <a:r>
              <a:rPr lang="en-US" sz="2000" dirty="0">
                <a:gradFill>
                  <a:gsLst>
                    <a:gs pos="0">
                      <a:srgbClr val="008272"/>
                    </a:gs>
                    <a:gs pos="100000">
                      <a:srgbClr val="008272"/>
                    </a:gs>
                  </a:gsLst>
                  <a:lin ang="5400000" scaled="0"/>
                </a:gradFill>
                <a:latin typeface="Segoe UI Light"/>
                <a:ea typeface="Segoe UI" pitchFamily="34" charset="0"/>
                <a:cs typeface="Segoe UI" pitchFamily="34" charset="0"/>
              </a:rPr>
              <a:t>Deploy code </a:t>
            </a:r>
            <a:br>
              <a:rPr lang="en-US" sz="2000" dirty="0">
                <a:gradFill>
                  <a:gsLst>
                    <a:gs pos="0">
                      <a:srgbClr val="008272"/>
                    </a:gs>
                    <a:gs pos="100000">
                      <a:srgbClr val="008272"/>
                    </a:gs>
                  </a:gsLst>
                  <a:lin ang="5400000" scaled="0"/>
                </a:gradFill>
                <a:latin typeface="Segoe UI Light"/>
                <a:ea typeface="Segoe UI" pitchFamily="34" charset="0"/>
                <a:cs typeface="Segoe UI" pitchFamily="34" charset="0"/>
              </a:rPr>
            </a:br>
            <a:r>
              <a:rPr lang="en-US" sz="2000" dirty="0">
                <a:gradFill>
                  <a:gsLst>
                    <a:gs pos="0">
                      <a:srgbClr val="008272"/>
                    </a:gs>
                    <a:gs pos="100000">
                      <a:srgbClr val="008272"/>
                    </a:gs>
                  </a:gsLst>
                  <a:lin ang="5400000" scaled="0"/>
                </a:gradFill>
                <a:latin typeface="Segoe UI Light"/>
                <a:ea typeface="Segoe UI" pitchFamily="34" charset="0"/>
                <a:cs typeface="Segoe UI" pitchFamily="34" charset="0"/>
              </a:rPr>
              <a:t>30x faster</a:t>
            </a:r>
          </a:p>
        </p:txBody>
      </p:sp>
      <p:sp>
        <p:nvSpPr>
          <p:cNvPr id="33" name="Rectangle 32"/>
          <p:cNvSpPr/>
          <p:nvPr/>
        </p:nvSpPr>
        <p:spPr>
          <a:xfrm>
            <a:off x="8138314" y="2995412"/>
            <a:ext cx="2387995" cy="646331"/>
          </a:xfrm>
          <a:prstGeom prst="rect">
            <a:avLst/>
          </a:prstGeom>
        </p:spPr>
        <p:txBody>
          <a:bodyPr wrap="square">
            <a:spAutoFit/>
          </a:bodyPr>
          <a:lstStyle/>
          <a:p>
            <a:pPr defTabSz="932293" fontAlgn="base">
              <a:spcBef>
                <a:spcPts val="600"/>
              </a:spcBef>
              <a:spcAft>
                <a:spcPct val="0"/>
              </a:spcAft>
            </a:pPr>
            <a:r>
              <a:rPr lang="en-US" sz="1200" spc="-50" dirty="0">
                <a:gradFill>
                  <a:gsLst>
                    <a:gs pos="0">
                      <a:srgbClr val="76736D"/>
                    </a:gs>
                    <a:gs pos="100000">
                      <a:srgbClr val="76736D"/>
                    </a:gs>
                  </a:gsLst>
                  <a:lin ang="5400000" scaled="0"/>
                </a:gradFill>
                <a:ea typeface="Segoe UI" pitchFamily="34" charset="0"/>
                <a:cs typeface="Segoe UI" pitchFamily="34" charset="0"/>
              </a:rPr>
              <a:t>and with 200x</a:t>
            </a:r>
            <a:br>
              <a:rPr lang="en-US" sz="1200" spc="-50" dirty="0">
                <a:gradFill>
                  <a:gsLst>
                    <a:gs pos="0">
                      <a:srgbClr val="76736D"/>
                    </a:gs>
                    <a:gs pos="100000">
                      <a:srgbClr val="76736D"/>
                    </a:gs>
                  </a:gsLst>
                  <a:lin ang="5400000" scaled="0"/>
                </a:gradFill>
                <a:ea typeface="Segoe UI" pitchFamily="34" charset="0"/>
                <a:cs typeface="Segoe UI" pitchFamily="34" charset="0"/>
              </a:rPr>
            </a:br>
            <a:r>
              <a:rPr lang="en-US" sz="1200" spc="-50" dirty="0">
                <a:gradFill>
                  <a:gsLst>
                    <a:gs pos="0">
                      <a:srgbClr val="76736D"/>
                    </a:gs>
                    <a:gs pos="100000">
                      <a:srgbClr val="76736D"/>
                    </a:gs>
                  </a:gsLst>
                  <a:lin ang="5400000" scaled="0"/>
                </a:gradFill>
                <a:ea typeface="Segoe UI" pitchFamily="34" charset="0"/>
                <a:cs typeface="Segoe UI" pitchFamily="34" charset="0"/>
              </a:rPr>
              <a:t>shorter lead time as compared to their lower-performing peers</a:t>
            </a:r>
          </a:p>
        </p:txBody>
      </p:sp>
      <p:sp>
        <p:nvSpPr>
          <p:cNvPr id="34" name="Rectangle 33"/>
          <p:cNvSpPr/>
          <p:nvPr/>
        </p:nvSpPr>
        <p:spPr>
          <a:xfrm>
            <a:off x="902193" y="4472359"/>
            <a:ext cx="2524322" cy="1015663"/>
          </a:xfrm>
          <a:prstGeom prst="rect">
            <a:avLst/>
          </a:prstGeom>
        </p:spPr>
        <p:txBody>
          <a:bodyPr wrap="square">
            <a:spAutoFit/>
          </a:bodyPr>
          <a:lstStyle/>
          <a:p>
            <a:pPr algn="r" defTabSz="932293" fontAlgn="base">
              <a:spcBef>
                <a:spcPct val="0"/>
              </a:spcBef>
              <a:spcAft>
                <a:spcPct val="0"/>
              </a:spcAft>
            </a:pPr>
            <a:r>
              <a:rPr lang="en-US" sz="2000" dirty="0">
                <a:gradFill>
                  <a:gsLst>
                    <a:gs pos="0">
                      <a:schemeClr val="tx2"/>
                    </a:gs>
                    <a:gs pos="100000">
                      <a:schemeClr val="tx2"/>
                    </a:gs>
                  </a:gsLst>
                  <a:lin ang="5400000" scaled="0"/>
                </a:gradFill>
                <a:latin typeface="+mj-lt"/>
                <a:ea typeface="Segoe UI" pitchFamily="34" charset="0"/>
                <a:cs typeface="Segoe UI" pitchFamily="34" charset="0"/>
              </a:rPr>
              <a:t>DevOps Practices </a:t>
            </a:r>
            <a:br>
              <a:rPr lang="en-US" sz="2000" dirty="0">
                <a:gradFill>
                  <a:gsLst>
                    <a:gs pos="0">
                      <a:schemeClr val="tx2"/>
                    </a:gs>
                    <a:gs pos="100000">
                      <a:schemeClr val="tx2"/>
                    </a:gs>
                  </a:gsLst>
                  <a:lin ang="5400000" scaled="0"/>
                </a:gradFill>
                <a:latin typeface="+mj-lt"/>
                <a:ea typeface="Segoe UI" pitchFamily="34" charset="0"/>
                <a:cs typeface="Segoe UI" pitchFamily="34" charset="0"/>
              </a:rPr>
            </a:br>
            <a:r>
              <a:rPr lang="en-US" sz="2000" dirty="0">
                <a:gradFill>
                  <a:gsLst>
                    <a:gs pos="0">
                      <a:schemeClr val="tx2"/>
                    </a:gs>
                    <a:gs pos="100000">
                      <a:schemeClr val="tx2"/>
                    </a:gs>
                  </a:gsLst>
                  <a:lin ang="5400000" scaled="0"/>
                </a:gradFill>
                <a:latin typeface="+mj-lt"/>
                <a:ea typeface="Segoe UI" pitchFamily="34" charset="0"/>
                <a:cs typeface="Segoe UI" pitchFamily="34" charset="0"/>
              </a:rPr>
              <a:t>improve IT </a:t>
            </a:r>
            <a:br>
              <a:rPr lang="en-US" sz="2000" dirty="0">
                <a:gradFill>
                  <a:gsLst>
                    <a:gs pos="0">
                      <a:schemeClr val="tx2"/>
                    </a:gs>
                    <a:gs pos="100000">
                      <a:schemeClr val="tx2"/>
                    </a:gs>
                  </a:gsLst>
                  <a:lin ang="5400000" scaled="0"/>
                </a:gradFill>
                <a:latin typeface="+mj-lt"/>
                <a:ea typeface="Segoe UI" pitchFamily="34" charset="0"/>
                <a:cs typeface="Segoe UI" pitchFamily="34" charset="0"/>
              </a:rPr>
            </a:br>
            <a:r>
              <a:rPr lang="en-US" sz="2000" dirty="0">
                <a:gradFill>
                  <a:gsLst>
                    <a:gs pos="0">
                      <a:schemeClr val="tx2"/>
                    </a:gs>
                    <a:gs pos="100000">
                      <a:schemeClr val="tx2"/>
                    </a:gs>
                  </a:gsLst>
                  <a:lin ang="5400000" scaled="0"/>
                </a:gradFill>
                <a:latin typeface="+mj-lt"/>
                <a:ea typeface="Segoe UI" pitchFamily="34" charset="0"/>
                <a:cs typeface="Segoe UI" pitchFamily="34" charset="0"/>
              </a:rPr>
              <a:t>performance</a:t>
            </a:r>
          </a:p>
        </p:txBody>
      </p:sp>
      <p:sp>
        <p:nvSpPr>
          <p:cNvPr id="35" name="Rectangle 34"/>
          <p:cNvSpPr/>
          <p:nvPr/>
        </p:nvSpPr>
        <p:spPr>
          <a:xfrm>
            <a:off x="1021776" y="1750742"/>
            <a:ext cx="2822596" cy="707886"/>
          </a:xfrm>
          <a:prstGeom prst="rect">
            <a:avLst/>
          </a:prstGeom>
        </p:spPr>
        <p:txBody>
          <a:bodyPr wrap="square">
            <a:spAutoFit/>
          </a:bodyPr>
          <a:lstStyle/>
          <a:p>
            <a:pPr lvl="0" algn="r" defTabSz="932293" fontAlgn="base">
              <a:spcBef>
                <a:spcPct val="0"/>
              </a:spcBef>
              <a:spcAft>
                <a:spcPct val="0"/>
              </a:spcAft>
            </a:pPr>
            <a:r>
              <a:rPr lang="en-US" sz="2000" dirty="0">
                <a:gradFill>
                  <a:gsLst>
                    <a:gs pos="0">
                      <a:srgbClr val="008272"/>
                    </a:gs>
                    <a:gs pos="100000">
                      <a:srgbClr val="008272"/>
                    </a:gs>
                  </a:gsLst>
                  <a:lin ang="5400000" scaled="0"/>
                </a:gradFill>
                <a:latin typeface="Segoe UI Light"/>
                <a:ea typeface="Segoe UI" pitchFamily="34" charset="0"/>
                <a:cs typeface="Segoe UI" pitchFamily="34" charset="0"/>
              </a:rPr>
              <a:t>Strong IT Performance is </a:t>
            </a:r>
            <a:br>
              <a:rPr lang="en-US" sz="2000" dirty="0">
                <a:gradFill>
                  <a:gsLst>
                    <a:gs pos="0">
                      <a:srgbClr val="008272"/>
                    </a:gs>
                    <a:gs pos="100000">
                      <a:srgbClr val="008272"/>
                    </a:gs>
                  </a:gsLst>
                  <a:lin ang="5400000" scaled="0"/>
                </a:gradFill>
                <a:latin typeface="Segoe UI Light"/>
                <a:ea typeface="Segoe UI" pitchFamily="34" charset="0"/>
                <a:cs typeface="Segoe UI" pitchFamily="34" charset="0"/>
              </a:rPr>
            </a:br>
            <a:r>
              <a:rPr lang="en-US" sz="2000" dirty="0">
                <a:gradFill>
                  <a:gsLst>
                    <a:gs pos="0">
                      <a:srgbClr val="008272"/>
                    </a:gs>
                    <a:gs pos="100000">
                      <a:srgbClr val="008272"/>
                    </a:gs>
                  </a:gsLst>
                  <a:lin ang="5400000" scaled="0"/>
                </a:gradFill>
                <a:latin typeface="Segoe UI Light"/>
                <a:ea typeface="Segoe UI" pitchFamily="34" charset="0"/>
                <a:cs typeface="Segoe UI" pitchFamily="34" charset="0"/>
              </a:rPr>
              <a:t>a competitive advantage</a:t>
            </a:r>
          </a:p>
        </p:txBody>
      </p:sp>
      <p:sp>
        <p:nvSpPr>
          <p:cNvPr id="36" name="Rectangle 35"/>
          <p:cNvSpPr/>
          <p:nvPr/>
        </p:nvSpPr>
        <p:spPr>
          <a:xfrm>
            <a:off x="1244585" y="2404097"/>
            <a:ext cx="2354404" cy="830997"/>
          </a:xfrm>
          <a:prstGeom prst="rect">
            <a:avLst/>
          </a:prstGeom>
        </p:spPr>
        <p:txBody>
          <a:bodyPr wrap="square">
            <a:spAutoFit/>
          </a:bodyPr>
          <a:lstStyle/>
          <a:p>
            <a:pPr algn="r" defTabSz="932293" fontAlgn="base">
              <a:spcBef>
                <a:spcPts val="600"/>
              </a:spcBef>
              <a:spcAft>
                <a:spcPct val="0"/>
              </a:spcAft>
            </a:pPr>
            <a:r>
              <a:rPr lang="en-US" sz="1200" spc="-50" dirty="0">
                <a:gradFill>
                  <a:gsLst>
                    <a:gs pos="0">
                      <a:srgbClr val="76736D"/>
                    </a:gs>
                    <a:gs pos="100000">
                      <a:srgbClr val="76736D"/>
                    </a:gs>
                  </a:gsLst>
                  <a:lin ang="5400000" scaled="0"/>
                </a:gradFill>
                <a:ea typeface="Segoe UI" pitchFamily="34" charset="0"/>
                <a:cs typeface="Segoe UI" pitchFamily="34" charset="0"/>
              </a:rPr>
              <a:t>Firms with high-performing </a:t>
            </a:r>
            <a:br>
              <a:rPr lang="en-US" sz="1200" spc="-50" dirty="0">
                <a:gradFill>
                  <a:gsLst>
                    <a:gs pos="0">
                      <a:srgbClr val="76736D"/>
                    </a:gs>
                    <a:gs pos="100000">
                      <a:srgbClr val="76736D"/>
                    </a:gs>
                  </a:gsLst>
                  <a:lin ang="5400000" scaled="0"/>
                </a:gradFill>
                <a:ea typeface="Segoe UI" pitchFamily="34" charset="0"/>
                <a:cs typeface="Segoe UI" pitchFamily="34" charset="0"/>
              </a:rPr>
            </a:br>
            <a:r>
              <a:rPr lang="en-US" sz="1200" spc="-50" dirty="0">
                <a:gradFill>
                  <a:gsLst>
                    <a:gs pos="0">
                      <a:srgbClr val="76736D"/>
                    </a:gs>
                    <a:gs pos="100000">
                      <a:srgbClr val="76736D"/>
                    </a:gs>
                  </a:gsLst>
                  <a:lin ang="5400000" scaled="0"/>
                </a:gradFill>
                <a:ea typeface="Segoe UI" pitchFamily="34" charset="0"/>
                <a:cs typeface="Segoe UI" pitchFamily="34" charset="0"/>
              </a:rPr>
              <a:t>IT organizations were 2x as likely </a:t>
            </a:r>
            <a:br>
              <a:rPr lang="en-US" sz="1200" spc="-50" dirty="0">
                <a:gradFill>
                  <a:gsLst>
                    <a:gs pos="0">
                      <a:srgbClr val="76736D"/>
                    </a:gs>
                    <a:gs pos="100000">
                      <a:srgbClr val="76736D"/>
                    </a:gs>
                  </a:gsLst>
                  <a:lin ang="5400000" scaled="0"/>
                </a:gradFill>
                <a:ea typeface="Segoe UI" pitchFamily="34" charset="0"/>
                <a:cs typeface="Segoe UI" pitchFamily="34" charset="0"/>
              </a:rPr>
            </a:br>
            <a:r>
              <a:rPr lang="en-US" sz="1200" spc="-50" dirty="0">
                <a:gradFill>
                  <a:gsLst>
                    <a:gs pos="0">
                      <a:srgbClr val="76736D"/>
                    </a:gs>
                    <a:gs pos="100000">
                      <a:srgbClr val="76736D"/>
                    </a:gs>
                  </a:gsLst>
                  <a:lin ang="5400000" scaled="0"/>
                </a:gradFill>
                <a:ea typeface="Segoe UI" pitchFamily="34" charset="0"/>
                <a:cs typeface="Segoe UI" pitchFamily="34" charset="0"/>
              </a:rPr>
              <a:t>to exceed their profitability, market share, and productivity goals</a:t>
            </a:r>
          </a:p>
        </p:txBody>
      </p:sp>
      <p:sp>
        <p:nvSpPr>
          <p:cNvPr id="37" name="Rectangle 36"/>
          <p:cNvSpPr/>
          <p:nvPr/>
        </p:nvSpPr>
        <p:spPr>
          <a:xfrm>
            <a:off x="8288861" y="4272305"/>
            <a:ext cx="1655541" cy="707886"/>
          </a:xfrm>
          <a:prstGeom prst="rect">
            <a:avLst/>
          </a:prstGeom>
        </p:spPr>
        <p:txBody>
          <a:bodyPr wrap="square">
            <a:spAutoFit/>
          </a:bodyPr>
          <a:lstStyle/>
          <a:p>
            <a:pPr defTabSz="932293" fontAlgn="base">
              <a:spcBef>
                <a:spcPct val="0"/>
              </a:spcBef>
              <a:spcAft>
                <a:spcPct val="0"/>
              </a:spcAft>
            </a:pPr>
            <a:r>
              <a:rPr lang="en-US" sz="2000" dirty="0">
                <a:gradFill>
                  <a:gsLst>
                    <a:gs pos="0">
                      <a:schemeClr val="tx2"/>
                    </a:gs>
                    <a:gs pos="100000">
                      <a:schemeClr val="tx2"/>
                    </a:gs>
                  </a:gsLst>
                  <a:lin ang="5400000" scaled="0"/>
                </a:gradFill>
                <a:latin typeface="+mj-lt"/>
                <a:ea typeface="Segoe UI" pitchFamily="34" charset="0"/>
                <a:cs typeface="Segoe UI" pitchFamily="34" charset="0"/>
              </a:rPr>
              <a:t>Have 60x </a:t>
            </a:r>
            <a:br>
              <a:rPr lang="en-US" sz="2000" dirty="0">
                <a:gradFill>
                  <a:gsLst>
                    <a:gs pos="0">
                      <a:schemeClr val="tx2"/>
                    </a:gs>
                    <a:gs pos="100000">
                      <a:schemeClr val="tx2"/>
                    </a:gs>
                  </a:gsLst>
                  <a:lin ang="5400000" scaled="0"/>
                </a:gradFill>
                <a:latin typeface="+mj-lt"/>
                <a:ea typeface="Segoe UI" pitchFamily="34" charset="0"/>
                <a:cs typeface="Segoe UI" pitchFamily="34" charset="0"/>
              </a:rPr>
            </a:br>
            <a:r>
              <a:rPr lang="en-US" sz="2000" dirty="0">
                <a:gradFill>
                  <a:gsLst>
                    <a:gs pos="0">
                      <a:schemeClr val="tx2"/>
                    </a:gs>
                    <a:gs pos="100000">
                      <a:schemeClr val="tx2"/>
                    </a:gs>
                  </a:gsLst>
                  <a:lin ang="5400000" scaled="0"/>
                </a:gradFill>
                <a:latin typeface="+mj-lt"/>
                <a:ea typeface="Segoe UI" pitchFamily="34" charset="0"/>
                <a:cs typeface="Segoe UI" pitchFamily="34" charset="0"/>
              </a:rPr>
              <a:t>fewer failures</a:t>
            </a:r>
          </a:p>
        </p:txBody>
      </p:sp>
      <p:sp>
        <p:nvSpPr>
          <p:cNvPr id="38" name="Rectangle 37"/>
          <p:cNvSpPr/>
          <p:nvPr/>
        </p:nvSpPr>
        <p:spPr>
          <a:xfrm>
            <a:off x="8288861" y="4980191"/>
            <a:ext cx="2070270" cy="646331"/>
          </a:xfrm>
          <a:prstGeom prst="rect">
            <a:avLst/>
          </a:prstGeom>
        </p:spPr>
        <p:txBody>
          <a:bodyPr wrap="square">
            <a:spAutoFit/>
          </a:bodyPr>
          <a:lstStyle/>
          <a:p>
            <a:pPr defTabSz="932293" fontAlgn="base">
              <a:spcBef>
                <a:spcPts val="600"/>
              </a:spcBef>
              <a:spcAft>
                <a:spcPct val="0"/>
              </a:spcAft>
            </a:pPr>
            <a:r>
              <a:rPr lang="en-US" sz="1200" spc="-50" dirty="0">
                <a:gradFill>
                  <a:gsLst>
                    <a:gs pos="0">
                      <a:srgbClr val="76736D"/>
                    </a:gs>
                    <a:gs pos="100000">
                      <a:srgbClr val="76736D"/>
                    </a:gs>
                  </a:gsLst>
                  <a:lin ang="5400000" scaled="0"/>
                </a:gradFill>
                <a:ea typeface="Segoe UI" pitchFamily="34" charset="0"/>
                <a:cs typeface="Segoe UI" pitchFamily="34" charset="0"/>
              </a:rPr>
              <a:t>and recover from failure </a:t>
            </a:r>
            <a:br>
              <a:rPr lang="en-US" sz="1200" spc="-50" dirty="0">
                <a:gradFill>
                  <a:gsLst>
                    <a:gs pos="0">
                      <a:srgbClr val="76736D"/>
                    </a:gs>
                    <a:gs pos="100000">
                      <a:srgbClr val="76736D"/>
                    </a:gs>
                  </a:gsLst>
                  <a:lin ang="5400000" scaled="0"/>
                </a:gradFill>
                <a:ea typeface="Segoe UI" pitchFamily="34" charset="0"/>
                <a:cs typeface="Segoe UI" pitchFamily="34" charset="0"/>
              </a:rPr>
            </a:br>
            <a:r>
              <a:rPr lang="en-US" sz="1200" spc="-50" dirty="0">
                <a:gradFill>
                  <a:gsLst>
                    <a:gs pos="0">
                      <a:srgbClr val="76736D"/>
                    </a:gs>
                    <a:gs pos="100000">
                      <a:srgbClr val="76736D"/>
                    </a:gs>
                  </a:gsLst>
                  <a:lin ang="5400000" scaled="0"/>
                </a:gradFill>
                <a:ea typeface="Segoe UI" pitchFamily="34" charset="0"/>
                <a:cs typeface="Segoe UI" pitchFamily="34" charset="0"/>
              </a:rPr>
              <a:t>168x faster as compared to their lower-performing peers</a:t>
            </a:r>
          </a:p>
        </p:txBody>
      </p:sp>
    </p:spTree>
    <p:extLst>
      <p:ext uri="{BB962C8B-B14F-4D97-AF65-F5344CB8AC3E}">
        <p14:creationId xmlns:p14="http://schemas.microsoft.com/office/powerpoint/2010/main" val="38685760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250"/>
                                  </p:stCondLst>
                                  <p:childTnLst>
                                    <p:set>
                                      <p:cBhvr>
                                        <p:cTn id="6" dur="1" fill="hold">
                                          <p:stCondLst>
                                            <p:cond delay="0"/>
                                          </p:stCondLst>
                                        </p:cTn>
                                        <p:tgtEl>
                                          <p:spTgt spid="23"/>
                                        </p:tgtEl>
                                        <p:attrNameLst>
                                          <p:attrName>style.visibility</p:attrName>
                                        </p:attrNameLst>
                                      </p:cBhvr>
                                      <p:to>
                                        <p:strVal val="visible"/>
                                      </p:to>
                                    </p:set>
                                  </p:childTnLst>
                                </p:cTn>
                              </p:par>
                              <p:par>
                                <p:cTn id="7" presetID="6" presetClass="emph" presetSubtype="0" accel="100000" autoRev="1" fill="hold" nodeType="withEffect">
                                  <p:stCondLst>
                                    <p:cond delay="0"/>
                                  </p:stCondLst>
                                  <p:childTnLst>
                                    <p:animScale>
                                      <p:cBhvr>
                                        <p:cTn id="8" dur="250" fill="hold"/>
                                        <p:tgtEl>
                                          <p:spTgt spid="23"/>
                                        </p:tgtEl>
                                      </p:cBhvr>
                                      <p:by x="0" y="0"/>
                                    </p:animScale>
                                  </p:childTnLst>
                                </p:cTn>
                              </p:par>
                              <p:par>
                                <p:cTn id="9" presetID="1" presetClass="entr" presetSubtype="0" fill="hold" grpId="0" nodeType="withEffect">
                                  <p:stCondLst>
                                    <p:cond delay="500"/>
                                  </p:stCondLst>
                                  <p:childTnLst>
                                    <p:set>
                                      <p:cBhvr>
                                        <p:cTn id="10" dur="1" fill="hold">
                                          <p:stCondLst>
                                            <p:cond delay="0"/>
                                          </p:stCondLst>
                                        </p:cTn>
                                        <p:tgtEl>
                                          <p:spTgt spid="24"/>
                                        </p:tgtEl>
                                        <p:attrNameLst>
                                          <p:attrName>style.visibility</p:attrName>
                                        </p:attrNameLst>
                                      </p:cBhvr>
                                      <p:to>
                                        <p:strVal val="visible"/>
                                      </p:to>
                                    </p:set>
                                  </p:childTnLst>
                                </p:cTn>
                              </p:par>
                              <p:par>
                                <p:cTn id="11" presetID="6" presetClass="emph" presetSubtype="0" accel="100000" autoRev="1" fill="hold" grpId="1" nodeType="withEffect">
                                  <p:stCondLst>
                                    <p:cond delay="0"/>
                                  </p:stCondLst>
                                  <p:childTnLst>
                                    <p:animScale>
                                      <p:cBhvr>
                                        <p:cTn id="12" dur="500" fill="hold"/>
                                        <p:tgtEl>
                                          <p:spTgt spid="24"/>
                                        </p:tgtEl>
                                      </p:cBhvr>
                                      <p:by x="0" y="0"/>
                                    </p:animScale>
                                  </p:childTnLst>
                                </p:cTn>
                              </p:par>
                            </p:childTnLst>
                          </p:cTn>
                        </p:par>
                        <p:par>
                          <p:cTn id="13" fill="hold">
                            <p:stCondLst>
                              <p:cond delay="1000"/>
                            </p:stCondLst>
                            <p:childTnLst>
                              <p:par>
                                <p:cTn id="14" presetID="10" presetClass="entr" presetSubtype="0" fill="hold" grpId="0" nodeType="after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childTnLst>
                                </p:cTn>
                              </p:par>
                              <p:par>
                                <p:cTn id="17" presetID="37" presetClass="path" presetSubtype="0" decel="100000" fill="hold" grpId="1" nodeType="withEffect">
                                  <p:stCondLst>
                                    <p:cond delay="300"/>
                                  </p:stCondLst>
                                  <p:childTnLst>
                                    <p:animMotion origin="layout" path="M -3.36227E-6 -2.14253E-6 C -0.02463 -0.02973 -0.06191 -0.05833 -0.09688 -0.06423 " pathEditMode="relative" rAng="0" ptsTypes="AA">
                                      <p:cBhvr>
                                        <p:cTn id="18" dur="750" spd="-100000" fill="hold"/>
                                        <p:tgtEl>
                                          <p:spTgt spid="28"/>
                                        </p:tgtEl>
                                        <p:attrNameLst>
                                          <p:attrName>ppt_x</p:attrName>
                                          <p:attrName>ppt_y</p:attrName>
                                        </p:attrNameLst>
                                      </p:cBhvr>
                                      <p:rCtr x="-4851" y="-3223"/>
                                    </p:animMotion>
                                  </p:childTnLst>
                                </p:cTn>
                              </p:par>
                              <p:par>
                                <p:cTn id="19" presetID="10" presetClass="entr" presetSubtype="0" fill="hold" grpId="0" nodeType="withEffect">
                                  <p:stCondLst>
                                    <p:cond delay="30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750"/>
                                        <p:tgtEl>
                                          <p:spTgt spid="30"/>
                                        </p:tgtEl>
                                      </p:cBhvr>
                                    </p:animEffect>
                                  </p:childTnLst>
                                </p:cTn>
                              </p:par>
                              <p:par>
                                <p:cTn id="22" presetID="37" presetClass="path" presetSubtype="0" decel="100000" fill="hold" grpId="1" nodeType="withEffect">
                                  <p:stCondLst>
                                    <p:cond delay="300"/>
                                  </p:stCondLst>
                                  <p:childTnLst>
                                    <p:animMotion origin="layout" path="M -0.00012 -2.42397E-6 C 0.00817 -0.05061 0.01341 -0.09691 0.00396 -0.18724 " pathEditMode="relative" rAng="0" ptsTypes="AA">
                                      <p:cBhvr>
                                        <p:cTn id="23" dur="750" spd="-100000" fill="hold"/>
                                        <p:tgtEl>
                                          <p:spTgt spid="30"/>
                                        </p:tgtEl>
                                        <p:attrNameLst>
                                          <p:attrName>ppt_x</p:attrName>
                                          <p:attrName>ppt_y</p:attrName>
                                        </p:attrNameLst>
                                      </p:cBhvr>
                                      <p:rCtr x="460" y="-9374"/>
                                    </p:animMotion>
                                  </p:childTnLst>
                                </p:cTn>
                              </p:par>
                              <p:par>
                                <p:cTn id="24" presetID="10" presetClass="entr" presetSubtype="0" fill="hold" grpId="0" nodeType="withEffect">
                                  <p:stCondLst>
                                    <p:cond delay="30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750"/>
                                        <p:tgtEl>
                                          <p:spTgt spid="31"/>
                                        </p:tgtEl>
                                      </p:cBhvr>
                                    </p:animEffect>
                                  </p:childTnLst>
                                </p:cTn>
                              </p:par>
                              <p:par>
                                <p:cTn id="27" presetID="37" presetClass="path" presetSubtype="0" decel="100000" fill="hold" grpId="1" nodeType="withEffect">
                                  <p:stCondLst>
                                    <p:cond delay="300"/>
                                  </p:stCondLst>
                                  <p:childTnLst>
                                    <p:animMotion origin="layout" path="M -0.00013 3.45892E-6 C 0.01557 0.05333 0.03268 0.09396 0.0711 0.14344 " pathEditMode="relative" rAng="0" ptsTypes="AA">
                                      <p:cBhvr>
                                        <p:cTn id="28" dur="750" spd="-100000" fill="hold"/>
                                        <p:tgtEl>
                                          <p:spTgt spid="31"/>
                                        </p:tgtEl>
                                        <p:attrNameLst>
                                          <p:attrName>ppt_x</p:attrName>
                                          <p:attrName>ppt_y</p:attrName>
                                        </p:attrNameLst>
                                      </p:cBhvr>
                                      <p:rCtr x="3561" y="7172"/>
                                    </p:animMotion>
                                  </p:childTnLst>
                                </p:cTn>
                              </p:par>
                              <p:par>
                                <p:cTn id="29" presetID="10" presetClass="entr" presetSubtype="0" fill="hold" grpId="0" nodeType="withEffect">
                                  <p:stCondLst>
                                    <p:cond delay="30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750"/>
                                        <p:tgtEl>
                                          <p:spTgt spid="29"/>
                                        </p:tgtEl>
                                      </p:cBhvr>
                                    </p:animEffect>
                                  </p:childTnLst>
                                </p:cTn>
                              </p:par>
                              <p:par>
                                <p:cTn id="32" presetID="37" presetClass="path" presetSubtype="0" decel="100000" fill="hold" grpId="1" nodeType="withEffect">
                                  <p:stCondLst>
                                    <p:cond delay="300"/>
                                  </p:stCondLst>
                                  <p:childTnLst>
                                    <p:animMotion origin="layout" path="M -0.00012 -2.33318E-6 C -0.02655 0.05357 -0.04021 0.10418 -0.05093 0.18271 " pathEditMode="relative" rAng="0" ptsTypes="AA">
                                      <p:cBhvr>
                                        <p:cTn id="33" dur="750" spd="-100000" fill="hold"/>
                                        <p:tgtEl>
                                          <p:spTgt spid="29"/>
                                        </p:tgtEl>
                                        <p:attrNameLst>
                                          <p:attrName>ppt_x</p:attrName>
                                          <p:attrName>ppt_y</p:attrName>
                                        </p:attrNameLst>
                                      </p:cBhvr>
                                      <p:rCtr x="-2540" y="9124"/>
                                    </p:animMotion>
                                  </p:childTnLst>
                                </p:cTn>
                              </p:par>
                            </p:childTnLst>
                          </p:cTn>
                        </p:par>
                        <p:par>
                          <p:cTn id="34" fill="hold">
                            <p:stCondLst>
                              <p:cond delay="2050"/>
                            </p:stCondLst>
                            <p:childTnLst>
                              <p:par>
                                <p:cTn id="35" presetID="22" presetClass="entr" presetSubtype="8"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500"/>
                                        <p:tgtEl>
                                          <p:spTgt spid="32"/>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right)">
                                      <p:cBhvr>
                                        <p:cTn id="43" dur="500"/>
                                        <p:tgtEl>
                                          <p:spTgt spid="35"/>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right)">
                                      <p:cBhvr>
                                        <p:cTn id="46" dur="500"/>
                                        <p:tgtEl>
                                          <p:spTgt spid="3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500"/>
                                        <p:tgtEl>
                                          <p:spTgt spid="33"/>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left)">
                                      <p:cBhvr>
                                        <p:cTn id="52" dur="500"/>
                                        <p:tgtEl>
                                          <p:spTgt spid="38"/>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right)">
                                      <p:cBhvr>
                                        <p:cTn id="55" dur="500"/>
                                        <p:tgtEl>
                                          <p:spTgt spid="36"/>
                                        </p:tgtEl>
                                      </p:cBhvr>
                                    </p:animEffect>
                                  </p:childTnLst>
                                </p:cTn>
                              </p:par>
                            </p:childTnLst>
                          </p:cTn>
                        </p:par>
                        <p:par>
                          <p:cTn id="56" fill="hold">
                            <p:stCondLst>
                              <p:cond delay="2550"/>
                            </p:stCondLst>
                            <p:childTnLst>
                              <p:par>
                                <p:cTn id="57" presetID="10" presetClass="entr" presetSubtype="0"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4" grpId="0" animBg="1"/>
      <p:bldP spid="24" grpId="1" animBg="1"/>
      <p:bldP spid="28" grpId="0" animBg="1"/>
      <p:bldP spid="28" grpId="1" animBg="1"/>
      <p:bldP spid="29" grpId="0" animBg="1"/>
      <p:bldP spid="29" grpId="1" animBg="1"/>
      <p:bldP spid="30" grpId="0" animBg="1"/>
      <p:bldP spid="30" grpId="1" animBg="1"/>
      <p:bldP spid="31" grpId="0" animBg="1"/>
      <p:bldP spid="31" grpId="1" animBg="1"/>
      <p:bldP spid="32" grpId="0"/>
      <p:bldP spid="33" grpId="0"/>
      <p:bldP spid="34" grpId="0"/>
      <p:bldP spid="35" grpId="0"/>
      <p:bldP spid="36" grpId="0"/>
      <p:bldP spid="37" grpId="0"/>
      <p:bldP spid="38" grpId="0"/>
    </p:bldLst>
  </p:timing>
</p:sld>
</file>

<file path=ppt/theme/theme1.xml><?xml version="1.0" encoding="utf-8"?>
<a:theme xmlns:a="http://schemas.openxmlformats.org/drawingml/2006/main" name="MSVID_White_16x9_2012-08-18">
  <a:themeElements>
    <a:clrScheme name="Server and Cloud">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One_Marketing_Template_Purple_16x9</Template>
  <TotalTime>0</TotalTime>
  <Words>2982</Words>
  <Application>Microsoft Office PowerPoint</Application>
  <PresentationFormat>Custom</PresentationFormat>
  <Paragraphs>283</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Bodoni MT</vt:lpstr>
      <vt:lpstr>Calibri</vt:lpstr>
      <vt:lpstr>Segoe UI</vt:lpstr>
      <vt:lpstr>Segoe UI Light</vt:lpstr>
      <vt:lpstr>Segoe UI Semibold</vt:lpstr>
      <vt:lpstr>Segoe UI Semilight</vt:lpstr>
      <vt:lpstr>Wingdings</vt:lpstr>
      <vt:lpstr>MSVID_White_16x9_2012-08-18</vt:lpstr>
      <vt:lpstr>DevOps Fundamentals  Introduction to DevOps</vt:lpstr>
      <vt:lpstr>Thiago Almeida| ‏@nzthiago </vt:lpstr>
      <vt:lpstr>David Tesar | ‏@dtzar </vt:lpstr>
      <vt:lpstr>PowerPoint Presentation</vt:lpstr>
      <vt:lpstr>Traditional Development and Operations</vt:lpstr>
      <vt:lpstr>PowerPoint Presentation</vt:lpstr>
      <vt:lpstr>DevOps: the three stage conversation</vt:lpstr>
      <vt:lpstr>The consequences of inefficiency</vt:lpstr>
      <vt:lpstr>DevOps Benefits </vt:lpstr>
      <vt:lpstr>DevOps Frame</vt:lpstr>
      <vt:lpstr>List of DevOps Practices</vt:lpstr>
      <vt:lpstr>Tools / Products</vt:lpstr>
      <vt:lpstr>Power of Azure with the control of the datacenter Introducing the Microsoft Azure Stack </vt:lpstr>
      <vt:lpstr>PowerPoint Presentation</vt:lpstr>
      <vt:lpstr>PowerPoint Presentation</vt:lpstr>
      <vt:lpstr>PowerPoint Presentation</vt:lpstr>
      <vt:lpstr>Resources</vt:lpstr>
      <vt:lpstr>PowerPoint Presentation</vt:lpstr>
      <vt:lpstr>Microsoft’s DevOps Journey</vt:lpstr>
      <vt:lpstr>Resources for DevOps Practices</vt:lpstr>
      <vt:lpstr>Happy DevOps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Fundamentals</dc:title>
  <dc:subject>Introduction to DevOps</dc:subject>
  <dc:creator/>
  <cp:keywords/>
  <dc:description/>
  <cp:lastModifiedBy/>
  <cp:revision>1</cp:revision>
  <dcterms:created xsi:type="dcterms:W3CDTF">2015-12-30T22:05:22Z</dcterms:created>
  <dcterms:modified xsi:type="dcterms:W3CDTF">2021-11-17T06:13:13Z</dcterms:modified>
  <cp:category/>
</cp:coreProperties>
</file>