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embeddedFontLst>
    <p:embeddedFont>
      <p:font typeface="HeliosCond" pitchFamily="34" charset="-52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EF1C-4E76-485C-8A45-C3B8A56CB2FF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F72F-6124-4561-ABBA-ABBEEE777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1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364" y="6440051"/>
            <a:ext cx="666387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71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854698"/>
          </a:xfrm>
          <a:prstGeom prst="rect">
            <a:avLst/>
          </a:prstGeom>
          <a:solidFill>
            <a:srgbClr val="1F4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4619718" cy="8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Брянский государственный технический университет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85"/>
          <a:stretch/>
        </p:blipFill>
        <p:spPr bwMode="auto">
          <a:xfrm>
            <a:off x="6876710" y="-13212"/>
            <a:ext cx="2303802" cy="8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021288"/>
            <a:ext cx="9180512" cy="864096"/>
          </a:xfrm>
          <a:prstGeom prst="rect">
            <a:avLst/>
          </a:prstGeom>
          <a:solidFill>
            <a:srgbClr val="E8F4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68" y="5413992"/>
            <a:ext cx="2521844" cy="147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67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854698"/>
          </a:xfrm>
          <a:prstGeom prst="rect">
            <a:avLst/>
          </a:prstGeom>
          <a:solidFill>
            <a:srgbClr val="1F4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4619718" cy="8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Брянский государственный технический университет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85"/>
          <a:stretch/>
        </p:blipFill>
        <p:spPr bwMode="auto">
          <a:xfrm>
            <a:off x="6876710" y="-13212"/>
            <a:ext cx="2303802" cy="8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021288"/>
            <a:ext cx="9180512" cy="864096"/>
          </a:xfrm>
          <a:prstGeom prst="rect">
            <a:avLst/>
          </a:prstGeom>
          <a:solidFill>
            <a:srgbClr val="E8F4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68" y="5413992"/>
            <a:ext cx="2521844" cy="147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43808" y="6453336"/>
            <a:ext cx="4896544" cy="404664"/>
          </a:xfrm>
        </p:spPr>
        <p:txBody>
          <a:bodyPr/>
          <a:lstStyle>
            <a:lvl1pPr>
              <a:defRPr>
                <a:latin typeface="HeliosCond" pitchFamily="34" charset="-52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78080" y="6503481"/>
            <a:ext cx="658416" cy="365125"/>
          </a:xfrm>
        </p:spPr>
        <p:txBody>
          <a:bodyPr/>
          <a:lstStyle>
            <a:lvl1pPr>
              <a:defRPr sz="1400" b="1">
                <a:latin typeface="HeliosCond" pitchFamily="34" charset="-52"/>
              </a:defRPr>
            </a:lvl1pPr>
          </a:lstStyle>
          <a:p>
            <a:fld id="{36323958-A135-440C-8751-AE91B7BE72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3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00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89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13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3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78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5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854698"/>
          </a:xfrm>
          <a:prstGeom prst="rect">
            <a:avLst/>
          </a:prstGeom>
          <a:solidFill>
            <a:srgbClr val="1F4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5" y="-10606"/>
            <a:ext cx="3394139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428169"/>
            <a:ext cx="9130177" cy="432048"/>
          </a:xfrm>
          <a:prstGeom prst="rect">
            <a:avLst/>
          </a:prstGeom>
          <a:solidFill>
            <a:srgbClr val="F3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38" y="5325030"/>
            <a:ext cx="2674318" cy="156035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97461" y="577699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chemeClr val="bg1"/>
                </a:solidFill>
                <a:latin typeface="HeliosCond" pitchFamily="34" charset="-52"/>
              </a:rPr>
              <a:t>Кафедра программной инженерии</a:t>
            </a:r>
            <a:endParaRPr lang="ru-RU" sz="1000" b="1" dirty="0">
              <a:solidFill>
                <a:schemeClr val="bg1"/>
              </a:solidFill>
              <a:latin typeface="HeliosCond" pitchFamily="34" charset="-52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27784" y="6461630"/>
            <a:ext cx="4968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88424" y="6453336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3958-A135-440C-8751-AE91B7BE729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572000" y="5565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 smtClean="0">
                <a:solidFill>
                  <a:schemeClr val="bg1"/>
                </a:solidFill>
                <a:latin typeface="HeliosCond" pitchFamily="34" charset="-52"/>
              </a:rPr>
              <a:t>КАЧЕСТВО И ТЕСТИРОВАНИЕ ПРОГРАМНОГО ОБЕСПЕЧЕНИЯ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139952" y="343199"/>
            <a:ext cx="461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 smtClean="0">
                <a:solidFill>
                  <a:schemeClr val="bg1"/>
                </a:solidFill>
                <a:latin typeface="HeliosCond" pitchFamily="34" charset="-52"/>
              </a:rPr>
              <a:t>Лекция</a:t>
            </a:r>
            <a:r>
              <a:rPr lang="ru-RU" sz="1200" b="0" baseline="0" dirty="0" smtClean="0">
                <a:solidFill>
                  <a:schemeClr val="bg1"/>
                </a:solidFill>
                <a:latin typeface="HeliosCond" pitchFamily="34" charset="-52"/>
              </a:rPr>
              <a:t> 5. Функциональное тестирование программного обеспечения</a:t>
            </a:r>
            <a:endParaRPr lang="ru-RU" sz="1200" b="0" dirty="0" smtClean="0">
              <a:solidFill>
                <a:schemeClr val="bg1"/>
              </a:solidFill>
              <a:latin typeface="HeliosCond" pitchFamily="34" charset="-5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504" y="6525344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iosCond" pitchFamily="34" charset="-52"/>
              </a:rPr>
              <a:t>Разработал: к.т.н., доцент </a:t>
            </a:r>
            <a:r>
              <a:rPr lang="ru-RU" sz="1000" dirty="0" err="1" smtClean="0">
                <a:solidFill>
                  <a:schemeClr val="bg1">
                    <a:lumMod val="50000"/>
                  </a:schemeClr>
                </a:solidFill>
                <a:latin typeface="HeliosCond" pitchFamily="34" charset="-52"/>
              </a:rPr>
              <a:t>Ужаринский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iosCond" pitchFamily="34" charset="-52"/>
              </a:rPr>
              <a:t> А.Ю.</a:t>
            </a:r>
          </a:p>
        </p:txBody>
      </p:sp>
    </p:spTree>
    <p:extLst>
      <p:ext uri="{BB962C8B-B14F-4D97-AF65-F5344CB8AC3E}">
        <p14:creationId xmlns:p14="http://schemas.microsoft.com/office/powerpoint/2010/main" val="315740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HeliosCond" pitchFamily="34" charset="-52"/>
              </a:rPr>
              <a:t>Функциональное </a:t>
            </a:r>
            <a:r>
              <a:rPr lang="ru-RU" dirty="0">
                <a:latin typeface="HeliosCond" pitchFamily="34" charset="-52"/>
              </a:rPr>
              <a:t>тестирование программного обеспечения.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9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381000" indent="-381000">
              <a:buNone/>
            </a:pP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"/>
          <a:stretch>
            <a:fillRect/>
          </a:stretch>
        </p:blipFill>
        <p:spPr bwMode="auto">
          <a:xfrm>
            <a:off x="561975" y="925513"/>
            <a:ext cx="7515225" cy="54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3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Примеры тестовых вариантов:</a:t>
            </a:r>
          </a:p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Тестовый вариант 1 (единичный массив, элемент найден) ТВ1: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ИД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М</a:t>
            </a:r>
            <a:r>
              <a:rPr lang="en-US" dirty="0">
                <a:solidFill>
                  <a:srgbClr val="000000"/>
                </a:solidFill>
              </a:rPr>
              <a:t>=15; </a:t>
            </a:r>
            <a:r>
              <a:rPr lang="ru-RU" dirty="0" err="1">
                <a:solidFill>
                  <a:srgbClr val="000000"/>
                </a:solidFill>
              </a:rPr>
              <a:t>Кеу</a:t>
            </a:r>
            <a:r>
              <a:rPr lang="en-US" dirty="0">
                <a:solidFill>
                  <a:srgbClr val="000000"/>
                </a:solidFill>
              </a:rPr>
              <a:t>=15.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ОЖ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ru-RU" dirty="0">
                <a:solidFill>
                  <a:srgbClr val="000000"/>
                </a:solidFill>
              </a:rPr>
              <a:t>РЕЗ</a:t>
            </a:r>
            <a:r>
              <a:rPr lang="en-US" dirty="0">
                <a:solidFill>
                  <a:srgbClr val="000000"/>
                </a:solidFill>
              </a:rPr>
              <a:t>.: </a:t>
            </a:r>
            <a:r>
              <a:rPr lang="en-US" dirty="0" err="1">
                <a:solidFill>
                  <a:srgbClr val="000000"/>
                </a:solidFill>
              </a:rPr>
              <a:t>Resutt</a:t>
            </a:r>
            <a:r>
              <a:rPr lang="en-US" dirty="0">
                <a:solidFill>
                  <a:srgbClr val="000000"/>
                </a:solidFill>
              </a:rPr>
              <a:t>=True; I=1.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Тестовый вариант 3 (четный массив, найден последний элемент) ТВЗ: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ИД: М=15, 20, 25, 30, 35, 40; </a:t>
            </a:r>
            <a:r>
              <a:rPr lang="ru-RU" dirty="0" err="1">
                <a:solidFill>
                  <a:srgbClr val="000000"/>
                </a:solidFill>
              </a:rPr>
              <a:t>Кеу</a:t>
            </a:r>
            <a:r>
              <a:rPr lang="ru-RU" dirty="0">
                <a:solidFill>
                  <a:srgbClr val="000000"/>
                </a:solidFill>
              </a:rPr>
              <a:t>=40.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ОЖ.РЕЗ:. </a:t>
            </a:r>
            <a:r>
              <a:rPr lang="en-US" dirty="0">
                <a:solidFill>
                  <a:srgbClr val="000000"/>
                </a:solidFill>
              </a:rPr>
              <a:t>Result</a:t>
            </a:r>
            <a:r>
              <a:rPr lang="ru-RU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True</a:t>
            </a:r>
            <a:r>
              <a:rPr lang="ru-RU" dirty="0">
                <a:solidFill>
                  <a:srgbClr val="000000"/>
                </a:solidFill>
              </a:rPr>
              <a:t>;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ru-RU" dirty="0">
                <a:solidFill>
                  <a:srgbClr val="000000"/>
                </a:solidFill>
              </a:rPr>
              <a:t>=6.</a:t>
            </a:r>
          </a:p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Тестовый вариант 7 (нечетный массив, найден промежуточный элемент) ТВ7: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ИД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М</a:t>
            </a:r>
            <a:r>
              <a:rPr lang="en-US" dirty="0">
                <a:solidFill>
                  <a:srgbClr val="000000"/>
                </a:solidFill>
              </a:rPr>
              <a:t>=15, 20, 25, 30,35, 40, 45; </a:t>
            </a:r>
            <a:r>
              <a:rPr lang="ru-RU" dirty="0" err="1">
                <a:solidFill>
                  <a:srgbClr val="000000"/>
                </a:solidFill>
              </a:rPr>
              <a:t>Кеу</a:t>
            </a:r>
            <a:r>
              <a:rPr lang="en-US" dirty="0">
                <a:solidFill>
                  <a:srgbClr val="000000"/>
                </a:solidFill>
              </a:rPr>
              <a:t>=30.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ОЖ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ru-RU" dirty="0">
                <a:solidFill>
                  <a:srgbClr val="000000"/>
                </a:solidFill>
              </a:rPr>
              <a:t>РЕЗ</a:t>
            </a:r>
            <a:r>
              <a:rPr lang="en-US" dirty="0">
                <a:solidFill>
                  <a:srgbClr val="000000"/>
                </a:solidFill>
              </a:rPr>
              <a:t>.: Result=True; I=4.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Тестовый вариант 8 (четный массив, не найден элемент) ТВ8: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ИД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М</a:t>
            </a:r>
            <a:r>
              <a:rPr lang="en-US" dirty="0">
                <a:solidFill>
                  <a:srgbClr val="000000"/>
                </a:solidFill>
              </a:rPr>
              <a:t>=15, 20, 25, 30, 35,40; </a:t>
            </a:r>
            <a:r>
              <a:rPr lang="ru-RU" dirty="0" err="1">
                <a:solidFill>
                  <a:srgbClr val="000000"/>
                </a:solidFill>
              </a:rPr>
              <a:t>Кеу</a:t>
            </a:r>
            <a:r>
              <a:rPr lang="en-US" dirty="0">
                <a:solidFill>
                  <a:srgbClr val="000000"/>
                </a:solidFill>
              </a:rPr>
              <a:t>=23.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ОЖ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ru-RU" dirty="0">
                <a:solidFill>
                  <a:srgbClr val="000000"/>
                </a:solidFill>
              </a:rPr>
              <a:t>РЕЗ</a:t>
            </a:r>
            <a:r>
              <a:rPr lang="en-US" dirty="0">
                <a:solidFill>
                  <a:srgbClr val="000000"/>
                </a:solidFill>
              </a:rPr>
              <a:t>.: Result=False; I=?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Тестовый вариант 11 (нарушены предусловия) ТВ11: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ИД: М=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ru-RU" dirty="0">
                <a:solidFill>
                  <a:srgbClr val="000000"/>
                </a:solidFill>
              </a:rPr>
              <a:t>; </a:t>
            </a:r>
            <a:r>
              <a:rPr lang="ru-RU" dirty="0" err="1">
                <a:solidFill>
                  <a:srgbClr val="000000"/>
                </a:solidFill>
              </a:rPr>
              <a:t>Кеу</a:t>
            </a:r>
            <a:r>
              <a:rPr lang="ru-RU" dirty="0">
                <a:solidFill>
                  <a:srgbClr val="000000"/>
                </a:solidFill>
              </a:rPr>
              <a:t>=любой; нижний индекс больше верхнего.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ОЖ.РЕЗ.: Аварийное донесение: Неверный размер массива.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5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85000" lnSpcReduction="20000"/>
          </a:bodyPr>
          <a:lstStyle/>
          <a:p>
            <a:pPr marL="381000" indent="-381000"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Способ обеспечивает формальное выведение </a:t>
            </a:r>
            <a:r>
              <a:rPr lang="ru-RU" sz="2400" dirty="0" err="1">
                <a:solidFill>
                  <a:srgbClr val="000000"/>
                </a:solidFill>
              </a:rPr>
              <a:t>высокорезультативных</a:t>
            </a:r>
            <a:r>
              <a:rPr lang="ru-RU" sz="2400" dirty="0">
                <a:solidFill>
                  <a:srgbClr val="000000"/>
                </a:solidFill>
              </a:rPr>
              <a:t> тестовых вариантов, основанное на анализе причинно-следственных связей.</a:t>
            </a:r>
          </a:p>
          <a:p>
            <a:pPr marL="381000" indent="-381000" algn="just">
              <a:buFontTx/>
              <a:buNone/>
            </a:pPr>
            <a:r>
              <a:rPr lang="ru-RU" sz="2400" b="1" dirty="0">
                <a:solidFill>
                  <a:srgbClr val="000000"/>
                </a:solidFill>
              </a:rPr>
              <a:t>Причина</a:t>
            </a:r>
            <a:r>
              <a:rPr lang="ru-RU" sz="2400" dirty="0">
                <a:solidFill>
                  <a:srgbClr val="000000"/>
                </a:solidFill>
              </a:rPr>
              <a:t> – отдельное входное условие или класс эквивалентности.</a:t>
            </a:r>
          </a:p>
          <a:p>
            <a:pPr marL="381000" indent="-381000" algn="just">
              <a:buFontTx/>
              <a:buNone/>
            </a:pPr>
            <a:r>
              <a:rPr lang="ru-RU" sz="2400" b="1" dirty="0">
                <a:solidFill>
                  <a:srgbClr val="000000"/>
                </a:solidFill>
              </a:rPr>
              <a:t>Следствие</a:t>
            </a:r>
            <a:r>
              <a:rPr lang="ru-RU" sz="2400" dirty="0">
                <a:solidFill>
                  <a:srgbClr val="000000"/>
                </a:solidFill>
              </a:rPr>
              <a:t> – выходное условие или действие системы.</a:t>
            </a:r>
          </a:p>
          <a:p>
            <a:pPr marL="381000" indent="-381000"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Дополнительный эффект – обнаружение неполноты или неоднозначности спецификаций.</a:t>
            </a:r>
          </a:p>
          <a:p>
            <a:pPr marL="381000" indent="-381000" algn="just">
              <a:buFontTx/>
              <a:buNone/>
            </a:pPr>
            <a:r>
              <a:rPr lang="ru-RU" sz="2400" b="1" dirty="0">
                <a:solidFill>
                  <a:srgbClr val="000000"/>
                </a:solidFill>
              </a:rPr>
              <a:t>Шаги способа</a:t>
            </a:r>
            <a:r>
              <a:rPr lang="ru-RU" sz="2400" dirty="0">
                <a:solidFill>
                  <a:srgbClr val="000000"/>
                </a:solidFill>
              </a:rPr>
              <a:t>:</a:t>
            </a:r>
          </a:p>
          <a:p>
            <a:pPr marL="381000" indent="-381000" algn="just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Разбиение спецификаций на «рабочие» участи и выделение групп причин и следствий.</a:t>
            </a:r>
          </a:p>
          <a:p>
            <a:pPr marL="381000" indent="-381000" algn="just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В каждой группе выделяются причины и следствия, им присваиваются идентификаторы.</a:t>
            </a:r>
          </a:p>
          <a:p>
            <a:pPr marL="381000" indent="-381000" algn="just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Разрабатывается граф причинно-следственных связей.</a:t>
            </a:r>
          </a:p>
          <a:p>
            <a:pPr marL="381000" indent="-381000" algn="just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Граф преобразуется в таблицу решений.</a:t>
            </a:r>
          </a:p>
          <a:p>
            <a:pPr marL="381000" indent="-381000" algn="just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Столбцы таблицы решений преобразуются в тестовые варианты.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28606" y="764704"/>
            <a:ext cx="8229600" cy="64807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HeliosCond" pitchFamily="34" charset="-52"/>
              </a:rPr>
              <a:t>Способ диаграмм причин-следствий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19"/>
            <a:ext cx="8712968" cy="4968701"/>
          </a:xfrm>
        </p:spPr>
        <p:txBody>
          <a:bodyPr>
            <a:normAutofit lnSpcReduction="10000"/>
          </a:bodyPr>
          <a:lstStyle/>
          <a:p>
            <a:pPr marL="381000" indent="-381000" algn="ctr">
              <a:buFontTx/>
              <a:buNone/>
            </a:pPr>
            <a:r>
              <a:rPr lang="ru-RU" sz="2600" b="1" dirty="0">
                <a:solidFill>
                  <a:srgbClr val="000000"/>
                </a:solidFill>
              </a:rPr>
              <a:t>Граф причин следствий</a:t>
            </a:r>
          </a:p>
          <a:p>
            <a:pPr marL="381000" indent="-381000" algn="just">
              <a:buFontTx/>
              <a:buChar char="-"/>
            </a:pPr>
            <a:r>
              <a:rPr lang="ru-RU" sz="2600" dirty="0">
                <a:solidFill>
                  <a:srgbClr val="000000"/>
                </a:solidFill>
              </a:rPr>
              <a:t>Обозначения узлов: с</a:t>
            </a:r>
            <a:r>
              <a:rPr lang="en-US" sz="2600" baseline="-30000" dirty="0">
                <a:solidFill>
                  <a:srgbClr val="000000"/>
                </a:solidFill>
              </a:rPr>
              <a:t>i</a:t>
            </a:r>
            <a:r>
              <a:rPr lang="ru-RU" sz="2600" baseline="-300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</a:rPr>
              <a:t>–</a:t>
            </a:r>
            <a:r>
              <a:rPr lang="ru-RU" sz="2600" dirty="0">
                <a:solidFill>
                  <a:srgbClr val="000000"/>
                </a:solidFill>
              </a:rPr>
              <a:t> причина, </a:t>
            </a:r>
            <a:r>
              <a:rPr lang="en-US" sz="2600" dirty="0" err="1">
                <a:solidFill>
                  <a:srgbClr val="000000"/>
                </a:solidFill>
              </a:rPr>
              <a:t>e</a:t>
            </a:r>
            <a:r>
              <a:rPr lang="en-US" sz="2600" baseline="-30000" dirty="0" err="1">
                <a:solidFill>
                  <a:srgbClr val="000000"/>
                </a:solidFill>
              </a:rPr>
              <a:t>i</a:t>
            </a:r>
            <a:r>
              <a:rPr lang="en-US" sz="2600" dirty="0">
                <a:solidFill>
                  <a:srgbClr val="000000"/>
                </a:solidFill>
              </a:rPr>
              <a:t> – </a:t>
            </a:r>
            <a:r>
              <a:rPr lang="ru-RU" sz="2600" dirty="0">
                <a:solidFill>
                  <a:srgbClr val="000000"/>
                </a:solidFill>
              </a:rPr>
              <a:t>следствие.</a:t>
            </a:r>
          </a:p>
          <a:p>
            <a:pPr marL="381000" indent="-381000" algn="just">
              <a:buFontTx/>
              <a:buChar char="-"/>
            </a:pPr>
            <a:r>
              <a:rPr lang="ru-RU" sz="2600" dirty="0">
                <a:solidFill>
                  <a:srgbClr val="000000"/>
                </a:solidFill>
              </a:rPr>
              <a:t>Узел может находится в двух состояниях: 0 и 1.</a:t>
            </a:r>
          </a:p>
          <a:p>
            <a:pPr marL="381000" indent="-381000" algn="just">
              <a:buFontTx/>
              <a:buChar char="-"/>
            </a:pPr>
            <a:r>
              <a:rPr lang="ru-RU" sz="2600" dirty="0">
                <a:solidFill>
                  <a:srgbClr val="000000"/>
                </a:solidFill>
              </a:rPr>
              <a:t>Базовые символы:</a:t>
            </a:r>
          </a:p>
          <a:p>
            <a:pPr marL="381000" indent="-381000" algn="just">
              <a:buFontTx/>
              <a:buNone/>
            </a:pPr>
            <a:endParaRPr lang="ru-RU" sz="1000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sz="2400" b="1" dirty="0" smtClean="0">
                <a:solidFill>
                  <a:srgbClr val="000000"/>
                </a:solidFill>
              </a:rPr>
              <a:t>Тождество</a:t>
            </a:r>
            <a:endParaRPr lang="ru-RU" sz="2400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endParaRPr lang="ru-RU" b="1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sz="2400" b="1" dirty="0">
                <a:solidFill>
                  <a:srgbClr val="000000"/>
                </a:solidFill>
              </a:rPr>
              <a:t>Функция </a:t>
            </a:r>
            <a:r>
              <a:rPr lang="ru-RU" sz="2400" b="1" dirty="0" smtClean="0">
                <a:solidFill>
                  <a:srgbClr val="000000"/>
                </a:solidFill>
              </a:rPr>
              <a:t>НЕ</a:t>
            </a:r>
            <a:endParaRPr lang="ru-RU" sz="2400" b="1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endParaRPr lang="ru-RU" b="1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sz="2400" b="1" dirty="0">
                <a:solidFill>
                  <a:srgbClr val="000000"/>
                </a:solidFill>
              </a:rPr>
              <a:t>Функция ИЛИ</a:t>
            </a:r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90242"/>
            <a:ext cx="2286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59" y="3618409"/>
            <a:ext cx="219392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/>
          <a:stretch>
            <a:fillRect/>
          </a:stretch>
        </p:blipFill>
        <p:spPr bwMode="auto">
          <a:xfrm>
            <a:off x="2843684" y="4508971"/>
            <a:ext cx="19939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23624" y="2690242"/>
            <a:ext cx="164179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2400" b="1" dirty="0"/>
              <a:t>Функция И</a:t>
            </a:r>
          </a:p>
          <a:p>
            <a:pPr algn="l"/>
            <a:endParaRPr lang="ru-RU" b="1" dirty="0"/>
          </a:p>
          <a:p>
            <a:pPr algn="l"/>
            <a:endParaRPr lang="ru-RU" b="1" dirty="0"/>
          </a:p>
          <a:p>
            <a:pPr algn="l"/>
            <a:endParaRPr lang="ru-RU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22723"/>
            <a:ext cx="2209800" cy="160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0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5554960" cy="5328592"/>
          </a:xfrm>
        </p:spPr>
        <p:txBody>
          <a:bodyPr>
            <a:normAutofit fontScale="70000" lnSpcReduction="20000"/>
          </a:bodyPr>
          <a:lstStyle/>
          <a:p>
            <a:pPr marL="381000" indent="-381000" algn="ctr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Граф причин следствий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3. Базовые символы: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Ограничение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ru-RU" b="1" dirty="0">
                <a:solidFill>
                  <a:srgbClr val="000000"/>
                </a:solidFill>
              </a:rPr>
              <a:t> (</a:t>
            </a:r>
            <a:r>
              <a:rPr lang="en-US" b="1" dirty="0">
                <a:solidFill>
                  <a:srgbClr val="000000"/>
                </a:solidFill>
              </a:rPr>
              <a:t>Exclusive</a:t>
            </a:r>
            <a:r>
              <a:rPr lang="ru-RU" b="1" dirty="0">
                <a:solidFill>
                  <a:srgbClr val="000000"/>
                </a:solidFill>
              </a:rPr>
              <a:t> - исключение):</a:t>
            </a:r>
            <a:endParaRPr lang="en-US" b="1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только одна из величин может принимать </a:t>
            </a:r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значение 1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Ограничение </a:t>
            </a:r>
            <a:r>
              <a:rPr lang="en-US" b="1" dirty="0">
                <a:solidFill>
                  <a:srgbClr val="000000"/>
                </a:solidFill>
              </a:rPr>
              <a:t>I</a:t>
            </a:r>
            <a:r>
              <a:rPr lang="ru-RU" b="1" dirty="0">
                <a:solidFill>
                  <a:srgbClr val="000000"/>
                </a:solidFill>
              </a:rPr>
              <a:t> (</a:t>
            </a:r>
            <a:r>
              <a:rPr lang="en-US" b="1" dirty="0">
                <a:solidFill>
                  <a:srgbClr val="000000"/>
                </a:solidFill>
              </a:rPr>
              <a:t>Inclusive</a:t>
            </a:r>
            <a:r>
              <a:rPr lang="ru-RU" b="1" dirty="0">
                <a:solidFill>
                  <a:srgbClr val="000000"/>
                </a:solidFill>
              </a:rPr>
              <a:t> - включение):</a:t>
            </a:r>
            <a:endParaRPr lang="en-US" b="1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по крайней мере одна из величин должна быть равной 1</a:t>
            </a:r>
          </a:p>
          <a:p>
            <a:pPr marL="381000" indent="-381000" algn="just">
              <a:buFontTx/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Ограничение </a:t>
            </a:r>
            <a:r>
              <a:rPr lang="en-US" b="1" dirty="0">
                <a:solidFill>
                  <a:srgbClr val="000000"/>
                </a:solidFill>
              </a:rPr>
              <a:t>O</a:t>
            </a:r>
            <a:r>
              <a:rPr lang="ru-RU" b="1" dirty="0">
                <a:solidFill>
                  <a:srgbClr val="000000"/>
                </a:solidFill>
              </a:rPr>
              <a:t> (</a:t>
            </a:r>
            <a:r>
              <a:rPr lang="en-US" b="1" dirty="0">
                <a:solidFill>
                  <a:srgbClr val="000000"/>
                </a:solidFill>
              </a:rPr>
              <a:t>Only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one</a:t>
            </a:r>
            <a:r>
              <a:rPr lang="ru-RU" b="1" dirty="0">
                <a:solidFill>
                  <a:srgbClr val="000000"/>
                </a:solidFill>
              </a:rPr>
              <a:t> - только одно):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одна и только одна из величин может быть равна 1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56" y="1844824"/>
            <a:ext cx="18288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34" y="3286422"/>
            <a:ext cx="1676400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56" y="4926607"/>
            <a:ext cx="1747838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5482952" cy="5073427"/>
          </a:xfrm>
        </p:spPr>
        <p:txBody>
          <a:bodyPr>
            <a:normAutofit fontScale="85000" lnSpcReduction="20000"/>
          </a:bodyPr>
          <a:lstStyle/>
          <a:p>
            <a:pPr marL="381000" indent="-381000" algn="ctr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Граф причин следствий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3. Базовые символы: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Ограничение </a:t>
            </a:r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ru-RU" b="1" dirty="0">
                <a:solidFill>
                  <a:srgbClr val="000000"/>
                </a:solidFill>
              </a:rPr>
              <a:t> (</a:t>
            </a:r>
            <a:r>
              <a:rPr lang="en-US" b="1" dirty="0">
                <a:solidFill>
                  <a:srgbClr val="000000"/>
                </a:solidFill>
              </a:rPr>
              <a:t>Requires</a:t>
            </a:r>
            <a:r>
              <a:rPr lang="ru-RU" b="1" dirty="0">
                <a:solidFill>
                  <a:srgbClr val="000000"/>
                </a:solidFill>
              </a:rPr>
              <a:t> - требование):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если а=1, то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ru-RU" dirty="0">
                <a:solidFill>
                  <a:srgbClr val="000000"/>
                </a:solidFill>
              </a:rPr>
              <a:t> должно принимать значение 1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Ограничение М (</a:t>
            </a:r>
            <a:r>
              <a:rPr lang="en-US" b="1" dirty="0">
                <a:solidFill>
                  <a:srgbClr val="000000"/>
                </a:solidFill>
              </a:rPr>
              <a:t>Masks</a:t>
            </a:r>
            <a:r>
              <a:rPr lang="ru-RU" b="1" dirty="0">
                <a:solidFill>
                  <a:srgbClr val="000000"/>
                </a:solidFill>
              </a:rPr>
              <a:t> - скрытие):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если следствие </a:t>
            </a:r>
            <a:r>
              <a:rPr lang="ru-RU" i="1" dirty="0">
                <a:solidFill>
                  <a:srgbClr val="000000"/>
                </a:solidFill>
              </a:rPr>
              <a:t>а=</a:t>
            </a:r>
            <a:r>
              <a:rPr lang="ru-RU" dirty="0">
                <a:solidFill>
                  <a:srgbClr val="000000"/>
                </a:solidFill>
              </a:rPr>
              <a:t>1, то следствие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ru-RU" i="1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должно принять значение 0</a:t>
            </a:r>
          </a:p>
          <a:p>
            <a:pPr marL="0" lvl="0" indent="0">
              <a:buNone/>
            </a:pP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2" y="2204864"/>
            <a:ext cx="18446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4365104"/>
            <a:ext cx="16002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0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70000" lnSpcReduction="20000"/>
          </a:bodyPr>
          <a:lstStyle/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Генерация таблицы решений</a:t>
            </a:r>
            <a:r>
              <a:rPr lang="ru-RU" b="1" dirty="0" smtClean="0">
                <a:solidFill>
                  <a:srgbClr val="000000"/>
                </a:solidFill>
              </a:rPr>
              <a:t>.</a:t>
            </a:r>
          </a:p>
          <a:p>
            <a:pPr marL="381000" indent="-381000" algn="just">
              <a:buFontTx/>
              <a:buNone/>
            </a:pPr>
            <a:endParaRPr lang="ru-RU" b="1" dirty="0">
              <a:solidFill>
                <a:srgbClr val="000000"/>
              </a:solidFill>
            </a:endParaRPr>
          </a:p>
          <a:p>
            <a:pPr marL="514350" indent="-514350" algn="just">
              <a:buFontTx/>
              <a:buAutoNum type="arabicPeriod"/>
            </a:pPr>
            <a:r>
              <a:rPr lang="ru-RU" dirty="0" smtClean="0">
                <a:solidFill>
                  <a:srgbClr val="000000"/>
                </a:solidFill>
              </a:rPr>
              <a:t>Выбирается </a:t>
            </a:r>
            <a:r>
              <a:rPr lang="ru-RU" dirty="0">
                <a:solidFill>
                  <a:srgbClr val="000000"/>
                </a:solidFill>
              </a:rPr>
              <a:t>некоторое следствие, которое должно быть в состоянии «1</a:t>
            </a:r>
            <a:r>
              <a:rPr lang="ru-RU" dirty="0" smtClean="0">
                <a:solidFill>
                  <a:srgbClr val="000000"/>
                </a:solidFill>
              </a:rPr>
              <a:t>».</a:t>
            </a:r>
          </a:p>
          <a:p>
            <a:pPr marL="514350" indent="-514350" algn="just">
              <a:buFontTx/>
              <a:buAutoNum type="arabicPeriod"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2. Находятся все комбинации причин (с учетом ограничений), которые устанавливают это следствие в состояние «1». Для этого из следствия прокладывается обратная трасса через граф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3. Для каждой комбинации причин, приводящих следствие в состояние «1», строится один столбец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4. Для каждой комбинации причин доопределяются состояния всех других следствий. Они помещаются в тот же столбец таблицы решений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5. Действия 1-4 повторяются для всех следствий графа.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0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Пример: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Программа выполняет расчет оплаты за электричество по среднему или переменному тарифу.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При расчете по среднему тарифу: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при месячном потреблении энергии меньшем, чем 100 кВт/ч, выставляется фиксированная сумма;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при потреблении энергии большем или равном 100 кВт/ч применяется процедура </a:t>
            </a:r>
            <a:r>
              <a:rPr lang="ru-RU" i="1" dirty="0">
                <a:solidFill>
                  <a:srgbClr val="000000"/>
                </a:solidFill>
              </a:rPr>
              <a:t>А </a:t>
            </a:r>
            <a:r>
              <a:rPr lang="ru-RU" dirty="0">
                <a:solidFill>
                  <a:srgbClr val="000000"/>
                </a:solidFill>
              </a:rPr>
              <a:t>планирования расчета.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При расчете по переменному тарифу: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при месячном потреблении энергии меньшем, чем 100 кВт/ч, применяется процедура </a:t>
            </a:r>
            <a:r>
              <a:rPr lang="ru-RU" i="1" dirty="0">
                <a:solidFill>
                  <a:srgbClr val="000000"/>
                </a:solidFill>
              </a:rPr>
              <a:t>А </a:t>
            </a:r>
            <a:r>
              <a:rPr lang="ru-RU" dirty="0">
                <a:solidFill>
                  <a:srgbClr val="000000"/>
                </a:solidFill>
              </a:rPr>
              <a:t>планирования расчета;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при потреблении энергии большем или равном 100 кВт/ч применяется процедура </a:t>
            </a:r>
            <a:r>
              <a:rPr lang="ru-RU" i="1" dirty="0">
                <a:solidFill>
                  <a:srgbClr val="000000"/>
                </a:solidFill>
              </a:rPr>
              <a:t>В </a:t>
            </a:r>
            <a:r>
              <a:rPr lang="ru-RU" dirty="0">
                <a:solidFill>
                  <a:srgbClr val="000000"/>
                </a:solidFill>
              </a:rPr>
              <a:t>планирования расчета.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7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4464496" cy="5256584"/>
          </a:xfrm>
        </p:spPr>
        <p:txBody>
          <a:bodyPr>
            <a:normAutofit fontScale="62500" lnSpcReduction="20000"/>
          </a:bodyPr>
          <a:lstStyle/>
          <a:p>
            <a:pPr marL="381000" indent="-381000" algn="just">
              <a:buFontTx/>
              <a:buNone/>
            </a:pPr>
            <a:r>
              <a:rPr lang="ru-RU" sz="3600" b="1" dirty="0">
                <a:solidFill>
                  <a:srgbClr val="000000"/>
                </a:solidFill>
              </a:rPr>
              <a:t>Пример: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Причины: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1 - расчет по среднему тарифу;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2 - расчет по переменному тарифу;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3 - месячное потребление электроэнергии меньше, чем 100 кВт/ч;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4 - месячное потребление электроэнергии больше или равно 100 кВт/ч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pPr marL="381000" indent="-381000" algn="just">
              <a:buFontTx/>
              <a:buChar char="-"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Следствия: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101 - фиксированная сумма; 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102 - процедура </a:t>
            </a:r>
            <a:r>
              <a:rPr lang="ru-RU" i="1" dirty="0">
                <a:solidFill>
                  <a:srgbClr val="000000"/>
                </a:solidFill>
              </a:rPr>
              <a:t>А </a:t>
            </a:r>
            <a:r>
              <a:rPr lang="ru-RU" dirty="0">
                <a:solidFill>
                  <a:srgbClr val="000000"/>
                </a:solidFill>
              </a:rPr>
              <a:t>планирования расчета; 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103 - процедура </a:t>
            </a:r>
            <a:r>
              <a:rPr lang="ru-RU" i="1" dirty="0">
                <a:solidFill>
                  <a:srgbClr val="000000"/>
                </a:solidFill>
              </a:rPr>
              <a:t>В </a:t>
            </a:r>
            <a:r>
              <a:rPr lang="ru-RU" dirty="0">
                <a:solidFill>
                  <a:srgbClr val="000000"/>
                </a:solidFill>
              </a:rPr>
              <a:t>планирования расчета.</a:t>
            </a:r>
          </a:p>
          <a:p>
            <a:pPr marL="381000" indent="-381000"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49530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8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6" name="Group 4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00529"/>
              </p:ext>
            </p:extLst>
          </p:nvPr>
        </p:nvGraphicFramePr>
        <p:xfrm>
          <a:off x="467544" y="1052736"/>
          <a:ext cx="8153400" cy="5257804"/>
        </p:xfrm>
        <a:graphic>
          <a:graphicData uri="http://schemas.openxmlformats.org/drawingml/2006/table">
            <a:tbl>
              <a:tblPr/>
              <a:tblGrid>
                <a:gridCol w="1905000"/>
                <a:gridCol w="812800"/>
                <a:gridCol w="1358900"/>
                <a:gridCol w="1358900"/>
                <a:gridCol w="1358900"/>
                <a:gridCol w="1358900"/>
              </a:tblGrid>
              <a:tr h="5254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Номер столбца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Причины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Вторичные причины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Следствия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6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HeliosCond" pitchFamily="34" charset="-52"/>
              </a:rPr>
              <a:t>Изучаемые вопросы</a:t>
            </a:r>
            <a:endParaRPr lang="ru-RU" sz="2800" b="1" dirty="0">
              <a:latin typeface="HeliosCond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Особенности тестирования «черного ящика»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Способ разбиения по эквивалентности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Способ анализа граничных значений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Способ диаграмм причин-следствий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19872" y="6453336"/>
            <a:ext cx="3960440" cy="504056"/>
          </a:xfrm>
        </p:spPr>
        <p:txBody>
          <a:bodyPr/>
          <a:lstStyle/>
          <a:p>
            <a:pPr algn="l"/>
            <a:endParaRPr lang="ru-RU" dirty="0">
              <a:solidFill>
                <a:srgbClr val="5A585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316416" y="6520259"/>
            <a:ext cx="658416" cy="365125"/>
          </a:xfrm>
        </p:spPr>
        <p:txBody>
          <a:bodyPr/>
          <a:lstStyle/>
          <a:p>
            <a:fld id="{36323958-A135-440C-8751-AE91B7BE7292}" type="slidenum">
              <a:rPr lang="ru-RU" b="1" smtClean="0">
                <a:solidFill>
                  <a:schemeClr val="tx1"/>
                </a:solidFill>
              </a:rPr>
              <a:t>2</a:t>
            </a:fld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25538"/>
            <a:ext cx="3048000" cy="500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buFontTx/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				</a:t>
            </a:r>
          </a:p>
          <a:p>
            <a:pPr marL="381000" indent="-381000">
              <a:buFontTx/>
              <a:buNone/>
            </a:pPr>
            <a:endParaRPr lang="ru-RU" sz="1800" dirty="0" smtClean="0">
              <a:solidFill>
                <a:srgbClr val="000000"/>
              </a:solidFill>
            </a:endParaRPr>
          </a:p>
          <a:p>
            <a:pPr marL="381000" indent="-381000">
              <a:buFontTx/>
              <a:buNone/>
            </a:pPr>
            <a:endParaRPr lang="ru-RU" sz="1800" dirty="0" smtClean="0">
              <a:solidFill>
                <a:srgbClr val="000000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5538"/>
            <a:ext cx="8712968" cy="5255790"/>
          </a:xfrm>
        </p:spPr>
        <p:txBody>
          <a:bodyPr>
            <a:normAutofit fontScale="55000" lnSpcReduction="20000"/>
          </a:bodyPr>
          <a:lstStyle/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Тестовый вариант 1 (столбец 1) </a:t>
            </a:r>
            <a:r>
              <a:rPr lang="ru-RU" b="1" dirty="0">
                <a:solidFill>
                  <a:srgbClr val="000000"/>
                </a:solidFill>
              </a:rPr>
              <a:t>ТВ1:</a:t>
            </a: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ИД: </a:t>
            </a:r>
            <a:r>
              <a:rPr lang="ru-RU" dirty="0">
                <a:solidFill>
                  <a:srgbClr val="000000"/>
                </a:solidFill>
              </a:rPr>
              <a:t>расчет по среднему тарифу; месячное потребление электроэнергии 75 кВт/ч.</a:t>
            </a: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ОЖ.РЕЗ.: </a:t>
            </a:r>
            <a:r>
              <a:rPr lang="ru-RU" dirty="0">
                <a:solidFill>
                  <a:srgbClr val="000000"/>
                </a:solidFill>
              </a:rPr>
              <a:t>минимальная месячная стоимость.</a:t>
            </a:r>
          </a:p>
          <a:p>
            <a:pPr marL="381000" indent="-381000" algn="just">
              <a:buFontTx/>
              <a:buNone/>
            </a:pPr>
            <a:endParaRPr lang="ru-RU" i="1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Тестовый вариант 2 (столбец 2) </a:t>
            </a:r>
            <a:r>
              <a:rPr lang="ru-RU" b="1" dirty="0">
                <a:solidFill>
                  <a:srgbClr val="000000"/>
                </a:solidFill>
              </a:rPr>
              <a:t>ТВ2:</a:t>
            </a: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ИД: </a:t>
            </a:r>
            <a:r>
              <a:rPr lang="ru-RU" dirty="0">
                <a:solidFill>
                  <a:srgbClr val="000000"/>
                </a:solidFill>
              </a:rPr>
              <a:t>расчет по переменному тарифу; месячное потребление электроэнергии 90 кВт/ч.</a:t>
            </a: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ОЖ.РЕЗ.: </a:t>
            </a:r>
            <a:r>
              <a:rPr lang="ru-RU" dirty="0">
                <a:solidFill>
                  <a:srgbClr val="000000"/>
                </a:solidFill>
              </a:rPr>
              <a:t>процедура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ru-RU" dirty="0">
                <a:solidFill>
                  <a:srgbClr val="000000"/>
                </a:solidFill>
              </a:rPr>
              <a:t> планирования расчета.</a:t>
            </a:r>
          </a:p>
          <a:p>
            <a:pPr marL="381000" indent="-381000" algn="just">
              <a:buFontTx/>
              <a:buNone/>
            </a:pPr>
            <a:endParaRPr lang="ru-RU" i="1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Тестовый вариант 3 (столбец 3) </a:t>
            </a:r>
            <a:r>
              <a:rPr lang="ru-RU" b="1" dirty="0">
                <a:solidFill>
                  <a:srgbClr val="000000"/>
                </a:solidFill>
              </a:rPr>
              <a:t>ТВЗ:</a:t>
            </a: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ИД: </a:t>
            </a:r>
            <a:r>
              <a:rPr lang="ru-RU" dirty="0">
                <a:solidFill>
                  <a:srgbClr val="000000"/>
                </a:solidFill>
              </a:rPr>
              <a:t>расчет по среднему тарифу; месячное потребление электроэнергии 100 кВт/ч.</a:t>
            </a: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ОЖ.РЕЗ.: </a:t>
            </a:r>
            <a:r>
              <a:rPr lang="ru-RU" dirty="0">
                <a:solidFill>
                  <a:srgbClr val="000000"/>
                </a:solidFill>
              </a:rPr>
              <a:t>процедура </a:t>
            </a:r>
            <a:r>
              <a:rPr lang="ru-RU" i="1" dirty="0">
                <a:solidFill>
                  <a:srgbClr val="000000"/>
                </a:solidFill>
              </a:rPr>
              <a:t>А </a:t>
            </a:r>
            <a:r>
              <a:rPr lang="ru-RU" dirty="0">
                <a:solidFill>
                  <a:srgbClr val="000000"/>
                </a:solidFill>
              </a:rPr>
              <a:t>планирования расчета.</a:t>
            </a:r>
          </a:p>
          <a:p>
            <a:pPr marL="381000" indent="-381000" algn="just">
              <a:buFontTx/>
              <a:buNone/>
            </a:pPr>
            <a:endParaRPr lang="ru-RU" i="1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Тестовый вариант 4 (столбец 4) </a:t>
            </a:r>
            <a:r>
              <a:rPr lang="ru-RU" b="1" dirty="0">
                <a:solidFill>
                  <a:srgbClr val="000000"/>
                </a:solidFill>
              </a:rPr>
              <a:t>ТВ4:</a:t>
            </a: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ИД: </a:t>
            </a:r>
            <a:r>
              <a:rPr lang="ru-RU" dirty="0">
                <a:solidFill>
                  <a:srgbClr val="000000"/>
                </a:solidFill>
              </a:rPr>
              <a:t>расчет по переменному тарифу; месячное потребление электроэнергии 100 кВт/ч.</a:t>
            </a:r>
          </a:p>
          <a:p>
            <a:pPr marL="381000" indent="-381000" algn="just"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ОЖ.РЕЗ.: </a:t>
            </a:r>
            <a:r>
              <a:rPr lang="ru-RU" dirty="0">
                <a:solidFill>
                  <a:srgbClr val="000000"/>
                </a:solidFill>
              </a:rPr>
              <a:t>процедура </a:t>
            </a:r>
            <a:r>
              <a:rPr lang="ru-RU" i="1" dirty="0">
                <a:solidFill>
                  <a:srgbClr val="000000"/>
                </a:solidFill>
              </a:rPr>
              <a:t>В </a:t>
            </a:r>
            <a:r>
              <a:rPr lang="ru-RU" dirty="0">
                <a:solidFill>
                  <a:srgbClr val="000000"/>
                </a:solidFill>
              </a:rPr>
              <a:t>планирования расчета.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06" y="764704"/>
            <a:ext cx="8229600" cy="64807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HeliosCond" pitchFamily="34" charset="-52"/>
              </a:rPr>
              <a:t>Особенности тестирования «черного ящика»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06" y="1484784"/>
            <a:ext cx="8229600" cy="288032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ru-RU" sz="2400" b="1" dirty="0"/>
              <a:t>Известно</a:t>
            </a:r>
            <a:r>
              <a:rPr lang="ru-RU" sz="2400" dirty="0"/>
              <a:t>: входные данные и соответствующие выходные данные (ТЗ и спецификации).</a:t>
            </a:r>
          </a:p>
          <a:p>
            <a:pPr>
              <a:buFontTx/>
              <a:buNone/>
            </a:pPr>
            <a:r>
              <a:rPr lang="ru-RU" sz="2400" b="1" dirty="0"/>
              <a:t>Исследуется</a:t>
            </a:r>
            <a:r>
              <a:rPr lang="ru-RU" sz="2400" dirty="0"/>
              <a:t>: поведение программы при решении возложенных на нее функциональных задач.</a:t>
            </a:r>
          </a:p>
          <a:p>
            <a:pPr>
              <a:buFontTx/>
              <a:buNone/>
            </a:pPr>
            <a:endParaRPr lang="ru-RU" sz="2400" dirty="0"/>
          </a:p>
          <a:p>
            <a:pPr>
              <a:buFontTx/>
              <a:buNone/>
            </a:pPr>
            <a:r>
              <a:rPr lang="ru-RU" sz="2400" dirty="0"/>
              <a:t>Составление тестов предполагает получение:</a:t>
            </a:r>
          </a:p>
          <a:p>
            <a:pPr>
              <a:buFontTx/>
              <a:buNone/>
            </a:pPr>
            <a:r>
              <a:rPr lang="ru-RU" sz="2400" dirty="0"/>
              <a:t>	- наборов входных данных, которые приводят к аномалиям поведения программы (</a:t>
            </a:r>
            <a:r>
              <a:rPr lang="en-US" sz="2400" dirty="0"/>
              <a:t>IT</a:t>
            </a:r>
            <a:r>
              <a:rPr lang="ru-RU" sz="2400" dirty="0"/>
              <a:t>);</a:t>
            </a:r>
          </a:p>
          <a:p>
            <a:pPr>
              <a:buFontTx/>
              <a:buNone/>
            </a:pPr>
            <a:r>
              <a:rPr lang="ru-RU" sz="2400" dirty="0"/>
              <a:t>	- наборов выходных данных, которые демонстрируют дефекты программы (ОТ).</a:t>
            </a:r>
          </a:p>
          <a:p>
            <a:pPr marL="45720" indent="0">
              <a:spcBef>
                <a:spcPts val="1200"/>
              </a:spcBef>
              <a:buNone/>
            </a:pP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3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40" y="4056782"/>
            <a:ext cx="4114800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599"/>
          </a:xfrm>
        </p:spPr>
        <p:txBody>
          <a:bodyPr>
            <a:normAutofit fontScale="62500" lnSpcReduction="20000"/>
          </a:bodyPr>
          <a:lstStyle/>
          <a:p>
            <a:pPr algn="just">
              <a:buFontTx/>
              <a:buNone/>
            </a:pPr>
            <a:r>
              <a:rPr lang="ru-RU" sz="3600" b="1" dirty="0">
                <a:solidFill>
                  <a:srgbClr val="000000"/>
                </a:solidFill>
              </a:rPr>
              <a:t>Целевые категории ошибок:</a:t>
            </a:r>
          </a:p>
          <a:p>
            <a:pPr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некорректные или отсутствующие функции;</a:t>
            </a:r>
          </a:p>
          <a:p>
            <a:pPr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ошибки интерфейса;</a:t>
            </a:r>
          </a:p>
          <a:p>
            <a:pPr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ошибки во внешних структурах данных или в доступе к базе данных;</a:t>
            </a:r>
          </a:p>
          <a:p>
            <a:pPr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ошибки характеристик (необходимая емкость памяти и т. д.);</a:t>
            </a:r>
          </a:p>
          <a:p>
            <a:pPr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ошибки инициализации и завершения.</a:t>
            </a:r>
          </a:p>
          <a:p>
            <a:pPr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ru-RU" sz="3600" dirty="0">
                <a:solidFill>
                  <a:srgbClr val="000000"/>
                </a:solidFill>
              </a:rPr>
              <a:t>	</a:t>
            </a:r>
            <a:r>
              <a:rPr lang="ru-RU" sz="3600" b="1" dirty="0">
                <a:solidFill>
                  <a:srgbClr val="000000"/>
                </a:solidFill>
              </a:rPr>
              <a:t>Достоинства: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сокращение необходимого количества тестовых вариантов;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выявление классов ошибок, а не отдельных ошибок.</a:t>
            </a:r>
          </a:p>
          <a:p>
            <a:pPr>
              <a:buFontTx/>
              <a:buNone/>
            </a:pPr>
            <a:endParaRPr lang="ru-RU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	</a:t>
            </a:r>
            <a:r>
              <a:rPr lang="ru-RU" sz="3600" b="1" dirty="0">
                <a:solidFill>
                  <a:srgbClr val="000000"/>
                </a:solidFill>
              </a:rPr>
              <a:t>Недостатки: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тестирование возможно только на завершающих стадиях реализации;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трудность определения конкретного оператора (подпрограммы), приведшего к ошибке.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4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152128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Область данных программы делится на </a:t>
            </a:r>
            <a:r>
              <a:rPr lang="ru-RU" i="1" dirty="0">
                <a:solidFill>
                  <a:srgbClr val="000000"/>
                </a:solidFill>
              </a:rPr>
              <a:t>классы эквивалентности</a:t>
            </a:r>
            <a:r>
              <a:rPr lang="ru-RU" dirty="0">
                <a:solidFill>
                  <a:srgbClr val="000000"/>
                </a:solidFill>
                <a:cs typeface="Times New Roman" charset="0"/>
              </a:rPr>
              <a:t>.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ru-RU" i="1" dirty="0">
                <a:solidFill>
                  <a:srgbClr val="000000"/>
                </a:solidFill>
              </a:rPr>
              <a:t>Класс эквивалентности –</a:t>
            </a:r>
            <a:r>
              <a:rPr lang="ru-RU" dirty="0">
                <a:solidFill>
                  <a:srgbClr val="000000"/>
                </a:solidFill>
              </a:rPr>
              <a:t> набор данных с общими свойствами (с точки зрения логики выполнения программы). </a:t>
            </a:r>
          </a:p>
          <a:p>
            <a:pPr marL="0" indent="0" algn="ctr">
              <a:buNone/>
            </a:pP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28606" y="764704"/>
            <a:ext cx="8229600" cy="64807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HeliosCond" pitchFamily="34" charset="-52"/>
              </a:rPr>
              <a:t>Способ разбиения по эквивалентности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520" y="2492896"/>
            <a:ext cx="429188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ru-RU" sz="2200" dirty="0">
                <a:solidFill>
                  <a:srgbClr val="000000"/>
                </a:solidFill>
              </a:rPr>
              <a:t>Класс эквивалентности включает множество значений данных, допустимых или недопустимых по условиям ввода.</a:t>
            </a:r>
          </a:p>
          <a:p>
            <a:pPr indent="180975" eaLnBrk="0" hangingPunct="0"/>
            <a:endParaRPr lang="ru-RU" sz="2200" dirty="0" smtClean="0">
              <a:solidFill>
                <a:srgbClr val="000000"/>
              </a:solidFill>
            </a:endParaRPr>
          </a:p>
          <a:p>
            <a:pPr indent="180975" eaLnBrk="0" hangingPunct="0"/>
            <a:r>
              <a:rPr lang="ru-RU" sz="2200" dirty="0" smtClean="0">
                <a:solidFill>
                  <a:srgbClr val="000000"/>
                </a:solidFill>
              </a:rPr>
              <a:t>Условие </a:t>
            </a:r>
            <a:r>
              <a:rPr lang="ru-RU" sz="2200" dirty="0">
                <a:solidFill>
                  <a:srgbClr val="000000"/>
                </a:solidFill>
              </a:rPr>
              <a:t>ввода может задавать:</a:t>
            </a:r>
          </a:p>
          <a:p>
            <a:pPr indent="180975" eaLnBrk="0" hangingPunct="0">
              <a:buFontTx/>
              <a:buChar char="-"/>
            </a:pPr>
            <a:r>
              <a:rPr lang="ru-RU" sz="2200" dirty="0">
                <a:solidFill>
                  <a:srgbClr val="000000"/>
                </a:solidFill>
              </a:rPr>
              <a:t>определенное значение;</a:t>
            </a:r>
          </a:p>
          <a:p>
            <a:pPr indent="180975" eaLnBrk="0" hangingPunct="0">
              <a:buFontTx/>
              <a:buChar char="-"/>
            </a:pPr>
            <a:r>
              <a:rPr lang="ru-RU" sz="2200" dirty="0">
                <a:solidFill>
                  <a:srgbClr val="000000"/>
                </a:solidFill>
              </a:rPr>
              <a:t>диапазон значений;</a:t>
            </a:r>
          </a:p>
          <a:p>
            <a:pPr indent="180975" eaLnBrk="0" hangingPunct="0">
              <a:buFontTx/>
              <a:buChar char="-"/>
            </a:pPr>
            <a:r>
              <a:rPr lang="ru-RU" sz="2200" dirty="0">
                <a:solidFill>
                  <a:srgbClr val="000000"/>
                </a:solidFill>
              </a:rPr>
              <a:t>множество конкретных значений;</a:t>
            </a:r>
          </a:p>
          <a:p>
            <a:pPr indent="180975" eaLnBrk="0" hangingPunct="0">
              <a:buFontTx/>
              <a:buChar char="-"/>
            </a:pPr>
            <a:r>
              <a:rPr lang="ru-RU" sz="2200" dirty="0">
                <a:solidFill>
                  <a:srgbClr val="000000"/>
                </a:solidFill>
              </a:rPr>
              <a:t>логическое значение. </a:t>
            </a:r>
          </a:p>
          <a:p>
            <a:pPr algn="r"/>
            <a:endParaRPr lang="ru-RU" sz="1200" dirty="0" smtClean="0">
              <a:solidFill>
                <a:schemeClr val="bg1"/>
              </a:solidFill>
              <a:latin typeface="HeliosCond" pitchFamily="34" charset="-5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4" y="2900363"/>
            <a:ext cx="45720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  <a:cs typeface="Times New Roman" charset="0"/>
              </a:rPr>
              <a:t>1. </a:t>
            </a:r>
            <a:r>
              <a:rPr lang="ru-RU" b="1" dirty="0">
                <a:solidFill>
                  <a:srgbClr val="000000"/>
                </a:solidFill>
              </a:rPr>
              <a:t>Диапазон </a:t>
            </a:r>
            <a:r>
              <a:rPr lang="en-US" b="1" dirty="0">
                <a:solidFill>
                  <a:srgbClr val="000000"/>
                </a:solidFill>
              </a:rPr>
              <a:t>m</a:t>
            </a:r>
            <a:r>
              <a:rPr lang="ru-RU" b="1" dirty="0">
                <a:solidFill>
                  <a:srgbClr val="000000"/>
                </a:solidFill>
              </a:rPr>
              <a:t>...</a:t>
            </a:r>
            <a:r>
              <a:rPr lang="en-US" b="1" dirty="0">
                <a:solidFill>
                  <a:srgbClr val="000000"/>
                </a:solidFill>
              </a:rPr>
              <a:t>n</a:t>
            </a:r>
            <a:r>
              <a:rPr lang="ru-RU" b="1" dirty="0">
                <a:solidFill>
                  <a:srgbClr val="000000"/>
                </a:solidFill>
              </a:rPr>
              <a:t>: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-       </a:t>
            </a:r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ru-RU" dirty="0">
                <a:solidFill>
                  <a:srgbClr val="000000"/>
                </a:solidFill>
              </a:rPr>
              <a:t>_</a:t>
            </a:r>
            <a:r>
              <a:rPr lang="en-US" dirty="0">
                <a:solidFill>
                  <a:srgbClr val="000000"/>
                </a:solidFill>
              </a:rPr>
              <a:t>Class</a:t>
            </a:r>
            <a:r>
              <a:rPr lang="ru-RU" dirty="0">
                <a:solidFill>
                  <a:srgbClr val="000000"/>
                </a:solidFill>
              </a:rPr>
              <a:t> = {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ru-RU" dirty="0">
                <a:solidFill>
                  <a:srgbClr val="000000"/>
                </a:solidFill>
              </a:rPr>
              <a:t>…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ru-RU" dirty="0">
                <a:solidFill>
                  <a:srgbClr val="000000"/>
                </a:solidFill>
              </a:rPr>
              <a:t>};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-       </a:t>
            </a:r>
            <a:r>
              <a:rPr lang="en-US" dirty="0" err="1">
                <a:solidFill>
                  <a:srgbClr val="000000"/>
                </a:solidFill>
              </a:rPr>
              <a:t>Inv</a:t>
            </a:r>
            <a:r>
              <a:rPr lang="ru-RU" dirty="0">
                <a:solidFill>
                  <a:srgbClr val="000000"/>
                </a:solidFill>
              </a:rPr>
              <a:t>_С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ru-RU" dirty="0">
                <a:solidFill>
                  <a:srgbClr val="000000"/>
                </a:solidFill>
              </a:rPr>
              <a:t>а</a:t>
            </a:r>
            <a:r>
              <a:rPr lang="en-US" dirty="0" err="1">
                <a:solidFill>
                  <a:srgbClr val="000000"/>
                </a:solidFill>
              </a:rPr>
              <a:t>ss</a:t>
            </a:r>
            <a:r>
              <a:rPr lang="ru-RU" dirty="0">
                <a:solidFill>
                  <a:srgbClr val="000000"/>
                </a:solidFill>
              </a:rPr>
              <a:t>1 = {</a:t>
            </a:r>
            <a:r>
              <a:rPr lang="en-US" dirty="0">
                <a:solidFill>
                  <a:srgbClr val="000000"/>
                </a:solidFill>
              </a:rPr>
              <a:t>x </a:t>
            </a:r>
            <a:r>
              <a:rPr lang="ru-RU" dirty="0">
                <a:solidFill>
                  <a:srgbClr val="000000"/>
                </a:solidFill>
              </a:rPr>
              <a:t>| для любого х: х &lt; 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ru-RU" dirty="0">
                <a:solidFill>
                  <a:srgbClr val="000000"/>
                </a:solidFill>
              </a:rPr>
              <a:t>};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-       </a:t>
            </a:r>
            <a:r>
              <a:rPr lang="en-US" dirty="0" err="1">
                <a:solidFill>
                  <a:srgbClr val="000000"/>
                </a:solidFill>
              </a:rPr>
              <a:t>Inv</a:t>
            </a:r>
            <a:r>
              <a:rPr lang="ru-RU" dirty="0">
                <a:solidFill>
                  <a:srgbClr val="000000"/>
                </a:solidFill>
              </a:rPr>
              <a:t>_С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ru-RU" dirty="0">
                <a:solidFill>
                  <a:srgbClr val="000000"/>
                </a:solidFill>
              </a:rPr>
              <a:t>а</a:t>
            </a:r>
            <a:r>
              <a:rPr lang="en-US" dirty="0" err="1">
                <a:solidFill>
                  <a:srgbClr val="000000"/>
                </a:solidFill>
              </a:rPr>
              <a:t>ss</a:t>
            </a:r>
            <a:r>
              <a:rPr lang="ru-RU" dirty="0">
                <a:solidFill>
                  <a:srgbClr val="000000"/>
                </a:solidFill>
              </a:rPr>
              <a:t>2 = {</a:t>
            </a:r>
            <a:r>
              <a:rPr lang="en-US" dirty="0">
                <a:solidFill>
                  <a:srgbClr val="000000"/>
                </a:solidFill>
              </a:rPr>
              <a:t>y </a:t>
            </a:r>
            <a:r>
              <a:rPr lang="ru-RU" dirty="0">
                <a:solidFill>
                  <a:srgbClr val="000000"/>
                </a:solidFill>
              </a:rPr>
              <a:t>| для любого у: у &gt;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ru-RU" dirty="0">
                <a:solidFill>
                  <a:srgbClr val="000000"/>
                </a:solidFill>
              </a:rPr>
              <a:t>}.</a:t>
            </a:r>
          </a:p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2. Конкретное значение а:</a:t>
            </a:r>
          </a:p>
          <a:p>
            <a:pPr algn="just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-       </a:t>
            </a:r>
            <a:r>
              <a:rPr lang="en-US" dirty="0" err="1">
                <a:solidFill>
                  <a:srgbClr val="000000"/>
                </a:solidFill>
              </a:rPr>
              <a:t>V_Class</a:t>
            </a:r>
            <a:r>
              <a:rPr lang="en-US" dirty="0">
                <a:solidFill>
                  <a:srgbClr val="000000"/>
                </a:solidFill>
              </a:rPr>
              <a:t> = {a};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-       </a:t>
            </a:r>
            <a:r>
              <a:rPr lang="en-US" dirty="0" err="1">
                <a:solidFill>
                  <a:srgbClr val="000000"/>
                </a:solidFill>
              </a:rPr>
              <a:t>Inv</a:t>
            </a:r>
            <a:r>
              <a:rPr lang="ru-RU" dirty="0">
                <a:solidFill>
                  <a:srgbClr val="000000"/>
                </a:solidFill>
              </a:rPr>
              <a:t>_</a:t>
            </a:r>
            <a:r>
              <a:rPr lang="en-US" dirty="0">
                <a:solidFill>
                  <a:srgbClr val="000000"/>
                </a:solidFill>
              </a:rPr>
              <a:t>Class</a:t>
            </a:r>
            <a:r>
              <a:rPr lang="ru-RU" dirty="0">
                <a:solidFill>
                  <a:srgbClr val="000000"/>
                </a:solidFill>
              </a:rPr>
              <a:t>1 = {х | для любого х: х &lt; а};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-       </a:t>
            </a:r>
            <a:r>
              <a:rPr lang="en-US" dirty="0" err="1">
                <a:solidFill>
                  <a:srgbClr val="000000"/>
                </a:solidFill>
              </a:rPr>
              <a:t>Inv</a:t>
            </a:r>
            <a:r>
              <a:rPr lang="ru-RU" dirty="0">
                <a:solidFill>
                  <a:srgbClr val="000000"/>
                </a:solidFill>
              </a:rPr>
              <a:t>_С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ru-RU" dirty="0">
                <a:solidFill>
                  <a:srgbClr val="000000"/>
                </a:solidFill>
              </a:rPr>
              <a:t>а</a:t>
            </a:r>
            <a:r>
              <a:rPr lang="en-US" dirty="0" err="1">
                <a:solidFill>
                  <a:srgbClr val="000000"/>
                </a:solidFill>
              </a:rPr>
              <a:t>ss</a:t>
            </a:r>
            <a:r>
              <a:rPr lang="ru-RU" dirty="0">
                <a:solidFill>
                  <a:srgbClr val="000000"/>
                </a:solidFill>
              </a:rPr>
              <a:t>2 = { </a:t>
            </a:r>
            <a:r>
              <a:rPr lang="en-US" dirty="0">
                <a:solidFill>
                  <a:srgbClr val="000000"/>
                </a:solidFill>
              </a:rPr>
              <a:t>y </a:t>
            </a:r>
            <a:r>
              <a:rPr lang="ru-RU" dirty="0">
                <a:solidFill>
                  <a:srgbClr val="000000"/>
                </a:solidFill>
              </a:rPr>
              <a:t>| для любого у: у &gt; а}.</a:t>
            </a:r>
          </a:p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3. Множество значений {а,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ru-RU" b="1" dirty="0">
                <a:solidFill>
                  <a:srgbClr val="000000"/>
                </a:solidFill>
              </a:rPr>
              <a:t>, с} :</a:t>
            </a:r>
          </a:p>
          <a:p>
            <a:pPr algn="just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-       </a:t>
            </a:r>
            <a:r>
              <a:rPr lang="en-US" dirty="0" err="1">
                <a:solidFill>
                  <a:srgbClr val="000000"/>
                </a:solidFill>
              </a:rPr>
              <a:t>V_Class</a:t>
            </a:r>
            <a:r>
              <a:rPr lang="en-US" dirty="0">
                <a:solidFill>
                  <a:srgbClr val="000000"/>
                </a:solidFill>
              </a:rPr>
              <a:t> = {a, b, </a:t>
            </a:r>
            <a:r>
              <a:rPr lang="ru-RU" dirty="0">
                <a:solidFill>
                  <a:srgbClr val="000000"/>
                </a:solidFill>
              </a:rPr>
              <a:t>с</a:t>
            </a:r>
            <a:r>
              <a:rPr lang="en-US" dirty="0">
                <a:solidFill>
                  <a:srgbClr val="000000"/>
                </a:solidFill>
              </a:rPr>
              <a:t>};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-       </a:t>
            </a:r>
            <a:r>
              <a:rPr lang="ru-RU" dirty="0" err="1">
                <a:solidFill>
                  <a:srgbClr val="000000"/>
                </a:solidFill>
              </a:rPr>
              <a:t>Inv_С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ru-RU" dirty="0">
                <a:solidFill>
                  <a:srgbClr val="000000"/>
                </a:solidFill>
              </a:rPr>
              <a:t>а</a:t>
            </a:r>
            <a:r>
              <a:rPr lang="en-US" dirty="0" err="1">
                <a:solidFill>
                  <a:srgbClr val="000000"/>
                </a:solidFill>
              </a:rPr>
              <a:t>ss</a:t>
            </a:r>
            <a:r>
              <a:rPr lang="ru-RU" dirty="0">
                <a:solidFill>
                  <a:srgbClr val="000000"/>
                </a:solidFill>
              </a:rPr>
              <a:t> = {</a:t>
            </a:r>
            <a:r>
              <a:rPr lang="en-US" dirty="0">
                <a:solidFill>
                  <a:srgbClr val="000000"/>
                </a:solidFill>
              </a:rPr>
              <a:t>x </a:t>
            </a:r>
            <a:r>
              <a:rPr lang="ru-RU" dirty="0">
                <a:solidFill>
                  <a:srgbClr val="000000"/>
                </a:solidFill>
              </a:rPr>
              <a:t>| для любого х: (</a:t>
            </a:r>
            <a:r>
              <a:rPr lang="ru-RU" dirty="0" err="1">
                <a:solidFill>
                  <a:srgbClr val="000000"/>
                </a:solidFill>
              </a:rPr>
              <a:t>х</a:t>
            </a:r>
            <a:r>
              <a:rPr lang="ru-RU" dirty="0" err="1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ru-RU" dirty="0" err="1">
                <a:solidFill>
                  <a:srgbClr val="000000"/>
                </a:solidFill>
              </a:rPr>
              <a:t>а</a:t>
            </a:r>
            <a:r>
              <a:rPr lang="ru-RU" dirty="0">
                <a:solidFill>
                  <a:srgbClr val="000000"/>
                </a:solidFill>
              </a:rPr>
              <a:t>)&amp;(х</a:t>
            </a:r>
            <a:r>
              <a:rPr lang="ru-RU" dirty="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ru-RU" dirty="0">
                <a:solidFill>
                  <a:srgbClr val="000000"/>
                </a:solidFill>
              </a:rPr>
              <a:t>)&amp;(</a:t>
            </a:r>
            <a:r>
              <a:rPr lang="ru-RU" dirty="0" err="1">
                <a:solidFill>
                  <a:srgbClr val="000000"/>
                </a:solidFill>
              </a:rPr>
              <a:t>х</a:t>
            </a:r>
            <a:r>
              <a:rPr lang="ru-RU" dirty="0" err="1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ru-RU" dirty="0" err="1">
                <a:solidFill>
                  <a:srgbClr val="000000"/>
                </a:solidFill>
              </a:rPr>
              <a:t>с</a:t>
            </a:r>
            <a:r>
              <a:rPr lang="ru-RU" dirty="0">
                <a:solidFill>
                  <a:srgbClr val="000000"/>
                </a:solidFill>
              </a:rPr>
              <a:t>)}.</a:t>
            </a:r>
          </a:p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4. Логическое значение, например </a:t>
            </a:r>
            <a:r>
              <a:rPr lang="en-US" b="1" dirty="0">
                <a:solidFill>
                  <a:srgbClr val="000000"/>
                </a:solidFill>
              </a:rPr>
              <a:t>true</a:t>
            </a:r>
            <a:r>
              <a:rPr lang="ru-RU" b="1" dirty="0">
                <a:solidFill>
                  <a:srgbClr val="000000"/>
                </a:solidFill>
              </a:rPr>
              <a:t>:</a:t>
            </a:r>
          </a:p>
          <a:p>
            <a:pPr algn="just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-       </a:t>
            </a:r>
            <a:r>
              <a:rPr lang="en-US" dirty="0" err="1">
                <a:solidFill>
                  <a:srgbClr val="000000"/>
                </a:solidFill>
              </a:rPr>
              <a:t>V_Class</a:t>
            </a:r>
            <a:r>
              <a:rPr lang="en-US" dirty="0">
                <a:solidFill>
                  <a:srgbClr val="000000"/>
                </a:solidFill>
              </a:rPr>
              <a:t> = {true}; 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-       </a:t>
            </a:r>
            <a:r>
              <a:rPr lang="en-US" dirty="0" err="1">
                <a:solidFill>
                  <a:srgbClr val="000000"/>
                </a:solidFill>
              </a:rPr>
              <a:t>Inv_Class</a:t>
            </a:r>
            <a:r>
              <a:rPr lang="en-US" dirty="0">
                <a:solidFill>
                  <a:srgbClr val="000000"/>
                </a:solidFill>
              </a:rPr>
              <a:t> = {false}.</a:t>
            </a:r>
            <a:endParaRPr lang="ru-RU" dirty="0">
              <a:solidFill>
                <a:srgbClr val="000000"/>
              </a:solidFill>
            </a:endParaRPr>
          </a:p>
          <a:p>
            <a:pPr marL="381000" indent="-381000">
              <a:buNone/>
            </a:pP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5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 fontScale="70000" lnSpcReduction="20000"/>
          </a:bodyPr>
          <a:lstStyle/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Данный способ дополняет способ разбиения по эквивалентности.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Основные отличия анализа граничных значений от разбиения по эквивалентности:</a:t>
            </a:r>
          </a:p>
          <a:p>
            <a:pPr algn="just">
              <a:buFontTx/>
              <a:buChar char="-"/>
            </a:pPr>
            <a:r>
              <a:rPr lang="ru-RU" sz="2800" dirty="0">
                <a:solidFill>
                  <a:srgbClr val="000000"/>
                </a:solidFill>
              </a:rPr>
              <a:t>тестовые варианты создаются для проверки только ребер классов эквивалентности;</a:t>
            </a:r>
          </a:p>
          <a:p>
            <a:pPr algn="just">
              <a:buFontTx/>
              <a:buChar char="-"/>
            </a:pPr>
            <a:r>
              <a:rPr lang="ru-RU" sz="2800" dirty="0">
                <a:solidFill>
                  <a:srgbClr val="000000"/>
                </a:solidFill>
              </a:rPr>
              <a:t>при создании тестовых вариантов учитывают не только условия ввода, но и область вывода.</a:t>
            </a:r>
          </a:p>
          <a:p>
            <a:pPr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Основные правила анализа граничных значений: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1. Если условие ввода задает диапазон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ru-RU" dirty="0">
                <a:solidFill>
                  <a:srgbClr val="000000"/>
                </a:solidFill>
              </a:rPr>
              <a:t>...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ru-RU" dirty="0">
                <a:solidFill>
                  <a:srgbClr val="000000"/>
                </a:solidFill>
              </a:rPr>
              <a:t>, то тестовые варианты должны быть построены:</a:t>
            </a:r>
          </a:p>
          <a:p>
            <a:pPr algn="just">
              <a:buFontTx/>
              <a:buChar char="-"/>
            </a:pPr>
            <a:r>
              <a:rPr lang="ru-RU" sz="2800" dirty="0">
                <a:solidFill>
                  <a:srgbClr val="000000"/>
                </a:solidFill>
              </a:rPr>
              <a:t>для значений </a:t>
            </a: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ru-RU" sz="2800" dirty="0">
                <a:solidFill>
                  <a:srgbClr val="000000"/>
                </a:solidFill>
              </a:rPr>
              <a:t> и </a:t>
            </a:r>
            <a:r>
              <a:rPr lang="en-US" sz="2800" dirty="0">
                <a:solidFill>
                  <a:srgbClr val="000000"/>
                </a:solidFill>
              </a:rPr>
              <a:t>n</a:t>
            </a:r>
            <a:r>
              <a:rPr lang="ru-RU" sz="2800" dirty="0">
                <a:solidFill>
                  <a:srgbClr val="000000"/>
                </a:solidFill>
              </a:rPr>
              <a:t>;</a:t>
            </a:r>
            <a:endParaRPr lang="en-US" sz="2800" dirty="0">
              <a:solidFill>
                <a:srgbClr val="000000"/>
              </a:solidFill>
            </a:endParaRPr>
          </a:p>
          <a:p>
            <a:pPr algn="just">
              <a:buFontTx/>
              <a:buChar char="-"/>
            </a:pPr>
            <a:r>
              <a:rPr lang="ru-RU" sz="2800" dirty="0">
                <a:solidFill>
                  <a:srgbClr val="000000"/>
                </a:solidFill>
              </a:rPr>
              <a:t>для значений чуть левее </a:t>
            </a:r>
            <a:r>
              <a:rPr lang="en-US" sz="2800" dirty="0">
                <a:solidFill>
                  <a:srgbClr val="000000"/>
                </a:solidFill>
              </a:rPr>
              <a:t>n</a:t>
            </a:r>
            <a:r>
              <a:rPr lang="ru-RU" sz="2800" dirty="0">
                <a:solidFill>
                  <a:srgbClr val="000000"/>
                </a:solidFill>
              </a:rPr>
              <a:t> и чуть правее </a:t>
            </a: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ru-RU" sz="2800" dirty="0">
                <a:solidFill>
                  <a:srgbClr val="000000"/>
                </a:solidFill>
              </a:rPr>
              <a:t> на числовой оси.</a:t>
            </a:r>
          </a:p>
          <a:p>
            <a:pPr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2. Если условие ввода задает дискретное множество значений, то создаются тестовые варианты:</a:t>
            </a:r>
          </a:p>
          <a:p>
            <a:pPr algn="just">
              <a:buFontTx/>
              <a:buChar char="-"/>
            </a:pPr>
            <a:r>
              <a:rPr lang="ru-RU" sz="2800" dirty="0">
                <a:solidFill>
                  <a:srgbClr val="000000"/>
                </a:solidFill>
              </a:rPr>
              <a:t>для проверки минимального и максимального из значений;</a:t>
            </a:r>
            <a:endParaRPr lang="en-US" sz="2800" dirty="0">
              <a:solidFill>
                <a:srgbClr val="000000"/>
              </a:solidFill>
            </a:endParaRPr>
          </a:p>
          <a:p>
            <a:pPr algn="just">
              <a:buFontTx/>
              <a:buChar char="-"/>
            </a:pPr>
            <a:r>
              <a:rPr lang="ru-RU" sz="2800" dirty="0">
                <a:solidFill>
                  <a:srgbClr val="000000"/>
                </a:solidFill>
              </a:rPr>
              <a:t>для значений чуть меньше минимума и чуть больше максимума.</a:t>
            </a:r>
          </a:p>
          <a:p>
            <a:pPr marL="381000" indent="-381000"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606" y="764704"/>
            <a:ext cx="8229600" cy="64807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HeliosCond" pitchFamily="34" charset="-52"/>
              </a:rPr>
              <a:t>Способ анализа граничных значений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sz="2400" b="1" dirty="0">
                <a:solidFill>
                  <a:srgbClr val="000000"/>
                </a:solidFill>
              </a:rPr>
              <a:t>Основные правила анализа граничных значений</a:t>
            </a:r>
            <a:r>
              <a:rPr lang="ru-RU" sz="2400" b="1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buFontTx/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3</a:t>
            </a:r>
            <a:r>
              <a:rPr lang="ru-RU" sz="2400" dirty="0">
                <a:solidFill>
                  <a:srgbClr val="000000"/>
                </a:solidFill>
              </a:rPr>
              <a:t>. Правила 1 и 2 также применяются и к условиям области вывода.</a:t>
            </a:r>
          </a:p>
          <a:p>
            <a:pPr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4. Если внутренние структуры данных программы имеют предписанные границы, то разрабатываются тестовые варианты, проверяющие эти структуры на их границах.</a:t>
            </a:r>
          </a:p>
          <a:p>
            <a:pPr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5. Если входные или выходные данные программы являются упорядоченными множествами (например, последовательным файлом, линейным списком, таблицей), то тестируется обработка первого и последнего элементов этих множеств.</a:t>
            </a:r>
          </a:p>
          <a:p>
            <a:pPr marL="381000" indent="-381000">
              <a:buNone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010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ru-RU" sz="2600" dirty="0">
                <a:solidFill>
                  <a:srgbClr val="000000"/>
                </a:solidFill>
              </a:rPr>
              <a:t>Пример: программа поиска делением пополам.</a:t>
            </a:r>
          </a:p>
          <a:p>
            <a:pPr algn="just">
              <a:buFontTx/>
              <a:buNone/>
            </a:pPr>
            <a:r>
              <a:rPr lang="ru-RU" sz="2600" dirty="0">
                <a:solidFill>
                  <a:srgbClr val="000000"/>
                </a:solidFill>
              </a:rPr>
              <a:t>Поиск выполняется в массиве элементов М, возвращается индекс </a:t>
            </a:r>
            <a:r>
              <a:rPr lang="en-US" sz="2600" dirty="0">
                <a:solidFill>
                  <a:srgbClr val="000000"/>
                </a:solidFill>
              </a:rPr>
              <a:t>I </a:t>
            </a:r>
            <a:r>
              <a:rPr lang="ru-RU" sz="2600" dirty="0">
                <a:solidFill>
                  <a:srgbClr val="000000"/>
                </a:solidFill>
              </a:rPr>
              <a:t>элемента массива, значение которого соответствует ключу поиска </a:t>
            </a:r>
            <a:r>
              <a:rPr lang="en-US" sz="2600" dirty="0">
                <a:solidFill>
                  <a:srgbClr val="000000"/>
                </a:solidFill>
              </a:rPr>
              <a:t>Key</a:t>
            </a:r>
            <a:r>
              <a:rPr lang="ru-RU" sz="2600" dirty="0">
                <a:solidFill>
                  <a:srgbClr val="000000"/>
                </a:solidFill>
              </a:rPr>
              <a:t>. </a:t>
            </a:r>
          </a:p>
          <a:p>
            <a:pPr algn="just">
              <a:buFontTx/>
              <a:buNone/>
            </a:pPr>
            <a:r>
              <a:rPr lang="ru-RU" sz="2600" dirty="0">
                <a:solidFill>
                  <a:srgbClr val="000000"/>
                </a:solidFill>
              </a:rPr>
              <a:t>Предусловия:</a:t>
            </a:r>
          </a:p>
          <a:p>
            <a:pPr algn="just">
              <a:buFontTx/>
              <a:buNone/>
            </a:pPr>
            <a:r>
              <a:rPr lang="ru-RU" sz="2600" dirty="0">
                <a:solidFill>
                  <a:srgbClr val="000000"/>
                </a:solidFill>
              </a:rPr>
              <a:t>1) массив должен быть упорядочен;</a:t>
            </a:r>
          </a:p>
          <a:p>
            <a:pPr algn="just">
              <a:buFontTx/>
              <a:buNone/>
            </a:pPr>
            <a:r>
              <a:rPr lang="ru-RU" sz="2600" dirty="0">
                <a:solidFill>
                  <a:srgbClr val="000000"/>
                </a:solidFill>
              </a:rPr>
              <a:t>2) массив должен иметь не менее одного элемента;</a:t>
            </a:r>
          </a:p>
          <a:p>
            <a:pPr algn="just">
              <a:buFontTx/>
              <a:buNone/>
            </a:pPr>
            <a:r>
              <a:rPr lang="ru-RU" sz="2600" dirty="0">
                <a:solidFill>
                  <a:srgbClr val="000000"/>
                </a:solidFill>
              </a:rPr>
              <a:t>3) нижняя граница массива (индекс) должна быть меньше или равна его верхней границе.</a:t>
            </a:r>
          </a:p>
          <a:p>
            <a:pPr algn="just">
              <a:buFontTx/>
              <a:buNone/>
            </a:pPr>
            <a:r>
              <a:rPr lang="ru-RU" sz="2600" dirty="0">
                <a:solidFill>
                  <a:srgbClr val="000000"/>
                </a:solidFill>
              </a:rPr>
              <a:t>Постусловия:</a:t>
            </a:r>
          </a:p>
          <a:p>
            <a:pPr algn="just">
              <a:buFontTx/>
              <a:buNone/>
            </a:pPr>
            <a:r>
              <a:rPr lang="ru-RU" sz="2600" dirty="0">
                <a:solidFill>
                  <a:srgbClr val="000000"/>
                </a:solidFill>
              </a:rPr>
              <a:t>1) если элемент найден, то флаг </a:t>
            </a:r>
            <a:r>
              <a:rPr lang="en-US" sz="2600" dirty="0">
                <a:solidFill>
                  <a:srgbClr val="000000"/>
                </a:solidFill>
              </a:rPr>
              <a:t>Result</a:t>
            </a:r>
            <a:r>
              <a:rPr lang="ru-RU" sz="2600" dirty="0">
                <a:solidFill>
                  <a:srgbClr val="000000"/>
                </a:solidFill>
              </a:rPr>
              <a:t>=</a:t>
            </a:r>
            <a:r>
              <a:rPr lang="en-US" sz="2600" dirty="0">
                <a:solidFill>
                  <a:srgbClr val="000000"/>
                </a:solidFill>
              </a:rPr>
              <a:t>True</a:t>
            </a:r>
            <a:r>
              <a:rPr lang="ru-RU" sz="2600" dirty="0">
                <a:solidFill>
                  <a:srgbClr val="000000"/>
                </a:solidFill>
              </a:rPr>
              <a:t>, значение </a:t>
            </a:r>
            <a:r>
              <a:rPr lang="en-US" sz="2600" dirty="0">
                <a:solidFill>
                  <a:srgbClr val="000000"/>
                </a:solidFill>
              </a:rPr>
              <a:t>I</a:t>
            </a:r>
            <a:r>
              <a:rPr lang="ru-RU" sz="2600" dirty="0">
                <a:solidFill>
                  <a:srgbClr val="000000"/>
                </a:solidFill>
              </a:rPr>
              <a:t> — номер элемента;</a:t>
            </a:r>
          </a:p>
          <a:p>
            <a:pPr algn="just">
              <a:buFontTx/>
              <a:buNone/>
            </a:pPr>
            <a:r>
              <a:rPr lang="ru-RU" sz="2600" dirty="0">
                <a:solidFill>
                  <a:srgbClr val="000000"/>
                </a:solidFill>
              </a:rPr>
              <a:t>2) если элемент не найден, то флаг </a:t>
            </a:r>
            <a:r>
              <a:rPr lang="en-US" sz="2600" dirty="0">
                <a:solidFill>
                  <a:srgbClr val="000000"/>
                </a:solidFill>
              </a:rPr>
              <a:t>Result</a:t>
            </a:r>
            <a:r>
              <a:rPr lang="ru-RU" sz="2600" dirty="0">
                <a:solidFill>
                  <a:srgbClr val="000000"/>
                </a:solidFill>
              </a:rPr>
              <a:t>=</a:t>
            </a:r>
            <a:r>
              <a:rPr lang="en-US" sz="2600" dirty="0">
                <a:solidFill>
                  <a:srgbClr val="000000"/>
                </a:solidFill>
              </a:rPr>
              <a:t>False</a:t>
            </a:r>
            <a:r>
              <a:rPr lang="ru-RU" sz="2600" dirty="0">
                <a:solidFill>
                  <a:srgbClr val="000000"/>
                </a:solidFill>
              </a:rPr>
              <a:t>, значение </a:t>
            </a:r>
            <a:r>
              <a:rPr lang="en-US" sz="2600" dirty="0">
                <a:solidFill>
                  <a:srgbClr val="000000"/>
                </a:solidFill>
              </a:rPr>
              <a:t>I</a:t>
            </a:r>
            <a:r>
              <a:rPr lang="ru-RU" sz="2600" dirty="0">
                <a:solidFill>
                  <a:srgbClr val="000000"/>
                </a:solidFill>
              </a:rPr>
              <a:t> не определено.</a:t>
            </a:r>
          </a:p>
          <a:p>
            <a:pPr marL="381000" indent="-381000">
              <a:lnSpc>
                <a:spcPct val="90000"/>
              </a:lnSpc>
              <a:buNone/>
            </a:pP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4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Брянс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200" dirty="0" smtClean="0">
            <a:solidFill>
              <a:schemeClr val="bg1"/>
            </a:solidFill>
            <a:latin typeface="HeliosCond" pitchFamily="34" charset="-5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Брянск</Template>
  <TotalTime>1247</TotalTime>
  <Words>1264</Words>
  <Application>Microsoft Office PowerPoint</Application>
  <PresentationFormat>Экран (4:3)</PresentationFormat>
  <Paragraphs>260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HeliosCond</vt:lpstr>
      <vt:lpstr>Times New Roman</vt:lpstr>
      <vt:lpstr>Calibri</vt:lpstr>
      <vt:lpstr>Symbol</vt:lpstr>
      <vt:lpstr>Тема Брянск</vt:lpstr>
      <vt:lpstr>Функциональное тестирование программного обеспечения.</vt:lpstr>
      <vt:lpstr>Изучаемые вопросы</vt:lpstr>
      <vt:lpstr>Особенности тестирования «черного ящика»</vt:lpstr>
      <vt:lpstr>Презентация PowerPoint</vt:lpstr>
      <vt:lpstr>Способ разбиения по эквивалентности</vt:lpstr>
      <vt:lpstr>Презентация PowerPoint</vt:lpstr>
      <vt:lpstr>Способ анализа граничных значений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Способ диаграмм причин-следствий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Ужаринский</dc:creator>
  <cp:lastModifiedBy>Антон Ужаринский</cp:lastModifiedBy>
  <cp:revision>58</cp:revision>
  <dcterms:created xsi:type="dcterms:W3CDTF">2018-02-03T15:07:24Z</dcterms:created>
  <dcterms:modified xsi:type="dcterms:W3CDTF">2020-03-03T08:43:25Z</dcterms:modified>
</cp:coreProperties>
</file>