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4D7FD-5900-4666-B205-ECF4D5BF5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3F4949-6913-4DAF-8144-3EDD0143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D9EB1-F592-47F0-8630-6BD19A92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1C250-7D4B-406C-8FBE-E76E1CD9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F8B18A-C258-46DB-8B7F-B3007202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3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F105A-3675-47DC-B1E1-08893DE1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6238CA-D54C-4FA1-9B1A-8AD11309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EEFB74-AF50-47B7-984A-543DF909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C2A43-9B6A-405A-A996-5D1CF08C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CBB12-ABF3-4895-AC80-9E71FA3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5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4C50B-8D9E-4489-AFF5-AE2D903BB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62CB2E-89F8-4DF9-8138-61F428847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9B82D-F98D-4335-9FB8-AD6EA205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E1AB7-CB8B-40AE-9661-1626054D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C04C5-F54C-473F-9B07-93931A3E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1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0CFC6-84EF-4A07-BF58-67988B11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63EB9-7302-4F00-9EC1-D736EA03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20574-EE47-4073-B922-D50F430D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E1B29-C83D-4564-84ED-8DD35CA5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0CF58-E8C4-485F-B487-10DE577B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8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A4272-8B93-445C-9174-83AF4FDB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F53A12-2167-4D97-9052-580ED446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A643D-0403-4182-90FA-8FB13350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2627D-07E4-471E-99A0-F45478D7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0E054-1359-4E66-9CC7-6FF34002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D2127-0F40-4738-86B6-4008C60F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0F951-ACE6-45B9-9C5B-C6976C9B9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6A5E2-CEBE-4501-A2EC-C486866A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D86B7A-EE3C-488B-B818-5F648B2A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3C5DF-E743-4571-8A80-E1F64EA7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5ACE90-8AF0-489F-9B23-41A0A0E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66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E9C11-CCF0-4C0A-9B92-BE2962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761DB9-B96B-4A12-ADA9-075E1539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279DC-A38A-443A-AFE8-5858B7086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7E30EC-DD8A-425B-A8AC-4CF535CF3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673AB5-63D9-4B17-81E4-781BCB6B7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EA1C65-18B6-42AD-898F-356897E2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4D0A35-484E-43B8-814F-1FD0BCF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BDF01F-E623-4591-B69E-CFD32F7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ED665-3B37-4E09-B852-87B23E41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D7F64B-3D78-4481-8EC4-F352C6ED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6D4CAF-6992-455B-8750-74A7C73E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86A558-5169-493F-8049-BCE59E91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6B9A8E-B8DC-4081-9585-655DE744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AA6CF2-E1B4-42E4-8237-99873474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25DAD3-8348-41D3-A9EE-BE1CACF4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62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EC381-BB3C-43BC-99AF-30A075E0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D67DF-310C-40BE-BE53-F3A834CE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71504B-C436-4D62-BE2C-953CEE76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3143AE-1802-4898-855F-0454E13E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C9BB15-2FF6-4373-98C9-9DDFF7DC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9448E-2139-46DF-9916-06AA1576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78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2CD01-1A21-46AF-BEC9-2384D1F1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808626-6E22-44AC-A570-FA607C1A5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C7A471-FE13-4A1C-A44B-02155EB6E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406291-E39E-47ED-AC20-20CD8897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AB3661-9958-4B59-97A8-A420A711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0C4D9F-17ED-4948-88E1-74C523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2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0B60D-AD5B-4914-8F47-5CEA381B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5476FA-DEDC-4325-8CEB-BEC58DC5F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B7BDC-85FA-4CCB-9043-E3F5C65D0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12B6-2486-435D-9DE5-242EDF70AAC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AC4E4-0F3E-412E-93CD-51124417C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7979F-348A-440F-99D0-5B8580AE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F598-E481-4730-AF16-3CCE2D9A5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5F023-032A-4057-AB89-5F781E745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ru-RU" sz="56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Структура и правовое положение Президента и Администрации Президента</a:t>
            </a:r>
            <a:endParaRPr lang="ru-RU" sz="56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CEB7E-7E36-48B3-9965-389BB23E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32DD7-A058-4FB3-BC24-9168F647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Президент Российской Федерации как глава государства обеспечивает в области финансов согласованное функционирование и взаимодействие органов государственной власти исходя из положений Конституции и федеральных законов</a:t>
            </a:r>
          </a:p>
        </p:txBody>
      </p:sp>
      <p:pic>
        <p:nvPicPr>
          <p:cNvPr id="1026" name="Picture 2" descr="Изображение выглядит как человек, мужчина, костюм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5B3781BC-1618-4E3B-8464-06609D23E1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1" r="5349" b="-2"/>
          <a:stretch/>
        </p:blipFill>
        <p:spPr bwMode="auto">
          <a:xfrm>
            <a:off x="4502428" y="1003842"/>
            <a:ext cx="7225748" cy="485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2F8B3-906F-4077-9490-F4401CF0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ru-RU" sz="1700" b="0" i="0">
                <a:solidFill>
                  <a:srgbClr val="FFFFFF"/>
                </a:solidFill>
                <a:effectLst/>
                <a:latin typeface="Merriweather" panose="00000500000000000000" pitchFamily="2" charset="-52"/>
              </a:rPr>
              <a:t>Указом Президента РФ от 13 мая 2000 г. № 849 определены меры и по совершенствованию президентского контроля.</a:t>
            </a:r>
            <a:endParaRPr lang="ru-RU" sz="170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3FAEBD-3EA7-474B-8558-B5C873190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-2" b="-2"/>
          <a:stretch/>
        </p:blipFill>
        <p:spPr bwMode="auto">
          <a:xfrm>
            <a:off x="603115" y="804101"/>
            <a:ext cx="6931542" cy="524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ABDBD180-36EC-45DE-A0D7-ADDD7300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D6A5E04-EB07-4365-966A-2010F25A8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25ED-E63F-46DB-9723-F8E73670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400" b="0" i="0" dirty="0" err="1">
                <a:effectLst/>
              </a:rPr>
              <a:t>Президент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Российской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Федерации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является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участником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бюджетного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процесса</a:t>
            </a:r>
            <a:r>
              <a:rPr lang="en-US" sz="1400" b="0" i="0" dirty="0">
                <a:effectLst/>
              </a:rPr>
              <a:t>. </a:t>
            </a:r>
            <a:r>
              <a:rPr lang="en-US" sz="1400" b="0" i="0" dirty="0" err="1">
                <a:effectLst/>
              </a:rPr>
              <a:t>Решение</a:t>
            </a:r>
            <a:r>
              <a:rPr lang="en-US" sz="1400" b="0" i="0" dirty="0">
                <a:effectLst/>
              </a:rPr>
              <a:t> о </a:t>
            </a:r>
            <a:r>
              <a:rPr lang="en-US" sz="1400" b="0" i="0" dirty="0" err="1">
                <a:effectLst/>
              </a:rPr>
              <a:t>начале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работы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над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составлением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проекта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бюджета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принимает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Президент</a:t>
            </a:r>
            <a:r>
              <a:rPr lang="en-US" sz="1400" b="0" i="0" dirty="0">
                <a:effectLst/>
              </a:rPr>
              <a:t> РФ </a:t>
            </a:r>
            <a:r>
              <a:rPr lang="en-US" sz="1400" b="0" i="0" dirty="0" err="1">
                <a:effectLst/>
              </a:rPr>
              <a:t>за</a:t>
            </a:r>
            <a:r>
              <a:rPr lang="en-US" sz="1400" b="0" i="0" dirty="0">
                <a:effectLst/>
              </a:rPr>
              <a:t> 18 </a:t>
            </a:r>
            <a:r>
              <a:rPr lang="en-US" sz="1400" b="0" i="0" dirty="0" err="1">
                <a:effectLst/>
              </a:rPr>
              <a:t>месяцев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до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начала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соответствующего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планового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периода</a:t>
            </a:r>
            <a:r>
              <a:rPr lang="en-US" sz="1400" b="0" i="0" dirty="0">
                <a:effectLst/>
              </a:rPr>
              <a:t>. </a:t>
            </a:r>
            <a:r>
              <a:rPr lang="en-US" sz="1400" b="0" i="0" dirty="0" err="1">
                <a:effectLst/>
              </a:rPr>
              <a:t>Составление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проекта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бюджета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основывается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на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бюджетном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послании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Президента</a:t>
            </a:r>
            <a:r>
              <a:rPr lang="en-US" sz="1400" b="0" i="0" dirty="0">
                <a:effectLst/>
              </a:rPr>
              <a:t> РФ. </a:t>
            </a:r>
            <a:r>
              <a:rPr lang="en-US" sz="1400" b="0" i="0" dirty="0" err="1">
                <a:effectLst/>
              </a:rPr>
              <a:t>Президент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представляет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бюджетное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послание</a:t>
            </a:r>
            <a:r>
              <a:rPr lang="en-US" sz="1400" b="0" i="0" dirty="0">
                <a:effectLst/>
              </a:rPr>
              <a:t> в </a:t>
            </a:r>
            <a:r>
              <a:rPr lang="en-US" sz="1400" b="0" i="0" dirty="0" err="1">
                <a:effectLst/>
              </a:rPr>
              <a:t>Федеральное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Собрание</a:t>
            </a:r>
            <a:r>
              <a:rPr lang="en-US" sz="1400" b="0" i="0" dirty="0">
                <a:effectLst/>
              </a:rPr>
              <a:t> и </a:t>
            </a:r>
            <a:r>
              <a:rPr lang="en-US" sz="1400" b="0" i="0" dirty="0" err="1">
                <a:effectLst/>
              </a:rPr>
              <a:t>направляет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его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для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опубликования</a:t>
            </a:r>
            <a:r>
              <a:rPr lang="en-US" sz="1400" b="0" i="0" dirty="0">
                <a:effectLst/>
              </a:rPr>
              <a:t>.</a:t>
            </a:r>
            <a:endParaRPr lang="en-US" sz="14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2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3FE21-B8D6-40C6-9C34-7A0A7B22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16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Ещё одной из функции Президента РФ в области финансов является функция осуществления финансового контроля. В целях эффективности президентского контроля в ведении Президента Российской Федерации создан специальный контрольный орган - Контрольное управление Президента Российской Федерации.</a:t>
            </a:r>
            <a:endParaRPr lang="ru-RU" sz="16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97886-0338-4875-B637-A4800C57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863" y="1306973"/>
            <a:ext cx="3025303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    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err="1"/>
              <a:t>Д.В.Шальков</a:t>
            </a:r>
            <a:endParaRPr lang="ru-RU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1F42AA-D1B4-425B-9235-0B5A53334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3" r="33381" b="-1"/>
          <a:stretch/>
        </p:blipFill>
        <p:spPr bwMode="auto">
          <a:xfrm>
            <a:off x="8270603" y="-63186"/>
            <a:ext cx="4037839" cy="697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7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D0A778-D9E6-4025-A809-93EDC948C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335" y="643467"/>
            <a:ext cx="877333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4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9757F-0189-4DB7-B268-10E8F569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296050-92F3-401A-945B-A78A0CA6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63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145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Merriweather</vt:lpstr>
      <vt:lpstr>Times New Roman</vt:lpstr>
      <vt:lpstr>Тема Office</vt:lpstr>
      <vt:lpstr>Структура и правовое положение Президента и Администрации Президента</vt:lpstr>
      <vt:lpstr>Президент Российской Федерации как глава государства обеспечивает в области финансов согласованное функционирование и взаимодействие органов государственной власти исходя из положений Конституции и федеральных законов</vt:lpstr>
      <vt:lpstr>Указом Президента РФ от 13 мая 2000 г. № 849 определены меры и по совершенствованию президентского контроля.</vt:lpstr>
      <vt:lpstr>Президент Российской Федерации является участником бюджетного процесса. Решение о начале работы над составлением проекта бюджета принимает Президент РФ за 18 месяцев до начала соответствующего планового периода. Составление проекта бюджета основывается на бюджетном послании Президента РФ. Президент представляет бюджетное послание в Федеральное Собрание и направляет его для опубликования.</vt:lpstr>
      <vt:lpstr>Ещё одной из функции Президента РФ в области финансов является функция осуществления финансового контроля. В целях эффективности президентского контроля в ведении Президента Российской Федерации создан специальный контрольный орган - Контрольное управление Президента Российской Федерации.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 правовое положение Президента и Администрации Президента</dc:title>
  <dc:creator>Данилова Софья Константиновна</dc:creator>
  <cp:lastModifiedBy>Данилова Софья Константиновна</cp:lastModifiedBy>
  <cp:revision>1</cp:revision>
  <dcterms:created xsi:type="dcterms:W3CDTF">2022-02-09T16:21:32Z</dcterms:created>
  <dcterms:modified xsi:type="dcterms:W3CDTF">2022-02-09T17:24:35Z</dcterms:modified>
</cp:coreProperties>
</file>