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4" r:id="rId8"/>
    <p:sldId id="265" r:id="rId9"/>
    <p:sldId id="263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724" autoAdjust="0"/>
    <p:restoredTop sz="94660"/>
  </p:normalViewPr>
  <p:slideViewPr>
    <p:cSldViewPr>
      <p:cViewPr>
        <p:scale>
          <a:sx n="75" d="100"/>
          <a:sy n="75" d="100"/>
        </p:scale>
        <p:origin x="-1522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073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48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03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5618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23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4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759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98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94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6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2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7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3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3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8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45E4-9EEB-4FB2-AB61-F783A4ED3FE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5820-8DD9-459E-90F0-C80A5FA3C5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579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hyperlink" Target="http://scherlund.blogspot.com/2018/01/5-innovative-uses-for-machine-lear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hyperlink" Target="https://www.peoplematters.in/news/technology/job-searches-in-artificial-intelligence-rise-106-in-one-year-report-2689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adservices.com/pagead/aclk?sa=L&amp;ai=DChcSEwjgmqaGy5b6AhV-mGYCHRcODV4YABAAGgJzbQ&amp;ohost=www.google.com&amp;cid=CAESa-D2DVY9KMFWrJGXaJucfxUQPd7n8dq6-81bVjNAMJSUTatrtXU9NT25_MPOoO-DQ87iHBpbLatR8PDPQ92sZI6EMC0xBTTyG4X7BV2jmvQf2-bQ6CMa8Lyx4CZ55DOxZMfMLM1SNyASVdHW&amp;sig=AOD64_0Wll-bt2xGHrSHxezFvGQri6pFIA&amp;q&amp;adurl&amp;ved=2ahUKEwjbzJ-Gy5b6AhX5R2wGHXxtClkQ0Qx6BAgGEAE" TargetMode="External"/><Relationship Id="rId3" Type="http://schemas.openxmlformats.org/officeDocument/2006/relationships/image" Target="../media/image14.jpeg"/><Relationship Id="rId7" Type="http://schemas.openxmlformats.org/officeDocument/2006/relationships/hyperlink" Target="https://www.javatpoint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hyperlink" Target="https://www.codewithharry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maxpixel.net/Ai-Monitoring-People-Graph-Business-Man-Desktop-3262759" TargetMode="External"/><Relationship Id="rId9" Type="http://schemas.openxmlformats.org/officeDocument/2006/relationships/hyperlink" Target="https://www.techtarget.com/searchenterpriseai/definition/machine-learning-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mikemacmarketing/3018820149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28083D-B490-8010-7ADC-7147FEDB1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/>
          <a:stretch/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E3A2959-4347-0FF4-6465-DA3E721EDE21}"/>
              </a:ext>
            </a:extLst>
          </p:cNvPr>
          <p:cNvSpPr/>
          <p:nvPr/>
        </p:nvSpPr>
        <p:spPr>
          <a:xfrm>
            <a:off x="6012160" y="116632"/>
            <a:ext cx="259228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FACE-HAND</a:t>
            </a:r>
          </a:p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DETECTION WITH</a:t>
            </a:r>
          </a:p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OPENCV USING</a:t>
            </a:r>
          </a:p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MACHINE LEARNING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5000636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The overview of the hand gesture recognition is that, first the hand is detected using the background subtraction method and the result of hand detection is transformed to a binary image. Then, the fingers and palm are segmented so as to facilitate the finger recognition. </a:t>
            </a:r>
          </a:p>
        </p:txBody>
      </p:sp>
      <p:pic>
        <p:nvPicPr>
          <p:cNvPr id="5122" name="Picture 2" descr="267872.fig.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243" y="3429000"/>
            <a:ext cx="5715000" cy="13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 descr="Top 7 Resources To Learn Facial Recogni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428603"/>
            <a:ext cx="3571900" cy="25031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214282" y="142852"/>
            <a:ext cx="4286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DB9B77C-E284-837A-DCE4-075ED7190890}"/>
              </a:ext>
            </a:extLst>
          </p:cNvPr>
          <p:cNvSpPr txBox="1"/>
          <p:nvPr/>
        </p:nvSpPr>
        <p:spPr>
          <a:xfrm>
            <a:off x="187689" y="1202138"/>
            <a:ext cx="463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Face detection is a computer technology being used in a variety of applications that identifies human faces in digital images. Face detection also refers to the psychological process by which humans locate and attend to faces in a visual scene.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9712" y="136479"/>
            <a:ext cx="4429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844" y="328612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Face detection helps identify which parts of an image or video should be focused on to determine age, gender and emotions using facial expressions.</a:t>
            </a: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44" y="5500702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Hand detection is a crucial pre-processing procedure for many human hand related computer vision tasks, such as hand pose estimation, hand gesture recognition, human activity analysis,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44" y="4643446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844" y="4357694"/>
            <a:ext cx="885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Uses sensors to read and interpret hand movements as commands, single-shot detector provides centered bounding boxes for detected human palms.</a:t>
            </a:r>
          </a:p>
        </p:txBody>
      </p:sp>
      <p:pic>
        <p:nvPicPr>
          <p:cNvPr id="4098" name="Picture 2" descr="Five Key Features for a Machine Learning Platform - DATA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000108"/>
            <a:ext cx="5734990" cy="22186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42852"/>
            <a:ext cx="44291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000108"/>
            <a:ext cx="4857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Detect Every Part Of Face Feature Allows The Examiner To Get More Accurate Reorganization Of The Person Whose Photo Has Been Taken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29289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Count the given numbers on your fingers and find the correct finger on which the number ends.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9124" y="4000504"/>
            <a:ext cx="4572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Face detection technology can be applied to various fields -- including security, biometrics, law enforcement, entertainment and personal safety -- to provide surveillance and tracking of people in real time.</a:t>
            </a:r>
          </a:p>
        </p:txBody>
      </p:sp>
      <p:pic>
        <p:nvPicPr>
          <p:cNvPr id="3074" name="Picture 2" descr="Top 10 Features to Look for in Automated Machine Learning - DataRobot AI  Clo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85728"/>
            <a:ext cx="3495160" cy="3571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6" name="Picture 4" descr="Neural Networks 2: machine learning = feature engineering - YouTub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86256"/>
            <a:ext cx="4064028" cy="2286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65428"/>
            <a:ext cx="8528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PROJECT PLANNING FOR FACE RECOGNITION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29" y="3698292"/>
            <a:ext cx="41433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Bahnschrift SemiBold SemiConden" pitchFamily="34" charset="0"/>
              </a:rPr>
              <a:t>Step 1: Face detection. The camera detects and locates the image of a face, either </a:t>
            </a:r>
          </a:p>
          <a:p>
            <a:r>
              <a:rPr lang="en-US" sz="2000" i="1" dirty="0">
                <a:latin typeface="Bahnschrift SemiBold SemiConden" pitchFamily="34" charset="0"/>
              </a:rPr>
              <a:t>alone or in a crowd. ...</a:t>
            </a:r>
          </a:p>
          <a:p>
            <a:r>
              <a:rPr lang="en-US" sz="2000" i="1" dirty="0">
                <a:latin typeface="Bahnschrift SemiBold SemiConden" pitchFamily="34" charset="0"/>
              </a:rPr>
              <a:t>Step 2: Face analysis. Next, an image </a:t>
            </a:r>
          </a:p>
          <a:p>
            <a:r>
              <a:rPr lang="en-US" sz="2000" i="1" dirty="0">
                <a:latin typeface="Bahnschrift SemiBold SemiConden" pitchFamily="34" charset="0"/>
              </a:rPr>
              <a:t>of the face is captured and analyzed. ...</a:t>
            </a:r>
          </a:p>
          <a:p>
            <a:r>
              <a:rPr lang="en-US" sz="2000" i="1" dirty="0">
                <a:latin typeface="Bahnschrift SemiBold SemiConden" pitchFamily="34" charset="0"/>
              </a:rPr>
              <a:t>Step 3: Converting the image to data. ...</a:t>
            </a:r>
          </a:p>
          <a:p>
            <a:r>
              <a:rPr lang="en-US" sz="2000" i="1" dirty="0">
                <a:latin typeface="Bahnschrift SemiBold SemiConden" pitchFamily="34" charset="0"/>
              </a:rPr>
              <a:t>Step 4: Finding a match.</a:t>
            </a:r>
          </a:p>
          <a:p>
            <a:r>
              <a:rPr lang="en-US" sz="2000" i="1" dirty="0">
                <a:latin typeface="Bahnschrift SemiBold SemiConden" pitchFamily="34" charset="0"/>
              </a:rPr>
              <a:t/>
            </a:r>
            <a:br>
              <a:rPr lang="en-US" sz="2000" i="1" dirty="0">
                <a:latin typeface="Bahnschrift SemiBold SemiConden" pitchFamily="34" charset="0"/>
              </a:rPr>
            </a:br>
            <a:endParaRPr lang="en-US" sz="2000" i="1" dirty="0">
              <a:latin typeface="Bahnschrift SemiBold SemiConden" pitchFamily="34" charset="0"/>
            </a:endParaRPr>
          </a:p>
        </p:txBody>
      </p:sp>
      <p:pic>
        <p:nvPicPr>
          <p:cNvPr id="4" name="Picture 3" descr="face-detection-live-feed.jpg"/>
          <p:cNvPicPr>
            <a:picLocks noChangeAspect="1"/>
          </p:cNvPicPr>
          <p:nvPr/>
        </p:nvPicPr>
        <p:blipFill rotWithShape="1">
          <a:blip r:embed="rId3"/>
          <a:srcRect l="130" t="-11777"/>
          <a:stretch/>
        </p:blipFill>
        <p:spPr>
          <a:xfrm>
            <a:off x="4221000" y="3933056"/>
            <a:ext cx="4756343" cy="1996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teps-in-the-facial-recognition-process-4_Q64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41941"/>
            <a:ext cx="2435544" cy="24355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3417713" y="110855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>
                <a:latin typeface="Bahnschrift SemiBold" pitchFamily="34" charset="0"/>
              </a:rPr>
              <a:t>To create a complete project on Face Recognition, we must work on 3 very distinct phases:</a:t>
            </a:r>
          </a:p>
          <a:p>
            <a:r>
              <a:rPr lang="en-US" sz="2000" b="1" i="1" dirty="0">
                <a:latin typeface="Bahnschrift SemiBold" pitchFamily="34" charset="0"/>
              </a:rPr>
              <a:t>Face Detection and Data Gathering</a:t>
            </a:r>
          </a:p>
          <a:p>
            <a:r>
              <a:rPr lang="en-US" sz="2000" b="1" i="1" dirty="0">
                <a:latin typeface="Bahnschrift SemiBold" pitchFamily="34" charset="0"/>
              </a:rPr>
              <a:t>Train the Recognizer</a:t>
            </a:r>
          </a:p>
          <a:p>
            <a:r>
              <a:rPr lang="en-US" sz="2000" b="1" i="1" dirty="0">
                <a:latin typeface="Bahnschrift SemiBold" pitchFamily="34" charset="0"/>
              </a:rPr>
              <a:t>Face Recognition.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3DC7913-DB72-D206-77BB-817492457BC1}"/>
              </a:ext>
            </a:extLst>
          </p:cNvPr>
          <p:cNvSpPr/>
          <p:nvPr/>
        </p:nvSpPr>
        <p:spPr>
          <a:xfrm>
            <a:off x="179512" y="188640"/>
            <a:ext cx="19575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E3326A-5FF7-6446-8CC9-298D51CD3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1106" y="855988"/>
            <a:ext cx="4355976" cy="2450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7339EDF-A5E7-97BB-5B6A-AA24094AAC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66" y="896526"/>
            <a:ext cx="4089105" cy="2420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016081F-3F45-0411-2F14-EC8C2E9080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3856620"/>
            <a:ext cx="5383558" cy="23990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31BBD76-F8BD-3CFC-CDDB-0CACE0FC2AA5}"/>
              </a:ext>
            </a:extLst>
          </p:cNvPr>
          <p:cNvSpPr/>
          <p:nvPr/>
        </p:nvSpPr>
        <p:spPr>
          <a:xfrm>
            <a:off x="1362224" y="3359199"/>
            <a:ext cx="1322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STAGE-1</a:t>
            </a:r>
            <a:endParaRPr lang="en-US" sz="2000" b="1" i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028E9D5-78AA-51AB-8888-1FE5B4D38958}"/>
              </a:ext>
            </a:extLst>
          </p:cNvPr>
          <p:cNvSpPr/>
          <p:nvPr/>
        </p:nvSpPr>
        <p:spPr>
          <a:xfrm>
            <a:off x="6391212" y="3360656"/>
            <a:ext cx="12468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EC3AF5F-4C09-BE83-AB8E-C5F434998AB2}"/>
              </a:ext>
            </a:extLst>
          </p:cNvPr>
          <p:cNvSpPr/>
          <p:nvPr/>
        </p:nvSpPr>
        <p:spPr>
          <a:xfrm>
            <a:off x="3756028" y="6295601"/>
            <a:ext cx="12779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STAGE-3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031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228514D-FD06-CD7D-CF7D-EE7CBADCC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79512" y="-54768"/>
            <a:ext cx="8914268" cy="6508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9A7F7C-245E-0EE8-E0A1-0C5C6E686F79}"/>
              </a:ext>
            </a:extLst>
          </p:cNvPr>
          <p:cNvSpPr txBox="1"/>
          <p:nvPr/>
        </p:nvSpPr>
        <p:spPr>
          <a:xfrm>
            <a:off x="196960" y="1008246"/>
            <a:ext cx="34563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 Project Is Created With</a:t>
            </a:r>
          </a:p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The Help Of Python And </a:t>
            </a:r>
          </a:p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OpenCV. We Have Tried Our Best </a:t>
            </a:r>
          </a:p>
          <a:p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 Implement:</a:t>
            </a: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Face Detection </a:t>
            </a: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Hand Movement </a:t>
            </a:r>
            <a:r>
              <a:rPr lang="en-US" sz="1400" b="1" cap="none" spc="5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Recognisation</a:t>
            </a:r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Face Detection With Their Name </a:t>
            </a:r>
          </a:p>
          <a:p>
            <a:pPr marL="342900" indent="-342900">
              <a:buAutoNum type="arabicParenR"/>
            </a:pPr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Counting Numbers With Fingers Of Both Hands</a:t>
            </a:r>
          </a:p>
          <a:p>
            <a:pPr marL="342900" indent="-342900">
              <a:buAutoNum type="arabicParenR"/>
            </a:pPr>
            <a:r>
              <a:rPr lang="en-US" sz="1400" b="1" cap="none" spc="5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Synchron</a:t>
            </a:r>
            <a:r>
              <a:rPr lang="en-US" sz="1400" b="1" spc="50" dirty="0" err="1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ising</a:t>
            </a:r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Both Hands At The Same Time</a:t>
            </a:r>
          </a:p>
          <a:p>
            <a:pPr marL="342900" indent="-342900">
              <a:buAutoNum type="arabicParenR"/>
            </a:pPr>
            <a:r>
              <a:rPr lang="en-US" sz="1400" b="1" cap="none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Multi Functioning Of Both Hands</a:t>
            </a:r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342900" indent="-342900">
              <a:buAutoNum type="arabicParenR"/>
            </a:pPr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 Face Detection Has 93.87% Accuracy Which Can Detect Any Face Without Any Errors With Right Data.</a:t>
            </a:r>
          </a:p>
          <a:p>
            <a:r>
              <a:rPr lang="en-US" sz="1400" b="1" spc="50" dirty="0">
                <a:ln w="0"/>
                <a:solidFill>
                  <a:schemeClr val="tx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Best Feature Is Of Our Hand Synchronization. We Can Seamlessly Use Our 2 Hands To Show Different Expression And Count The Numbers Of Each Hands At The Same Time.</a:t>
            </a:r>
          </a:p>
          <a:p>
            <a:endParaRPr lang="en-US" sz="1400" b="1" spc="50" dirty="0">
              <a:ln w="0"/>
              <a:solidFill>
                <a:schemeClr val="tx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A804AE1-6A00-6FE8-CFFB-BCB6DE54DBE8}"/>
              </a:ext>
            </a:extLst>
          </p:cNvPr>
          <p:cNvSpPr/>
          <p:nvPr/>
        </p:nvSpPr>
        <p:spPr>
          <a:xfrm>
            <a:off x="-66897" y="188640"/>
            <a:ext cx="34788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958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7ACEEA0-20D3-249D-2F61-7D8EEC0F3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-4564" y="58316"/>
            <a:ext cx="9144000" cy="67996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A0F55BA-C07D-761B-BFBB-593D312BC003}"/>
              </a:ext>
            </a:extLst>
          </p:cNvPr>
          <p:cNvSpPr/>
          <p:nvPr/>
        </p:nvSpPr>
        <p:spPr>
          <a:xfrm>
            <a:off x="-15388" y="404664"/>
            <a:ext cx="4070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ticulate Extrabold" panose="02000503050000020004" pitchFamily="2" charset="0"/>
              </a:rPr>
              <a:t>BIBLIOGRAPHY </a:t>
            </a:r>
            <a:r>
              <a:rPr lang="en-US" sz="36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ticulate Extrabold" panose="02000503050000020004" pitchFamily="2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6CB4A6-7235-87E2-205B-EB93A1C9A363}"/>
              </a:ext>
            </a:extLst>
          </p:cNvPr>
          <p:cNvSpPr txBox="1"/>
          <p:nvPr/>
        </p:nvSpPr>
        <p:spPr>
          <a:xfrm>
            <a:off x="4564" y="1053307"/>
            <a:ext cx="4655126" cy="436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</a:t>
            </a: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18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https://www.codewithharry.com/</a:t>
            </a:r>
            <a:endParaRPr lang="en-IN" sz="18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16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https://www.javatpoint.com/</a:t>
            </a:r>
            <a:endParaRPr lang="en-IN" sz="16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u="none" strike="noStrike" dirty="0">
                <a:solidFill>
                  <a:srgbClr val="BDC1C6"/>
                </a:solidFill>
                <a:effectLst/>
                <a:hlinkClick r:id="rId8"/>
              </a:rPr>
              <a:t>https://www.tensorflow.org/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9"/>
              </a:rPr>
              <a:t>https://www.techtarget.com</a:t>
            </a:r>
            <a:endParaRPr lang="en-US" sz="1600" b="0" i="0" u="sng" dirty="0">
              <a:solidFill>
                <a:srgbClr val="8AB4F8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u="none" strike="noStrike" dirty="0">
              <a:solidFill>
                <a:srgbClr val="BDC1C6"/>
              </a:solidFill>
              <a:effectLst/>
              <a:hlinkClick r:id="rId8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IN" sz="1600" u="sng" dirty="0">
              <a:solidFill>
                <a:srgbClr val="0000FF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9"/>
              </a:rPr>
              <a:t/>
            </a:r>
            <a:br>
              <a:rPr lang="en-US" sz="1600" b="0" i="0" u="sng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9"/>
              </a:rPr>
            </a:br>
            <a:endParaRPr lang="en-US" sz="1600" b="0" i="0" u="sng" dirty="0">
              <a:solidFill>
                <a:srgbClr val="8AB4F8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endParaRPr lang="en-US" sz="1600" u="none" strike="noStrike" dirty="0">
              <a:solidFill>
                <a:srgbClr val="8AB4F8"/>
              </a:solidFill>
              <a:effectLst/>
              <a:hlinkClick r:id="rId8"/>
            </a:endParaRPr>
          </a:p>
          <a:p>
            <a:r>
              <a:rPr 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063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643FD0-C0DA-9A69-DE39-93BB1AB4D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478" y="-21168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00EABF-A073-28FD-0F29-C6693F47FE20}"/>
              </a:ext>
            </a:extLst>
          </p:cNvPr>
          <p:cNvSpPr txBox="1"/>
          <p:nvPr/>
        </p:nvSpPr>
        <p:spPr>
          <a:xfrm>
            <a:off x="1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mikemacmarketing/30188201497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E40306-ED4E-26F6-DF0F-1CF2BF478E3D}"/>
              </a:ext>
            </a:extLst>
          </p:cNvPr>
          <p:cNvSpPr/>
          <p:nvPr/>
        </p:nvSpPr>
        <p:spPr>
          <a:xfrm>
            <a:off x="-156765" y="476672"/>
            <a:ext cx="474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THANK YOU..</a:t>
            </a:r>
            <a:endParaRPr lang="en-US" sz="5400" b="1" i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61FD5D7-9DC0-A351-2EE0-BD3DD529BBE2}"/>
              </a:ext>
            </a:extLst>
          </p:cNvPr>
          <p:cNvSpPr/>
          <p:nvPr/>
        </p:nvSpPr>
        <p:spPr>
          <a:xfrm>
            <a:off x="107504" y="1556792"/>
            <a:ext cx="252235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Done By: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1.Sumit Dhar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2.Soumwadeep Guha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3.Sanajit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Bhunia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4.Manjeet Sharma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5.Nikita Kundu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6.Neha Datta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7.Surabhi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8.Diya Sarkar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200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DAMASK" val="FRjmYKya"/>
  <p:tag name="ARTICULATE_SLIDE_THUMBNAIL_REFRESH" val="1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252</TotalTime>
  <Words>427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Damask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Win10</cp:lastModifiedBy>
  <cp:revision>12</cp:revision>
  <dcterms:created xsi:type="dcterms:W3CDTF">2022-09-15T06:20:40Z</dcterms:created>
  <dcterms:modified xsi:type="dcterms:W3CDTF">2022-09-15T11:12:27Z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C564BF88-2E8A-4012-87FC-42C029130F39</vt:lpwstr>
  </property>
  <property fmtid="{D5CDD505-2E9C-101B-9397-08002B2CF9AE}" pid="3" name="ArticulatePath">
    <vt:lpwstr>https://d.docs.live.net/d78a2d535ed5ebcf/Desktop/human face detection</vt:lpwstr>
  </property>
</Properties>
</file>