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Libre Franklin"/>
      <p:regular r:id="rId44"/>
      <p:bold r:id="rId45"/>
      <p:italic r:id="rId46"/>
      <p:boldItalic r:id="rId47"/>
    </p:embeddedFont>
    <p:embeddedFont>
      <p:font typeface="Libre Franklin Medium"/>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iIzmI9IAir4t1yBklAhkOvp2+5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ibreFranklin-regular.fntdata"/><Relationship Id="rId43" Type="http://schemas.openxmlformats.org/officeDocument/2006/relationships/slide" Target="slides/slide37.xml"/><Relationship Id="rId46" Type="http://schemas.openxmlformats.org/officeDocument/2006/relationships/font" Target="fonts/LibreFranklin-italic.fntdata"/><Relationship Id="rId45"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ibreFranklinMedium-regular.fntdata"/><Relationship Id="rId47" Type="http://schemas.openxmlformats.org/officeDocument/2006/relationships/font" Target="fonts/LibreFranklin-boldItalic.fntdata"/><Relationship Id="rId49" Type="http://schemas.openxmlformats.org/officeDocument/2006/relationships/font" Target="fonts/LibreFranklin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ibreFranklinMedium-boldItalic.fntdata"/><Relationship Id="rId50" Type="http://schemas.openxmlformats.org/officeDocument/2006/relationships/font" Target="fonts/LibreFranklinMedium-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aterfall_mode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0" name="Google Shape;18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1" name="Google Shape;18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251" name="Google Shape;251;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258" name="Google Shape;258;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Tip: Add your own speIdentifies possible gaps between the system expectations described in the requirements document and actual system behavior.</a:t>
            </a:r>
            <a:endParaRPr/>
          </a:p>
          <a:p>
            <a:pPr indent="-228600" lvl="0" marL="457200" marR="0" rtl="0" algn="l">
              <a:lnSpc>
                <a:spcPct val="100000"/>
              </a:lnSpc>
              <a:spcBef>
                <a:spcPts val="0"/>
              </a:spcBef>
              <a:spcAft>
                <a:spcPts val="0"/>
              </a:spcAft>
              <a:buSzPts val="1400"/>
              <a:buNone/>
            </a:pPr>
            <a:r>
              <a:rPr lang="en-US"/>
              <a:t>Participants</a:t>
            </a:r>
            <a:endParaRPr/>
          </a:p>
          <a:p>
            <a:pPr indent="-228600" lvl="1" marL="914400" rtl="0" algn="l">
              <a:lnSpc>
                <a:spcPct val="100000"/>
              </a:lnSpc>
              <a:spcBef>
                <a:spcPts val="0"/>
              </a:spcBef>
              <a:spcAft>
                <a:spcPts val="0"/>
              </a:spcAft>
              <a:buSzPts val="1400"/>
              <a:buNone/>
            </a:pPr>
            <a:r>
              <a:rPr lang="en-US"/>
              <a:t>Testers</a:t>
            </a:r>
            <a:endParaRPr/>
          </a:p>
          <a:p>
            <a:pPr indent="0" lvl="0" marL="0" marR="0" rtl="0" algn="l">
              <a:lnSpc>
                <a:spcPct val="100000"/>
              </a:lnSpc>
              <a:spcBef>
                <a:spcPts val="0"/>
              </a:spcBef>
              <a:spcAft>
                <a:spcPts val="0"/>
              </a:spcAft>
              <a:buClr>
                <a:schemeClr val="dk1"/>
              </a:buClr>
              <a:buSzPts val="1200"/>
              <a:buFont typeface="Calibri"/>
              <a:buNone/>
            </a:pPr>
            <a:r>
              <a:rPr lang="en-US"/>
              <a:t>aker notes here.</a:t>
            </a:r>
            <a:endParaRPr/>
          </a:p>
        </p:txBody>
      </p:sp>
      <p:sp>
        <p:nvSpPr>
          <p:cNvPr id="265" name="Google Shape;265;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Tip: Add your ownSoftware testing can only help find defects—it cannot guarantee the absence of defects. </a:t>
            </a:r>
            <a:endParaRPr/>
          </a:p>
          <a:p>
            <a:pPr indent="-228600" lvl="0" marL="457200" marR="0" rtl="0" algn="l">
              <a:lnSpc>
                <a:spcPct val="100000"/>
              </a:lnSpc>
              <a:spcBef>
                <a:spcPts val="0"/>
              </a:spcBef>
              <a:spcAft>
                <a:spcPts val="0"/>
              </a:spcAft>
              <a:buSzPts val="1400"/>
              <a:buNone/>
            </a:pPr>
            <a:r>
              <a:rPr lang="en-US"/>
              <a:t>It is much more cost-effective to find defects earlier (rather than later) in the product development cycle.</a:t>
            </a:r>
            <a:endParaRPr/>
          </a:p>
          <a:p>
            <a:pPr indent="0" lvl="0" marL="0" marR="0" rtl="0" algn="l">
              <a:lnSpc>
                <a:spcPct val="100000"/>
              </a:lnSpc>
              <a:spcBef>
                <a:spcPts val="0"/>
              </a:spcBef>
              <a:spcAft>
                <a:spcPts val="0"/>
              </a:spcAft>
              <a:buClr>
                <a:schemeClr val="dk1"/>
              </a:buClr>
              <a:buSzPts val="1200"/>
              <a:buFont typeface="Calibri"/>
              <a:buNone/>
            </a:pPr>
            <a:r>
              <a:rPr lang="en-US"/>
              <a:t> speaker notes here.</a:t>
            </a:r>
            <a:endParaRPr/>
          </a:p>
        </p:txBody>
      </p:sp>
      <p:sp>
        <p:nvSpPr>
          <p:cNvPr id="272" name="Google Shape;272;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sz="1110"/>
              <a:t>Black-box Testing</a:t>
            </a:r>
            <a:endParaRPr/>
          </a:p>
          <a:p>
            <a:pPr indent="-228600" lvl="1" marL="914400" rtl="0" algn="l">
              <a:lnSpc>
                <a:spcPct val="100000"/>
              </a:lnSpc>
              <a:spcBef>
                <a:spcPts val="0"/>
              </a:spcBef>
              <a:spcAft>
                <a:spcPts val="0"/>
              </a:spcAft>
              <a:buSzPts val="1400"/>
              <a:buNone/>
            </a:pPr>
            <a:r>
              <a:rPr lang="en-US" sz="2220"/>
              <a:t>Focusing solely on inputs and outputs. </a:t>
            </a:r>
            <a:endParaRPr/>
          </a:p>
          <a:p>
            <a:pPr indent="-228600" lvl="1" marL="914400" rtl="0" algn="l">
              <a:lnSpc>
                <a:spcPct val="100000"/>
              </a:lnSpc>
              <a:spcBef>
                <a:spcPts val="0"/>
              </a:spcBef>
              <a:spcAft>
                <a:spcPts val="0"/>
              </a:spcAft>
              <a:buSzPts val="1400"/>
              <a:buNone/>
            </a:pPr>
            <a:r>
              <a:rPr lang="en-US" sz="2220"/>
              <a:t>Any knowledge of internal system workings is not used for testing. </a:t>
            </a:r>
            <a:endParaRPr/>
          </a:p>
          <a:p>
            <a:pPr indent="-228600" lvl="1" marL="914400" rtl="0" algn="l">
              <a:lnSpc>
                <a:spcPct val="100000"/>
              </a:lnSpc>
              <a:spcBef>
                <a:spcPts val="0"/>
              </a:spcBef>
              <a:spcAft>
                <a:spcPts val="0"/>
              </a:spcAft>
              <a:buSzPts val="1400"/>
              <a:buNone/>
            </a:pPr>
            <a:r>
              <a:rPr lang="en-US" sz="2220"/>
              <a:t>Is used to make sure a software application covers all its requirements. </a:t>
            </a:r>
            <a:endParaRPr sz="2220"/>
          </a:p>
          <a:p>
            <a:pPr indent="-228600" lvl="0" marL="457200" marR="0" rtl="0" algn="l">
              <a:lnSpc>
                <a:spcPct val="100000"/>
              </a:lnSpc>
              <a:spcBef>
                <a:spcPts val="0"/>
              </a:spcBef>
              <a:spcAft>
                <a:spcPts val="0"/>
              </a:spcAft>
              <a:buSzPts val="1400"/>
              <a:buNone/>
            </a:pPr>
            <a:r>
              <a:rPr lang="en-US" sz="1110"/>
              <a:t>White-box Testing </a:t>
            </a:r>
            <a:endParaRPr/>
          </a:p>
          <a:p>
            <a:pPr indent="-228600" lvl="1" marL="914400" rtl="0" algn="l">
              <a:lnSpc>
                <a:spcPct val="100000"/>
              </a:lnSpc>
              <a:spcBef>
                <a:spcPts val="0"/>
              </a:spcBef>
              <a:spcAft>
                <a:spcPts val="0"/>
              </a:spcAft>
              <a:buSzPts val="1400"/>
              <a:buNone/>
            </a:pPr>
            <a:r>
              <a:rPr lang="en-US" sz="2220"/>
              <a:t>Testers use their knowledge of system internals when testing the system. </a:t>
            </a:r>
            <a:endParaRPr/>
          </a:p>
          <a:p>
            <a:pPr indent="-228600" lvl="1" marL="914400" rtl="0" algn="l">
              <a:lnSpc>
                <a:spcPct val="100000"/>
              </a:lnSpc>
              <a:spcBef>
                <a:spcPts val="0"/>
              </a:spcBef>
              <a:spcAft>
                <a:spcPts val="0"/>
              </a:spcAft>
              <a:buSzPts val="1400"/>
              <a:buNone/>
            </a:pPr>
            <a:r>
              <a:rPr lang="en-US" sz="2220"/>
              <a:t>Is used to make sure that each method or function has proper test cases available.</a:t>
            </a:r>
            <a:endParaRPr/>
          </a:p>
          <a:p>
            <a:pPr indent="-228600" lvl="1" marL="914400" rtl="0" algn="l">
              <a:lnSpc>
                <a:spcPct val="100000"/>
              </a:lnSpc>
              <a:spcBef>
                <a:spcPts val="0"/>
              </a:spcBef>
              <a:spcAft>
                <a:spcPts val="0"/>
              </a:spcAft>
              <a:buSzPts val="1400"/>
              <a:buNone/>
            </a:pPr>
            <a:r>
              <a:t/>
            </a:r>
            <a:endParaRPr sz="2220"/>
          </a:p>
        </p:txBody>
      </p:sp>
      <p:sp>
        <p:nvSpPr>
          <p:cNvPr id="279" name="Google Shape;279;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6c7b00e2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6c7b00e2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several testing methods implemented to software programs. the purpose of software testing is to make sure that software meets user reqyuirements and also deal with possible break up after full implementation. Some of the software tests highlighted on the diagram are not discussed in this presentation. In groups you are required too discuss these in detail</a:t>
            </a:r>
            <a:endParaRPr/>
          </a:p>
        </p:txBody>
      </p:sp>
      <p:sp>
        <p:nvSpPr>
          <p:cNvPr id="286" name="Google Shape;286;g76c7b00e2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Unit Testing</a:t>
            </a:r>
            <a:endParaRPr/>
          </a:p>
          <a:p>
            <a:pPr indent="-228600" lvl="1" marL="914400" rtl="0" algn="l">
              <a:lnSpc>
                <a:spcPct val="100000"/>
              </a:lnSpc>
              <a:spcBef>
                <a:spcPts val="0"/>
              </a:spcBef>
              <a:spcAft>
                <a:spcPts val="0"/>
              </a:spcAft>
              <a:buSzPts val="1400"/>
              <a:buNone/>
            </a:pPr>
            <a:r>
              <a:rPr lang="en-US" sz="2400"/>
              <a:t>Verifies the functionality of a unit of code. </a:t>
            </a:r>
            <a:endParaRPr/>
          </a:p>
          <a:p>
            <a:pPr indent="-228600" lvl="0" marL="457200" marR="0" rtl="0" algn="l">
              <a:lnSpc>
                <a:spcPct val="100000"/>
              </a:lnSpc>
              <a:spcBef>
                <a:spcPts val="0"/>
              </a:spcBef>
              <a:spcAft>
                <a:spcPts val="0"/>
              </a:spcAft>
              <a:buSzPts val="1400"/>
              <a:buNone/>
            </a:pPr>
            <a:r>
              <a:rPr lang="en-US"/>
              <a:t>Integration Testing</a:t>
            </a:r>
            <a:endParaRPr/>
          </a:p>
          <a:p>
            <a:pPr indent="-228600" lvl="1" marL="914400" rtl="0" algn="l">
              <a:lnSpc>
                <a:spcPct val="100000"/>
              </a:lnSpc>
              <a:spcBef>
                <a:spcPts val="0"/>
              </a:spcBef>
              <a:spcAft>
                <a:spcPts val="0"/>
              </a:spcAft>
              <a:buSzPts val="1400"/>
              <a:buNone/>
            </a:pPr>
            <a:r>
              <a:rPr lang="en-US" sz="2400"/>
              <a:t>Assesses the interface between software components. </a:t>
            </a:r>
            <a:endParaRPr/>
          </a:p>
          <a:p>
            <a:pPr indent="-228600" lvl="0" marL="457200" marR="0" rtl="0" algn="l">
              <a:lnSpc>
                <a:spcPct val="100000"/>
              </a:lnSpc>
              <a:spcBef>
                <a:spcPts val="0"/>
              </a:spcBef>
              <a:spcAft>
                <a:spcPts val="0"/>
              </a:spcAft>
              <a:buSzPts val="1400"/>
              <a:buNone/>
            </a:pPr>
            <a:r>
              <a:rPr lang="en-US"/>
              <a:t>System Testing</a:t>
            </a:r>
            <a:endParaRPr/>
          </a:p>
          <a:p>
            <a:pPr indent="-228600" lvl="1" marL="914400" rtl="0" algn="l">
              <a:lnSpc>
                <a:spcPct val="100000"/>
              </a:lnSpc>
              <a:spcBef>
                <a:spcPts val="0"/>
              </a:spcBef>
              <a:spcAft>
                <a:spcPts val="0"/>
              </a:spcAft>
              <a:buSzPts val="1400"/>
              <a:buNone/>
            </a:pPr>
            <a:r>
              <a:rPr lang="en-US" sz="2400"/>
              <a:t>Overall testing of the software system. </a:t>
            </a:r>
            <a:endParaRPr/>
          </a:p>
          <a:p>
            <a:pPr indent="-228600" lvl="0" marL="457200" marR="0" rtl="0" algn="l">
              <a:lnSpc>
                <a:spcPct val="100000"/>
              </a:lnSpc>
              <a:spcBef>
                <a:spcPts val="0"/>
              </a:spcBef>
              <a:spcAft>
                <a:spcPts val="0"/>
              </a:spcAft>
              <a:buSzPts val="1400"/>
              <a:buNone/>
            </a:pPr>
            <a:r>
              <a:rPr lang="en-US"/>
              <a:t>Regression Testing</a:t>
            </a:r>
            <a:endParaRPr/>
          </a:p>
          <a:p>
            <a:pPr indent="-228600" lvl="1" marL="914400" rtl="0" algn="l">
              <a:lnSpc>
                <a:spcPct val="100000"/>
              </a:lnSpc>
              <a:spcBef>
                <a:spcPts val="0"/>
              </a:spcBef>
              <a:spcAft>
                <a:spcPts val="0"/>
              </a:spcAft>
              <a:buSzPts val="1400"/>
              <a:buNone/>
            </a:pPr>
            <a:r>
              <a:rPr lang="en-US" sz="2400"/>
              <a:t>Makes sure that each new fix doesn’t break anything that was previously working. </a:t>
            </a:r>
            <a:endParaRPr sz="2400"/>
          </a:p>
        </p:txBody>
      </p:sp>
      <p:sp>
        <p:nvSpPr>
          <p:cNvPr id="293" name="Google Shape;293;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Font typeface="Noto Sans Symbols"/>
              <a:buChar char="▪"/>
            </a:pPr>
            <a:r>
              <a:rPr lang="en-US"/>
              <a:t>Process oriented-</a:t>
            </a:r>
            <a:r>
              <a:rPr b="0" lang="en-US" sz="1200"/>
              <a:t>Look at all of our processes. Processes take precedence over data. Get the processes correct first. Worry about the data after </a:t>
            </a:r>
            <a:endParaRPr/>
          </a:p>
          <a:p>
            <a:pPr indent="-139700" lvl="0" marL="457200" rtl="0" algn="l">
              <a:lnSpc>
                <a:spcPct val="100000"/>
              </a:lnSpc>
              <a:spcBef>
                <a:spcPts val="0"/>
              </a:spcBef>
              <a:spcAft>
                <a:spcPts val="0"/>
              </a:spcAft>
              <a:buSzPts val="1400"/>
              <a:buFont typeface="Arial"/>
              <a:buNone/>
            </a:pPr>
            <a:r>
              <a:t/>
            </a:r>
            <a:endParaRPr/>
          </a:p>
          <a:p>
            <a:pPr indent="-228600" lvl="0" marL="457200" rtl="0" algn="l">
              <a:lnSpc>
                <a:spcPct val="100000"/>
              </a:lnSpc>
              <a:spcBef>
                <a:spcPts val="0"/>
              </a:spcBef>
              <a:spcAft>
                <a:spcPts val="0"/>
              </a:spcAft>
              <a:buSzPts val="1400"/>
              <a:buFont typeface="Arial"/>
              <a:buChar char="•"/>
            </a:pPr>
            <a:r>
              <a:rPr lang="en-US"/>
              <a:t>Data oriented-</a:t>
            </a:r>
            <a:r>
              <a:rPr lang="en-US" sz="1200"/>
              <a:t>Forget the processes, look at the data. Data comes first, get the data correct. Once the data have been defined correctly, look at how the processes actually use the data</a:t>
            </a:r>
            <a:endParaRPr/>
          </a:p>
          <a:p>
            <a:pPr indent="-139700" lvl="0" marL="457200" rtl="0" algn="l">
              <a:lnSpc>
                <a:spcPct val="100000"/>
              </a:lnSpc>
              <a:spcBef>
                <a:spcPts val="0"/>
              </a:spcBef>
              <a:spcAft>
                <a:spcPts val="0"/>
              </a:spcAft>
              <a:buSzPts val="1400"/>
              <a:buFont typeface="Arial"/>
              <a:buNone/>
            </a:pPr>
            <a:r>
              <a:t/>
            </a:r>
            <a:endParaRPr sz="1200"/>
          </a:p>
          <a:p>
            <a:pPr indent="-228600" lvl="0" marL="457200" marR="0" rtl="0" algn="l">
              <a:lnSpc>
                <a:spcPct val="100000"/>
              </a:lnSpc>
              <a:spcBef>
                <a:spcPts val="0"/>
              </a:spcBef>
              <a:spcAft>
                <a:spcPts val="0"/>
              </a:spcAft>
              <a:buSzPts val="1400"/>
              <a:buNone/>
            </a:pPr>
            <a:r>
              <a:t/>
            </a:r>
            <a:endParaRPr/>
          </a:p>
        </p:txBody>
      </p:sp>
      <p:sp>
        <p:nvSpPr>
          <p:cNvPr id="300" name="Google Shape;300;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The methodology must be able to specify what tasks needs to be completed, the deliverables and whom should be included.</a:t>
            </a:r>
            <a:endParaRPr/>
          </a:p>
        </p:txBody>
      </p:sp>
      <p:sp>
        <p:nvSpPr>
          <p:cNvPr id="307" name="Google Shape;307;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0" name="Google Shape;19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The slide provides a list of different software methodologies. A broad overview of the methodologies is given in the preceding slides. The next lesson will explain in detail the different agile methodologies .</a:t>
            </a:r>
            <a:endParaRPr/>
          </a:p>
        </p:txBody>
      </p:sp>
      <p:sp>
        <p:nvSpPr>
          <p:cNvPr id="321" name="Google Shape;321;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27" name="Google Shape;32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228600" lvl="1" marL="914400" rtl="0" algn="l">
              <a:lnSpc>
                <a:spcPct val="90000"/>
              </a:lnSpc>
              <a:spcBef>
                <a:spcPts val="0"/>
              </a:spcBef>
              <a:spcAft>
                <a:spcPts val="0"/>
              </a:spcAft>
              <a:buSzPts val="1400"/>
              <a:buNone/>
            </a:pPr>
            <a:r>
              <a:rPr lang="en-US">
                <a:latin typeface="Arial"/>
                <a:ea typeface="Arial"/>
                <a:cs typeface="Arial"/>
                <a:sym typeface="Arial"/>
              </a:rPr>
              <a:t>Predictive approach</a:t>
            </a:r>
            <a:endParaRPr/>
          </a:p>
          <a:p>
            <a:pPr indent="-228600" lvl="1" marL="914400" rtl="0" algn="l">
              <a:lnSpc>
                <a:spcPct val="90000"/>
              </a:lnSpc>
              <a:spcBef>
                <a:spcPts val="0"/>
              </a:spcBef>
              <a:spcAft>
                <a:spcPts val="0"/>
              </a:spcAft>
              <a:buSzPts val="1400"/>
              <a:buNone/>
            </a:pPr>
            <a:r>
              <a:rPr lang="en-US">
                <a:latin typeface="Arial"/>
                <a:ea typeface="Arial"/>
                <a:cs typeface="Arial"/>
                <a:sym typeface="Arial"/>
              </a:rPr>
              <a:t>Uses a set of process models to describe a system graphically</a:t>
            </a:r>
            <a:endParaRPr/>
          </a:p>
          <a:p>
            <a:pPr indent="-228600" lvl="1" marL="914400" rtl="0" algn="l">
              <a:lnSpc>
                <a:spcPct val="90000"/>
              </a:lnSpc>
              <a:spcBef>
                <a:spcPts val="0"/>
              </a:spcBef>
              <a:spcAft>
                <a:spcPts val="0"/>
              </a:spcAft>
              <a:buSzPts val="1400"/>
              <a:buNone/>
            </a:pPr>
            <a:r>
              <a:rPr lang="en-US">
                <a:latin typeface="Arial"/>
                <a:ea typeface="Arial"/>
                <a:cs typeface="Arial"/>
                <a:sym typeface="Arial"/>
              </a:rPr>
              <a:t>Process-centered technique</a:t>
            </a:r>
            <a:endParaRPr/>
          </a:p>
          <a:p>
            <a:pPr indent="-228600" lvl="1" marL="914400" rtl="0" algn="l">
              <a:lnSpc>
                <a:spcPct val="90000"/>
              </a:lnSpc>
              <a:spcBef>
                <a:spcPts val="0"/>
              </a:spcBef>
              <a:spcAft>
                <a:spcPts val="0"/>
              </a:spcAft>
              <a:buSzPts val="1400"/>
              <a:buNone/>
            </a:pPr>
            <a:r>
              <a:rPr lang="en-US">
                <a:latin typeface="Arial"/>
                <a:ea typeface="Arial"/>
                <a:cs typeface="Arial"/>
                <a:sym typeface="Arial"/>
              </a:rPr>
              <a:t>Different types of SDLC</a:t>
            </a:r>
            <a:endParaRPr/>
          </a:p>
          <a:p>
            <a:pPr indent="-228600" lvl="2" marL="1371600" rtl="0" algn="l">
              <a:lnSpc>
                <a:spcPct val="90000"/>
              </a:lnSpc>
              <a:spcBef>
                <a:spcPts val="0"/>
              </a:spcBef>
              <a:spcAft>
                <a:spcPts val="0"/>
              </a:spcAft>
              <a:buSzPts val="1400"/>
              <a:buNone/>
            </a:pPr>
            <a:r>
              <a:rPr lang="en-US">
                <a:latin typeface="Arial"/>
                <a:ea typeface="Arial"/>
                <a:cs typeface="Arial"/>
                <a:sym typeface="Arial"/>
              </a:rPr>
              <a:t>Waterfall method</a:t>
            </a:r>
            <a:endParaRPr/>
          </a:p>
          <a:p>
            <a:pPr indent="-228600" lvl="2" marL="1371600" rtl="0" algn="l">
              <a:lnSpc>
                <a:spcPct val="90000"/>
              </a:lnSpc>
              <a:spcBef>
                <a:spcPts val="0"/>
              </a:spcBef>
              <a:spcAft>
                <a:spcPts val="0"/>
              </a:spcAft>
              <a:buSzPts val="1400"/>
              <a:buNone/>
            </a:pPr>
            <a:r>
              <a:rPr lang="en-US">
                <a:latin typeface="Arial"/>
                <a:ea typeface="Arial"/>
                <a:cs typeface="Arial"/>
                <a:sym typeface="Arial"/>
              </a:rPr>
              <a:t>V model</a:t>
            </a:r>
            <a:endParaRPr/>
          </a:p>
          <a:p>
            <a:pPr indent="-228600" lvl="3" marL="1828800" rtl="0" algn="l">
              <a:lnSpc>
                <a:spcPct val="90000"/>
              </a:lnSpc>
              <a:spcBef>
                <a:spcPts val="0"/>
              </a:spcBef>
              <a:spcAft>
                <a:spcPts val="0"/>
              </a:spcAft>
              <a:buSzPts val="1400"/>
              <a:buNone/>
            </a:pPr>
            <a:r>
              <a:rPr lang="en-US">
                <a:latin typeface="Arial"/>
                <a:ea typeface="Arial"/>
                <a:cs typeface="Arial"/>
                <a:sym typeface="Arial"/>
              </a:rPr>
              <a:t>Why used together</a:t>
            </a:r>
            <a:endParaRPr/>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latin typeface="Arial"/>
                <a:ea typeface="Arial"/>
                <a:cs typeface="Arial"/>
                <a:sym typeface="Arial"/>
              </a:rPr>
              <a:t>Preliminary investigation process</a:t>
            </a:r>
            <a:endParaRPr/>
          </a:p>
          <a:p>
            <a:pPr indent="-228600" lvl="1" marL="914400" rtl="0" algn="l">
              <a:lnSpc>
                <a:spcPct val="100000"/>
              </a:lnSpc>
              <a:spcBef>
                <a:spcPts val="0"/>
              </a:spcBef>
              <a:spcAft>
                <a:spcPts val="0"/>
              </a:spcAft>
              <a:buSzPts val="1400"/>
              <a:buNone/>
            </a:pPr>
            <a:r>
              <a:rPr lang="en-US">
                <a:latin typeface="Arial"/>
                <a:ea typeface="Arial"/>
                <a:cs typeface="Arial"/>
                <a:sym typeface="Arial"/>
              </a:rPr>
              <a:t>Interaction with stakeholders</a:t>
            </a:r>
            <a:endParaRPr/>
          </a:p>
          <a:p>
            <a:pPr indent="-228600" lvl="1" marL="914400" rtl="0" algn="l">
              <a:lnSpc>
                <a:spcPct val="100000"/>
              </a:lnSpc>
              <a:spcBef>
                <a:spcPts val="0"/>
              </a:spcBef>
              <a:spcAft>
                <a:spcPts val="0"/>
              </a:spcAft>
              <a:buSzPts val="1400"/>
              <a:buNone/>
            </a:pPr>
            <a:r>
              <a:rPr lang="en-US">
                <a:latin typeface="Arial"/>
                <a:ea typeface="Arial"/>
                <a:cs typeface="Arial"/>
                <a:sym typeface="Arial"/>
              </a:rPr>
              <a:t>Planning the preliminary investigation </a:t>
            </a:r>
            <a:endParaRPr/>
          </a:p>
          <a:p>
            <a:pPr indent="-228600" lvl="2" marL="1371600" rtl="0" algn="l">
              <a:lnSpc>
                <a:spcPct val="100000"/>
              </a:lnSpc>
              <a:spcBef>
                <a:spcPts val="0"/>
              </a:spcBef>
              <a:spcAft>
                <a:spcPts val="0"/>
              </a:spcAft>
              <a:buSzPts val="1400"/>
              <a:buNone/>
            </a:pPr>
            <a:r>
              <a:rPr lang="en-US">
                <a:latin typeface="Arial"/>
                <a:ea typeface="Arial"/>
                <a:cs typeface="Arial"/>
                <a:sym typeface="Arial"/>
              </a:rPr>
              <a:t>Six steps</a:t>
            </a:r>
            <a:endParaRPr/>
          </a:p>
          <a:p>
            <a:pPr indent="-228600" lvl="0" marL="457200" marR="0" rtl="0" algn="l">
              <a:lnSpc>
                <a:spcPct val="100000"/>
              </a:lnSpc>
              <a:spcBef>
                <a:spcPts val="0"/>
              </a:spcBef>
              <a:spcAft>
                <a:spcPts val="0"/>
              </a:spcAft>
              <a:buSzPts val="1400"/>
              <a:buNone/>
            </a:pPr>
            <a:r>
              <a:rPr lang="en-US">
                <a:latin typeface="Arial"/>
                <a:ea typeface="Arial"/>
                <a:cs typeface="Arial"/>
                <a:sym typeface="Arial"/>
              </a:rPr>
              <a:t>Scope</a:t>
            </a:r>
            <a:endParaRPr/>
          </a:p>
          <a:p>
            <a:pPr indent="-228600" lvl="0" marL="457200" marR="0" rtl="0" algn="l">
              <a:lnSpc>
                <a:spcPct val="100000"/>
              </a:lnSpc>
              <a:spcBef>
                <a:spcPts val="0"/>
              </a:spcBef>
              <a:spcAft>
                <a:spcPts val="0"/>
              </a:spcAft>
              <a:buSzPts val="1400"/>
              <a:buNone/>
            </a:pPr>
            <a:r>
              <a:rPr lang="en-US">
                <a:latin typeface="Arial"/>
                <a:ea typeface="Arial"/>
                <a:cs typeface="Arial"/>
                <a:sym typeface="Arial"/>
              </a:rPr>
              <a:t>Business case</a:t>
            </a:r>
            <a:endParaRPr/>
          </a:p>
          <a:p>
            <a:pPr indent="-228600" lvl="0" marL="457200" marR="0" rtl="0" algn="l">
              <a:lnSpc>
                <a:spcPct val="100000"/>
              </a:lnSpc>
              <a:spcBef>
                <a:spcPts val="0"/>
              </a:spcBef>
              <a:spcAft>
                <a:spcPts val="0"/>
              </a:spcAft>
              <a:buSzPts val="1400"/>
              <a:buNone/>
            </a:pPr>
            <a:r>
              <a:rPr lang="en-US">
                <a:latin typeface="Arial"/>
                <a:ea typeface="Arial"/>
                <a:cs typeface="Arial"/>
                <a:sym typeface="Arial"/>
              </a:rPr>
              <a:t>Why?</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336" name="Google Shape;336;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Feasibility refers to how doable the project is. Feasibility encompasses operational, economic, time, management political, technical, social dimensions and many others.</a:t>
            </a:r>
            <a:endParaRPr/>
          </a:p>
        </p:txBody>
      </p:sp>
      <p:sp>
        <p:nvSpPr>
          <p:cNvPr id="345" name="Google Shape;345;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The image shows typical stages od SDLC. Some give them different names but ultimately what is done at each of the stages is the same</a:t>
            </a:r>
            <a:endParaRPr/>
          </a:p>
        </p:txBody>
      </p:sp>
      <p:sp>
        <p:nvSpPr>
          <p:cNvPr id="355" name="Google Shape;355;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2" marL="1371600" rtl="0" algn="l">
              <a:lnSpc>
                <a:spcPct val="100000"/>
              </a:lnSpc>
              <a:spcBef>
                <a:spcPts val="0"/>
              </a:spcBef>
              <a:spcAft>
                <a:spcPts val="0"/>
              </a:spcAft>
              <a:buSzPts val="1400"/>
              <a:buNone/>
            </a:pPr>
            <a:r>
              <a:rPr lang="en-US" sz="2000"/>
              <a:t>The only difference with SDLC is that the next stage can be started halfway through the middle of the previous stage.</a:t>
            </a:r>
            <a:endParaRPr/>
          </a:p>
        </p:txBody>
      </p:sp>
      <p:sp>
        <p:nvSpPr>
          <p:cNvPr id="362" name="Google Shape;362;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b="0" lang="en-US" sz="2800"/>
              <a:t>Prototyping</a:t>
            </a:r>
            <a:endParaRPr/>
          </a:p>
          <a:p>
            <a:pPr indent="-228600" lvl="1" marL="914400" rtl="0" algn="l">
              <a:lnSpc>
                <a:spcPct val="100000"/>
              </a:lnSpc>
              <a:spcBef>
                <a:spcPts val="0"/>
              </a:spcBef>
              <a:spcAft>
                <a:spcPts val="0"/>
              </a:spcAft>
              <a:buSzPts val="1400"/>
              <a:buNone/>
            </a:pPr>
            <a:r>
              <a:rPr lang="en-US" sz="2400"/>
              <a:t>Building a scaled-down working version of the system</a:t>
            </a:r>
            <a:endParaRPr/>
          </a:p>
          <a:p>
            <a:pPr indent="-228600" lvl="1" marL="914400" rtl="0" algn="l">
              <a:lnSpc>
                <a:spcPct val="100000"/>
              </a:lnSpc>
              <a:spcBef>
                <a:spcPts val="0"/>
              </a:spcBef>
              <a:spcAft>
                <a:spcPts val="0"/>
              </a:spcAft>
              <a:buSzPts val="1400"/>
              <a:buNone/>
            </a:pPr>
            <a:r>
              <a:rPr lang="en-US" sz="2400"/>
              <a:t>Advantages:</a:t>
            </a:r>
            <a:endParaRPr/>
          </a:p>
          <a:p>
            <a:pPr indent="-228600" lvl="2" marL="1371600" rtl="0" algn="l">
              <a:lnSpc>
                <a:spcPct val="100000"/>
              </a:lnSpc>
              <a:spcBef>
                <a:spcPts val="0"/>
              </a:spcBef>
              <a:spcAft>
                <a:spcPts val="0"/>
              </a:spcAft>
              <a:buSzPts val="1400"/>
              <a:buNone/>
            </a:pPr>
            <a:r>
              <a:rPr lang="en-US" sz="2000"/>
              <a:t>Users are involved in design</a:t>
            </a:r>
            <a:endParaRPr/>
          </a:p>
          <a:p>
            <a:pPr indent="-228600" lvl="2" marL="1371600" rtl="0" algn="l">
              <a:lnSpc>
                <a:spcPct val="100000"/>
              </a:lnSpc>
              <a:spcBef>
                <a:spcPts val="0"/>
              </a:spcBef>
              <a:spcAft>
                <a:spcPts val="0"/>
              </a:spcAft>
              <a:buSzPts val="1400"/>
              <a:buNone/>
            </a:pPr>
            <a:r>
              <a:rPr lang="en-US" sz="2000"/>
              <a:t>Captures requirements in concrete form</a:t>
            </a:r>
            <a:endParaRPr/>
          </a:p>
          <a:p>
            <a:pPr indent="-228600" lvl="0" marL="457200" marR="0" rtl="0" algn="l">
              <a:lnSpc>
                <a:spcPct val="100000"/>
              </a:lnSpc>
              <a:spcBef>
                <a:spcPts val="0"/>
              </a:spcBef>
              <a:spcAft>
                <a:spcPts val="0"/>
              </a:spcAft>
              <a:buSzPts val="1400"/>
              <a:buNone/>
            </a:pPr>
            <a:r>
              <a:t/>
            </a:r>
            <a:endParaRPr/>
          </a:p>
        </p:txBody>
      </p:sp>
      <p:sp>
        <p:nvSpPr>
          <p:cNvPr id="370" name="Google Shape;370;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Incremental </a:t>
            </a:r>
            <a:r>
              <a:rPr lang="en-US" sz="1200">
                <a:solidFill>
                  <a:schemeClr val="dk1"/>
                </a:solidFill>
                <a:latin typeface="Libre Franklin"/>
                <a:ea typeface="Libre Franklin"/>
                <a:cs typeface="Libre Franklin"/>
                <a:sym typeface="Libre Franklin"/>
              </a:rPr>
              <a:t>It involves both development and maintenance. The product is defined as finished when it satisfies all of its requirements. </a:t>
            </a:r>
            <a:endParaRPr/>
          </a:p>
          <a:p>
            <a:pPr indent="-228600" lvl="0" marL="457200" marR="0" rtl="0" algn="l">
              <a:lnSpc>
                <a:spcPct val="100000"/>
              </a:lnSpc>
              <a:spcBef>
                <a:spcPts val="0"/>
              </a:spcBef>
              <a:spcAft>
                <a:spcPts val="0"/>
              </a:spcAft>
              <a:buClr>
                <a:srgbClr val="000000"/>
              </a:buClr>
              <a:buSzPts val="1400"/>
              <a:buFont typeface="Arial"/>
              <a:buNone/>
            </a:pPr>
            <a:r>
              <a:rPr lang="en-US" sz="1200">
                <a:solidFill>
                  <a:schemeClr val="dk1"/>
                </a:solidFill>
                <a:latin typeface="Libre Franklin"/>
                <a:ea typeface="Libre Franklin"/>
                <a:cs typeface="Libre Franklin"/>
                <a:sym typeface="Libre Franklin"/>
              </a:rPr>
              <a:t>This model combines the elements of the waterfall model with the iterative philosophy of prototyping.</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product is decomposed into a number of components, each of which are designed and built separately (termed as builds). </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Each component is delivered to the client when it is complete. This allows partial utilisation of product and avoids a long development time.</a:t>
            </a:r>
            <a:endParaRPr sz="1200">
              <a:solidFill>
                <a:schemeClr val="dk1"/>
              </a:solidFill>
              <a:latin typeface="Libre Franklin"/>
              <a:ea typeface="Libre Franklin"/>
              <a:cs typeface="Libre Franklin"/>
              <a:sym typeface="Libre Franklin"/>
            </a:endParaRPr>
          </a:p>
          <a:p>
            <a:pPr indent="-228600" lvl="0" marL="457200" marR="0" rtl="0" algn="l">
              <a:lnSpc>
                <a:spcPct val="100000"/>
              </a:lnSpc>
              <a:spcBef>
                <a:spcPts val="0"/>
              </a:spcBef>
              <a:spcAft>
                <a:spcPts val="0"/>
              </a:spcAft>
              <a:buSzPts val="1400"/>
              <a:buNone/>
            </a:pPr>
            <a:r>
              <a:t/>
            </a:r>
            <a:endParaRPr/>
          </a:p>
        </p:txBody>
      </p:sp>
      <p:sp>
        <p:nvSpPr>
          <p:cNvPr id="379" name="Google Shape;379;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Incremental development is done in steps from design, implementation, testing/verification, maintenance. </a:t>
            </a:r>
            <a:endParaRPr/>
          </a:p>
          <a:p>
            <a:pPr indent="-228600" lvl="0" marL="457200" marR="0" rtl="0" algn="l">
              <a:lnSpc>
                <a:spcPct val="100000"/>
              </a:lnSpc>
              <a:spcBef>
                <a:spcPts val="0"/>
              </a:spcBef>
              <a:spcAft>
                <a:spcPts val="0"/>
              </a:spcAft>
              <a:buClr>
                <a:srgbClr val="000000"/>
              </a:buClr>
              <a:buSzPts val="1400"/>
              <a:buFont typeface="Arial"/>
              <a:buNone/>
            </a:pPr>
            <a:r>
              <a:rPr lang="en-US"/>
              <a:t>These can be broken down further into sub-steps but most incremental models follow that same pattern. </a:t>
            </a:r>
            <a:endParaRPr/>
          </a:p>
          <a:p>
            <a:pPr indent="-228600" lvl="0" marL="457200" marR="0" rtl="0" algn="l">
              <a:lnSpc>
                <a:spcPct val="100000"/>
              </a:lnSpc>
              <a:spcBef>
                <a:spcPts val="0"/>
              </a:spcBef>
              <a:spcAft>
                <a:spcPts val="0"/>
              </a:spcAft>
              <a:buClr>
                <a:srgbClr val="000000"/>
              </a:buClr>
              <a:buSzPts val="1400"/>
              <a:buFont typeface="Arial"/>
              <a:buNone/>
            </a:pPr>
            <a:r>
              <a:rPr lang="en-US"/>
              <a:t>The </a:t>
            </a:r>
            <a:r>
              <a:rPr b="1" lang="en-US" u="sng">
                <a:solidFill>
                  <a:schemeClr val="hlink"/>
                </a:solidFill>
                <a:hlinkClick r:id="rId2"/>
              </a:rPr>
              <a:t>Waterfall Model</a:t>
            </a:r>
            <a:r>
              <a:rPr lang="en-US"/>
              <a:t> is a traditional incremental development approach.</a:t>
            </a:r>
            <a:endParaRPr/>
          </a:p>
          <a:p>
            <a:pPr indent="-228600" lvl="0" marL="457200" marR="0" rtl="0" algn="l">
              <a:lnSpc>
                <a:spcPct val="100000"/>
              </a:lnSpc>
              <a:spcBef>
                <a:spcPts val="0"/>
              </a:spcBef>
              <a:spcAft>
                <a:spcPts val="0"/>
              </a:spcAft>
              <a:buClr>
                <a:srgbClr val="000000"/>
              </a:buClr>
              <a:buSzPts val="1400"/>
              <a:buFont typeface="Arial"/>
              <a:buNone/>
            </a:pPr>
            <a:r>
              <a:rPr lang="en-US"/>
              <a:t>Iterative development is less concerned with tracking the progress of individual features.</a:t>
            </a:r>
            <a:endParaRPr/>
          </a:p>
          <a:p>
            <a:pPr indent="-228600" lvl="0" marL="457200" marR="0" rtl="0" algn="l">
              <a:lnSpc>
                <a:spcPct val="100000"/>
              </a:lnSpc>
              <a:spcBef>
                <a:spcPts val="0"/>
              </a:spcBef>
              <a:spcAft>
                <a:spcPts val="0"/>
              </a:spcAft>
              <a:buSzPts val="1400"/>
              <a:buNone/>
            </a:pPr>
            <a:r>
              <a:t/>
            </a:r>
            <a:endParaRPr/>
          </a:p>
        </p:txBody>
      </p:sp>
      <p:sp>
        <p:nvSpPr>
          <p:cNvPr id="389" name="Google Shape;38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198" name="Google Shape;19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rgbClr val="E19966"/>
              </a:buClr>
              <a:buSzPts val="1400"/>
              <a:buFont typeface="Noto Sans Symbols"/>
              <a:buChar char="▪"/>
            </a:pPr>
            <a:r>
              <a:rPr b="0" lang="en-US"/>
              <a:t>Each cycle includes the same stages </a:t>
            </a:r>
            <a:endParaRPr/>
          </a:p>
          <a:p>
            <a:pPr indent="-285750" lvl="4" marL="801688" rtl="0" algn="l">
              <a:lnSpc>
                <a:spcPct val="100000"/>
              </a:lnSpc>
              <a:spcBef>
                <a:spcPts val="0"/>
              </a:spcBef>
              <a:spcAft>
                <a:spcPts val="0"/>
              </a:spcAft>
              <a:buClr>
                <a:srgbClr val="FF9966"/>
              </a:buClr>
              <a:buSzPts val="1400"/>
              <a:buNone/>
            </a:pPr>
            <a:r>
              <a:rPr lang="en-US"/>
              <a:t>As identified in SDLC model</a:t>
            </a:r>
            <a:endParaRPr/>
          </a:p>
          <a:p>
            <a:pPr indent="-228600" lvl="0" marL="457200" rtl="0" algn="l">
              <a:lnSpc>
                <a:spcPct val="100000"/>
              </a:lnSpc>
              <a:spcBef>
                <a:spcPts val="0"/>
              </a:spcBef>
              <a:spcAft>
                <a:spcPts val="0"/>
              </a:spcAft>
              <a:buSzPts val="1400"/>
              <a:buNone/>
            </a:pPr>
            <a:r>
              <a:t/>
            </a:r>
            <a:endParaRPr/>
          </a:p>
          <a:p>
            <a:pPr indent="-285750" lvl="0" marL="285750" rtl="0" algn="l">
              <a:lnSpc>
                <a:spcPct val="100000"/>
              </a:lnSpc>
              <a:spcBef>
                <a:spcPts val="0"/>
              </a:spcBef>
              <a:spcAft>
                <a:spcPts val="0"/>
              </a:spcAft>
              <a:buSzPts val="1400"/>
              <a:buFont typeface="Noto Sans Symbols"/>
              <a:buChar char="▪"/>
            </a:pPr>
            <a:r>
              <a:rPr b="0" lang="en-US"/>
              <a:t>Each cycle includes</a:t>
            </a:r>
            <a:endParaRPr/>
          </a:p>
          <a:p>
            <a:pPr indent="-228600" lvl="4" marL="2286000" rtl="0" algn="l">
              <a:lnSpc>
                <a:spcPct val="100000"/>
              </a:lnSpc>
              <a:spcBef>
                <a:spcPts val="0"/>
              </a:spcBef>
              <a:spcAft>
                <a:spcPts val="0"/>
              </a:spcAft>
              <a:buSzPts val="1400"/>
              <a:buNone/>
            </a:pPr>
            <a:r>
              <a:rPr lang="en-US"/>
              <a:t>Determine objectives, alternatives and constraints</a:t>
            </a:r>
            <a:endParaRPr/>
          </a:p>
          <a:p>
            <a:pPr indent="-228600" lvl="4" marL="2286000" rtl="0" algn="l">
              <a:lnSpc>
                <a:spcPct val="100000"/>
              </a:lnSpc>
              <a:spcBef>
                <a:spcPts val="0"/>
              </a:spcBef>
              <a:spcAft>
                <a:spcPts val="0"/>
              </a:spcAft>
              <a:buSzPts val="1400"/>
              <a:buNone/>
            </a:pPr>
            <a:r>
              <a:rPr lang="en-US"/>
              <a:t>Evaluate  alternatives and resolve risks</a:t>
            </a:r>
            <a:endParaRPr/>
          </a:p>
          <a:p>
            <a:pPr indent="-228600" lvl="4" marL="2286000" rtl="0" algn="l">
              <a:lnSpc>
                <a:spcPct val="100000"/>
              </a:lnSpc>
              <a:spcBef>
                <a:spcPts val="0"/>
              </a:spcBef>
              <a:spcAft>
                <a:spcPts val="0"/>
              </a:spcAft>
              <a:buSzPts val="1400"/>
              <a:buNone/>
            </a:pPr>
            <a:r>
              <a:rPr lang="en-US"/>
              <a:t>Develop and verify deliverables</a:t>
            </a:r>
            <a:endParaRPr/>
          </a:p>
          <a:p>
            <a:pPr indent="-228600" lvl="4" marL="2286000" rtl="0" algn="l">
              <a:lnSpc>
                <a:spcPct val="100000"/>
              </a:lnSpc>
              <a:spcBef>
                <a:spcPts val="0"/>
              </a:spcBef>
              <a:spcAft>
                <a:spcPts val="0"/>
              </a:spcAft>
              <a:buSzPts val="1400"/>
              <a:buNone/>
            </a:pPr>
            <a:r>
              <a:rPr lang="en-US"/>
              <a:t>Plan the next iteration</a:t>
            </a:r>
            <a:endParaRPr/>
          </a:p>
          <a:p>
            <a:pPr indent="-228600" lvl="0" marL="457200" marR="0" rtl="0" algn="l">
              <a:lnSpc>
                <a:spcPct val="100000"/>
              </a:lnSpc>
              <a:spcBef>
                <a:spcPts val="0"/>
              </a:spcBef>
              <a:spcAft>
                <a:spcPts val="0"/>
              </a:spcAft>
              <a:buSzPts val="1400"/>
              <a:buNone/>
            </a:pPr>
            <a:r>
              <a:t/>
            </a:r>
            <a:endParaRPr/>
          </a:p>
        </p:txBody>
      </p:sp>
      <p:sp>
        <p:nvSpPr>
          <p:cNvPr id="404" name="Google Shape;404;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Key objective is for fast development  and delivery of a high quality system at a relatively low  investment cost.</a:t>
            </a:r>
            <a:endParaRPr/>
          </a:p>
          <a:p>
            <a:pPr indent="-228600" lvl="0" marL="457200" marR="0" rtl="0" algn="l">
              <a:lnSpc>
                <a:spcPct val="100000"/>
              </a:lnSpc>
              <a:spcBef>
                <a:spcPts val="0"/>
              </a:spcBef>
              <a:spcAft>
                <a:spcPts val="0"/>
              </a:spcAft>
              <a:buSzPts val="1400"/>
              <a:buNone/>
            </a:pPr>
            <a:r>
              <a:rPr lang="en-US"/>
              <a:t>Attempts to reduce inherent project risks by breaking a project into smaller segments and providing more ease of change during the development process.</a:t>
            </a:r>
            <a:endParaRPr/>
          </a:p>
          <a:p>
            <a:pPr indent="-228600" lvl="0" marL="457200" marR="0" rtl="0" algn="l">
              <a:lnSpc>
                <a:spcPct val="100000"/>
              </a:lnSpc>
              <a:spcBef>
                <a:spcPts val="0"/>
              </a:spcBef>
              <a:spcAft>
                <a:spcPts val="0"/>
              </a:spcAft>
              <a:buSzPts val="1400"/>
              <a:buNone/>
            </a:pPr>
            <a:r>
              <a:rPr lang="en-US"/>
              <a:t>Key emphasis is on fulfilling the business need while technological or engineering excellence is of lesser importance.</a:t>
            </a:r>
            <a:endParaRPr/>
          </a:p>
        </p:txBody>
      </p:sp>
      <p:sp>
        <p:nvSpPr>
          <p:cNvPr id="412" name="Google Shape;412;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AGILE advocates to minimize documentation task and invest more time on core development activity, however the degree of documentation differ in different approaches. –</a:t>
            </a:r>
            <a:r>
              <a:rPr lang="en-US"/>
              <a:t>Add your own speaker notes here. </a:t>
            </a:r>
            <a:r>
              <a:rPr b="0" i="0" lang="en-US" sz="1200" u="none" cap="none" strike="noStrike">
                <a:solidFill>
                  <a:schemeClr val="dk1"/>
                </a:solidFill>
                <a:latin typeface="Calibri"/>
                <a:ea typeface="Calibri"/>
                <a:cs typeface="Calibri"/>
                <a:sym typeface="Calibri"/>
              </a:rPr>
              <a:t>A lot of different methodologies are followed in AGILE. All of them are similar to each other but there are also some differences amongst those.</a:t>
            </a:r>
            <a:endParaRPr/>
          </a:p>
        </p:txBody>
      </p:sp>
      <p:sp>
        <p:nvSpPr>
          <p:cNvPr id="421" name="Google Shape;421;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XP (Xtreme Programming), Scrum, ASD (Agile software development) &amp; Crystal don’t put a lot of emphasis on documentation and minimum documents are created</a:t>
            </a:r>
            <a:endParaRPr/>
          </a:p>
          <a:p>
            <a:pPr indent="-228600" lvl="0" marL="45720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Teams following FDD spend sufficient amount of time in documentation.</a:t>
            </a:r>
            <a:endParaRPr/>
          </a:p>
          <a:p>
            <a:pPr indent="-228600" lvl="0" marL="45720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DSDM requires some documents to be created &amp; degree of documentation is less than that of FDD and more than that of XP</a:t>
            </a:r>
            <a:endParaRPr/>
          </a:p>
          <a:p>
            <a:pPr indent="-228600" lvl="0" marL="457200" marR="0" rtl="0" algn="l">
              <a:lnSpc>
                <a:spcPct val="100000"/>
              </a:lnSpc>
              <a:spcBef>
                <a:spcPts val="0"/>
              </a:spcBef>
              <a:spcAft>
                <a:spcPts val="0"/>
              </a:spcAft>
              <a:buSzPts val="1400"/>
              <a:buNone/>
            </a:pPr>
            <a:r>
              <a:t/>
            </a:r>
            <a:endParaRPr/>
          </a:p>
        </p:txBody>
      </p:sp>
      <p:sp>
        <p:nvSpPr>
          <p:cNvPr id="429" name="Google Shape;429;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A system is made up of :</a:t>
            </a:r>
            <a:endParaRPr/>
          </a:p>
          <a:p>
            <a:pPr indent="-228600" lvl="0" marL="457200" marR="0" rtl="0" algn="l">
              <a:lnSpc>
                <a:spcPct val="100000"/>
              </a:lnSpc>
              <a:spcBef>
                <a:spcPts val="0"/>
              </a:spcBef>
              <a:spcAft>
                <a:spcPts val="0"/>
              </a:spcAft>
              <a:buSzPts val="1400"/>
              <a:buNone/>
            </a:pPr>
            <a:r>
              <a:rPr lang="en-US"/>
              <a:t>Machines,</a:t>
            </a:r>
            <a:endParaRPr/>
          </a:p>
          <a:p>
            <a:pPr indent="-228600" lvl="0" marL="457200" marR="0" rtl="0" algn="l">
              <a:lnSpc>
                <a:spcPct val="100000"/>
              </a:lnSpc>
              <a:spcBef>
                <a:spcPts val="0"/>
              </a:spcBef>
              <a:spcAft>
                <a:spcPts val="0"/>
              </a:spcAft>
              <a:buSzPts val="1400"/>
              <a:buNone/>
            </a:pPr>
            <a:r>
              <a:rPr lang="en-US"/>
              <a:t>People</a:t>
            </a:r>
            <a:endParaRPr/>
          </a:p>
          <a:p>
            <a:pPr indent="-228600" lvl="0" marL="457200" marR="0" rtl="0" algn="l">
              <a:lnSpc>
                <a:spcPct val="100000"/>
              </a:lnSpc>
              <a:spcBef>
                <a:spcPts val="0"/>
              </a:spcBef>
              <a:spcAft>
                <a:spcPts val="0"/>
              </a:spcAft>
              <a:buSzPts val="1400"/>
              <a:buNone/>
            </a:pPr>
            <a:r>
              <a:rPr lang="en-US"/>
              <a:t>Processes and Methods</a:t>
            </a:r>
            <a:endParaRPr/>
          </a:p>
          <a:p>
            <a:pPr indent="-228600" lvl="0" marL="457200" marR="0" rtl="0" algn="l">
              <a:lnSpc>
                <a:spcPct val="100000"/>
              </a:lnSpc>
              <a:spcBef>
                <a:spcPts val="0"/>
              </a:spcBef>
              <a:spcAft>
                <a:spcPts val="0"/>
              </a:spcAft>
              <a:buSzPts val="1400"/>
              <a:buNone/>
            </a:pPr>
            <a:r>
              <a:rPr lang="en-US"/>
              <a:t>Software</a:t>
            </a:r>
            <a:endParaRPr/>
          </a:p>
        </p:txBody>
      </p:sp>
      <p:sp>
        <p:nvSpPr>
          <p:cNvPr id="205" name="Google Shape;20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This coincides with the generation of languages.</a:t>
            </a:r>
            <a:endParaRPr/>
          </a:p>
        </p:txBody>
      </p:sp>
      <p:sp>
        <p:nvSpPr>
          <p:cNvPr id="214" name="Google Shape;214;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Font typeface="Arial"/>
              <a:buChar char="•"/>
            </a:pPr>
            <a:r>
              <a:rPr lang="en-US"/>
              <a:t>Systems development is mainly guided by the analyst and designer</a:t>
            </a:r>
            <a:endParaRPr/>
          </a:p>
          <a:p>
            <a:pPr indent="-228600" lvl="0" marL="457200" rtl="0" algn="l">
              <a:lnSpc>
                <a:spcPct val="100000"/>
              </a:lnSpc>
              <a:spcBef>
                <a:spcPts val="0"/>
              </a:spcBef>
              <a:spcAft>
                <a:spcPts val="0"/>
              </a:spcAft>
              <a:buSzPts val="1400"/>
              <a:buFont typeface="Arial"/>
              <a:buChar char="•"/>
            </a:pPr>
            <a:r>
              <a:rPr lang="en-US"/>
              <a:t>Software development is guided by developers or analyst programmers</a:t>
            </a:r>
            <a:endParaRPr/>
          </a:p>
          <a:p>
            <a:pPr indent="-342900" lvl="0" marL="342900" rtl="0" algn="l">
              <a:lnSpc>
                <a:spcPct val="80000"/>
              </a:lnSpc>
              <a:spcBef>
                <a:spcPts val="0"/>
              </a:spcBef>
              <a:spcAft>
                <a:spcPts val="0"/>
              </a:spcAft>
              <a:buSzPts val="1400"/>
              <a:buFont typeface="Arial"/>
              <a:buChar char="•"/>
            </a:pPr>
            <a:r>
              <a:rPr b="0" lang="en-US" sz="2400"/>
              <a:t>A methodology is, a set of steps, guidelines, activities and/or principles to follow in a particular situation.</a:t>
            </a:r>
            <a:endParaRPr/>
          </a:p>
          <a:p>
            <a:pPr indent="-137159" lvl="1" marL="265176" rtl="0" algn="l">
              <a:lnSpc>
                <a:spcPct val="80000"/>
              </a:lnSpc>
              <a:spcBef>
                <a:spcPts val="0"/>
              </a:spcBef>
              <a:spcAft>
                <a:spcPts val="0"/>
              </a:spcAft>
              <a:buSzPts val="1400"/>
              <a:buNone/>
            </a:pPr>
            <a:r>
              <a:t/>
            </a:r>
            <a:endParaRPr sz="2000"/>
          </a:p>
          <a:p>
            <a:pPr indent="-342900" lvl="1" marL="470916" rtl="0" algn="l">
              <a:lnSpc>
                <a:spcPct val="80000"/>
              </a:lnSpc>
              <a:spcBef>
                <a:spcPts val="0"/>
              </a:spcBef>
              <a:spcAft>
                <a:spcPts val="0"/>
              </a:spcAft>
              <a:buSzPts val="1400"/>
              <a:buFont typeface="Arial"/>
              <a:buChar char="•"/>
            </a:pPr>
            <a:r>
              <a:rPr lang="en-US" sz="2000"/>
              <a:t>Most methodologies are comprehensive, multi-step approaches to systems development</a:t>
            </a:r>
            <a:endParaRPr/>
          </a:p>
          <a:p>
            <a:pPr indent="-228600" lvl="0" marL="457200" marR="0" rtl="0" algn="l">
              <a:lnSpc>
                <a:spcPct val="100000"/>
              </a:lnSpc>
              <a:spcBef>
                <a:spcPts val="0"/>
              </a:spcBef>
              <a:spcAft>
                <a:spcPts val="0"/>
              </a:spcAft>
              <a:buSzPts val="1400"/>
              <a:buNone/>
            </a:pPr>
            <a:r>
              <a:t/>
            </a:r>
            <a:endParaRPr/>
          </a:p>
        </p:txBody>
      </p:sp>
      <p:sp>
        <p:nvSpPr>
          <p:cNvPr id="229" name="Google Shape;22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236" name="Google Shape;23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244" name="Google Shape;244;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87" name="Shape 87"/>
        <p:cNvGrpSpPr/>
        <p:nvPr/>
      </p:nvGrpSpPr>
      <p:grpSpPr>
        <a:xfrm>
          <a:off x="0" y="0"/>
          <a:ext cx="0" cy="0"/>
          <a:chOff x="0" y="0"/>
          <a:chExt cx="0" cy="0"/>
        </a:xfrm>
      </p:grpSpPr>
      <p:sp>
        <p:nvSpPr>
          <p:cNvPr id="88" name="Google Shape;88;p5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3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7" name="Shape 107"/>
        <p:cNvGrpSpPr/>
        <p:nvPr/>
      </p:nvGrpSpPr>
      <p:grpSpPr>
        <a:xfrm>
          <a:off x="0" y="0"/>
          <a:ext cx="0" cy="0"/>
          <a:chOff x="0" y="0"/>
          <a:chExt cx="0" cy="0"/>
        </a:xfrm>
      </p:grpSpPr>
      <p:sp>
        <p:nvSpPr>
          <p:cNvPr id="108" name="Google Shape;108;p3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12" name="Shape 112"/>
        <p:cNvGrpSpPr/>
        <p:nvPr/>
      </p:nvGrpSpPr>
      <p:grpSpPr>
        <a:xfrm>
          <a:off x="0" y="0"/>
          <a:ext cx="0" cy="0"/>
          <a:chOff x="0" y="0"/>
          <a:chExt cx="0" cy="0"/>
        </a:xfrm>
      </p:grpSpPr>
      <p:sp>
        <p:nvSpPr>
          <p:cNvPr id="113" name="Google Shape;113;p88"/>
          <p:cNvSpPr txBox="1"/>
          <p:nvPr>
            <p:ph type="title"/>
          </p:nvPr>
        </p:nvSpPr>
        <p:spPr>
          <a:xfrm>
            <a:off x="1066800" y="304800"/>
            <a:ext cx="7543800" cy="1431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8"/>
          <p:cNvSpPr txBox="1"/>
          <p:nvPr>
            <p:ph idx="1" type="body"/>
          </p:nvPr>
        </p:nvSpPr>
        <p:spPr>
          <a:xfrm>
            <a:off x="1066800" y="1981200"/>
            <a:ext cx="3695700" cy="41148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19100" lvl="1" marL="914400" algn="l">
              <a:lnSpc>
                <a:spcPct val="100000"/>
              </a:lnSpc>
              <a:spcBef>
                <a:spcPts val="600"/>
              </a:spcBef>
              <a:spcAft>
                <a:spcPts val="0"/>
              </a:spcAft>
              <a:buSzPts val="3000"/>
              <a:buChar char="–"/>
              <a:defRPr/>
            </a:lvl2pPr>
            <a:lvl3pPr indent="-406400" lvl="2" marL="1371600" algn="l">
              <a:lnSpc>
                <a:spcPct val="100000"/>
              </a:lnSpc>
              <a:spcBef>
                <a:spcPts val="560"/>
              </a:spcBef>
              <a:spcAft>
                <a:spcPts val="0"/>
              </a:spcAft>
              <a:buSzPts val="28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15" name="Google Shape;115;p88"/>
          <p:cNvSpPr txBox="1"/>
          <p:nvPr>
            <p:ph idx="2" type="body"/>
          </p:nvPr>
        </p:nvSpPr>
        <p:spPr>
          <a:xfrm>
            <a:off x="4914900" y="1981200"/>
            <a:ext cx="3695700" cy="41148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19100" lvl="1" marL="914400" algn="l">
              <a:lnSpc>
                <a:spcPct val="100000"/>
              </a:lnSpc>
              <a:spcBef>
                <a:spcPts val="600"/>
              </a:spcBef>
              <a:spcAft>
                <a:spcPts val="0"/>
              </a:spcAft>
              <a:buSzPts val="3000"/>
              <a:buChar char="–"/>
              <a:defRPr/>
            </a:lvl2pPr>
            <a:lvl3pPr indent="-406400" lvl="2" marL="1371600" algn="l">
              <a:lnSpc>
                <a:spcPct val="100000"/>
              </a:lnSpc>
              <a:spcBef>
                <a:spcPts val="560"/>
              </a:spcBef>
              <a:spcAft>
                <a:spcPts val="0"/>
              </a:spcAft>
              <a:buSzPts val="28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16" name="Google Shape;116;p8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8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9" name="Shape 119"/>
        <p:cNvGrpSpPr/>
        <p:nvPr/>
      </p:nvGrpSpPr>
      <p:grpSpPr>
        <a:xfrm>
          <a:off x="0" y="0"/>
          <a:ext cx="0" cy="0"/>
          <a:chOff x="0" y="0"/>
          <a:chExt cx="0" cy="0"/>
        </a:xfrm>
      </p:grpSpPr>
      <p:sp>
        <p:nvSpPr>
          <p:cNvPr id="120" name="Google Shape;120;p36"/>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122" name="Google Shape;122;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5" name="Shape 125"/>
        <p:cNvGrpSpPr/>
        <p:nvPr/>
      </p:nvGrpSpPr>
      <p:grpSpPr>
        <a:xfrm>
          <a:off x="0" y="0"/>
          <a:ext cx="0" cy="0"/>
          <a:chOff x="0" y="0"/>
          <a:chExt cx="0" cy="0"/>
        </a:xfrm>
      </p:grpSpPr>
      <p:sp>
        <p:nvSpPr>
          <p:cNvPr id="126" name="Google Shape;126;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128" name="Google Shape;128;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1" name="Shape 131"/>
        <p:cNvGrpSpPr/>
        <p:nvPr/>
      </p:nvGrpSpPr>
      <p:grpSpPr>
        <a:xfrm>
          <a:off x="0" y="0"/>
          <a:ext cx="0" cy="0"/>
          <a:chOff x="0" y="0"/>
          <a:chExt cx="0" cy="0"/>
        </a:xfrm>
      </p:grpSpPr>
      <p:sp>
        <p:nvSpPr>
          <p:cNvPr id="132" name="Google Shape;132;p3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8"/>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134" name="Google Shape;134;p38"/>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135" name="Google Shape;13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8" name="Shape 138"/>
        <p:cNvGrpSpPr/>
        <p:nvPr/>
      </p:nvGrpSpPr>
      <p:grpSpPr>
        <a:xfrm>
          <a:off x="0" y="0"/>
          <a:ext cx="0" cy="0"/>
          <a:chOff x="0" y="0"/>
          <a:chExt cx="0" cy="0"/>
        </a:xfrm>
      </p:grpSpPr>
      <p:sp>
        <p:nvSpPr>
          <p:cNvPr id="139" name="Google Shape;139;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41" name="Google Shape;141;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42" name="Google Shape;142;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43" name="Google Shape;143;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44" name="Google Shape;14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45"/>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27" name="Google Shape;27;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150" name="Google Shape;150;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51" name="Google Shape;151;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4" name="Shape 154"/>
        <p:cNvGrpSpPr/>
        <p:nvPr/>
      </p:nvGrpSpPr>
      <p:grpSpPr>
        <a:xfrm>
          <a:off x="0" y="0"/>
          <a:ext cx="0" cy="0"/>
          <a:chOff x="0" y="0"/>
          <a:chExt cx="0" cy="0"/>
        </a:xfrm>
      </p:grpSpPr>
      <p:sp>
        <p:nvSpPr>
          <p:cNvPr id="155" name="Google Shape;155;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157" name="Google Shape;157;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58" name="Google Shape;158;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1" name="Shape 161"/>
        <p:cNvGrpSpPr/>
        <p:nvPr/>
      </p:nvGrpSpPr>
      <p:grpSpPr>
        <a:xfrm>
          <a:off x="0" y="0"/>
          <a:ext cx="0" cy="0"/>
          <a:chOff x="0" y="0"/>
          <a:chExt cx="0" cy="0"/>
        </a:xfrm>
      </p:grpSpPr>
      <p:sp>
        <p:nvSpPr>
          <p:cNvPr id="162" name="Google Shape;162;p4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2"/>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4" name="Google Shape;164;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43"/>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43"/>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0" name="Google Shape;17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73" name="Shape 173"/>
        <p:cNvGrpSpPr/>
        <p:nvPr/>
      </p:nvGrpSpPr>
      <p:grpSpPr>
        <a:xfrm>
          <a:off x="0" y="0"/>
          <a:ext cx="0" cy="0"/>
          <a:chOff x="0" y="0"/>
          <a:chExt cx="0" cy="0"/>
        </a:xfrm>
      </p:grpSpPr>
      <p:sp>
        <p:nvSpPr>
          <p:cNvPr id="174" name="Google Shape;174;p4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33" name="Google Shape;33;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4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39" name="Google Shape;39;p47"/>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40" name="Google Shape;4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4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6" name="Google Shape;46;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7" name="Google Shape;47;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8" name="Google Shape;48;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9" name="Google Shape;4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4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64" name="Google Shape;64;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65" name="Google Shape;6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71" name="Google Shape;71;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72" name="Google Shape;7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 name="Shape 9"/>
        <p:cNvGrpSpPr/>
        <p:nvPr/>
      </p:nvGrpSpPr>
      <p:grpSpPr>
        <a:xfrm>
          <a:off x="0" y="0"/>
          <a:ext cx="0" cy="0"/>
          <a:chOff x="0" y="0"/>
          <a:chExt cx="0" cy="0"/>
        </a:xfrm>
      </p:grpSpPr>
      <p:sp>
        <p:nvSpPr>
          <p:cNvPr id="10" name="Google Shape;10;p29"/>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 name="Google Shape;11;p29"/>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2" name="Google Shape;12;p29"/>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13" name="Google Shape;13;p2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14" name="Google Shape;14;p2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15" name="Google Shape;15;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 name="Google Shape;16;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2" name="Shape 92"/>
        <p:cNvGrpSpPr/>
        <p:nvPr/>
      </p:nvGrpSpPr>
      <p:grpSpPr>
        <a:xfrm>
          <a:off x="0" y="0"/>
          <a:ext cx="0" cy="0"/>
          <a:chOff x="0" y="0"/>
          <a:chExt cx="0" cy="0"/>
        </a:xfrm>
      </p:grpSpPr>
      <p:sp>
        <p:nvSpPr>
          <p:cNvPr id="93" name="Google Shape;93;p31"/>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4" name="Google Shape;94;p31"/>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95" name="Google Shape;95;p31"/>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96" name="Google Shape;96;p3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97" name="Google Shape;97;p3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98" name="Google Shape;98;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2" name="Shape 182"/>
        <p:cNvGrpSpPr/>
        <p:nvPr/>
      </p:nvGrpSpPr>
      <p:grpSpPr>
        <a:xfrm>
          <a:off x="0" y="0"/>
          <a:ext cx="0" cy="0"/>
          <a:chOff x="0" y="0"/>
          <a:chExt cx="0" cy="0"/>
        </a:xfrm>
      </p:grpSpPr>
      <p:sp>
        <p:nvSpPr>
          <p:cNvPr id="183" name="Google Shape;183;p1"/>
          <p:cNvSpPr/>
          <p:nvPr/>
        </p:nvSpPr>
        <p:spPr>
          <a:xfrm>
            <a:off x="304800" y="1452563"/>
            <a:ext cx="8532813" cy="3043237"/>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4" name="Google Shape;184;p1"/>
          <p:cNvSpPr/>
          <p:nvPr/>
        </p:nvSpPr>
        <p:spPr>
          <a:xfrm>
            <a:off x="418596" y="1528074"/>
            <a:ext cx="8306809" cy="2889482"/>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5" name="Google Shape;185;p1"/>
          <p:cNvSpPr txBox="1"/>
          <p:nvPr>
            <p:ph idx="4294967295" type="ctrTitle"/>
          </p:nvPr>
        </p:nvSpPr>
        <p:spPr>
          <a:xfrm>
            <a:off x="0" y="2286000"/>
            <a:ext cx="8534400" cy="898525"/>
          </a:xfrm>
          <a:prstGeom prst="rect">
            <a:avLst/>
          </a:prstGeom>
          <a:noFill/>
          <a:ln>
            <a:noFill/>
          </a:ln>
        </p:spPr>
        <p:txBody>
          <a:bodyPr anchorCtr="0" anchor="b" bIns="45700" lIns="45700" spcFirstLastPara="1" rIns="45700" wrap="square" tIns="45700">
            <a:normAutofit/>
          </a:bodyPr>
          <a:lstStyle/>
          <a:p>
            <a:pPr indent="0" lvl="0" marL="0" marR="0" rtl="0" algn="r">
              <a:lnSpc>
                <a:spcPct val="100000"/>
              </a:lnSpc>
              <a:spcBef>
                <a:spcPts val="0"/>
              </a:spcBef>
              <a:spcAft>
                <a:spcPts val="0"/>
              </a:spcAft>
              <a:buClr>
                <a:srgbClr val="000000"/>
              </a:buClr>
              <a:buSzPts val="1400"/>
              <a:buFont typeface="Arial"/>
              <a:buNone/>
            </a:pPr>
            <a:r>
              <a:rPr b="1" i="0" lang="en-US" sz="3200" u="none" cap="none" strike="noStrike">
                <a:solidFill>
                  <a:srgbClr val="0000CC"/>
                </a:solidFill>
                <a:latin typeface="Libre Franklin Medium"/>
                <a:ea typeface="Libre Franklin Medium"/>
                <a:cs typeface="Libre Franklin Medium"/>
                <a:sym typeface="Libre Franklin Medium"/>
              </a:rPr>
              <a:t>Business Programming</a:t>
            </a:r>
            <a:endParaRPr b="0" i="0" sz="4200" u="none" cap="none" strike="noStrike">
              <a:solidFill>
                <a:srgbClr val="0000CC"/>
              </a:solidFill>
              <a:latin typeface="Libre Franklin Medium"/>
              <a:ea typeface="Libre Franklin Medium"/>
              <a:cs typeface="Libre Franklin Medium"/>
              <a:sym typeface="Libre Franklin Medium"/>
            </a:endParaRPr>
          </a:p>
        </p:txBody>
      </p:sp>
      <p:sp>
        <p:nvSpPr>
          <p:cNvPr id="186" name="Google Shape;186;p1"/>
          <p:cNvSpPr txBox="1"/>
          <p:nvPr>
            <p:ph idx="1" type="body"/>
          </p:nvPr>
        </p:nvSpPr>
        <p:spPr>
          <a:xfrm>
            <a:off x="304800" y="3124200"/>
            <a:ext cx="8183563" cy="1066800"/>
          </a:xfrm>
          <a:prstGeom prst="rect">
            <a:avLst/>
          </a:prstGeom>
          <a:noFill/>
          <a:ln>
            <a:noFill/>
          </a:ln>
        </p:spPr>
        <p:txBody>
          <a:bodyPr anchorCtr="0" anchor="t" bIns="45700" lIns="182875" spcFirstLastPara="1" rIns="91425" wrap="square" tIns="0">
            <a:noAutofit/>
          </a:bodyPr>
          <a:lstStyle/>
          <a:p>
            <a:pPr indent="0" lvl="0" marL="36513" rtl="0" algn="r">
              <a:lnSpc>
                <a:spcPct val="100000"/>
              </a:lnSpc>
              <a:spcBef>
                <a:spcPts val="0"/>
              </a:spcBef>
              <a:spcAft>
                <a:spcPts val="0"/>
              </a:spcAft>
              <a:buSzPts val="2800"/>
              <a:buFont typeface="Libre Franklin"/>
              <a:buNone/>
            </a:pPr>
            <a:r>
              <a:rPr lang="en-US" sz="2800"/>
              <a:t>Lesson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6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Design</a:t>
            </a:r>
            <a:endParaRPr/>
          </a:p>
        </p:txBody>
      </p:sp>
      <p:sp>
        <p:nvSpPr>
          <p:cNvPr id="254" name="Google Shape;254;p6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The design activity is used to create plans, models, and architecture for how the software will be implemented.</a:t>
            </a:r>
            <a:endParaRPr/>
          </a:p>
          <a:p>
            <a:pPr indent="-342900" lvl="0" marL="457200" rtl="0" algn="l">
              <a:lnSpc>
                <a:spcPct val="100000"/>
              </a:lnSpc>
              <a:spcBef>
                <a:spcPts val="360"/>
              </a:spcBef>
              <a:spcAft>
                <a:spcPts val="0"/>
              </a:spcAft>
              <a:buSzPts val="1800"/>
              <a:buChar char="•"/>
            </a:pPr>
            <a:r>
              <a:rPr lang="en-US"/>
              <a:t>Participants</a:t>
            </a:r>
            <a:endParaRPr/>
          </a:p>
          <a:p>
            <a:pPr indent="-342900" lvl="1" marL="914400" rtl="0" algn="l">
              <a:lnSpc>
                <a:spcPct val="100000"/>
              </a:lnSpc>
              <a:spcBef>
                <a:spcPts val="360"/>
              </a:spcBef>
              <a:spcAft>
                <a:spcPts val="0"/>
              </a:spcAft>
              <a:buSzPts val="1800"/>
              <a:buChar char="–"/>
            </a:pPr>
            <a:r>
              <a:rPr lang="en-US"/>
              <a:t>Architect</a:t>
            </a:r>
            <a:endParaRPr/>
          </a:p>
          <a:p>
            <a:pPr indent="-342900" lvl="1" marL="914400" rtl="0" algn="l">
              <a:lnSpc>
                <a:spcPct val="100000"/>
              </a:lnSpc>
              <a:spcBef>
                <a:spcPts val="360"/>
              </a:spcBef>
              <a:spcAft>
                <a:spcPts val="0"/>
              </a:spcAft>
              <a:buSzPts val="1800"/>
              <a:buChar char="–"/>
            </a:pPr>
            <a:r>
              <a:rPr lang="en-US"/>
              <a:t>User-experience Designer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6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Development</a:t>
            </a:r>
            <a:endParaRPr/>
          </a:p>
        </p:txBody>
      </p:sp>
      <p:sp>
        <p:nvSpPr>
          <p:cNvPr id="261" name="Google Shape;261;p6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The software development activity involves implementing design by creating software code, databases, and other related content.</a:t>
            </a:r>
            <a:endParaRPr/>
          </a:p>
          <a:p>
            <a:pPr indent="-342900" lvl="0" marL="457200" rtl="0" algn="l">
              <a:lnSpc>
                <a:spcPct val="100000"/>
              </a:lnSpc>
              <a:spcBef>
                <a:spcPts val="360"/>
              </a:spcBef>
              <a:spcAft>
                <a:spcPts val="0"/>
              </a:spcAft>
              <a:buSzPts val="1800"/>
              <a:buChar char="•"/>
            </a:pPr>
            <a:r>
              <a:rPr lang="en-US"/>
              <a:t>Participants</a:t>
            </a:r>
            <a:endParaRPr/>
          </a:p>
          <a:p>
            <a:pPr indent="-342900" lvl="1" marL="914400" rtl="0" algn="l">
              <a:lnSpc>
                <a:spcPct val="100000"/>
              </a:lnSpc>
              <a:spcBef>
                <a:spcPts val="360"/>
              </a:spcBef>
              <a:spcAft>
                <a:spcPts val="0"/>
              </a:spcAft>
              <a:buSzPts val="1800"/>
              <a:buChar char="–"/>
            </a:pPr>
            <a:r>
              <a:rPr lang="en-US"/>
              <a:t>Developers</a:t>
            </a:r>
            <a:endParaRPr/>
          </a:p>
          <a:p>
            <a:pPr indent="-342900" lvl="1" marL="914400" rtl="0" algn="l">
              <a:lnSpc>
                <a:spcPct val="100000"/>
              </a:lnSpc>
              <a:spcBef>
                <a:spcPts val="360"/>
              </a:spcBef>
              <a:spcAft>
                <a:spcPts val="0"/>
              </a:spcAft>
              <a:buSzPts val="1800"/>
              <a:buChar char="–"/>
            </a:pPr>
            <a:r>
              <a:rPr lang="en-US"/>
              <a:t>Database Administrators (DBAs)</a:t>
            </a:r>
            <a:endParaRPr/>
          </a:p>
          <a:p>
            <a:pPr indent="-342900" lvl="1" marL="914400" rtl="0" algn="l">
              <a:lnSpc>
                <a:spcPct val="100000"/>
              </a:lnSpc>
              <a:spcBef>
                <a:spcPts val="360"/>
              </a:spcBef>
              <a:spcAft>
                <a:spcPts val="0"/>
              </a:spcAft>
              <a:buSzPts val="1800"/>
              <a:buChar char="–"/>
            </a:pPr>
            <a:r>
              <a:rPr lang="en-US"/>
              <a:t>Technical Writers</a:t>
            </a:r>
            <a:endParaRPr/>
          </a:p>
          <a:p>
            <a:pPr indent="-342900" lvl="1" marL="914400" rtl="0" algn="l">
              <a:lnSpc>
                <a:spcPct val="100000"/>
              </a:lnSpc>
              <a:spcBef>
                <a:spcPts val="360"/>
              </a:spcBef>
              <a:spcAft>
                <a:spcPts val="0"/>
              </a:spcAft>
              <a:buSzPts val="1800"/>
              <a:buChar char="–"/>
            </a:pPr>
            <a:r>
              <a:rPr lang="en-US"/>
              <a:t>Content Developers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6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Testing</a:t>
            </a:r>
            <a:endParaRPr/>
          </a:p>
        </p:txBody>
      </p:sp>
      <p:sp>
        <p:nvSpPr>
          <p:cNvPr id="268" name="Google Shape;268;p6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Testing is used to assure the quality of the final product. </a:t>
            </a:r>
            <a:endParaRPr/>
          </a:p>
          <a:p>
            <a:pPr indent="-342900" lvl="0" marL="457200" rtl="0" algn="l">
              <a:lnSpc>
                <a:spcPct val="100000"/>
              </a:lnSpc>
              <a:spcBef>
                <a:spcPts val="360"/>
              </a:spcBef>
              <a:spcAft>
                <a:spcPts val="0"/>
              </a:spcAft>
              <a:buSzPts val="1800"/>
              <a:buChar char="•"/>
            </a:pPr>
            <a:r>
              <a:rPr lang="en-US"/>
              <a:t>What will happen if software testing is not done?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6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Understanding Testing</a:t>
            </a:r>
            <a:endParaRPr/>
          </a:p>
        </p:txBody>
      </p:sp>
      <p:sp>
        <p:nvSpPr>
          <p:cNvPr id="275" name="Google Shape;275;p65"/>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Software testing is the process of verifying software against its requirements.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6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Testing Methods</a:t>
            </a:r>
            <a:endParaRPr/>
          </a:p>
        </p:txBody>
      </p:sp>
      <p:sp>
        <p:nvSpPr>
          <p:cNvPr id="282" name="Google Shape;282;p6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Black-box Testing</a:t>
            </a:r>
            <a:endParaRPr/>
          </a:p>
          <a:p>
            <a:pPr indent="-342900" lvl="0" marL="457200" rtl="0" algn="l">
              <a:lnSpc>
                <a:spcPct val="100000"/>
              </a:lnSpc>
              <a:spcBef>
                <a:spcPts val="360"/>
              </a:spcBef>
              <a:spcAft>
                <a:spcPts val="0"/>
              </a:spcAft>
              <a:buSzPts val="1800"/>
              <a:buChar char="•"/>
            </a:pPr>
            <a:r>
              <a:rPr lang="en-US"/>
              <a:t>White-box Testing </a:t>
            </a:r>
            <a:endParaRPr/>
          </a:p>
          <a:p>
            <a:pPr indent="-228600" lvl="0" marL="457200" rtl="0" algn="l">
              <a:lnSpc>
                <a:spcPct val="100000"/>
              </a:lnSpc>
              <a:spcBef>
                <a:spcPts val="36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76c7b00e24_0_0"/>
          <p:cNvSpPr txBox="1"/>
          <p:nvPr>
            <p:ph type="title"/>
          </p:nvPr>
        </p:nvSpPr>
        <p:spPr>
          <a:xfrm>
            <a:off x="457200" y="457200"/>
            <a:ext cx="8229600" cy="914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Software Testing</a:t>
            </a:r>
            <a:endParaRPr/>
          </a:p>
        </p:txBody>
      </p:sp>
      <p:pic>
        <p:nvPicPr>
          <p:cNvPr id="289" name="Google Shape;289;g76c7b00e24_0_0"/>
          <p:cNvPicPr preferRelativeResize="0"/>
          <p:nvPr/>
        </p:nvPicPr>
        <p:blipFill>
          <a:blip r:embed="rId3">
            <a:alphaModFix/>
          </a:blip>
          <a:stretch>
            <a:fillRect/>
          </a:stretch>
        </p:blipFill>
        <p:spPr>
          <a:xfrm>
            <a:off x="1028700" y="1640600"/>
            <a:ext cx="7086600" cy="4226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6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Testing Levels</a:t>
            </a:r>
            <a:endParaRPr/>
          </a:p>
        </p:txBody>
      </p:sp>
      <p:sp>
        <p:nvSpPr>
          <p:cNvPr id="296" name="Google Shape;296;p6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Unit Testing</a:t>
            </a:r>
            <a:endParaRPr/>
          </a:p>
          <a:p>
            <a:pPr indent="-342900" lvl="0" marL="457200" rtl="0" algn="l">
              <a:lnSpc>
                <a:spcPct val="100000"/>
              </a:lnSpc>
              <a:spcBef>
                <a:spcPts val="360"/>
              </a:spcBef>
              <a:spcAft>
                <a:spcPts val="0"/>
              </a:spcAft>
              <a:buSzPts val="1800"/>
              <a:buChar char="•"/>
            </a:pPr>
            <a:r>
              <a:rPr lang="en-US"/>
              <a:t>Integration Testing</a:t>
            </a:r>
            <a:endParaRPr/>
          </a:p>
          <a:p>
            <a:pPr indent="-342900" lvl="0" marL="457200" rtl="0" algn="l">
              <a:lnSpc>
                <a:spcPct val="100000"/>
              </a:lnSpc>
              <a:spcBef>
                <a:spcPts val="360"/>
              </a:spcBef>
              <a:spcAft>
                <a:spcPts val="0"/>
              </a:spcAft>
              <a:buSzPts val="1800"/>
              <a:buChar char="•"/>
            </a:pPr>
            <a:r>
              <a:rPr lang="en-US"/>
              <a:t>System Testing</a:t>
            </a:r>
            <a:endParaRPr/>
          </a:p>
          <a:p>
            <a:pPr indent="-342900" lvl="0" marL="457200" rtl="0" algn="l">
              <a:lnSpc>
                <a:spcPct val="100000"/>
              </a:lnSpc>
              <a:spcBef>
                <a:spcPts val="360"/>
              </a:spcBef>
              <a:spcAft>
                <a:spcPts val="0"/>
              </a:spcAft>
              <a:buSzPts val="1800"/>
              <a:buChar char="•"/>
            </a:pPr>
            <a:r>
              <a:rPr lang="en-US"/>
              <a:t>Regression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Criteria for choosing methodology</a:t>
            </a:r>
            <a:endParaRPr/>
          </a:p>
        </p:txBody>
      </p:sp>
      <p:sp>
        <p:nvSpPr>
          <p:cNvPr id="303" name="Google Shape;303;p68"/>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Process oriented approaches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Data-oriented approaches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Object Oriented Approaches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Network Model</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6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7030A0"/>
                </a:solidFill>
              </a:rPr>
              <a:t>Roles of a Methodology</a:t>
            </a:r>
            <a:endParaRPr>
              <a:solidFill>
                <a:srgbClr val="7030A0"/>
              </a:solidFill>
            </a:endParaRPr>
          </a:p>
        </p:txBody>
      </p:sp>
      <p:sp>
        <p:nvSpPr>
          <p:cNvPr id="310" name="Google Shape;310;p6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360"/>
              </a:spcBef>
              <a:spcAft>
                <a:spcPts val="0"/>
              </a:spcAft>
              <a:buSzPts val="1800"/>
              <a:buFont typeface="Noto Sans Symbols"/>
              <a:buNone/>
            </a:pPr>
            <a:r>
              <a:t/>
            </a:r>
            <a:endParaRPr/>
          </a:p>
          <a:p>
            <a:pPr indent="-342900" lvl="1" marL="914400" rtl="0" algn="l">
              <a:lnSpc>
                <a:spcPct val="100000"/>
              </a:lnSpc>
              <a:spcBef>
                <a:spcPts val="360"/>
              </a:spcBef>
              <a:spcAft>
                <a:spcPts val="0"/>
              </a:spcAft>
              <a:buSzPts val="1800"/>
              <a:buChar char="–"/>
            </a:pPr>
            <a:r>
              <a:rPr lang="en-US"/>
              <a:t>Specify </a:t>
            </a:r>
            <a:r>
              <a:rPr i="1" lang="en-US"/>
              <a:t>what tasks </a:t>
            </a:r>
            <a:r>
              <a:rPr lang="en-US"/>
              <a:t>need to be completed</a:t>
            </a:r>
            <a:endParaRPr/>
          </a:p>
          <a:p>
            <a:pPr indent="-228600" lvl="1" marL="914400" rtl="0" algn="l">
              <a:lnSpc>
                <a:spcPct val="100000"/>
              </a:lnSpc>
              <a:spcBef>
                <a:spcPts val="360"/>
              </a:spcBef>
              <a:spcAft>
                <a:spcPts val="0"/>
              </a:spcAft>
              <a:buSzPts val="1800"/>
              <a:buNone/>
            </a:pPr>
            <a:r>
              <a:t/>
            </a:r>
            <a:endParaRPr/>
          </a:p>
          <a:p>
            <a:pPr indent="-342900" lvl="1" marL="914400" rtl="0" algn="l">
              <a:lnSpc>
                <a:spcPct val="100000"/>
              </a:lnSpc>
              <a:spcBef>
                <a:spcPts val="360"/>
              </a:spcBef>
              <a:spcAft>
                <a:spcPts val="0"/>
              </a:spcAft>
              <a:buSzPts val="1800"/>
              <a:buChar char="–"/>
            </a:pPr>
            <a:r>
              <a:rPr lang="en-US"/>
              <a:t>Specify </a:t>
            </a:r>
            <a:r>
              <a:rPr i="1" lang="en-US"/>
              <a:t>what deliverables</a:t>
            </a:r>
            <a:r>
              <a:rPr lang="en-US"/>
              <a:t> should be created</a:t>
            </a:r>
            <a:endParaRPr/>
          </a:p>
          <a:p>
            <a:pPr indent="-228600" lvl="1" marL="914400" rtl="0" algn="l">
              <a:lnSpc>
                <a:spcPct val="100000"/>
              </a:lnSpc>
              <a:spcBef>
                <a:spcPts val="360"/>
              </a:spcBef>
              <a:spcAft>
                <a:spcPts val="0"/>
              </a:spcAft>
              <a:buSzPts val="1800"/>
              <a:buNone/>
            </a:pPr>
            <a:r>
              <a:t/>
            </a:r>
            <a:endParaRPr/>
          </a:p>
          <a:p>
            <a:pPr indent="-342900" lvl="1" marL="914400" rtl="0" algn="l">
              <a:lnSpc>
                <a:spcPct val="100000"/>
              </a:lnSpc>
              <a:spcBef>
                <a:spcPts val="360"/>
              </a:spcBef>
              <a:spcAft>
                <a:spcPts val="0"/>
              </a:spcAft>
              <a:buSzPts val="1800"/>
              <a:buChar char="–"/>
            </a:pPr>
            <a:r>
              <a:rPr lang="en-US"/>
              <a:t>Specify </a:t>
            </a:r>
            <a:r>
              <a:rPr i="1" lang="en-US"/>
              <a:t>whom</a:t>
            </a:r>
            <a:r>
              <a:rPr lang="en-US"/>
              <a:t> should be included</a:t>
            </a:r>
            <a:endParaRPr/>
          </a:p>
          <a:p>
            <a:pPr indent="-228600" lvl="1" marL="914400" rtl="0" algn="l">
              <a:lnSpc>
                <a:spcPct val="100000"/>
              </a:lnSpc>
              <a:spcBef>
                <a:spcPts val="360"/>
              </a:spcBef>
              <a:spcAft>
                <a:spcPts val="0"/>
              </a:spcAft>
              <a:buSzPts val="1800"/>
              <a:buNone/>
            </a:pPr>
            <a:r>
              <a:t/>
            </a:r>
            <a:endParaRPr/>
          </a:p>
          <a:p>
            <a:pPr indent="-228600" lvl="1" marL="914400" rtl="0" algn="l">
              <a:lnSpc>
                <a:spcPct val="100000"/>
              </a:lnSpc>
              <a:spcBef>
                <a:spcPts val="36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70"/>
          <p:cNvSpPr txBox="1"/>
          <p:nvPr>
            <p:ph type="title"/>
          </p:nvPr>
        </p:nvSpPr>
        <p:spPr>
          <a:xfrm>
            <a:off x="1066800" y="304800"/>
            <a:ext cx="7543800" cy="14319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16" name="Google Shape;316;p70"/>
          <p:cNvSpPr txBox="1"/>
          <p:nvPr>
            <p:ph idx="1" type="body"/>
          </p:nvPr>
        </p:nvSpPr>
        <p:spPr>
          <a:xfrm>
            <a:off x="1066800" y="1981200"/>
            <a:ext cx="36957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p>
        </p:txBody>
      </p:sp>
      <p:pic>
        <p:nvPicPr>
          <p:cNvPr id="317" name="Google Shape;317;p70"/>
          <p:cNvPicPr preferRelativeResize="0"/>
          <p:nvPr/>
        </p:nvPicPr>
        <p:blipFill rotWithShape="1">
          <a:blip r:embed="rId3">
            <a:alphaModFix/>
          </a:blip>
          <a:srcRect b="0" l="0" r="0" t="0"/>
          <a:stretch/>
        </p:blipFill>
        <p:spPr>
          <a:xfrm>
            <a:off x="762000" y="304800"/>
            <a:ext cx="7620000" cy="57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Understanding software development methodologies</a:t>
            </a:r>
            <a:endParaRPr/>
          </a:p>
        </p:txBody>
      </p:sp>
      <p:sp>
        <p:nvSpPr>
          <p:cNvPr id="193" name="Google Shape;193;p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95250" lvl="1" marL="742950" rtl="0" algn="l">
              <a:lnSpc>
                <a:spcPct val="100000"/>
              </a:lnSpc>
              <a:spcBef>
                <a:spcPts val="0"/>
              </a:spcBef>
              <a:spcAft>
                <a:spcPts val="0"/>
              </a:spcAft>
              <a:buSzPts val="3000"/>
              <a:buFont typeface="Libre Franklin"/>
              <a:buNone/>
            </a:pPr>
            <a:r>
              <a:t/>
            </a:r>
            <a:endParaRPr/>
          </a:p>
          <a:p>
            <a:pPr indent="203200" lvl="1" marL="0" rtl="0" algn="l">
              <a:lnSpc>
                <a:spcPct val="107000"/>
              </a:lnSpc>
              <a:spcBef>
                <a:spcPts val="640"/>
              </a:spcBef>
              <a:spcAft>
                <a:spcPts val="0"/>
              </a:spcAft>
              <a:buSzPts val="3200"/>
              <a:buFont typeface="Libre Franklin"/>
              <a:buNone/>
            </a:pPr>
            <a:r>
              <a:t/>
            </a:r>
            <a:endParaRPr b="1" sz="3200"/>
          </a:p>
        </p:txBody>
      </p:sp>
      <p:sp>
        <p:nvSpPr>
          <p:cNvPr id="194" name="Google Shape;194;p2"/>
          <p:cNvSpPr/>
          <p:nvPr/>
        </p:nvSpPr>
        <p:spPr>
          <a:xfrm>
            <a:off x="838200" y="3035174"/>
            <a:ext cx="7696200" cy="124880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200"/>
              <a:buFont typeface="Arial"/>
              <a:buNone/>
            </a:pPr>
            <a:r>
              <a:rPr b="1" i="0" lang="en-US" sz="3200" u="sng" cap="none" strike="noStrike">
                <a:solidFill>
                  <a:srgbClr val="0000CC"/>
                </a:solidFill>
                <a:latin typeface="Libre Franklin Medium"/>
                <a:ea typeface="Libre Franklin Medium"/>
                <a:cs typeface="Libre Franklin Medium"/>
                <a:sym typeface="Libre Franklin Medium"/>
              </a:rPr>
              <a:t>Duration</a:t>
            </a:r>
            <a:r>
              <a:rPr b="1" i="0" lang="en-US" sz="1800" u="none" cap="none" strike="noStrike">
                <a:solidFill>
                  <a:schemeClr val="dk1"/>
                </a:solidFill>
                <a:latin typeface="Times New Roman"/>
                <a:ea typeface="Times New Roman"/>
                <a:cs typeface="Times New Roman"/>
                <a:sym typeface="Times New Roman"/>
              </a:rPr>
              <a:t>	: </a:t>
            </a:r>
            <a:r>
              <a:rPr b="1" i="0" lang="en-US" sz="3200" u="none" cap="none" strike="noStrike">
                <a:solidFill>
                  <a:schemeClr val="dk1"/>
                </a:solidFill>
                <a:latin typeface="Libre Franklin"/>
                <a:ea typeface="Libre Franklin"/>
                <a:cs typeface="Libre Franklin"/>
                <a:sym typeface="Libre Franklin"/>
              </a:rPr>
              <a:t>2 Hours</a:t>
            </a:r>
            <a:endParaRPr b="1" i="0" sz="3200" u="none" cap="none" strike="noStrike">
              <a:solidFill>
                <a:schemeClr val="dk1"/>
              </a:solidFill>
              <a:latin typeface="Libre Franklin"/>
              <a:ea typeface="Libre Franklin"/>
              <a:cs typeface="Libre Franklin"/>
              <a:sym typeface="Libre Franklin"/>
            </a:endParaRPr>
          </a:p>
          <a:p>
            <a:pPr indent="0" lvl="0" marL="0" marR="0" rtl="0" algn="l">
              <a:lnSpc>
                <a:spcPct val="107000"/>
              </a:lnSpc>
              <a:spcBef>
                <a:spcPts val="800"/>
              </a:spcBef>
              <a:spcAft>
                <a:spcPts val="0"/>
              </a:spcAft>
              <a:buClr>
                <a:srgbClr val="000000"/>
              </a:buClr>
              <a:buSzPts val="3200"/>
              <a:buFont typeface="Arial"/>
              <a:buNone/>
            </a:pPr>
            <a:r>
              <a:rPr b="1" i="0" lang="en-US" sz="3200" u="sng" cap="none" strike="noStrike">
                <a:solidFill>
                  <a:srgbClr val="0000CC"/>
                </a:solidFill>
                <a:latin typeface="Libre Franklin Medium"/>
                <a:ea typeface="Libre Franklin Medium"/>
                <a:cs typeface="Libre Franklin Medium"/>
                <a:sym typeface="Libre Franklin Medium"/>
              </a:rPr>
              <a:t>Period</a:t>
            </a:r>
            <a:r>
              <a:rPr b="1" i="0" lang="en-US" sz="1800" u="none" cap="none" strike="noStrike">
                <a:solidFill>
                  <a:schemeClr val="dk1"/>
                </a:solidFill>
                <a:latin typeface="Times New Roman"/>
                <a:ea typeface="Times New Roman"/>
                <a:cs typeface="Times New Roman"/>
                <a:sym typeface="Times New Roman"/>
              </a:rPr>
              <a:t>	: </a:t>
            </a:r>
            <a:r>
              <a:rPr b="1" i="0" lang="en-US" sz="3200" u="none" cap="none" strike="noStrike">
                <a:solidFill>
                  <a:schemeClr val="dk1"/>
                </a:solidFill>
                <a:latin typeface="Libre Franklin"/>
                <a:ea typeface="Libre Franklin"/>
                <a:cs typeface="Libre Franklin"/>
                <a:sym typeface="Libre Franklin"/>
              </a:rPr>
              <a:t>Week 3 Day 1 </a:t>
            </a:r>
            <a:endParaRPr b="1" i="0" sz="3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7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Types of software development  methodologies</a:t>
            </a:r>
            <a:endParaRPr/>
          </a:p>
        </p:txBody>
      </p:sp>
      <p:sp>
        <p:nvSpPr>
          <p:cNvPr id="324" name="Google Shape;324;p71"/>
          <p:cNvSpPr txBox="1"/>
          <p:nvPr/>
        </p:nvSpPr>
        <p:spPr>
          <a:xfrm>
            <a:off x="457200" y="1543050"/>
            <a:ext cx="8229600" cy="4937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Software Development Lifecycle (SDLC)- Waterfall &amp; V Model</a:t>
            </a:r>
            <a:endParaRPr b="0" i="0" sz="2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Prototyping</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Incremental</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Spiral</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Rapid Application Development</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Agile methodologies</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500"/>
                                        <p:tgtEl>
                                          <p:spTgt spid="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500"/>
                                        <p:tgtEl>
                                          <p:spTgt spid="3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Effect filter="fade" transition="in">
                                      <p:cBhvr>
                                        <p:cTn dur="500"/>
                                        <p:tgtEl>
                                          <p:spTgt spid="3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Effect filter="fade" transition="in">
                                      <p:cBhvr>
                                        <p:cTn dur="500"/>
                                        <p:tgtEl>
                                          <p:spTgt spid="3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Effect filter="fade" transition="in">
                                      <p:cBhvr>
                                        <p:cTn dur="500"/>
                                        <p:tgtEl>
                                          <p:spTgt spid="3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7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7030A0"/>
                </a:solidFill>
              </a:rPr>
              <a:t>Systems Development Life Cycle</a:t>
            </a:r>
            <a:endParaRPr/>
          </a:p>
        </p:txBody>
      </p:sp>
      <p:sp>
        <p:nvSpPr>
          <p:cNvPr id="331" name="Google Shape;331;p7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0" lang="en-US" sz="2400"/>
              <a:t>Every methodology has roughly the same stages </a:t>
            </a:r>
            <a:endParaRPr/>
          </a:p>
          <a:p>
            <a:pPr indent="-342900" lvl="0" marL="457200" rtl="0" algn="l">
              <a:lnSpc>
                <a:spcPct val="100000"/>
              </a:lnSpc>
              <a:spcBef>
                <a:spcPts val="360"/>
              </a:spcBef>
              <a:spcAft>
                <a:spcPts val="0"/>
              </a:spcAft>
              <a:buSzPts val="1800"/>
              <a:buChar char="•"/>
            </a:pPr>
            <a:r>
              <a:rPr b="0" lang="en-US" sz="2400"/>
              <a:t>Usually they stages are </a:t>
            </a:r>
            <a:endParaRPr/>
          </a:p>
          <a:p>
            <a:pPr indent="-476250" lvl="2" marL="923925" rtl="0" algn="l">
              <a:lnSpc>
                <a:spcPct val="100000"/>
              </a:lnSpc>
              <a:spcBef>
                <a:spcPts val="360"/>
              </a:spcBef>
              <a:spcAft>
                <a:spcPts val="0"/>
              </a:spcAft>
              <a:buSzPts val="1800"/>
              <a:buChar char="•"/>
            </a:pPr>
            <a:r>
              <a:rPr lang="en-US" sz="2400"/>
              <a:t>Project Identification and Selection</a:t>
            </a:r>
            <a:endParaRPr/>
          </a:p>
          <a:p>
            <a:pPr indent="-476250" lvl="2" marL="923925" rtl="0" algn="l">
              <a:lnSpc>
                <a:spcPct val="100000"/>
              </a:lnSpc>
              <a:spcBef>
                <a:spcPts val="360"/>
              </a:spcBef>
              <a:spcAft>
                <a:spcPts val="0"/>
              </a:spcAft>
              <a:buSzPts val="1800"/>
              <a:buChar char="•"/>
            </a:pPr>
            <a:r>
              <a:rPr lang="en-US" sz="2400"/>
              <a:t>Project Initiation and Planning (just after Conception)</a:t>
            </a:r>
            <a:endParaRPr/>
          </a:p>
          <a:p>
            <a:pPr indent="-476250" lvl="2" marL="923925" rtl="0" algn="l">
              <a:lnSpc>
                <a:spcPct val="100000"/>
              </a:lnSpc>
              <a:spcBef>
                <a:spcPts val="360"/>
              </a:spcBef>
              <a:spcAft>
                <a:spcPts val="0"/>
              </a:spcAft>
              <a:buSzPts val="1800"/>
              <a:buChar char="•"/>
            </a:pPr>
            <a:r>
              <a:rPr lang="en-US" sz="2400"/>
              <a:t>Analysis</a:t>
            </a:r>
            <a:endParaRPr/>
          </a:p>
          <a:p>
            <a:pPr indent="-476250" lvl="2" marL="923925" rtl="0" algn="l">
              <a:lnSpc>
                <a:spcPct val="100000"/>
              </a:lnSpc>
              <a:spcBef>
                <a:spcPts val="360"/>
              </a:spcBef>
              <a:spcAft>
                <a:spcPts val="0"/>
              </a:spcAft>
              <a:buSzPts val="1800"/>
              <a:buChar char="•"/>
            </a:pPr>
            <a:r>
              <a:rPr lang="en-US" sz="2400"/>
              <a:t>Design</a:t>
            </a:r>
            <a:endParaRPr/>
          </a:p>
          <a:p>
            <a:pPr indent="-476250" lvl="2" marL="923925" rtl="0" algn="l">
              <a:lnSpc>
                <a:spcPct val="100000"/>
              </a:lnSpc>
              <a:spcBef>
                <a:spcPts val="360"/>
              </a:spcBef>
              <a:spcAft>
                <a:spcPts val="0"/>
              </a:spcAft>
              <a:buSzPts val="1800"/>
              <a:buChar char="•"/>
            </a:pPr>
            <a:r>
              <a:rPr lang="en-US" sz="2400"/>
              <a:t>Implementation</a:t>
            </a:r>
            <a:endParaRPr/>
          </a:p>
          <a:p>
            <a:pPr indent="-476250" lvl="2" marL="923925" rtl="0" algn="l">
              <a:lnSpc>
                <a:spcPct val="100000"/>
              </a:lnSpc>
              <a:spcBef>
                <a:spcPts val="360"/>
              </a:spcBef>
              <a:spcAft>
                <a:spcPts val="0"/>
              </a:spcAft>
              <a:buSzPts val="1800"/>
              <a:buChar char="•"/>
            </a:pPr>
            <a:r>
              <a:rPr lang="en-US" sz="2400"/>
              <a:t>Maintenance (starting Maturity)</a:t>
            </a:r>
            <a:endParaRPr/>
          </a:p>
        </p:txBody>
      </p:sp>
      <p:sp>
        <p:nvSpPr>
          <p:cNvPr id="332" name="Google Shape;332;p72"/>
          <p:cNvSpPr txBox="1"/>
          <p:nvPr/>
        </p:nvSpPr>
        <p:spPr>
          <a:xfrm>
            <a:off x="228600" y="6172200"/>
            <a:ext cx="609600" cy="336550"/>
          </a:xfrm>
          <a:prstGeom prst="rect">
            <a:avLst/>
          </a:prstGeom>
          <a:noFill/>
          <a:ln>
            <a:noFill/>
          </a:ln>
          <a:effectLst>
            <a:outerShdw rotWithShape="0" algn="ctr" dir="2021404" dist="45791">
              <a:srgbClr val="9999FF"/>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1.</a:t>
            </a:r>
            <a:fld id="{00000000-1234-1234-1234-123412341234}" type="slidenum">
              <a:rPr b="0"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7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339" name="Google Shape;339;p7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Preliminary investigation process</a:t>
            </a:r>
            <a:endParaRPr>
              <a:solidFill>
                <a:srgbClr val="7030A0"/>
              </a:solidFill>
            </a:endParaRPr>
          </a:p>
        </p:txBody>
      </p:sp>
      <p:pic>
        <p:nvPicPr>
          <p:cNvPr descr="C:\renger\fall06\proj\sad7e\chapter2\CHAP02StudyTool_files\proj2\43F02-15.gif" id="340" name="Google Shape;340;p73"/>
          <p:cNvPicPr preferRelativeResize="0"/>
          <p:nvPr/>
        </p:nvPicPr>
        <p:blipFill rotWithShape="1">
          <a:blip r:embed="rId3">
            <a:alphaModFix/>
          </a:blip>
          <a:srcRect b="0" l="0" r="0" t="0"/>
          <a:stretch/>
        </p:blipFill>
        <p:spPr>
          <a:xfrm>
            <a:off x="1487487" y="2246402"/>
            <a:ext cx="6415542" cy="3239997"/>
          </a:xfrm>
          <a:prstGeom prst="rect">
            <a:avLst/>
          </a:prstGeom>
          <a:noFill/>
          <a:ln>
            <a:noFill/>
          </a:ln>
        </p:spPr>
      </p:pic>
      <p:sp>
        <p:nvSpPr>
          <p:cNvPr id="341" name="Google Shape;341;p7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Why is it important?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348" name="Google Shape;348;p7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Feasibility Stage</a:t>
            </a:r>
            <a:endParaRPr/>
          </a:p>
        </p:txBody>
      </p:sp>
      <p:pic>
        <p:nvPicPr>
          <p:cNvPr descr="C:\renger\fall06\proj\sad7e\chapter2\CHAP02StudyTool_files\proj2\43F02-14.gif" id="349" name="Google Shape;349;p74"/>
          <p:cNvPicPr preferRelativeResize="0"/>
          <p:nvPr/>
        </p:nvPicPr>
        <p:blipFill rotWithShape="1">
          <a:blip r:embed="rId3">
            <a:alphaModFix/>
          </a:blip>
          <a:srcRect b="0" l="0" r="0" t="0"/>
          <a:stretch/>
        </p:blipFill>
        <p:spPr>
          <a:xfrm>
            <a:off x="4468394" y="2625633"/>
            <a:ext cx="4294606" cy="3524341"/>
          </a:xfrm>
          <a:prstGeom prst="rect">
            <a:avLst/>
          </a:prstGeom>
          <a:noFill/>
          <a:ln>
            <a:noFill/>
          </a:ln>
        </p:spPr>
      </p:pic>
      <p:sp>
        <p:nvSpPr>
          <p:cNvPr id="350" name="Google Shape;350;p7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Project feasibility</a:t>
            </a:r>
            <a:endParaRPr/>
          </a:p>
          <a:p>
            <a:pPr indent="-342900" lvl="0" marL="457200" rtl="0" algn="l">
              <a:lnSpc>
                <a:spcPct val="100000"/>
              </a:lnSpc>
              <a:spcBef>
                <a:spcPts val="360"/>
              </a:spcBef>
              <a:spcAft>
                <a:spcPts val="0"/>
              </a:spcAft>
              <a:buSzPts val="1800"/>
              <a:buChar char="•"/>
            </a:pPr>
            <a:r>
              <a:rPr lang="en-US" sz="2400"/>
              <a:t>Why?</a:t>
            </a:r>
            <a:endParaRPr/>
          </a:p>
          <a:p>
            <a:pPr indent="-342900" lvl="0" marL="457200" rtl="0" algn="l">
              <a:lnSpc>
                <a:spcPct val="100000"/>
              </a:lnSpc>
              <a:spcBef>
                <a:spcPts val="360"/>
              </a:spcBef>
              <a:spcAft>
                <a:spcPts val="0"/>
              </a:spcAft>
              <a:buSzPts val="1800"/>
              <a:buChar char="•"/>
            </a:pPr>
            <a:r>
              <a:rPr lang="en-US" sz="2400"/>
              <a:t>Measuring of feasibility</a:t>
            </a:r>
            <a:endParaRPr/>
          </a:p>
          <a:p>
            <a:pPr indent="-342900" lvl="0" marL="457200" rtl="0" algn="l">
              <a:lnSpc>
                <a:spcPct val="100000"/>
              </a:lnSpc>
              <a:spcBef>
                <a:spcPts val="360"/>
              </a:spcBef>
              <a:spcAft>
                <a:spcPts val="0"/>
              </a:spcAft>
              <a:buSzPts val="1800"/>
              <a:buChar char="•"/>
            </a:pPr>
            <a:r>
              <a:rPr lang="en-US" sz="2400"/>
              <a:t>Planning feasibility</a:t>
            </a:r>
            <a:endParaRPr/>
          </a:p>
          <a:p>
            <a:pPr indent="-342900" lvl="0" marL="457200" rtl="0" algn="l">
              <a:lnSpc>
                <a:spcPct val="100000"/>
              </a:lnSpc>
              <a:spcBef>
                <a:spcPts val="360"/>
              </a:spcBef>
              <a:spcAft>
                <a:spcPts val="0"/>
              </a:spcAft>
              <a:buSzPts val="1800"/>
              <a:buFont typeface="Noto Sans Symbols"/>
              <a:buNone/>
            </a:pPr>
            <a:r>
              <a:t/>
            </a:r>
            <a:endParaRPr>
              <a:latin typeface="Arial"/>
              <a:ea typeface="Arial"/>
              <a:cs typeface="Arial"/>
              <a:sym typeface="Arial"/>
            </a:endParaRPr>
          </a:p>
        </p:txBody>
      </p:sp>
      <p:pic>
        <p:nvPicPr>
          <p:cNvPr id="351" name="Google Shape;351;p74"/>
          <p:cNvPicPr preferRelativeResize="0"/>
          <p:nvPr/>
        </p:nvPicPr>
        <p:blipFill rotWithShape="1">
          <a:blip r:embed="rId4">
            <a:alphaModFix/>
          </a:blip>
          <a:srcRect b="0" l="0" r="0" t="0"/>
          <a:stretch/>
        </p:blipFill>
        <p:spPr>
          <a:xfrm>
            <a:off x="468313" y="4410167"/>
            <a:ext cx="1800225" cy="15414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7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SDLC STAGES</a:t>
            </a:r>
            <a:endParaRPr/>
          </a:p>
        </p:txBody>
      </p:sp>
      <p:pic>
        <p:nvPicPr>
          <p:cNvPr id="358" name="Google Shape;358;p75"/>
          <p:cNvPicPr preferRelativeResize="0"/>
          <p:nvPr/>
        </p:nvPicPr>
        <p:blipFill rotWithShape="1">
          <a:blip r:embed="rId3">
            <a:alphaModFix/>
          </a:blip>
          <a:srcRect b="0" l="0" r="0" t="0"/>
          <a:stretch/>
        </p:blipFill>
        <p:spPr>
          <a:xfrm>
            <a:off x="2019300" y="1743522"/>
            <a:ext cx="4324350" cy="42953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7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276225" lvl="2" marL="361950" rtl="0" algn="l">
              <a:lnSpc>
                <a:spcPct val="100000"/>
              </a:lnSpc>
              <a:spcBef>
                <a:spcPts val="360"/>
              </a:spcBef>
              <a:spcAft>
                <a:spcPts val="0"/>
              </a:spcAft>
              <a:buSzPts val="1800"/>
              <a:buChar char="•"/>
            </a:pPr>
            <a:r>
              <a:rPr lang="en-US" sz="2000"/>
              <a:t>This approach essentially refers to a linear sequence of stages to develop a system from planning to analysis to design to implementation.  </a:t>
            </a:r>
            <a:endParaRPr/>
          </a:p>
          <a:p>
            <a:pPr indent="-276225" lvl="2" marL="361950" rtl="0" algn="l">
              <a:lnSpc>
                <a:spcPct val="100000"/>
              </a:lnSpc>
              <a:spcBef>
                <a:spcPts val="360"/>
              </a:spcBef>
              <a:spcAft>
                <a:spcPts val="0"/>
              </a:spcAft>
              <a:buSzPts val="1800"/>
              <a:buChar char="•"/>
            </a:pPr>
            <a:r>
              <a:rPr lang="en-US" sz="2000"/>
              <a:t>Stages are followed from beginning to end.  </a:t>
            </a:r>
            <a:endParaRPr/>
          </a:p>
          <a:p>
            <a:pPr indent="-276225" lvl="2" marL="361950" rtl="0" algn="l">
              <a:lnSpc>
                <a:spcPct val="100000"/>
              </a:lnSpc>
              <a:spcBef>
                <a:spcPts val="360"/>
              </a:spcBef>
              <a:spcAft>
                <a:spcPts val="0"/>
              </a:spcAft>
              <a:buSzPts val="1800"/>
              <a:buChar char="•"/>
            </a:pPr>
            <a:r>
              <a:rPr lang="en-US" sz="2000"/>
              <a:t>Revisiting prior stages is </a:t>
            </a:r>
            <a:r>
              <a:rPr lang="en-US" sz="2000" u="sng"/>
              <a:t>not</a:t>
            </a:r>
            <a:r>
              <a:rPr lang="en-US" sz="2000"/>
              <a:t> permitted.  </a:t>
            </a:r>
            <a:endParaRPr/>
          </a:p>
          <a:p>
            <a:pPr indent="-228600" lvl="0" marL="457200" rtl="0" algn="l">
              <a:lnSpc>
                <a:spcPct val="100000"/>
              </a:lnSpc>
              <a:spcBef>
                <a:spcPts val="360"/>
              </a:spcBef>
              <a:spcAft>
                <a:spcPts val="0"/>
              </a:spcAft>
              <a:buSzPts val="1800"/>
              <a:buNone/>
            </a:pPr>
            <a:r>
              <a:t/>
            </a:r>
            <a:endParaRPr/>
          </a:p>
        </p:txBody>
      </p:sp>
      <p:sp>
        <p:nvSpPr>
          <p:cNvPr id="365" name="Google Shape;365;p7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Waterfall Approach</a:t>
            </a:r>
            <a:endParaRPr/>
          </a:p>
        </p:txBody>
      </p:sp>
      <p:pic>
        <p:nvPicPr>
          <p:cNvPr id="366" name="Google Shape;366;p76"/>
          <p:cNvPicPr preferRelativeResize="0"/>
          <p:nvPr/>
        </p:nvPicPr>
        <p:blipFill rotWithShape="1">
          <a:blip r:embed="rId3">
            <a:alphaModFix/>
          </a:blip>
          <a:srcRect b="0" l="0" r="0" t="0"/>
          <a:stretch/>
        </p:blipFill>
        <p:spPr>
          <a:xfrm>
            <a:off x="2329655" y="3305175"/>
            <a:ext cx="5318919" cy="292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7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373" name="Google Shape;373;p7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2" marL="0" rtl="0" algn="l">
              <a:lnSpc>
                <a:spcPct val="100000"/>
              </a:lnSpc>
              <a:spcBef>
                <a:spcPts val="0"/>
              </a:spcBef>
              <a:spcAft>
                <a:spcPts val="0"/>
              </a:spcAft>
              <a:buSzPts val="1400"/>
              <a:buNone/>
            </a:pPr>
            <a:r>
              <a:rPr lang="en-US">
                <a:solidFill>
                  <a:srgbClr val="7030A0"/>
                </a:solidFill>
              </a:rPr>
              <a:t>Prototyping</a:t>
            </a:r>
            <a:endParaRPr b="1">
              <a:latin typeface="Arial"/>
              <a:ea typeface="Arial"/>
              <a:cs typeface="Arial"/>
              <a:sym typeface="Arial"/>
            </a:endParaRPr>
          </a:p>
        </p:txBody>
      </p:sp>
      <p:sp>
        <p:nvSpPr>
          <p:cNvPr id="374" name="Google Shape;374;p7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457200" lvl="3" marL="542925" rtl="0" algn="l">
              <a:lnSpc>
                <a:spcPct val="100000"/>
              </a:lnSpc>
              <a:spcBef>
                <a:spcPts val="360"/>
              </a:spcBef>
              <a:spcAft>
                <a:spcPts val="0"/>
              </a:spcAft>
              <a:buSzPts val="1800"/>
              <a:buChar char="–"/>
            </a:pPr>
            <a:r>
              <a:rPr b="0" lang="en-US" sz="2400"/>
              <a:t>Is an iterative methodology</a:t>
            </a:r>
            <a:endParaRPr/>
          </a:p>
          <a:p>
            <a:pPr indent="-457200" lvl="3" marL="542925" rtl="0" algn="l">
              <a:lnSpc>
                <a:spcPct val="100000"/>
              </a:lnSpc>
              <a:spcBef>
                <a:spcPts val="360"/>
              </a:spcBef>
              <a:spcAft>
                <a:spcPts val="0"/>
              </a:spcAft>
              <a:buSzPts val="1800"/>
              <a:buChar char="–"/>
            </a:pPr>
            <a:r>
              <a:rPr b="0" lang="en-US" sz="2400"/>
              <a:t>Speeds up the development process significantly</a:t>
            </a:r>
            <a:endParaRPr/>
          </a:p>
          <a:p>
            <a:pPr indent="-457200" lvl="3" marL="542925" rtl="0" algn="l">
              <a:lnSpc>
                <a:spcPct val="100000"/>
              </a:lnSpc>
              <a:spcBef>
                <a:spcPts val="360"/>
              </a:spcBef>
              <a:spcAft>
                <a:spcPts val="0"/>
              </a:spcAft>
              <a:buSzPts val="1800"/>
              <a:buChar char="–"/>
            </a:pPr>
            <a:r>
              <a:rPr b="0" lang="en-US" sz="2400"/>
              <a:t>Important decisions might be made too early, before business or IT issues are thoroughly understood</a:t>
            </a:r>
            <a:endParaRPr/>
          </a:p>
          <a:p>
            <a:pPr indent="-457200" lvl="3" marL="542925" rtl="0" algn="l">
              <a:lnSpc>
                <a:spcPct val="100000"/>
              </a:lnSpc>
              <a:spcBef>
                <a:spcPts val="360"/>
              </a:spcBef>
              <a:spcAft>
                <a:spcPts val="0"/>
              </a:spcAft>
              <a:buSzPts val="1800"/>
              <a:buChar char="–"/>
            </a:pPr>
            <a:r>
              <a:rPr b="0" lang="en-US" sz="2400"/>
              <a:t>Can be an extremely valuable tool</a:t>
            </a:r>
            <a:endParaRPr/>
          </a:p>
          <a:p>
            <a:pPr indent="-342900" lvl="0" marL="457200" rtl="0" algn="l">
              <a:lnSpc>
                <a:spcPct val="100000"/>
              </a:lnSpc>
              <a:spcBef>
                <a:spcPts val="360"/>
              </a:spcBef>
              <a:spcAft>
                <a:spcPts val="0"/>
              </a:spcAft>
              <a:buSzPts val="1800"/>
              <a:buFont typeface="Noto Sans Symbols"/>
              <a:buNone/>
            </a:pPr>
            <a:r>
              <a:t/>
            </a:r>
            <a:endParaRPr/>
          </a:p>
        </p:txBody>
      </p:sp>
      <p:pic>
        <p:nvPicPr>
          <p:cNvPr id="375" name="Google Shape;375;p77"/>
          <p:cNvPicPr preferRelativeResize="0"/>
          <p:nvPr/>
        </p:nvPicPr>
        <p:blipFill rotWithShape="1">
          <a:blip r:embed="rId3">
            <a:alphaModFix/>
          </a:blip>
          <a:srcRect b="0" l="0" r="0" t="0"/>
          <a:stretch/>
        </p:blipFill>
        <p:spPr>
          <a:xfrm>
            <a:off x="2266949" y="3714750"/>
            <a:ext cx="4086225" cy="2292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7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Incremental methodologies</a:t>
            </a:r>
            <a:endParaRPr>
              <a:solidFill>
                <a:srgbClr val="7030A0"/>
              </a:solidFill>
            </a:endParaRPr>
          </a:p>
        </p:txBody>
      </p:sp>
      <p:sp>
        <p:nvSpPr>
          <p:cNvPr id="382" name="Google Shape;382;p78"/>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383" name="Google Shape;383;p78"/>
          <p:cNvSpPr txBox="1"/>
          <p:nvPr/>
        </p:nvSpPr>
        <p:spPr>
          <a:xfrm>
            <a:off x="609600" y="1600200"/>
            <a:ext cx="8229600" cy="5029200"/>
          </a:xfrm>
          <a:prstGeom prst="rect">
            <a:avLst/>
          </a:prstGeom>
          <a:noFill/>
          <a:ln>
            <a:noFill/>
          </a:ln>
        </p:spPr>
        <p:txBody>
          <a:bodyPr anchorCtr="0" anchor="t" bIns="45700" lIns="91425" spcFirstLastPara="1" rIns="91425" wrap="square" tIns="45700">
            <a:noAutofit/>
          </a:bodyPr>
          <a:lstStyle/>
          <a:p>
            <a:pPr indent="0" lvl="1" marL="0" marR="0" rtl="0" algn="l">
              <a:lnSpc>
                <a:spcPct val="90000"/>
              </a:lnSpc>
              <a:spcBef>
                <a:spcPts val="0"/>
              </a:spcBef>
              <a:spcAft>
                <a:spcPts val="0"/>
              </a:spcAft>
              <a:buClr>
                <a:srgbClr val="000000"/>
              </a:buClr>
              <a:buSzPts val="3200"/>
              <a:buFont typeface="Noto Sans Symbols"/>
              <a:buNone/>
            </a:pPr>
            <a:r>
              <a:t/>
            </a:r>
            <a:endParaRPr b="1" i="0" sz="32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3600"/>
              <a:buFont typeface="Noto Sans Symbols"/>
              <a:buNone/>
            </a:pPr>
            <a:r>
              <a:t/>
            </a:r>
            <a:endParaRPr b="0" i="0" sz="3600" u="none" cap="none" strike="noStrike">
              <a:solidFill>
                <a:srgbClr val="000000"/>
              </a:solidFill>
              <a:latin typeface="Arial"/>
              <a:ea typeface="Arial"/>
              <a:cs typeface="Arial"/>
              <a:sym typeface="Arial"/>
            </a:endParaRPr>
          </a:p>
        </p:txBody>
      </p:sp>
      <p:sp>
        <p:nvSpPr>
          <p:cNvPr id="384" name="Google Shape;384;p78"/>
          <p:cNvSpPr txBox="1"/>
          <p:nvPr/>
        </p:nvSpPr>
        <p:spPr>
          <a:xfrm>
            <a:off x="533400" y="1600200"/>
            <a:ext cx="8229600" cy="5029200"/>
          </a:xfrm>
          <a:prstGeom prst="rect">
            <a:avLst/>
          </a:prstGeom>
          <a:noFill/>
          <a:ln>
            <a:noFill/>
          </a:ln>
        </p:spPr>
        <p:txBody>
          <a:bodyPr anchorCtr="0" anchor="t" bIns="45700" lIns="91425" spcFirstLastPara="1" rIns="91425" wrap="square" tIns="45700">
            <a:noAutofit/>
          </a:bodyPr>
          <a:lstStyle/>
          <a:p>
            <a:pPr indent="-342900" lvl="0" marL="546100" marR="0" rtl="0" algn="l">
              <a:lnSpc>
                <a:spcPct val="100000"/>
              </a:lnSpc>
              <a:spcBef>
                <a:spcPts val="640"/>
              </a:spcBef>
              <a:spcAft>
                <a:spcPts val="0"/>
              </a:spcAft>
              <a:buClr>
                <a:srgbClr val="000000"/>
              </a:buClr>
              <a:buSzPts val="3200"/>
              <a:buFont typeface="Arial"/>
              <a:buChar char="•"/>
            </a:pPr>
            <a:r>
              <a:rPr b="0" i="0" lang="en-US" sz="2400" u="none" cap="none" strike="noStrike">
                <a:solidFill>
                  <a:schemeClr val="dk1"/>
                </a:solidFill>
                <a:latin typeface="Libre Franklin"/>
                <a:ea typeface="Libre Franklin"/>
                <a:cs typeface="Libre Franklin"/>
                <a:sym typeface="Libre Franklin"/>
              </a:rPr>
              <a:t>The incremental build model is a method of software development where the model is designed, implemented and tested incrementally (a little more is added each time) until the product is finished. </a:t>
            </a:r>
            <a:endParaRPr b="0" i="0" sz="2400" u="none" cap="none" strike="noStrike">
              <a:solidFill>
                <a:schemeClr val="dk1"/>
              </a:solidFill>
              <a:latin typeface="Libre Franklin"/>
              <a:ea typeface="Libre Franklin"/>
              <a:cs typeface="Libre Franklin"/>
              <a:sym typeface="Libre Franklin"/>
            </a:endParaRPr>
          </a:p>
          <a:p>
            <a:pPr indent="-139700" lvl="0" marL="546100" marR="0" rtl="0" algn="l">
              <a:lnSpc>
                <a:spcPct val="100000"/>
              </a:lnSpc>
              <a:spcBef>
                <a:spcPts val="640"/>
              </a:spcBef>
              <a:spcAft>
                <a:spcPts val="0"/>
              </a:spcAft>
              <a:buClr>
                <a:srgbClr val="000000"/>
              </a:buClr>
              <a:buSzPts val="3200"/>
              <a:buFont typeface="Arial"/>
              <a:buNone/>
            </a:pPr>
            <a:r>
              <a:t/>
            </a:r>
            <a:endParaRPr b="0" i="0" sz="2400" u="none" cap="none" strike="noStrike">
              <a:solidFill>
                <a:schemeClr val="dk1"/>
              </a:solidFill>
              <a:latin typeface="Libre Franklin"/>
              <a:ea typeface="Libre Franklin"/>
              <a:cs typeface="Libre Franklin"/>
              <a:sym typeface="Libre Franklin"/>
            </a:endParaRPr>
          </a:p>
        </p:txBody>
      </p:sp>
      <p:pic>
        <p:nvPicPr>
          <p:cNvPr id="385" name="Google Shape;385;p78"/>
          <p:cNvPicPr preferRelativeResize="0"/>
          <p:nvPr/>
        </p:nvPicPr>
        <p:blipFill rotWithShape="1">
          <a:blip r:embed="rId3">
            <a:alphaModFix/>
          </a:blip>
          <a:srcRect b="0" l="0" r="0" t="0"/>
          <a:stretch/>
        </p:blipFill>
        <p:spPr>
          <a:xfrm>
            <a:off x="2047875" y="3709988"/>
            <a:ext cx="5048250" cy="189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7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392" name="Google Shape;392;p7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Difference between incremental and Iterative</a:t>
            </a:r>
            <a:endParaRPr/>
          </a:p>
        </p:txBody>
      </p:sp>
      <p:sp>
        <p:nvSpPr>
          <p:cNvPr id="393" name="Google Shape;393;p7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444500" lvl="1" marL="444500" rtl="0" algn="l">
              <a:lnSpc>
                <a:spcPct val="150000"/>
              </a:lnSpc>
              <a:spcBef>
                <a:spcPts val="360"/>
              </a:spcBef>
              <a:spcAft>
                <a:spcPts val="0"/>
              </a:spcAft>
              <a:buSzPts val="1800"/>
              <a:buFont typeface="Arial"/>
              <a:buChar char="•"/>
            </a:pPr>
            <a:r>
              <a:rPr lang="en-US" sz="2400"/>
              <a:t>The Incremental Approach uses a set number of steps and development goes from start to finish in a linear path of progression.</a:t>
            </a:r>
            <a:endParaRPr/>
          </a:p>
          <a:p>
            <a:pPr indent="-342900" lvl="0" marL="457200" rtl="0" algn="l">
              <a:lnSpc>
                <a:spcPct val="150000"/>
              </a:lnSpc>
              <a:spcBef>
                <a:spcPts val="360"/>
              </a:spcBef>
              <a:spcAft>
                <a:spcPts val="0"/>
              </a:spcAft>
              <a:buSzPts val="1800"/>
              <a:buChar char="•"/>
            </a:pPr>
            <a:r>
              <a:rPr lang="en-US" sz="2400"/>
              <a:t>The Iterative Approach has no set number of steps, rather development is done in cycles</a:t>
            </a:r>
            <a:r>
              <a:rPr lang="en-US"/>
              <a:t>.</a:t>
            </a:r>
            <a:endParaRPr/>
          </a:p>
          <a:p>
            <a:pPr indent="-228600" lvl="1" marL="914400" rtl="0" algn="l">
              <a:lnSpc>
                <a:spcPct val="100000"/>
              </a:lnSpc>
              <a:spcBef>
                <a:spcPts val="360"/>
              </a:spcBef>
              <a:spcAft>
                <a:spcPts val="0"/>
              </a:spcAft>
              <a:buSzPts val="1800"/>
              <a:buNone/>
            </a:pPr>
            <a:r>
              <a:t/>
            </a:r>
            <a:endParaRPr sz="3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8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399" name="Google Shape;399;p8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Spiral development methodology</a:t>
            </a:r>
            <a:endParaRPr>
              <a:solidFill>
                <a:srgbClr val="7030A0"/>
              </a:solidFill>
            </a:endParaRPr>
          </a:p>
        </p:txBody>
      </p:sp>
      <p:sp>
        <p:nvSpPr>
          <p:cNvPr id="400" name="Google Shape;400;p8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360"/>
              </a:spcBef>
              <a:spcAft>
                <a:spcPts val="0"/>
              </a:spcAft>
              <a:buSzPts val="1800"/>
              <a:buFont typeface="Noto Sans Symbols"/>
              <a:buChar char="▪"/>
            </a:pPr>
            <a:r>
              <a:rPr lang="en-US" sz="2400"/>
              <a:t>Combination of waterfall methodology and prototyping methodologies </a:t>
            </a:r>
            <a:endParaRPr/>
          </a:p>
          <a:p>
            <a:pPr indent="-342900" lvl="0" marL="342900" rtl="0" algn="l">
              <a:lnSpc>
                <a:spcPct val="150000"/>
              </a:lnSpc>
              <a:spcBef>
                <a:spcPts val="360"/>
              </a:spcBef>
              <a:spcAft>
                <a:spcPts val="0"/>
              </a:spcAft>
              <a:buSzPts val="1800"/>
              <a:buFont typeface="Noto Sans Symbols"/>
              <a:buChar char="▪"/>
            </a:pPr>
            <a:r>
              <a:rPr lang="en-US" sz="2400"/>
              <a:t>Combination of the top-down and bottom up concepts  </a:t>
            </a:r>
            <a:endParaRPr/>
          </a:p>
          <a:p>
            <a:pPr indent="-342900" lvl="0" marL="342900" rtl="0" algn="l">
              <a:lnSpc>
                <a:spcPct val="150000"/>
              </a:lnSpc>
              <a:spcBef>
                <a:spcPts val="360"/>
              </a:spcBef>
              <a:spcAft>
                <a:spcPts val="0"/>
              </a:spcAft>
              <a:buSzPts val="1800"/>
              <a:buFont typeface="Noto Sans Symbols"/>
              <a:buChar char="▪"/>
            </a:pPr>
            <a:r>
              <a:rPr lang="en-US" sz="2400"/>
              <a:t>Primary focus is on risk assessment</a:t>
            </a:r>
            <a:endParaRPr/>
          </a:p>
          <a:p>
            <a:pPr indent="-342899" lvl="3" marL="630238" rtl="0" algn="l">
              <a:lnSpc>
                <a:spcPct val="150000"/>
              </a:lnSpc>
              <a:spcBef>
                <a:spcPts val="360"/>
              </a:spcBef>
              <a:spcAft>
                <a:spcPts val="0"/>
              </a:spcAft>
              <a:buClr>
                <a:srgbClr val="0000CC"/>
              </a:buClr>
              <a:buSzPts val="1800"/>
              <a:buFont typeface="Noto Sans Symbols"/>
              <a:buChar char="▪"/>
            </a:pPr>
            <a:r>
              <a:rPr b="0" lang="en-US" sz="2400"/>
              <a:t>Break the project into smaller segments</a:t>
            </a:r>
            <a:endParaRPr/>
          </a:p>
          <a:p>
            <a:pPr indent="-342899" lvl="3" marL="630238" rtl="0" algn="l">
              <a:lnSpc>
                <a:spcPct val="150000"/>
              </a:lnSpc>
              <a:spcBef>
                <a:spcPts val="360"/>
              </a:spcBef>
              <a:spcAft>
                <a:spcPts val="0"/>
              </a:spcAft>
              <a:buClr>
                <a:srgbClr val="0000CC"/>
              </a:buClr>
              <a:buSzPts val="1800"/>
              <a:buFont typeface="Noto Sans Symbols"/>
              <a:buChar char="▪"/>
            </a:pPr>
            <a:r>
              <a:rPr b="0" lang="en-US" sz="2400"/>
              <a:t>Controls the impact of change </a:t>
            </a:r>
            <a:endParaRPr/>
          </a:p>
          <a:p>
            <a:pPr indent="-342900" lvl="2" marL="1371600" rtl="0" algn="l">
              <a:lnSpc>
                <a:spcPct val="90000"/>
              </a:lnSpc>
              <a:spcBef>
                <a:spcPts val="360"/>
              </a:spcBef>
              <a:spcAft>
                <a:spcPts val="0"/>
              </a:spcAft>
              <a:buSzPts val="1800"/>
              <a:buFont typeface="Noto Sans Symbols"/>
              <a:buNone/>
            </a:pPr>
            <a:r>
              <a:t/>
            </a:r>
            <a:endParaRPr>
              <a:latin typeface="Arial"/>
              <a:ea typeface="Arial"/>
              <a:cs typeface="Arial"/>
              <a:sym typeface="Arial"/>
            </a:endParaRPr>
          </a:p>
          <a:p>
            <a:pPr indent="-342900" lvl="0" marL="457200" rtl="0" algn="l">
              <a:lnSpc>
                <a:spcPct val="90000"/>
              </a:lnSpc>
              <a:spcBef>
                <a:spcPts val="360"/>
              </a:spcBef>
              <a:spcAft>
                <a:spcPts val="0"/>
              </a:spcAft>
              <a:buSzPts val="1800"/>
              <a:buFont typeface="Noto Sans Symbols"/>
              <a:buNone/>
            </a:pPr>
            <a:r>
              <a:t/>
            </a:r>
            <a:endParaRPr>
              <a:latin typeface="Arial"/>
              <a:ea typeface="Arial"/>
              <a:cs typeface="Arial"/>
              <a:sym typeface="Arial"/>
            </a:endParaRPr>
          </a:p>
          <a:p>
            <a:pPr indent="-342900" lvl="0" marL="457200" rtl="0" algn="l">
              <a:lnSpc>
                <a:spcPct val="90000"/>
              </a:lnSpc>
              <a:spcBef>
                <a:spcPts val="360"/>
              </a:spcBef>
              <a:spcAft>
                <a:spcPts val="0"/>
              </a:spcAft>
              <a:buSzPts val="1800"/>
              <a:buFont typeface="Noto Sans Symbols"/>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Learning Outcomes: </a:t>
            </a:r>
            <a:endParaRPr/>
          </a:p>
        </p:txBody>
      </p:sp>
      <p:sp>
        <p:nvSpPr>
          <p:cNvPr id="201" name="Google Shape;201;p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Libre Franklin"/>
              <a:buNone/>
            </a:pPr>
            <a:r>
              <a:rPr lang="en-US" sz="2400"/>
              <a:t>By the end of the lesson, students ,must be able to:</a:t>
            </a:r>
            <a:endParaRPr/>
          </a:p>
          <a:p>
            <a:pPr indent="-342900" lvl="0" marL="457200" rtl="0" algn="l">
              <a:lnSpc>
                <a:spcPct val="100000"/>
              </a:lnSpc>
              <a:spcBef>
                <a:spcPts val="360"/>
              </a:spcBef>
              <a:spcAft>
                <a:spcPts val="0"/>
              </a:spcAft>
              <a:buSzPts val="1800"/>
              <a:buChar char="•"/>
            </a:pPr>
            <a:r>
              <a:rPr lang="en-US" sz="2400"/>
              <a:t>Explain the term system</a:t>
            </a:r>
            <a:endParaRPr/>
          </a:p>
          <a:p>
            <a:pPr indent="-342900" lvl="0" marL="457200" rtl="0" algn="l">
              <a:lnSpc>
                <a:spcPct val="100000"/>
              </a:lnSpc>
              <a:spcBef>
                <a:spcPts val="360"/>
              </a:spcBef>
              <a:spcAft>
                <a:spcPts val="0"/>
              </a:spcAft>
              <a:buSzPts val="1800"/>
              <a:buChar char="•"/>
            </a:pPr>
            <a:r>
              <a:rPr lang="en-US" sz="2400"/>
              <a:t>Differentiate system from information systems.</a:t>
            </a:r>
            <a:endParaRPr sz="2400"/>
          </a:p>
          <a:p>
            <a:pPr indent="-342900" lvl="0" marL="457200" rtl="0" algn="l">
              <a:lnSpc>
                <a:spcPct val="100000"/>
              </a:lnSpc>
              <a:spcBef>
                <a:spcPts val="360"/>
              </a:spcBef>
              <a:spcAft>
                <a:spcPts val="0"/>
              </a:spcAft>
              <a:buSzPts val="1800"/>
              <a:buChar char="•"/>
            </a:pPr>
            <a:r>
              <a:rPr lang="en-US" sz="2400"/>
              <a:t>Identify different types of systems found in an organization</a:t>
            </a:r>
            <a:endParaRPr sz="2400"/>
          </a:p>
          <a:p>
            <a:pPr indent="-342900" lvl="0" marL="457200" rtl="0" algn="l">
              <a:lnSpc>
                <a:spcPct val="100000"/>
              </a:lnSpc>
              <a:spcBef>
                <a:spcPts val="360"/>
              </a:spcBef>
              <a:spcAft>
                <a:spcPts val="0"/>
              </a:spcAft>
              <a:buSzPts val="1800"/>
              <a:buChar char="•"/>
            </a:pPr>
            <a:r>
              <a:rPr lang="en-US" sz="2400"/>
              <a:t>Explain the concept of software development methodologies</a:t>
            </a:r>
            <a:endParaRPr/>
          </a:p>
          <a:p>
            <a:pPr indent="-342900" lvl="0" marL="457200" rtl="0" algn="l">
              <a:lnSpc>
                <a:spcPct val="100000"/>
              </a:lnSpc>
              <a:spcBef>
                <a:spcPts val="360"/>
              </a:spcBef>
              <a:spcAft>
                <a:spcPts val="0"/>
              </a:spcAft>
              <a:buSzPts val="1800"/>
              <a:buChar char="•"/>
            </a:pPr>
            <a:r>
              <a:rPr lang="en-US" sz="2400"/>
              <a:t>What is meant by the term application management?</a:t>
            </a:r>
            <a:endParaRPr sz="2400"/>
          </a:p>
          <a:p>
            <a:pPr indent="-342900" lvl="0" marL="457200" rtl="0" algn="l">
              <a:lnSpc>
                <a:spcPct val="100000"/>
              </a:lnSpc>
              <a:spcBef>
                <a:spcPts val="360"/>
              </a:spcBef>
              <a:spcAft>
                <a:spcPts val="0"/>
              </a:spcAft>
              <a:buSzPts val="1800"/>
              <a:buChar char="•"/>
            </a:pPr>
            <a:r>
              <a:rPr lang="en-US" sz="2400"/>
              <a:t>Identify different software methodologies</a:t>
            </a:r>
            <a:endParaRPr sz="2400"/>
          </a:p>
          <a:p>
            <a:pPr indent="-361950" lvl="0" marL="361950" rtl="0" algn="l">
              <a:lnSpc>
                <a:spcPct val="100000"/>
              </a:lnSpc>
              <a:spcBef>
                <a:spcPts val="480"/>
              </a:spcBef>
              <a:spcAft>
                <a:spcPts val="0"/>
              </a:spcAft>
              <a:buSzPts val="2400"/>
              <a:buFont typeface="Libre Franklin"/>
              <a:buChar char="•"/>
            </a:pPr>
            <a:r>
              <a:rPr lang="en-US" sz="2400"/>
              <a:t>Recap</a:t>
            </a:r>
            <a:endParaRPr sz="2400"/>
          </a:p>
          <a:p>
            <a:pPr indent="-139700" lvl="0" marL="342900" rtl="0" algn="l">
              <a:lnSpc>
                <a:spcPct val="100000"/>
              </a:lnSpc>
              <a:spcBef>
                <a:spcPts val="640"/>
              </a:spcBef>
              <a:spcAft>
                <a:spcPts val="0"/>
              </a:spcAft>
              <a:buSzPts val="3200"/>
              <a:buFont typeface="Libre Franklin"/>
              <a:buNone/>
            </a:pPr>
            <a:r>
              <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8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407" name="Google Shape;407;p8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System Development Life Cycle [SDLC]</a:t>
            </a:r>
            <a:endParaRPr>
              <a:latin typeface="Arial"/>
              <a:ea typeface="Arial"/>
              <a:cs typeface="Arial"/>
              <a:sym typeface="Arial"/>
            </a:endParaRPr>
          </a:p>
        </p:txBody>
      </p:sp>
      <p:pic>
        <p:nvPicPr>
          <p:cNvPr descr="C:\renger\fall06\proj\sad7e\chapter1\CHAP01StudyTool_files\Proj1\Fig01-28.gif" id="408" name="Google Shape;408;p81"/>
          <p:cNvPicPr preferRelativeResize="0"/>
          <p:nvPr>
            <p:ph idx="1" type="body"/>
          </p:nvPr>
        </p:nvPicPr>
        <p:blipFill rotWithShape="1">
          <a:blip r:embed="rId3">
            <a:alphaModFix/>
          </a:blip>
          <a:srcRect b="0" l="0" r="0" t="0"/>
          <a:stretch/>
        </p:blipFill>
        <p:spPr>
          <a:xfrm>
            <a:off x="1258888" y="1628775"/>
            <a:ext cx="6626225" cy="496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8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415" name="Google Shape;415;p8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7030A0"/>
                </a:solidFill>
              </a:rPr>
              <a:t>Rapid Application Development (RAD)</a:t>
            </a:r>
            <a:endParaRPr>
              <a:solidFill>
                <a:srgbClr val="7030A0"/>
              </a:solidFill>
            </a:endParaRPr>
          </a:p>
        </p:txBody>
      </p:sp>
      <p:sp>
        <p:nvSpPr>
          <p:cNvPr id="416" name="Google Shape;416;p8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lang="en-US" sz="2800"/>
              <a:t>Is an iterative process. Systems are developed within a short space of time. Best used in cases where a new system is needed urgently.</a:t>
            </a:r>
            <a:endParaRPr sz="2800"/>
          </a:p>
        </p:txBody>
      </p:sp>
      <p:pic>
        <p:nvPicPr>
          <p:cNvPr id="417" name="Google Shape;417;p82"/>
          <p:cNvPicPr preferRelativeResize="0"/>
          <p:nvPr>
            <p:ph idx="1" type="body"/>
          </p:nvPr>
        </p:nvPicPr>
        <p:blipFill rotWithShape="1">
          <a:blip r:embed="rId3">
            <a:alphaModFix/>
          </a:blip>
          <a:srcRect b="0" l="0" r="0" t="0"/>
          <a:stretch/>
        </p:blipFill>
        <p:spPr>
          <a:xfrm>
            <a:off x="1771650" y="3722914"/>
            <a:ext cx="4781550" cy="22778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8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Agile methodologies</a:t>
            </a:r>
            <a:endParaRPr/>
          </a:p>
        </p:txBody>
      </p:sp>
      <p:sp>
        <p:nvSpPr>
          <p:cNvPr id="424" name="Google Shape;424;p8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640"/>
              </a:spcBef>
              <a:spcAft>
                <a:spcPts val="0"/>
              </a:spcAft>
              <a:buSzPts val="3200"/>
              <a:buFont typeface="Libre Franklin"/>
              <a:buNone/>
            </a:pPr>
            <a:r>
              <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
        <p:nvSpPr>
          <p:cNvPr id="425" name="Google Shape;425;p83"/>
          <p:cNvSpPr txBox="1"/>
          <p:nvPr/>
        </p:nvSpPr>
        <p:spPr>
          <a:xfrm>
            <a:off x="609600" y="1600200"/>
            <a:ext cx="8229600" cy="5029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Clr>
                <a:srgbClr val="0000CC"/>
              </a:buClr>
              <a:buSzPts val="1800"/>
              <a:buFont typeface="Libre Franklin"/>
              <a:buChar char="•"/>
            </a:pPr>
            <a:r>
              <a:rPr b="0" i="0" lang="en-US" sz="3200" u="none" cap="none" strike="noStrike">
                <a:solidFill>
                  <a:schemeClr val="dk1"/>
                </a:solidFill>
                <a:latin typeface="Libre Franklin"/>
                <a:ea typeface="Libre Franklin"/>
                <a:cs typeface="Libre Franklin"/>
                <a:sym typeface="Libre Franklin"/>
              </a:rPr>
              <a:t> Agile is a process that helps teams provide quick and unpredictable responses to the feedback they receive on their project. </a:t>
            </a:r>
            <a:endParaRPr b="0" i="0" sz="3200" u="none" cap="none" strike="noStrike">
              <a:solidFill>
                <a:schemeClr val="dk1"/>
              </a:solidFill>
              <a:latin typeface="Libre Franklin"/>
              <a:ea typeface="Libre Franklin"/>
              <a:cs typeface="Libre Franklin"/>
              <a:sym typeface="Libre Franklin"/>
            </a:endParaRPr>
          </a:p>
          <a:p>
            <a:pPr indent="-342900" lvl="0" marL="457200" marR="0" rtl="0" algn="l">
              <a:lnSpc>
                <a:spcPct val="100000"/>
              </a:lnSpc>
              <a:spcBef>
                <a:spcPts val="360"/>
              </a:spcBef>
              <a:spcAft>
                <a:spcPts val="0"/>
              </a:spcAft>
              <a:buClr>
                <a:srgbClr val="0000CC"/>
              </a:buClr>
              <a:buSzPts val="1800"/>
              <a:buFont typeface="Libre Franklin"/>
              <a:buChar char="•"/>
            </a:pPr>
            <a:r>
              <a:rPr b="0" i="0" lang="en-US" sz="3200" u="none" cap="none" strike="noStrike">
                <a:solidFill>
                  <a:schemeClr val="dk1"/>
                </a:solidFill>
                <a:latin typeface="Libre Franklin"/>
                <a:ea typeface="Libre Franklin"/>
                <a:cs typeface="Libre Franklin"/>
                <a:sym typeface="Libre Franklin"/>
              </a:rPr>
              <a:t>It creates opportunities to assess a project’s direction during the development cycle. Teams assess the project in regular meetings called sprints or iterations.</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8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432" name="Google Shape;432;p8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Arial"/>
                <a:ea typeface="Arial"/>
                <a:cs typeface="Arial"/>
                <a:sym typeface="Arial"/>
              </a:rPr>
              <a:t>Key methodologies in Agile</a:t>
            </a:r>
            <a:endParaRPr b="1">
              <a:latin typeface="Arial"/>
              <a:ea typeface="Arial"/>
              <a:cs typeface="Arial"/>
              <a:sym typeface="Arial"/>
            </a:endParaRPr>
          </a:p>
        </p:txBody>
      </p:sp>
      <p:sp>
        <p:nvSpPr>
          <p:cNvPr id="433" name="Google Shape;433;p8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Xtreme Programming (XP)</a:t>
            </a:r>
            <a:endParaRPr/>
          </a:p>
          <a:p>
            <a:pPr indent="-342900" lvl="0" marL="457200" rtl="0" algn="l">
              <a:lnSpc>
                <a:spcPct val="100000"/>
              </a:lnSpc>
              <a:spcBef>
                <a:spcPts val="360"/>
              </a:spcBef>
              <a:spcAft>
                <a:spcPts val="0"/>
              </a:spcAft>
              <a:buSzPts val="1800"/>
              <a:buChar char="•"/>
            </a:pPr>
            <a:r>
              <a:rPr lang="en-US" sz="2400"/>
              <a:t>SCRUM</a:t>
            </a:r>
            <a:endParaRPr/>
          </a:p>
          <a:p>
            <a:pPr indent="-342900" lvl="0" marL="457200" rtl="0" algn="l">
              <a:lnSpc>
                <a:spcPct val="100000"/>
              </a:lnSpc>
              <a:spcBef>
                <a:spcPts val="360"/>
              </a:spcBef>
              <a:spcAft>
                <a:spcPts val="0"/>
              </a:spcAft>
              <a:buSzPts val="1800"/>
              <a:buChar char="•"/>
            </a:pPr>
            <a:r>
              <a:rPr lang="en-US" sz="2400"/>
              <a:t>Agile Software Development (ASD)</a:t>
            </a:r>
            <a:endParaRPr sz="2400"/>
          </a:p>
          <a:p>
            <a:pPr indent="-342900" lvl="0" marL="457200" rtl="0" algn="l">
              <a:lnSpc>
                <a:spcPct val="100000"/>
              </a:lnSpc>
              <a:spcBef>
                <a:spcPts val="360"/>
              </a:spcBef>
              <a:spcAft>
                <a:spcPts val="0"/>
              </a:spcAft>
              <a:buSzPts val="1800"/>
              <a:buChar char="•"/>
            </a:pPr>
            <a:r>
              <a:rPr lang="en-US" sz="2400"/>
              <a:t>Feature-Driven Development(FDD)</a:t>
            </a:r>
            <a:endParaRPr/>
          </a:p>
          <a:p>
            <a:pPr indent="-342900" lvl="0" marL="457200" rtl="0" algn="l">
              <a:lnSpc>
                <a:spcPct val="100000"/>
              </a:lnSpc>
              <a:spcBef>
                <a:spcPts val="360"/>
              </a:spcBef>
              <a:spcAft>
                <a:spcPts val="0"/>
              </a:spcAft>
              <a:buSzPts val="1800"/>
              <a:buChar char="•"/>
            </a:pPr>
            <a:r>
              <a:rPr lang="en-US" sz="2400"/>
              <a:t>Crystal Methods</a:t>
            </a:r>
            <a:endParaRPr/>
          </a:p>
          <a:p>
            <a:pPr indent="-342900" lvl="0" marL="457200" rtl="0" algn="l">
              <a:lnSpc>
                <a:spcPct val="100000"/>
              </a:lnSpc>
              <a:spcBef>
                <a:spcPts val="360"/>
              </a:spcBef>
              <a:spcAft>
                <a:spcPts val="0"/>
              </a:spcAft>
              <a:buSzPts val="1800"/>
              <a:buChar char="•"/>
            </a:pPr>
            <a:r>
              <a:rPr lang="en-US" sz="2400"/>
              <a:t>Dynamic Systems Development Method (DSDM)</a:t>
            </a:r>
            <a:endParaRPr/>
          </a:p>
          <a:p>
            <a:pPr indent="-342900" lvl="1" marL="914400" rtl="0" algn="l">
              <a:lnSpc>
                <a:spcPct val="100000"/>
              </a:lnSpc>
              <a:spcBef>
                <a:spcPts val="360"/>
              </a:spcBef>
              <a:spcAft>
                <a:spcPts val="0"/>
              </a:spcAft>
              <a:buSzPts val="1800"/>
              <a:buFont typeface="Noto Sans Symbols"/>
              <a:buNone/>
            </a:pPr>
            <a:r>
              <a:t/>
            </a:r>
            <a:endParaRPr>
              <a:latin typeface="Arial"/>
              <a:ea typeface="Arial"/>
              <a:cs typeface="Arial"/>
              <a:sym typeface="Arial"/>
            </a:endParaRPr>
          </a:p>
        </p:txBody>
      </p:sp>
      <p:pic>
        <p:nvPicPr>
          <p:cNvPr id="434" name="Google Shape;434;p84"/>
          <p:cNvPicPr preferRelativeResize="0"/>
          <p:nvPr/>
        </p:nvPicPr>
        <p:blipFill rotWithShape="1">
          <a:blip r:embed="rId3">
            <a:alphaModFix/>
          </a:blip>
          <a:srcRect b="0" l="0" r="0" t="0"/>
          <a:stretch/>
        </p:blipFill>
        <p:spPr>
          <a:xfrm>
            <a:off x="6199099" y="3995194"/>
            <a:ext cx="2487701" cy="24818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8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endParaRPr/>
          </a:p>
        </p:txBody>
      </p:sp>
      <p:sp>
        <p:nvSpPr>
          <p:cNvPr id="440" name="Google Shape;440;p85"/>
          <p:cNvSpPr txBox="1"/>
          <p:nvPr>
            <p:ph idx="1" type="body"/>
          </p:nvPr>
        </p:nvSpPr>
        <p:spPr>
          <a:xfrm>
            <a:off x="457200" y="1545772"/>
            <a:ext cx="8229600" cy="4937125"/>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Information system methodologies are used to guide the development of information systems</a:t>
            </a:r>
            <a:endParaRPr/>
          </a:p>
          <a:p>
            <a:pPr indent="-342900" lvl="0" marL="457200" rtl="0" algn="l">
              <a:lnSpc>
                <a:spcPct val="150000"/>
              </a:lnSpc>
              <a:spcBef>
                <a:spcPts val="360"/>
              </a:spcBef>
              <a:spcAft>
                <a:spcPts val="0"/>
              </a:spcAft>
              <a:buSzPts val="1800"/>
              <a:buChar char="•"/>
            </a:pPr>
            <a:r>
              <a:rPr lang="en-US" sz="2400"/>
              <a:t>The SDLC is seen as the </a:t>
            </a:r>
            <a:r>
              <a:rPr i="1" lang="en-US" sz="2400"/>
              <a:t>starting point</a:t>
            </a:r>
            <a:r>
              <a:rPr lang="en-US" sz="2400"/>
              <a:t> from which many alternative methodologies have developed</a:t>
            </a:r>
            <a:endParaRPr/>
          </a:p>
          <a:p>
            <a:pPr indent="-342900" lvl="0" marL="457200" rtl="0" algn="l">
              <a:lnSpc>
                <a:spcPct val="150000"/>
              </a:lnSpc>
              <a:spcBef>
                <a:spcPts val="360"/>
              </a:spcBef>
              <a:spcAft>
                <a:spcPts val="0"/>
              </a:spcAft>
              <a:buSzPts val="1800"/>
              <a:buChar char="•"/>
            </a:pPr>
            <a:r>
              <a:rPr lang="en-US" sz="2400"/>
              <a:t>Since the SDLC many alternatives have been developed and used, such as JAD and RAD</a:t>
            </a:r>
            <a:endParaRPr/>
          </a:p>
          <a:p>
            <a:pPr indent="-342900" lvl="0" marL="457200" rtl="0" algn="l">
              <a:lnSpc>
                <a:spcPct val="150000"/>
              </a:lnSpc>
              <a:spcBef>
                <a:spcPts val="360"/>
              </a:spcBef>
              <a:spcAft>
                <a:spcPts val="0"/>
              </a:spcAft>
              <a:buSzPts val="1800"/>
              <a:buChar char="•"/>
            </a:pPr>
            <a:r>
              <a:rPr lang="en-US" sz="2400"/>
              <a:t>There are probably thousands of methodologies now!</a:t>
            </a:r>
            <a:endParaRPr/>
          </a:p>
          <a:p>
            <a:pPr indent="-228600" lvl="0" marL="457200" rtl="0" algn="l">
              <a:lnSpc>
                <a:spcPct val="100000"/>
              </a:lnSpc>
              <a:spcBef>
                <a:spcPts val="360"/>
              </a:spcBef>
              <a:spcAft>
                <a:spcPts val="0"/>
              </a:spcAft>
              <a:buSzPts val="1800"/>
              <a:buNone/>
            </a:pPr>
            <a:r>
              <a:t/>
            </a:r>
            <a:endParaRPr/>
          </a:p>
          <a:p>
            <a:pPr indent="-342900" lvl="0" marL="457200" rtl="0" algn="ctr">
              <a:lnSpc>
                <a:spcPct val="100000"/>
              </a:lnSpc>
              <a:spcBef>
                <a:spcPts val="360"/>
              </a:spcBef>
              <a:spcAft>
                <a:spcPts val="0"/>
              </a:spcAft>
              <a:buSzPts val="1800"/>
              <a:buFont typeface="Noto Sans Symbols"/>
              <a:buNone/>
            </a:pP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animEffect filter="fade" transition="in">
                                      <p:cBhvr>
                                        <p:cTn dur="500"/>
                                        <p:tgtEl>
                                          <p:spTgt spid="4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animEffect filter="fade" transition="in">
                                      <p:cBhvr>
                                        <p:cTn dur="500"/>
                                        <p:tgtEl>
                                          <p:spTgt spid="4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2" st="2"/>
                                            </p:txEl>
                                          </p:spTgt>
                                        </p:tgtEl>
                                        <p:attrNameLst>
                                          <p:attrName>style.visibility</p:attrName>
                                        </p:attrNameLst>
                                      </p:cBhvr>
                                      <p:to>
                                        <p:strVal val="visible"/>
                                      </p:to>
                                    </p:set>
                                    <p:animEffect filter="fade" transition="in">
                                      <p:cBhvr>
                                        <p:cTn dur="500"/>
                                        <p:tgtEl>
                                          <p:spTgt spid="4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3" st="3"/>
                                            </p:txEl>
                                          </p:spTgt>
                                        </p:tgtEl>
                                        <p:attrNameLst>
                                          <p:attrName>style.visibility</p:attrName>
                                        </p:attrNameLst>
                                      </p:cBhvr>
                                      <p:to>
                                        <p:strVal val="visible"/>
                                      </p:to>
                                    </p:set>
                                    <p:animEffect filter="fade" transition="in">
                                      <p:cBhvr>
                                        <p:cTn dur="500"/>
                                        <p:tgtEl>
                                          <p:spTgt spid="4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4" st="4"/>
                                            </p:txEl>
                                          </p:spTgt>
                                        </p:tgtEl>
                                        <p:attrNameLst>
                                          <p:attrName>style.visibility</p:attrName>
                                        </p:attrNameLst>
                                      </p:cBhvr>
                                      <p:to>
                                        <p:strVal val="visible"/>
                                      </p:to>
                                    </p:set>
                                    <p:animEffect filter="fade" transition="in">
                                      <p:cBhvr>
                                        <p:cTn dur="500"/>
                                        <p:tgtEl>
                                          <p:spTgt spid="4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5" st="5"/>
                                            </p:txEl>
                                          </p:spTgt>
                                        </p:tgtEl>
                                        <p:attrNameLst>
                                          <p:attrName>style.visibility</p:attrName>
                                        </p:attrNameLst>
                                      </p:cBhvr>
                                      <p:to>
                                        <p:strVal val="visible"/>
                                      </p:to>
                                    </p:set>
                                    <p:animEffect filter="fade" transition="in">
                                      <p:cBhvr>
                                        <p:cTn dur="500"/>
                                        <p:tgtEl>
                                          <p:spTgt spid="4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8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446" name="Google Shape;446;p8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Arial"/>
                <a:ea typeface="Arial"/>
                <a:cs typeface="Arial"/>
                <a:sym typeface="Arial"/>
              </a:rPr>
              <a:t>System development guidelines</a:t>
            </a:r>
            <a:endParaRPr b="1">
              <a:latin typeface="Arial"/>
              <a:ea typeface="Arial"/>
              <a:cs typeface="Arial"/>
              <a:sym typeface="Arial"/>
            </a:endParaRPr>
          </a:p>
        </p:txBody>
      </p:sp>
      <p:sp>
        <p:nvSpPr>
          <p:cNvPr id="447" name="Google Shape;447;p8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1" marL="914400" rtl="0" algn="l">
              <a:lnSpc>
                <a:spcPct val="90000"/>
              </a:lnSpc>
              <a:spcBef>
                <a:spcPts val="360"/>
              </a:spcBef>
              <a:spcAft>
                <a:spcPts val="0"/>
              </a:spcAft>
              <a:buSzPts val="1800"/>
              <a:buChar char="–"/>
            </a:pPr>
            <a:r>
              <a:rPr lang="en-US">
                <a:latin typeface="Arial"/>
                <a:ea typeface="Arial"/>
                <a:cs typeface="Arial"/>
                <a:sym typeface="Arial"/>
              </a:rPr>
              <a:t>Stick to a plan</a:t>
            </a:r>
            <a:endParaRPr/>
          </a:p>
          <a:p>
            <a:pPr indent="-342900" lvl="1" marL="914400" rtl="0" algn="l">
              <a:lnSpc>
                <a:spcPct val="90000"/>
              </a:lnSpc>
              <a:spcBef>
                <a:spcPts val="360"/>
              </a:spcBef>
              <a:spcAft>
                <a:spcPts val="0"/>
              </a:spcAft>
              <a:buSzPts val="1800"/>
              <a:buChar char="–"/>
            </a:pPr>
            <a:r>
              <a:rPr lang="en-US">
                <a:latin typeface="Arial"/>
                <a:ea typeface="Arial"/>
                <a:cs typeface="Arial"/>
                <a:sym typeface="Arial"/>
              </a:rPr>
              <a:t>Involve the users throughout the development process</a:t>
            </a:r>
            <a:endParaRPr/>
          </a:p>
          <a:p>
            <a:pPr indent="-342900" lvl="1" marL="914400" rtl="0" algn="l">
              <a:lnSpc>
                <a:spcPct val="90000"/>
              </a:lnSpc>
              <a:spcBef>
                <a:spcPts val="360"/>
              </a:spcBef>
              <a:spcAft>
                <a:spcPts val="0"/>
              </a:spcAft>
              <a:buSzPts val="1800"/>
              <a:buChar char="–"/>
            </a:pPr>
            <a:r>
              <a:rPr lang="en-US">
                <a:latin typeface="Arial"/>
                <a:ea typeface="Arial"/>
                <a:cs typeface="Arial"/>
                <a:sym typeface="Arial"/>
              </a:rPr>
              <a:t>Listening is very important</a:t>
            </a:r>
            <a:endParaRPr/>
          </a:p>
          <a:p>
            <a:pPr indent="-342900" lvl="1" marL="914400" rtl="0" algn="l">
              <a:lnSpc>
                <a:spcPct val="90000"/>
              </a:lnSpc>
              <a:spcBef>
                <a:spcPts val="360"/>
              </a:spcBef>
              <a:spcAft>
                <a:spcPts val="0"/>
              </a:spcAft>
              <a:buSzPts val="1800"/>
              <a:buChar char="–"/>
            </a:pPr>
            <a:r>
              <a:rPr lang="en-US">
                <a:latin typeface="Arial"/>
                <a:ea typeface="Arial"/>
                <a:cs typeface="Arial"/>
                <a:sym typeface="Arial"/>
              </a:rPr>
              <a:t>Use project management tools to identify tasks and milestones</a:t>
            </a:r>
            <a:endParaRPr/>
          </a:p>
          <a:p>
            <a:pPr indent="-342900" lvl="1" marL="914400" rtl="0" algn="l">
              <a:lnSpc>
                <a:spcPct val="90000"/>
              </a:lnSpc>
              <a:spcBef>
                <a:spcPts val="360"/>
              </a:spcBef>
              <a:spcAft>
                <a:spcPts val="0"/>
              </a:spcAft>
              <a:buSzPts val="1800"/>
              <a:buChar char="–"/>
            </a:pPr>
            <a:r>
              <a:rPr lang="en-US">
                <a:latin typeface="Arial"/>
                <a:ea typeface="Arial"/>
                <a:cs typeface="Arial"/>
                <a:sym typeface="Arial"/>
              </a:rPr>
              <a:t>Remain flexible</a:t>
            </a:r>
            <a:endParaRPr/>
          </a:p>
          <a:p>
            <a:pPr indent="-342900" lvl="1" marL="914400" rtl="0" algn="l">
              <a:lnSpc>
                <a:spcPct val="90000"/>
              </a:lnSpc>
              <a:spcBef>
                <a:spcPts val="360"/>
              </a:spcBef>
              <a:spcAft>
                <a:spcPts val="0"/>
              </a:spcAft>
              <a:buSzPts val="1800"/>
              <a:buChar char="–"/>
            </a:pPr>
            <a:r>
              <a:rPr lang="en-US">
                <a:latin typeface="Arial"/>
                <a:ea typeface="Arial"/>
                <a:cs typeface="Arial"/>
                <a:sym typeface="Arial"/>
              </a:rPr>
              <a:t>Develop accurate cost and benefit information</a:t>
            </a:r>
            <a:endParaRPr/>
          </a:p>
          <a:p>
            <a:pPr indent="-342900" lvl="1" marL="914400" rtl="0" algn="l">
              <a:lnSpc>
                <a:spcPct val="90000"/>
              </a:lnSpc>
              <a:spcBef>
                <a:spcPts val="360"/>
              </a:spcBef>
              <a:spcAft>
                <a:spcPts val="0"/>
              </a:spcAft>
              <a:buSzPts val="1800"/>
              <a:buFont typeface="Noto Sans Symbols"/>
              <a:buNone/>
            </a:pPr>
            <a:r>
              <a:t/>
            </a:r>
            <a:endParaRPr b="1" sz="3200">
              <a:latin typeface="Arial"/>
              <a:ea typeface="Arial"/>
              <a:cs typeface="Arial"/>
              <a:sym typeface="Arial"/>
            </a:endParaRPr>
          </a:p>
          <a:p>
            <a:pPr indent="-342900" lvl="0" marL="457200" rtl="0" algn="l">
              <a:lnSpc>
                <a:spcPct val="90000"/>
              </a:lnSpc>
              <a:spcBef>
                <a:spcPts val="360"/>
              </a:spcBef>
              <a:spcAft>
                <a:spcPts val="0"/>
              </a:spcAft>
              <a:buSzPts val="1800"/>
              <a:buFont typeface="Noto Sans Symbols"/>
              <a:buNone/>
            </a:pPr>
            <a:r>
              <a:t/>
            </a:r>
            <a:endParaRPr sz="3600"/>
          </a:p>
        </p:txBody>
      </p:sp>
      <p:pic>
        <p:nvPicPr>
          <p:cNvPr id="448" name="Google Shape;448;p86"/>
          <p:cNvPicPr preferRelativeResize="0"/>
          <p:nvPr/>
        </p:nvPicPr>
        <p:blipFill rotWithShape="1">
          <a:blip r:embed="rId3">
            <a:alphaModFix/>
          </a:blip>
          <a:srcRect b="0" l="0" r="0" t="0"/>
          <a:stretch/>
        </p:blipFill>
        <p:spPr>
          <a:xfrm>
            <a:off x="7019925" y="4365625"/>
            <a:ext cx="1728788" cy="15414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8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454" name="Google Shape;454;p8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More </a:t>
            </a:r>
            <a:endParaRPr>
              <a:latin typeface="Arial"/>
              <a:ea typeface="Arial"/>
              <a:cs typeface="Arial"/>
              <a:sym typeface="Arial"/>
            </a:endParaRPr>
          </a:p>
        </p:txBody>
      </p:sp>
      <p:sp>
        <p:nvSpPr>
          <p:cNvPr id="455" name="Google Shape;455;p8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3600">
                <a:latin typeface="Arial"/>
                <a:ea typeface="Arial"/>
                <a:cs typeface="Arial"/>
                <a:sym typeface="Arial"/>
              </a:rPr>
              <a:t>Where to find more Questions and Answers</a:t>
            </a:r>
            <a:endParaRPr/>
          </a:p>
          <a:p>
            <a:pPr indent="-342900" lvl="1" marL="914400" rtl="0" algn="l">
              <a:lnSpc>
                <a:spcPct val="100000"/>
              </a:lnSpc>
              <a:spcBef>
                <a:spcPts val="360"/>
              </a:spcBef>
              <a:spcAft>
                <a:spcPts val="0"/>
              </a:spcAft>
              <a:buSzPts val="1800"/>
              <a:buChar char="–"/>
            </a:pPr>
            <a:r>
              <a:rPr lang="en-US" sz="3200">
                <a:latin typeface="Arial"/>
                <a:ea typeface="Arial"/>
                <a:cs typeface="Arial"/>
                <a:sym typeface="Arial"/>
              </a:rPr>
              <a:t>Textbook </a:t>
            </a:r>
            <a:endParaRPr/>
          </a:p>
          <a:p>
            <a:pPr indent="-342900" lvl="1" marL="914400" rtl="0" algn="l">
              <a:lnSpc>
                <a:spcPct val="100000"/>
              </a:lnSpc>
              <a:spcBef>
                <a:spcPts val="360"/>
              </a:spcBef>
              <a:spcAft>
                <a:spcPts val="0"/>
              </a:spcAft>
              <a:buSzPts val="1800"/>
              <a:buChar char="–"/>
            </a:pPr>
            <a:r>
              <a:rPr lang="en-US" sz="3200">
                <a:latin typeface="Arial"/>
                <a:ea typeface="Arial"/>
                <a:cs typeface="Arial"/>
                <a:sym typeface="Arial"/>
              </a:rPr>
              <a:t>Internet</a:t>
            </a:r>
            <a:endParaRPr/>
          </a:p>
          <a:p>
            <a:pPr indent="-342900" lvl="1" marL="914400" rtl="0" algn="l">
              <a:lnSpc>
                <a:spcPct val="100000"/>
              </a:lnSpc>
              <a:spcBef>
                <a:spcPts val="360"/>
              </a:spcBef>
              <a:spcAft>
                <a:spcPts val="0"/>
              </a:spcAft>
              <a:buSzPts val="1800"/>
              <a:buChar char="–"/>
            </a:pPr>
            <a:r>
              <a:rPr lang="en-US" sz="3200">
                <a:latin typeface="Arial"/>
                <a:ea typeface="Arial"/>
                <a:cs typeface="Arial"/>
                <a:sym typeface="Arial"/>
              </a:rPr>
              <a:t>Other Systems Analysis and Design Textbooks</a:t>
            </a:r>
            <a:endParaRPr sz="32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2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Questions?</a:t>
            </a:r>
            <a:endParaRPr/>
          </a:p>
        </p:txBody>
      </p:sp>
      <p:sp>
        <p:nvSpPr>
          <p:cNvPr id="461" name="Google Shape;461;p27"/>
          <p:cNvSpPr/>
          <p:nvPr/>
        </p:nvSpPr>
        <p:spPr>
          <a:xfrm>
            <a:off x="2246313" y="2325688"/>
            <a:ext cx="4525962" cy="3641725"/>
          </a:xfrm>
          <a:prstGeom prst="rect">
            <a:avLst/>
          </a:prstGeom>
        </p:spPr>
        <p:txBody>
          <a:bodyPr>
            <a:prstTxWarp prst="textPlain"/>
          </a:bodyPr>
          <a:lstStyle/>
          <a:p>
            <a:pPr lvl="0" algn="ctr"/>
            <a:r>
              <a:rPr b="0"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Arial Black"/>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208" name="Google Shape;208;p5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Introduction</a:t>
            </a:r>
            <a:r>
              <a:rPr b="1" lang="en-US">
                <a:latin typeface="Arial"/>
                <a:ea typeface="Arial"/>
                <a:cs typeface="Arial"/>
                <a:sym typeface="Arial"/>
              </a:rPr>
              <a:t>-</a:t>
            </a:r>
            <a:r>
              <a:rPr lang="en-US"/>
              <a:t>[Systems]</a:t>
            </a:r>
            <a:endParaRPr b="1">
              <a:latin typeface="Arial"/>
              <a:ea typeface="Arial"/>
              <a:cs typeface="Arial"/>
              <a:sym typeface="Arial"/>
            </a:endParaRPr>
          </a:p>
        </p:txBody>
      </p:sp>
      <p:sp>
        <p:nvSpPr>
          <p:cNvPr id="209" name="Google Shape;209;p5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1" marL="571500" rtl="0" algn="l">
              <a:lnSpc>
                <a:spcPct val="100000"/>
              </a:lnSpc>
              <a:spcBef>
                <a:spcPts val="360"/>
              </a:spcBef>
              <a:spcAft>
                <a:spcPts val="0"/>
              </a:spcAft>
              <a:buSzPts val="1800"/>
              <a:buNone/>
            </a:pPr>
            <a:r>
              <a:rPr lang="en-US" sz="2400"/>
              <a:t>Difference between system and information system</a:t>
            </a:r>
            <a:endParaRPr/>
          </a:p>
          <a:p>
            <a:pPr indent="-342900" lvl="1" marL="914400" rtl="0" algn="l">
              <a:lnSpc>
                <a:spcPct val="100000"/>
              </a:lnSpc>
              <a:spcBef>
                <a:spcPts val="360"/>
              </a:spcBef>
              <a:spcAft>
                <a:spcPts val="0"/>
              </a:spcAft>
              <a:buSzPts val="1800"/>
              <a:buChar char="–"/>
            </a:pPr>
            <a:r>
              <a:rPr lang="en-US" sz="2400"/>
              <a:t>A System is set of related components that produces specific results</a:t>
            </a:r>
            <a:endParaRPr/>
          </a:p>
          <a:p>
            <a:pPr indent="-342900" lvl="1" marL="914400" rtl="0" algn="l">
              <a:lnSpc>
                <a:spcPct val="100000"/>
              </a:lnSpc>
              <a:spcBef>
                <a:spcPts val="360"/>
              </a:spcBef>
              <a:spcAft>
                <a:spcPts val="0"/>
              </a:spcAft>
              <a:buSzPts val="1800"/>
              <a:buChar char="–"/>
            </a:pPr>
            <a:r>
              <a:rPr lang="en-US" sz="2400"/>
              <a:t>Information system is a system that combines information technology, people, and data to support business requirements</a:t>
            </a:r>
            <a:endParaRPr sz="2400"/>
          </a:p>
        </p:txBody>
      </p:sp>
      <p:pic>
        <p:nvPicPr>
          <p:cNvPr id="210" name="Google Shape;210;p56"/>
          <p:cNvPicPr preferRelativeResize="0"/>
          <p:nvPr/>
        </p:nvPicPr>
        <p:blipFill rotWithShape="1">
          <a:blip r:embed="rId3">
            <a:alphaModFix/>
          </a:blip>
          <a:srcRect b="0" l="0" r="0" t="0"/>
          <a:stretch/>
        </p:blipFill>
        <p:spPr>
          <a:xfrm>
            <a:off x="250825" y="5157788"/>
            <a:ext cx="1549400" cy="14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5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 Bit of History…</a:t>
            </a:r>
            <a:endParaRPr/>
          </a:p>
        </p:txBody>
      </p:sp>
      <p:sp>
        <p:nvSpPr>
          <p:cNvPr id="217" name="Google Shape;217;p57"/>
          <p:cNvSpPr txBox="1"/>
          <p:nvPr>
            <p:ph idx="1" type="body"/>
          </p:nvPr>
        </p:nvSpPr>
        <p:spPr>
          <a:xfrm>
            <a:off x="457200" y="1543050"/>
            <a:ext cx="8229600" cy="4937125"/>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360"/>
              </a:spcBef>
              <a:spcAft>
                <a:spcPts val="0"/>
              </a:spcAft>
              <a:buSzPts val="1800"/>
              <a:buChar char="•"/>
            </a:pPr>
            <a:r>
              <a:rPr lang="en-US" sz="2400"/>
              <a:t>1950s: focus on efficient automation of existing processes</a:t>
            </a:r>
            <a:endParaRPr/>
          </a:p>
          <a:p>
            <a:pPr indent="-342900" lvl="0" marL="457200" rtl="0" algn="l">
              <a:lnSpc>
                <a:spcPct val="80000"/>
              </a:lnSpc>
              <a:spcBef>
                <a:spcPts val="360"/>
              </a:spcBef>
              <a:spcAft>
                <a:spcPts val="0"/>
              </a:spcAft>
              <a:buSzPts val="1800"/>
              <a:buChar char="•"/>
            </a:pPr>
            <a:r>
              <a:rPr lang="en-US" sz="2400"/>
              <a:t>1960s: advent of 3GL, faster and more reliable computers</a:t>
            </a:r>
            <a:endParaRPr/>
          </a:p>
          <a:p>
            <a:pPr indent="-342900" lvl="0" marL="457200" rtl="0" algn="l">
              <a:lnSpc>
                <a:spcPct val="80000"/>
              </a:lnSpc>
              <a:spcBef>
                <a:spcPts val="360"/>
              </a:spcBef>
              <a:spcAft>
                <a:spcPts val="0"/>
              </a:spcAft>
              <a:buSzPts val="1800"/>
              <a:buChar char="•"/>
            </a:pPr>
            <a:r>
              <a:rPr lang="en-US" sz="2400"/>
              <a:t>1970s: system development becomes more like an engineering discipline</a:t>
            </a:r>
            <a:endParaRPr/>
          </a:p>
          <a:p>
            <a:pPr indent="-342900" lvl="0" marL="457200" rtl="0" algn="l">
              <a:lnSpc>
                <a:spcPct val="80000"/>
              </a:lnSpc>
              <a:spcBef>
                <a:spcPts val="360"/>
              </a:spcBef>
              <a:spcAft>
                <a:spcPts val="0"/>
              </a:spcAft>
              <a:buSzPts val="1800"/>
              <a:buChar char="•"/>
            </a:pPr>
            <a:r>
              <a:rPr lang="en-US" sz="2400"/>
              <a:t>1980s: major breakthrough with 4GL, CASE tools, object oriented methods</a:t>
            </a:r>
            <a:endParaRPr/>
          </a:p>
          <a:p>
            <a:pPr indent="-342900" lvl="0" marL="457200" rtl="0" algn="l">
              <a:lnSpc>
                <a:spcPct val="80000"/>
              </a:lnSpc>
              <a:spcBef>
                <a:spcPts val="360"/>
              </a:spcBef>
              <a:spcAft>
                <a:spcPts val="0"/>
              </a:spcAft>
              <a:buSzPts val="1800"/>
              <a:buChar char="•"/>
            </a:pPr>
            <a:r>
              <a:rPr lang="en-US" sz="2400"/>
              <a:t>1990s: focus on system integration, GUI applications, client/server platforms, Internet</a:t>
            </a:r>
            <a:endParaRPr/>
          </a:p>
          <a:p>
            <a:pPr indent="-342900" lvl="0" marL="457200" rtl="0" algn="l">
              <a:lnSpc>
                <a:spcPct val="80000"/>
              </a:lnSpc>
              <a:spcBef>
                <a:spcPts val="360"/>
              </a:spcBef>
              <a:spcAft>
                <a:spcPts val="0"/>
              </a:spcAft>
              <a:buSzPts val="1800"/>
              <a:buChar char="•"/>
            </a:pPr>
            <a:r>
              <a:rPr lang="en-US" sz="2400"/>
              <a:t>The new century: Web application development, wireless PDAs, component-based applications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lang="en-US"/>
              <a:t>‹#›</a:t>
            </a:fld>
            <a:endParaRPr/>
          </a:p>
        </p:txBody>
      </p:sp>
      <p:sp>
        <p:nvSpPr>
          <p:cNvPr id="223" name="Google Shape;223;p5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[Types of Systems]</a:t>
            </a:r>
            <a:endParaRPr/>
          </a:p>
        </p:txBody>
      </p:sp>
      <p:pic>
        <p:nvPicPr>
          <p:cNvPr descr="C:\renger\fall06\proj\sad7e\chapter1\CHAP01StudyTool_files\Proj1\Fig01-17.gif" id="224" name="Google Shape;224;p58"/>
          <p:cNvPicPr preferRelativeResize="0"/>
          <p:nvPr/>
        </p:nvPicPr>
        <p:blipFill rotWithShape="1">
          <a:blip r:embed="rId3">
            <a:alphaModFix/>
          </a:blip>
          <a:srcRect b="0" l="0" r="0" t="0"/>
          <a:stretch/>
        </p:blipFill>
        <p:spPr>
          <a:xfrm>
            <a:off x="2419350" y="3162300"/>
            <a:ext cx="3060700" cy="3314700"/>
          </a:xfrm>
          <a:prstGeom prst="rect">
            <a:avLst/>
          </a:prstGeom>
          <a:noFill/>
          <a:ln>
            <a:noFill/>
          </a:ln>
        </p:spPr>
      </p:pic>
      <p:sp>
        <p:nvSpPr>
          <p:cNvPr id="225" name="Google Shape;225;p58"/>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[Types of Systems]</a:t>
            </a:r>
            <a:endParaRPr/>
          </a:p>
          <a:p>
            <a:pPr indent="-342900" lvl="0" marL="457200" rtl="0" algn="l">
              <a:lnSpc>
                <a:spcPct val="100000"/>
              </a:lnSpc>
              <a:spcBef>
                <a:spcPts val="360"/>
              </a:spcBef>
              <a:spcAft>
                <a:spcPts val="0"/>
              </a:spcAft>
              <a:buSzPts val="1800"/>
              <a:buChar char="•"/>
            </a:pPr>
            <a:r>
              <a:rPr lang="en-US" sz="2400"/>
              <a:t>Use of different references</a:t>
            </a:r>
            <a:endParaRPr/>
          </a:p>
          <a:p>
            <a:pPr indent="-342900" lvl="0" marL="457200" rtl="0" algn="l">
              <a:lnSpc>
                <a:spcPct val="100000"/>
              </a:lnSpc>
              <a:spcBef>
                <a:spcPts val="360"/>
              </a:spcBef>
              <a:spcAft>
                <a:spcPts val="0"/>
              </a:spcAft>
              <a:buSzPts val="1800"/>
              <a:buChar char="•"/>
            </a:pPr>
            <a:r>
              <a:rPr lang="en-US" sz="2400"/>
              <a:t>Get different discussion on types of systems</a:t>
            </a:r>
            <a:endParaRPr/>
          </a:p>
          <a:p>
            <a:pPr indent="-342900" lvl="0" marL="457200" rtl="0" algn="l">
              <a:lnSpc>
                <a:spcPct val="100000"/>
              </a:lnSpc>
              <a:spcBef>
                <a:spcPts val="360"/>
              </a:spcBef>
              <a:spcAft>
                <a:spcPts val="0"/>
              </a:spcAft>
              <a:buSzPts val="1800"/>
              <a:buChar char="•"/>
            </a:pPr>
            <a:r>
              <a:rPr lang="en-US" sz="2400"/>
              <a:t>Examples of different systems are important</a:t>
            </a:r>
            <a:endParaRPr/>
          </a:p>
          <a:p>
            <a:pPr indent="-228600" lvl="0" marL="457200" rtl="0" algn="l">
              <a:lnSpc>
                <a:spcPct val="100000"/>
              </a:lnSpc>
              <a:spcBef>
                <a:spcPts val="360"/>
              </a:spcBef>
              <a:spcAft>
                <a:spcPts val="0"/>
              </a:spcAft>
              <a:buSzPts val="18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5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System development vs Software development </a:t>
            </a:r>
            <a:endParaRPr/>
          </a:p>
        </p:txBody>
      </p:sp>
      <p:sp>
        <p:nvSpPr>
          <p:cNvPr id="232" name="Google Shape;232;p59"/>
          <p:cNvSpPr txBox="1"/>
          <p:nvPr/>
        </p:nvSpPr>
        <p:spPr>
          <a:xfrm>
            <a:off x="457200" y="1543050"/>
            <a:ext cx="8229600" cy="4937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 system development methodology refers to the framework that is used to structure, plan and control the process of developing an information system.</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Software development is the process of conceiving, specifying,designing, programming, documenting, testing, and bug fixing involved in creating and maintaining applications, frameworks, or other software components.</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500"/>
                                        <p:tgtEl>
                                          <p:spTgt spid="2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6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Application Lifecycle Management (ALM)</a:t>
            </a:r>
            <a:endParaRPr/>
          </a:p>
        </p:txBody>
      </p:sp>
      <p:sp>
        <p:nvSpPr>
          <p:cNvPr id="239" name="Google Shape;239;p6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000"/>
              <a:t>Application lifecycle management (ALM) is the set of activities that revolve around a new software product, from its inception to when the product matures.</a:t>
            </a:r>
            <a:endParaRPr sz="2000"/>
          </a:p>
          <a:p>
            <a:pPr indent="-228600" lvl="0" marL="457200" rtl="0" algn="l">
              <a:lnSpc>
                <a:spcPct val="100000"/>
              </a:lnSpc>
              <a:spcBef>
                <a:spcPts val="360"/>
              </a:spcBef>
              <a:spcAft>
                <a:spcPts val="0"/>
              </a:spcAft>
              <a:buSzPts val="1800"/>
              <a:buNone/>
            </a:pPr>
            <a:r>
              <a:t/>
            </a:r>
            <a:endParaRPr/>
          </a:p>
          <a:p>
            <a:pPr indent="-228600" lvl="1" marL="9144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p:txBody>
      </p:sp>
      <p:pic>
        <p:nvPicPr>
          <p:cNvPr descr="B:\Root\Project\MTA\361\361_Lesson03\Figures\Figure03-01.png" id="240" name="Google Shape;240;p60"/>
          <p:cNvPicPr preferRelativeResize="0"/>
          <p:nvPr/>
        </p:nvPicPr>
        <p:blipFill rotWithShape="1">
          <a:blip r:embed="rId3">
            <a:alphaModFix/>
          </a:blip>
          <a:srcRect b="0" l="0" r="0" t="0"/>
          <a:stretch/>
        </p:blipFill>
        <p:spPr>
          <a:xfrm>
            <a:off x="1600200" y="2590800"/>
            <a:ext cx="5756222"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6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Requirements</a:t>
            </a:r>
            <a:endParaRPr/>
          </a:p>
        </p:txBody>
      </p:sp>
      <p:sp>
        <p:nvSpPr>
          <p:cNvPr id="247" name="Google Shape;247;p6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Requirements analysis is the process of determining the detailed business requirements for a new software system.</a:t>
            </a:r>
            <a:endParaRPr/>
          </a:p>
          <a:p>
            <a:pPr indent="-342900" lvl="0" marL="457200" rtl="0" algn="l">
              <a:lnSpc>
                <a:spcPct val="100000"/>
              </a:lnSpc>
              <a:spcBef>
                <a:spcPts val="360"/>
              </a:spcBef>
              <a:spcAft>
                <a:spcPts val="0"/>
              </a:spcAft>
              <a:buSzPts val="1800"/>
              <a:buChar char="•"/>
            </a:pPr>
            <a:r>
              <a:rPr lang="en-US"/>
              <a:t>A business analyst is responsible for analyzing business needs and converting them into requirements that can be executed by the development team.</a:t>
            </a:r>
            <a:endParaRPr/>
          </a:p>
          <a:p>
            <a:pPr indent="0" lvl="0" marL="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