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8" r:id="rId8"/>
    <p:sldId id="270" r:id="rId9"/>
    <p:sldId id="269" r:id="rId10"/>
    <p:sldId id="271" r:id="rId11"/>
    <p:sldId id="272" r:id="rId12"/>
    <p:sldId id="262" r:id="rId13"/>
    <p:sldId id="263" r:id="rId14"/>
    <p:sldId id="264" r:id="rId15"/>
    <p:sldId id="276" r:id="rId16"/>
    <p:sldId id="275" r:id="rId17"/>
    <p:sldId id="274" r:id="rId18"/>
    <p:sldId id="273" r:id="rId19"/>
    <p:sldId id="280" r:id="rId20"/>
    <p:sldId id="279" r:id="rId21"/>
    <p:sldId id="278" r:id="rId22"/>
    <p:sldId id="277" r:id="rId23"/>
    <p:sldId id="281" r:id="rId24"/>
    <p:sldId id="265" r:id="rId25"/>
    <p:sldId id="267"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4660"/>
  </p:normalViewPr>
  <p:slideViewPr>
    <p:cSldViewPr snapToGrid="0">
      <p:cViewPr varScale="1">
        <p:scale>
          <a:sx n="82" d="100"/>
          <a:sy n="82" d="100"/>
        </p:scale>
        <p:origin x="6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917E-6214-BCCC-F3CC-BD508CBCF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8D1D54-7D65-AAEC-9FD8-B547753C5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852271-9F45-0EED-829B-1A923274EF1E}"/>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5" name="Footer Placeholder 4">
            <a:extLst>
              <a:ext uri="{FF2B5EF4-FFF2-40B4-BE49-F238E27FC236}">
                <a16:creationId xmlns:a16="http://schemas.microsoft.com/office/drawing/2014/main" id="{887C5F9E-ACDA-85E1-F207-955C0AE4F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47FDC-F0F2-B353-7D17-93B888A7D5F6}"/>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18639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CD3A-54B7-04FA-EDD5-0763910CDB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FABAB0-2025-F892-53CD-4FAFC619C2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E943D-3C28-AC55-C304-F652DF721462}"/>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5" name="Footer Placeholder 4">
            <a:extLst>
              <a:ext uri="{FF2B5EF4-FFF2-40B4-BE49-F238E27FC236}">
                <a16:creationId xmlns:a16="http://schemas.microsoft.com/office/drawing/2014/main" id="{91231BDB-7578-2458-CFBE-F16053D3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75ED2-42D6-9813-BDA1-8D518B49AF41}"/>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4207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9D883F-08A3-72A7-71A8-8BF0BEC989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5B3EFE-FB88-1F50-CA88-78C327967B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1ED57-B21C-A4E5-4178-17246ED00735}"/>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5" name="Footer Placeholder 4">
            <a:extLst>
              <a:ext uri="{FF2B5EF4-FFF2-40B4-BE49-F238E27FC236}">
                <a16:creationId xmlns:a16="http://schemas.microsoft.com/office/drawing/2014/main" id="{09125D39-7704-7200-2597-8F0BC7CE2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D99B9-E642-5A30-3235-3A9DD8780FA1}"/>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11942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EC77-1784-39C5-4703-90E879B853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F4AE7-8EDF-99C5-C156-D984FD7D85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C2A23-3C21-40F3-CB0E-1CF5514D7851}"/>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5" name="Footer Placeholder 4">
            <a:extLst>
              <a:ext uri="{FF2B5EF4-FFF2-40B4-BE49-F238E27FC236}">
                <a16:creationId xmlns:a16="http://schemas.microsoft.com/office/drawing/2014/main" id="{075EEA47-7B1A-F8E1-BD59-9BA3A1BCC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0E2E8-34DF-CF7F-66CA-AF3D574CD507}"/>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30381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D72D-3779-A378-C77D-922A7EEE05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709F5A-7290-36BC-8B34-4A546EB802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6C7A11-BBB7-9FA4-7B37-81598190AD85}"/>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5" name="Footer Placeholder 4">
            <a:extLst>
              <a:ext uri="{FF2B5EF4-FFF2-40B4-BE49-F238E27FC236}">
                <a16:creationId xmlns:a16="http://schemas.microsoft.com/office/drawing/2014/main" id="{761028CD-4C5B-F1CE-D322-AE450DC92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A8070-484D-23C6-AE83-9151F8D38ABE}"/>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422025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6201-FE7C-5552-7EE7-EB2D0F00E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5DBB0-B579-93C5-B8C5-CFE3319C6F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19A927-DDC8-1B73-6C84-5D471407E6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2E0C3-EA57-E221-CBB5-A1A0C5830B21}"/>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6" name="Footer Placeholder 5">
            <a:extLst>
              <a:ext uri="{FF2B5EF4-FFF2-40B4-BE49-F238E27FC236}">
                <a16:creationId xmlns:a16="http://schemas.microsoft.com/office/drawing/2014/main" id="{0728B828-86C5-E4A8-9E1E-AC4D30656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65356-A573-5B6F-CFE4-2EA3287B4351}"/>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390586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B936-393A-4779-2AC9-A04E9C13AE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551DFD-010A-6A28-AD7B-AF056768A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37BDE0-3808-AB73-F4B2-426E7FD261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017F11-2DE5-ED7B-39D6-2FAD3FA73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0ED49-5A42-F3FD-6CF9-91D2D81F3C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2B65BF-7E53-26C1-3CAA-C70BF6E5579C}"/>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8" name="Footer Placeholder 7">
            <a:extLst>
              <a:ext uri="{FF2B5EF4-FFF2-40B4-BE49-F238E27FC236}">
                <a16:creationId xmlns:a16="http://schemas.microsoft.com/office/drawing/2014/main" id="{E0D1AC2B-B70A-1F44-70A3-DF611F00D6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1D6BD-2882-DEBE-6D09-6EFC7A51C56E}"/>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293339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7BD4-E271-58B7-13B9-66B4153F7C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C3BF56-6107-F25C-F185-65B85A0DA0EE}"/>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4" name="Footer Placeholder 3">
            <a:extLst>
              <a:ext uri="{FF2B5EF4-FFF2-40B4-BE49-F238E27FC236}">
                <a16:creationId xmlns:a16="http://schemas.microsoft.com/office/drawing/2014/main" id="{62342446-B1C5-53E6-B0E9-1D95E59415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7CAE96-0EE5-BB44-77AB-CB2ED7E07140}"/>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386752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2EB9BA-8C28-97D9-2F21-4B6A3E560A34}"/>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3" name="Footer Placeholder 2">
            <a:extLst>
              <a:ext uri="{FF2B5EF4-FFF2-40B4-BE49-F238E27FC236}">
                <a16:creationId xmlns:a16="http://schemas.microsoft.com/office/drawing/2014/main" id="{7D0D8C16-F1DC-5E5E-1A3D-75282C765E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5F78B2-8E27-2F10-7ED8-141DCCC9FD8E}"/>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359641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CB81-DC61-6F48-8649-E179F7D51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F1A4C5-C96D-51B3-A412-D198B368A1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CA17AD-C7E4-8AA5-9257-18184A786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2F53D-B0A1-3087-3D26-43A12F68FD56}"/>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6" name="Footer Placeholder 5">
            <a:extLst>
              <a:ext uri="{FF2B5EF4-FFF2-40B4-BE49-F238E27FC236}">
                <a16:creationId xmlns:a16="http://schemas.microsoft.com/office/drawing/2014/main" id="{7799A1B6-4548-6F94-210C-79EAE4C36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D8C22-DB78-B3A0-F9FE-B8B009BD7C17}"/>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264173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0777-0722-3D48-E3FF-4D1ACB66B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D7E800-56F8-2FB6-F32A-E4C8E6ECB3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416254-353B-B3E9-C09D-1D14F8B25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728C8-2741-0FCE-097A-24AE81AB712F}"/>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6" name="Footer Placeholder 5">
            <a:extLst>
              <a:ext uri="{FF2B5EF4-FFF2-40B4-BE49-F238E27FC236}">
                <a16:creationId xmlns:a16="http://schemas.microsoft.com/office/drawing/2014/main" id="{EBB46C36-F37B-7C86-DDDF-763BD1AD2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E4F2C-FA93-9E04-EDE3-3C00993480EE}"/>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292304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B351C2-0986-80A0-9714-2AEA5D0BE8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D6A9DC-DC93-CB0F-09D3-926D4C185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A5353-17AF-2DA4-8897-400AE11C2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37696-5937-43AC-A742-EBB0447A2C17}" type="datetimeFigureOut">
              <a:rPr lang="en-US" smtClean="0"/>
              <a:t>6/30/2022</a:t>
            </a:fld>
            <a:endParaRPr lang="en-US"/>
          </a:p>
        </p:txBody>
      </p:sp>
      <p:sp>
        <p:nvSpPr>
          <p:cNvPr id="5" name="Footer Placeholder 4">
            <a:extLst>
              <a:ext uri="{FF2B5EF4-FFF2-40B4-BE49-F238E27FC236}">
                <a16:creationId xmlns:a16="http://schemas.microsoft.com/office/drawing/2014/main" id="{FF2807DC-E8B5-14BC-1620-100510D193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0A6396-1B9C-DAD8-D38E-C0A84E198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1096F-7314-446D-A3E3-9ED213B611B7}" type="slidenum">
              <a:rPr lang="en-US" smtClean="0"/>
              <a:t>‹#›</a:t>
            </a:fld>
            <a:endParaRPr lang="en-US"/>
          </a:p>
        </p:txBody>
      </p:sp>
    </p:spTree>
    <p:extLst>
      <p:ext uri="{BB962C8B-B14F-4D97-AF65-F5344CB8AC3E}">
        <p14:creationId xmlns:p14="http://schemas.microsoft.com/office/powerpoint/2010/main" val="228971475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com/java/" TargetMode="External"/><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hyperlink" Target="https://www.apollohospitals.com/" TargetMode="External"/><Relationship Id="rId4" Type="http://schemas.openxmlformats.org/officeDocument/2006/relationships/hyperlink" Target="https://www.javatpoint.com/spring-boot-tutoria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478D-2324-DC52-F994-944EB34B3EA5}"/>
              </a:ext>
            </a:extLst>
          </p:cNvPr>
          <p:cNvSpPr>
            <a:spLocks noGrp="1"/>
          </p:cNvSpPr>
          <p:nvPr>
            <p:ph type="ctrTitle"/>
          </p:nvPr>
        </p:nvSpPr>
        <p:spPr>
          <a:xfrm>
            <a:off x="1337388" y="1492854"/>
            <a:ext cx="9144000" cy="923731"/>
          </a:xfrm>
        </p:spPr>
        <p:txBody>
          <a:bodyPr>
            <a:noAutofit/>
          </a:bodyPr>
          <a:lstStyle/>
          <a:p>
            <a:r>
              <a:rPr lang="en-US" sz="7200" dirty="0">
                <a:solidFill>
                  <a:schemeClr val="accent1">
                    <a:lumMod val="75000"/>
                  </a:schemeClr>
                </a:solidFill>
                <a:latin typeface="Haettenschweiler" panose="020B0706040902060204" pitchFamily="34" charset="0"/>
              </a:rPr>
              <a:t>Hospital Management System</a:t>
            </a:r>
          </a:p>
        </p:txBody>
      </p:sp>
      <p:pic>
        <p:nvPicPr>
          <p:cNvPr id="4" name="Picture 3">
            <a:extLst>
              <a:ext uri="{FF2B5EF4-FFF2-40B4-BE49-F238E27FC236}">
                <a16:creationId xmlns:a16="http://schemas.microsoft.com/office/drawing/2014/main" id="{600B126F-E9A5-EAFD-99F0-E80392AF1C75}"/>
              </a:ext>
            </a:extLst>
          </p:cNvPr>
          <p:cNvPicPr>
            <a:picLocks noChangeAspect="1"/>
          </p:cNvPicPr>
          <p:nvPr/>
        </p:nvPicPr>
        <p:blipFill>
          <a:blip r:embed="rId2"/>
          <a:stretch>
            <a:fillRect/>
          </a:stretch>
        </p:blipFill>
        <p:spPr>
          <a:xfrm>
            <a:off x="5018812" y="242510"/>
            <a:ext cx="1848519" cy="10917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Diagonal Corners Rounded 11">
            <a:extLst>
              <a:ext uri="{FF2B5EF4-FFF2-40B4-BE49-F238E27FC236}">
                <a16:creationId xmlns:a16="http://schemas.microsoft.com/office/drawing/2014/main" id="{07BDD200-08B8-37CD-A22D-6D0AFC52AFB7}"/>
              </a:ext>
            </a:extLst>
          </p:cNvPr>
          <p:cNvSpPr/>
          <p:nvPr/>
        </p:nvSpPr>
        <p:spPr>
          <a:xfrm>
            <a:off x="7231224" y="3732243"/>
            <a:ext cx="4796909" cy="2995127"/>
          </a:xfrm>
          <a:prstGeom prst="round2Diag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US" sz="1800" dirty="0">
                <a:solidFill>
                  <a:schemeClr val="tx1">
                    <a:lumMod val="85000"/>
                    <a:lumOff val="15000"/>
                  </a:schemeClr>
                </a:solidFill>
              </a:rPr>
              <a:t>Submitted by,</a:t>
            </a:r>
          </a:p>
          <a:p>
            <a:pPr algn="just"/>
            <a:endParaRPr lang="en-US" sz="1800" dirty="0">
              <a:solidFill>
                <a:schemeClr val="tx1">
                  <a:lumMod val="85000"/>
                  <a:lumOff val="15000"/>
                </a:schemeClr>
              </a:solidFill>
            </a:endParaRPr>
          </a:p>
          <a:p>
            <a:pPr algn="just"/>
            <a:r>
              <a:rPr lang="en-US" sz="1800" dirty="0">
                <a:solidFill>
                  <a:schemeClr val="tx1">
                    <a:lumMod val="85000"/>
                    <a:lumOff val="15000"/>
                  </a:schemeClr>
                </a:solidFill>
              </a:rPr>
              <a:t>Arvindharaj P</a:t>
            </a:r>
          </a:p>
          <a:p>
            <a:pPr algn="just"/>
            <a:r>
              <a:rPr lang="en-US" sz="1800" dirty="0">
                <a:solidFill>
                  <a:schemeClr val="tx1">
                    <a:lumMod val="85000"/>
                    <a:lumOff val="15000"/>
                  </a:schemeClr>
                </a:solidFill>
              </a:rPr>
              <a:t>Pranav Gurram</a:t>
            </a:r>
          </a:p>
          <a:p>
            <a:pPr algn="just"/>
            <a:r>
              <a:rPr lang="en-US" sz="1800" dirty="0">
                <a:solidFill>
                  <a:schemeClr val="tx1">
                    <a:lumMod val="85000"/>
                    <a:lumOff val="15000"/>
                  </a:schemeClr>
                </a:solidFill>
              </a:rPr>
              <a:t>Nikita Suryawanshi</a:t>
            </a:r>
          </a:p>
          <a:p>
            <a:pPr marL="285750" indent="-285750" algn="just">
              <a:buFont typeface="Wingdings" panose="05000000000000000000" pitchFamily="2" charset="2"/>
              <a:buChar char="§"/>
            </a:pPr>
            <a:endParaRPr lang="en-US" sz="1800" dirty="0">
              <a:solidFill>
                <a:schemeClr val="tx1">
                  <a:lumMod val="85000"/>
                  <a:lumOff val="15000"/>
                </a:schemeClr>
              </a:solidFill>
            </a:endParaRPr>
          </a:p>
          <a:p>
            <a:pPr algn="just"/>
            <a:endParaRPr lang="en-US" dirty="0">
              <a:solidFill>
                <a:schemeClr val="tx1">
                  <a:lumMod val="85000"/>
                  <a:lumOff val="15000"/>
                </a:schemeClr>
              </a:solidFill>
            </a:endParaRPr>
          </a:p>
          <a:p>
            <a:pPr algn="just"/>
            <a:r>
              <a:rPr lang="en-GB" sz="1800" dirty="0">
                <a:solidFill>
                  <a:schemeClr val="tx1">
                    <a:lumMod val="85000"/>
                    <a:lumOff val="15000"/>
                  </a:schemeClr>
                </a:solidFill>
              </a:rPr>
              <a:t>                                         Guided by ,</a:t>
            </a:r>
          </a:p>
          <a:p>
            <a:pPr algn="just"/>
            <a:r>
              <a:rPr lang="en-GB" sz="1800" dirty="0">
                <a:solidFill>
                  <a:schemeClr val="tx1">
                    <a:lumMod val="85000"/>
                    <a:lumOff val="15000"/>
                  </a:schemeClr>
                </a:solidFill>
              </a:rPr>
              <a:t>                                                           Mrs. Pavitra</a:t>
            </a:r>
            <a:endParaRPr lang="en-US" dirty="0">
              <a:solidFill>
                <a:schemeClr val="tx1">
                  <a:lumMod val="85000"/>
                  <a:lumOff val="15000"/>
                </a:schemeClr>
              </a:solidFill>
            </a:endParaRPr>
          </a:p>
        </p:txBody>
      </p:sp>
      <p:pic>
        <p:nvPicPr>
          <p:cNvPr id="16" name="Picture 15">
            <a:extLst>
              <a:ext uri="{FF2B5EF4-FFF2-40B4-BE49-F238E27FC236}">
                <a16:creationId xmlns:a16="http://schemas.microsoft.com/office/drawing/2014/main" id="{C521876A-22C5-CF0A-8BCB-3ABB9BEF6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75161"/>
            <a:ext cx="5812971" cy="4282839"/>
          </a:xfrm>
          <a:prstGeom prst="rect">
            <a:avLst/>
          </a:prstGeom>
        </p:spPr>
      </p:pic>
    </p:spTree>
    <p:extLst>
      <p:ext uri="{BB962C8B-B14F-4D97-AF65-F5344CB8AC3E}">
        <p14:creationId xmlns:p14="http://schemas.microsoft.com/office/powerpoint/2010/main" val="381666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59630" y="796667"/>
            <a:ext cx="3837461"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Hibernate ?</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859833" y="2167867"/>
            <a:ext cx="7183154" cy="4431983"/>
          </a:xfrm>
          <a:prstGeom prst="rect">
            <a:avLst/>
          </a:prstGeom>
          <a:noFill/>
        </p:spPr>
        <p:txBody>
          <a:bodyPr wrap="square" rtlCol="0">
            <a:spAutoFit/>
          </a:bodyPr>
          <a:lstStyle/>
          <a:p>
            <a:pPr marL="457200" indent="-457200">
              <a:buFont typeface="Arial" panose="020B0604020202020204" pitchFamily="34" charset="0"/>
              <a:buChar char="•"/>
            </a:pPr>
            <a:r>
              <a:rPr lang="en-US" sz="2400" b="0" i="0" dirty="0">
                <a:solidFill>
                  <a:srgbClr val="333333"/>
                </a:solidFill>
                <a:effectLst/>
                <a:latin typeface="inter-regular"/>
              </a:rPr>
              <a:t>Hibernate is an Object-Relational Mapping (ORM) tool which is used to save the state of Java object into the database.</a:t>
            </a:r>
          </a:p>
          <a:p>
            <a:endParaRPr lang="en-US" sz="2400" b="0" i="0" dirty="0">
              <a:solidFill>
                <a:srgbClr val="333333"/>
              </a:solidFill>
              <a:effectLst/>
              <a:latin typeface="inter-regular"/>
            </a:endParaRPr>
          </a:p>
          <a:p>
            <a:pPr marL="457200" indent="-457200">
              <a:buFont typeface="Arial" panose="020B0604020202020204" pitchFamily="34" charset="0"/>
              <a:buChar char="•"/>
            </a:pPr>
            <a:r>
              <a:rPr lang="en-US" sz="2400" b="0" i="0" dirty="0">
                <a:solidFill>
                  <a:srgbClr val="333333"/>
                </a:solidFill>
                <a:effectLst/>
                <a:latin typeface="inter-regular"/>
              </a:rPr>
              <a:t>It is one of the most frequently used JPA implementation.</a:t>
            </a:r>
          </a:p>
          <a:p>
            <a:endParaRPr lang="en-US" sz="2400" dirty="0">
              <a:solidFill>
                <a:srgbClr val="333333"/>
              </a:solidFill>
              <a:latin typeface="inter-regular"/>
            </a:endParaRPr>
          </a:p>
          <a:p>
            <a:pPr marL="457200" indent="-457200">
              <a:buFont typeface="Arial" panose="020B0604020202020204" pitchFamily="34" charset="0"/>
              <a:buChar char="•"/>
            </a:pPr>
            <a:r>
              <a:rPr lang="en-US" sz="2400" b="0" i="0" dirty="0">
                <a:solidFill>
                  <a:srgbClr val="333333"/>
                </a:solidFill>
                <a:effectLst/>
                <a:latin typeface="inter-regular"/>
              </a:rPr>
              <a:t>It is defined in </a:t>
            </a:r>
            <a:r>
              <a:rPr lang="en-US" sz="2400" b="1" i="0" dirty="0" err="1">
                <a:solidFill>
                  <a:srgbClr val="333333"/>
                </a:solidFill>
                <a:effectLst/>
                <a:latin typeface="inter-bold"/>
              </a:rPr>
              <a:t>org.hibernate</a:t>
            </a:r>
            <a:r>
              <a:rPr lang="en-US" sz="2400" b="0" i="0" dirty="0">
                <a:solidFill>
                  <a:srgbClr val="333333"/>
                </a:solidFill>
                <a:effectLst/>
                <a:latin typeface="inter-regular"/>
              </a:rPr>
              <a:t> package.</a:t>
            </a:r>
            <a:endParaRPr lang="en-IN" sz="2400" dirty="0"/>
          </a:p>
          <a:p>
            <a:endParaRPr lang="en-IN" sz="2400" dirty="0"/>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7069FFAB-D4CF-A6CD-4991-7A33A9ED5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150" y="2042643"/>
            <a:ext cx="3648075" cy="4638675"/>
          </a:xfrm>
          <a:prstGeom prst="rect">
            <a:avLst/>
          </a:prstGeom>
        </p:spPr>
      </p:pic>
    </p:spTree>
    <p:extLst>
      <p:ext uri="{BB962C8B-B14F-4D97-AF65-F5344CB8AC3E}">
        <p14:creationId xmlns:p14="http://schemas.microsoft.com/office/powerpoint/2010/main" val="244774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65220" y="796667"/>
            <a:ext cx="349037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Postman ?</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859833" y="2167867"/>
            <a:ext cx="7183154" cy="4431983"/>
          </a:xfrm>
          <a:prstGeom prst="rect">
            <a:avLst/>
          </a:prstGeom>
          <a:noFill/>
        </p:spPr>
        <p:txBody>
          <a:bodyPr wrap="square" rtlCol="0">
            <a:spAutoFit/>
          </a:bodyPr>
          <a:lstStyle/>
          <a:p>
            <a:pPr marL="457200" indent="-457200" algn="just">
              <a:buFont typeface="Arial" panose="020B0604020202020204" pitchFamily="34" charset="0"/>
              <a:buChar char="•"/>
            </a:pPr>
            <a:r>
              <a:rPr lang="en-US" sz="2400" i="0" dirty="0">
                <a:effectLst/>
                <a:latin typeface="Arial" panose="020B0604020202020204" pitchFamily="34" charset="0"/>
                <a:cs typeface="Arial" panose="020B0604020202020204" pitchFamily="34" charset="0"/>
              </a:rPr>
              <a:t>Postman is an application used for API testing.</a:t>
            </a:r>
          </a:p>
          <a:p>
            <a:pPr algn="just"/>
            <a:endParaRPr lang="en-US" sz="2400"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400" i="0" dirty="0">
                <a:effectLst/>
                <a:latin typeface="Arial" panose="020B0604020202020204" pitchFamily="34" charset="0"/>
                <a:cs typeface="Arial" panose="020B0604020202020204" pitchFamily="34" charset="0"/>
              </a:rPr>
              <a:t>It is an HTTP client that tests HTTP requests, utilizing a graphical user interface, through which we obtain different types of responses that need to be subsequently validated.</a:t>
            </a:r>
          </a:p>
          <a:p>
            <a:pPr algn="just"/>
            <a:endParaRPr lang="en-US" sz="2400"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400" b="0" i="0" dirty="0">
                <a:effectLst/>
                <a:latin typeface="IBM Plex Sans" panose="020B0503050203000203" pitchFamily="34" charset="0"/>
              </a:rPr>
              <a:t>Postman is an application that allows us to test APIs utilizing a graphical user interface.</a:t>
            </a:r>
            <a:r>
              <a:rPr lang="en-US" sz="2400" i="0" dirty="0">
                <a:effectLst/>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7069FFAB-D4CF-A6CD-4991-7A33A9ED5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150" y="2042643"/>
            <a:ext cx="3648075" cy="4638675"/>
          </a:xfrm>
          <a:prstGeom prst="rect">
            <a:avLst/>
          </a:prstGeom>
        </p:spPr>
      </p:pic>
    </p:spTree>
    <p:extLst>
      <p:ext uri="{BB962C8B-B14F-4D97-AF65-F5344CB8AC3E}">
        <p14:creationId xmlns:p14="http://schemas.microsoft.com/office/powerpoint/2010/main" val="38591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59630" y="796667"/>
            <a:ext cx="5632504"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UseCase Diagram</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7" name="Oval 6">
            <a:extLst>
              <a:ext uri="{FF2B5EF4-FFF2-40B4-BE49-F238E27FC236}">
                <a16:creationId xmlns:a16="http://schemas.microsoft.com/office/drawing/2014/main" id="{91693260-91DF-B725-7F35-74931B004C1C}"/>
              </a:ext>
            </a:extLst>
          </p:cNvPr>
          <p:cNvSpPr/>
          <p:nvPr/>
        </p:nvSpPr>
        <p:spPr>
          <a:xfrm>
            <a:off x="5110294" y="3177073"/>
            <a:ext cx="1017036"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Login </a:t>
            </a:r>
          </a:p>
        </p:txBody>
      </p:sp>
      <p:sp>
        <p:nvSpPr>
          <p:cNvPr id="11" name="Oval 10">
            <a:extLst>
              <a:ext uri="{FF2B5EF4-FFF2-40B4-BE49-F238E27FC236}">
                <a16:creationId xmlns:a16="http://schemas.microsoft.com/office/drawing/2014/main" id="{C5335652-A28A-32A5-B15D-5678C14BBF8B}"/>
              </a:ext>
            </a:extLst>
          </p:cNvPr>
          <p:cNvSpPr/>
          <p:nvPr/>
        </p:nvSpPr>
        <p:spPr>
          <a:xfrm>
            <a:off x="6560193" y="1838292"/>
            <a:ext cx="1782148"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Give counselling </a:t>
            </a:r>
          </a:p>
        </p:txBody>
      </p:sp>
      <p:pic>
        <p:nvPicPr>
          <p:cNvPr id="9" name="Graphic 8" descr="Man with solid fill">
            <a:extLst>
              <a:ext uri="{FF2B5EF4-FFF2-40B4-BE49-F238E27FC236}">
                <a16:creationId xmlns:a16="http://schemas.microsoft.com/office/drawing/2014/main" id="{B27CBFE5-C9BD-5E8E-524C-56EF974B26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0653" y="1876372"/>
            <a:ext cx="715347" cy="715347"/>
          </a:xfrm>
          <a:prstGeom prst="rect">
            <a:avLst/>
          </a:prstGeom>
        </p:spPr>
      </p:pic>
      <p:sp>
        <p:nvSpPr>
          <p:cNvPr id="10" name="TextBox 9">
            <a:extLst>
              <a:ext uri="{FF2B5EF4-FFF2-40B4-BE49-F238E27FC236}">
                <a16:creationId xmlns:a16="http://schemas.microsoft.com/office/drawing/2014/main" id="{C590C15D-948B-5710-4982-DA123169A454}"/>
              </a:ext>
            </a:extLst>
          </p:cNvPr>
          <p:cNvSpPr txBox="1"/>
          <p:nvPr/>
        </p:nvSpPr>
        <p:spPr>
          <a:xfrm>
            <a:off x="5380653" y="2479204"/>
            <a:ext cx="1091680" cy="338554"/>
          </a:xfrm>
          <a:prstGeom prst="rect">
            <a:avLst/>
          </a:prstGeom>
          <a:noFill/>
        </p:spPr>
        <p:txBody>
          <a:bodyPr wrap="square" rtlCol="0">
            <a:spAutoFit/>
          </a:bodyPr>
          <a:lstStyle/>
          <a:p>
            <a:r>
              <a:rPr lang="en-US" sz="1600" dirty="0"/>
              <a:t>Doctor</a:t>
            </a:r>
          </a:p>
        </p:txBody>
      </p:sp>
      <p:pic>
        <p:nvPicPr>
          <p:cNvPr id="12" name="Picture 11">
            <a:extLst>
              <a:ext uri="{FF2B5EF4-FFF2-40B4-BE49-F238E27FC236}">
                <a16:creationId xmlns:a16="http://schemas.microsoft.com/office/drawing/2014/main" id="{F2FC28D5-5B31-F51E-50D7-A7632FF0302D}"/>
              </a:ext>
            </a:extLst>
          </p:cNvPr>
          <p:cNvPicPr>
            <a:picLocks noChangeAspect="1"/>
          </p:cNvPicPr>
          <p:nvPr/>
        </p:nvPicPr>
        <p:blipFill>
          <a:blip r:embed="rId5"/>
          <a:stretch>
            <a:fillRect/>
          </a:stretch>
        </p:blipFill>
        <p:spPr>
          <a:xfrm>
            <a:off x="3599358" y="2683589"/>
            <a:ext cx="719390" cy="713294"/>
          </a:xfrm>
          <a:prstGeom prst="rect">
            <a:avLst/>
          </a:prstGeom>
        </p:spPr>
      </p:pic>
      <p:sp>
        <p:nvSpPr>
          <p:cNvPr id="19" name="TextBox 18">
            <a:extLst>
              <a:ext uri="{FF2B5EF4-FFF2-40B4-BE49-F238E27FC236}">
                <a16:creationId xmlns:a16="http://schemas.microsoft.com/office/drawing/2014/main" id="{8D44F217-EBE2-05FF-52C9-DB58E4B611E1}"/>
              </a:ext>
            </a:extLst>
          </p:cNvPr>
          <p:cNvSpPr txBox="1"/>
          <p:nvPr/>
        </p:nvSpPr>
        <p:spPr>
          <a:xfrm>
            <a:off x="3269055" y="3315789"/>
            <a:ext cx="1422645" cy="338554"/>
          </a:xfrm>
          <a:prstGeom prst="rect">
            <a:avLst/>
          </a:prstGeom>
          <a:noFill/>
        </p:spPr>
        <p:txBody>
          <a:bodyPr wrap="square" rtlCol="0">
            <a:spAutoFit/>
          </a:bodyPr>
          <a:lstStyle/>
          <a:p>
            <a:r>
              <a:rPr lang="en-US" sz="1600" dirty="0"/>
              <a:t>Receptionist</a:t>
            </a:r>
          </a:p>
        </p:txBody>
      </p:sp>
      <p:sp>
        <p:nvSpPr>
          <p:cNvPr id="20" name="TextBox 19">
            <a:extLst>
              <a:ext uri="{FF2B5EF4-FFF2-40B4-BE49-F238E27FC236}">
                <a16:creationId xmlns:a16="http://schemas.microsoft.com/office/drawing/2014/main" id="{662EFFFE-F236-54D9-8D76-9A51ED0B4F0E}"/>
              </a:ext>
            </a:extLst>
          </p:cNvPr>
          <p:cNvSpPr txBox="1"/>
          <p:nvPr/>
        </p:nvSpPr>
        <p:spPr>
          <a:xfrm>
            <a:off x="6905427" y="3631181"/>
            <a:ext cx="1091680" cy="338554"/>
          </a:xfrm>
          <a:prstGeom prst="rect">
            <a:avLst/>
          </a:prstGeom>
          <a:noFill/>
        </p:spPr>
        <p:txBody>
          <a:bodyPr wrap="square" rtlCol="0">
            <a:spAutoFit/>
          </a:bodyPr>
          <a:lstStyle/>
          <a:p>
            <a:r>
              <a:rPr lang="en-US" sz="1600" dirty="0"/>
              <a:t>Patient</a:t>
            </a:r>
          </a:p>
        </p:txBody>
      </p:sp>
      <p:pic>
        <p:nvPicPr>
          <p:cNvPr id="21" name="Graphic 20" descr="Man with solid fill">
            <a:extLst>
              <a:ext uri="{FF2B5EF4-FFF2-40B4-BE49-F238E27FC236}">
                <a16:creationId xmlns:a16="http://schemas.microsoft.com/office/drawing/2014/main" id="{D513E4BC-A4A5-F846-A0E4-7E4082D645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5427" y="2949655"/>
            <a:ext cx="715347" cy="715347"/>
          </a:xfrm>
          <a:prstGeom prst="rect">
            <a:avLst/>
          </a:prstGeom>
        </p:spPr>
      </p:pic>
      <p:sp>
        <p:nvSpPr>
          <p:cNvPr id="22" name="Oval 21">
            <a:extLst>
              <a:ext uri="{FF2B5EF4-FFF2-40B4-BE49-F238E27FC236}">
                <a16:creationId xmlns:a16="http://schemas.microsoft.com/office/drawing/2014/main" id="{7A32836B-0011-F1DF-0901-F1647DE9F576}"/>
              </a:ext>
            </a:extLst>
          </p:cNvPr>
          <p:cNvSpPr/>
          <p:nvPr/>
        </p:nvSpPr>
        <p:spPr>
          <a:xfrm>
            <a:off x="8185864" y="2588352"/>
            <a:ext cx="1782148"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Managing Profile </a:t>
            </a:r>
          </a:p>
        </p:txBody>
      </p:sp>
      <p:sp>
        <p:nvSpPr>
          <p:cNvPr id="23" name="Oval 22">
            <a:extLst>
              <a:ext uri="{FF2B5EF4-FFF2-40B4-BE49-F238E27FC236}">
                <a16:creationId xmlns:a16="http://schemas.microsoft.com/office/drawing/2014/main" id="{AED3F72D-5F3F-D46E-5629-B6545BFFA89C}"/>
              </a:ext>
            </a:extLst>
          </p:cNvPr>
          <p:cNvSpPr/>
          <p:nvPr/>
        </p:nvSpPr>
        <p:spPr>
          <a:xfrm>
            <a:off x="8122295" y="3356937"/>
            <a:ext cx="1782148"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Checking History </a:t>
            </a:r>
          </a:p>
        </p:txBody>
      </p:sp>
      <p:cxnSp>
        <p:nvCxnSpPr>
          <p:cNvPr id="16" name="Straight Arrow Connector 15">
            <a:extLst>
              <a:ext uri="{FF2B5EF4-FFF2-40B4-BE49-F238E27FC236}">
                <a16:creationId xmlns:a16="http://schemas.microsoft.com/office/drawing/2014/main" id="{13E46BA0-6834-D2F3-BF5D-A6985EB91CD3}"/>
              </a:ext>
            </a:extLst>
          </p:cNvPr>
          <p:cNvCxnSpPr>
            <a:stCxn id="9" idx="3"/>
            <a:endCxn id="11" idx="2"/>
          </p:cNvCxnSpPr>
          <p:nvPr/>
        </p:nvCxnSpPr>
        <p:spPr>
          <a:xfrm flipV="1">
            <a:off x="6096000" y="2195939"/>
            <a:ext cx="464193" cy="381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23359C0E-E515-CC13-45CA-71E9A2F63557}"/>
              </a:ext>
            </a:extLst>
          </p:cNvPr>
          <p:cNvCxnSpPr>
            <a:cxnSpLocks/>
            <a:endCxn id="7" idx="0"/>
          </p:cNvCxnSpPr>
          <p:nvPr/>
        </p:nvCxnSpPr>
        <p:spPr>
          <a:xfrm flipH="1">
            <a:off x="5618812" y="2748094"/>
            <a:ext cx="61975" cy="4289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2BF4688B-77F0-9AA4-E0AD-8B6F15DA5690}"/>
              </a:ext>
            </a:extLst>
          </p:cNvPr>
          <p:cNvCxnSpPr>
            <a:cxnSpLocks/>
            <a:endCxn id="7" idx="2"/>
          </p:cNvCxnSpPr>
          <p:nvPr/>
        </p:nvCxnSpPr>
        <p:spPr>
          <a:xfrm>
            <a:off x="4187642" y="3125705"/>
            <a:ext cx="922652" cy="3032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EFCDFA0E-94F1-1D2C-E775-3A17D38F36BA}"/>
              </a:ext>
            </a:extLst>
          </p:cNvPr>
          <p:cNvCxnSpPr>
            <a:cxnSpLocks/>
            <a:endCxn id="7" idx="6"/>
          </p:cNvCxnSpPr>
          <p:nvPr/>
        </p:nvCxnSpPr>
        <p:spPr>
          <a:xfrm flipH="1">
            <a:off x="6127330" y="3315789"/>
            <a:ext cx="907987" cy="1132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A7F35377-2F6E-846E-920B-C175EE8A8790}"/>
              </a:ext>
            </a:extLst>
          </p:cNvPr>
          <p:cNvCxnSpPr>
            <a:cxnSpLocks/>
            <a:endCxn id="22" idx="2"/>
          </p:cNvCxnSpPr>
          <p:nvPr/>
        </p:nvCxnSpPr>
        <p:spPr>
          <a:xfrm flipV="1">
            <a:off x="7462935" y="2945999"/>
            <a:ext cx="722929" cy="2983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990C9A24-D926-0F46-C3B2-AB2F955EABAF}"/>
              </a:ext>
            </a:extLst>
          </p:cNvPr>
          <p:cNvCxnSpPr>
            <a:cxnSpLocks/>
            <a:endCxn id="23" idx="2"/>
          </p:cNvCxnSpPr>
          <p:nvPr/>
        </p:nvCxnSpPr>
        <p:spPr>
          <a:xfrm>
            <a:off x="7459824" y="3453667"/>
            <a:ext cx="662471" cy="2609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Oval 40">
            <a:extLst>
              <a:ext uri="{FF2B5EF4-FFF2-40B4-BE49-F238E27FC236}">
                <a16:creationId xmlns:a16="http://schemas.microsoft.com/office/drawing/2014/main" id="{7AF9CCE2-5437-F26F-E9C0-3A14C474C9FC}"/>
              </a:ext>
            </a:extLst>
          </p:cNvPr>
          <p:cNvSpPr/>
          <p:nvPr/>
        </p:nvSpPr>
        <p:spPr>
          <a:xfrm>
            <a:off x="2891069" y="4000409"/>
            <a:ext cx="1782148"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Checking History </a:t>
            </a:r>
          </a:p>
        </p:txBody>
      </p:sp>
      <p:sp>
        <p:nvSpPr>
          <p:cNvPr id="42" name="Oval 41">
            <a:extLst>
              <a:ext uri="{FF2B5EF4-FFF2-40B4-BE49-F238E27FC236}">
                <a16:creationId xmlns:a16="http://schemas.microsoft.com/office/drawing/2014/main" id="{6CF05878-3AED-24CA-DFEE-B51EF436FAF6}"/>
              </a:ext>
            </a:extLst>
          </p:cNvPr>
          <p:cNvSpPr/>
          <p:nvPr/>
        </p:nvSpPr>
        <p:spPr>
          <a:xfrm>
            <a:off x="982879" y="5206412"/>
            <a:ext cx="1600279"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Allocating Rooms </a:t>
            </a:r>
          </a:p>
        </p:txBody>
      </p:sp>
      <p:sp>
        <p:nvSpPr>
          <p:cNvPr id="43" name="Oval 42">
            <a:extLst>
              <a:ext uri="{FF2B5EF4-FFF2-40B4-BE49-F238E27FC236}">
                <a16:creationId xmlns:a16="http://schemas.microsoft.com/office/drawing/2014/main" id="{85F688DC-C743-372F-2111-3E986C82400B}"/>
              </a:ext>
            </a:extLst>
          </p:cNvPr>
          <p:cNvSpPr/>
          <p:nvPr/>
        </p:nvSpPr>
        <p:spPr>
          <a:xfrm>
            <a:off x="4450818" y="5053487"/>
            <a:ext cx="1645181"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Managing Patients </a:t>
            </a:r>
          </a:p>
        </p:txBody>
      </p:sp>
      <p:sp>
        <p:nvSpPr>
          <p:cNvPr id="44" name="Oval 43">
            <a:extLst>
              <a:ext uri="{FF2B5EF4-FFF2-40B4-BE49-F238E27FC236}">
                <a16:creationId xmlns:a16="http://schemas.microsoft.com/office/drawing/2014/main" id="{3274FE3F-1707-DC0C-2181-1F95344B2D09}"/>
              </a:ext>
            </a:extLst>
          </p:cNvPr>
          <p:cNvSpPr/>
          <p:nvPr/>
        </p:nvSpPr>
        <p:spPr>
          <a:xfrm>
            <a:off x="2583158" y="5677295"/>
            <a:ext cx="2245371"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Booking Appointments </a:t>
            </a:r>
          </a:p>
        </p:txBody>
      </p:sp>
      <p:pic>
        <p:nvPicPr>
          <p:cNvPr id="45" name="Graphic 44" descr="Man with solid fill">
            <a:extLst>
              <a:ext uri="{FF2B5EF4-FFF2-40B4-BE49-F238E27FC236}">
                <a16:creationId xmlns:a16="http://schemas.microsoft.com/office/drawing/2014/main" id="{6B90158C-B524-387D-02C8-D9298BDE27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0669" y="4218596"/>
            <a:ext cx="715347" cy="715347"/>
          </a:xfrm>
          <a:prstGeom prst="rect">
            <a:avLst/>
          </a:prstGeom>
        </p:spPr>
      </p:pic>
      <p:sp>
        <p:nvSpPr>
          <p:cNvPr id="47" name="TextBox 46">
            <a:extLst>
              <a:ext uri="{FF2B5EF4-FFF2-40B4-BE49-F238E27FC236}">
                <a16:creationId xmlns:a16="http://schemas.microsoft.com/office/drawing/2014/main" id="{BBC0B26C-8474-D644-211F-532C5E7F840E}"/>
              </a:ext>
            </a:extLst>
          </p:cNvPr>
          <p:cNvSpPr txBox="1"/>
          <p:nvPr/>
        </p:nvSpPr>
        <p:spPr>
          <a:xfrm>
            <a:off x="7217460" y="4867858"/>
            <a:ext cx="867512" cy="338554"/>
          </a:xfrm>
          <a:prstGeom prst="rect">
            <a:avLst/>
          </a:prstGeom>
          <a:noFill/>
        </p:spPr>
        <p:txBody>
          <a:bodyPr wrap="square" rtlCol="0">
            <a:spAutoFit/>
          </a:bodyPr>
          <a:lstStyle/>
          <a:p>
            <a:r>
              <a:rPr lang="en-US" sz="1600" dirty="0"/>
              <a:t>Admin</a:t>
            </a:r>
          </a:p>
        </p:txBody>
      </p:sp>
      <p:cxnSp>
        <p:nvCxnSpPr>
          <p:cNvPr id="49" name="Straight Arrow Connector 48">
            <a:extLst>
              <a:ext uri="{FF2B5EF4-FFF2-40B4-BE49-F238E27FC236}">
                <a16:creationId xmlns:a16="http://schemas.microsoft.com/office/drawing/2014/main" id="{0E47F0AC-DF5F-1884-3D60-192D732E0ED2}"/>
              </a:ext>
            </a:extLst>
          </p:cNvPr>
          <p:cNvCxnSpPr>
            <a:cxnSpLocks/>
          </p:cNvCxnSpPr>
          <p:nvPr/>
        </p:nvCxnSpPr>
        <p:spPr>
          <a:xfrm flipH="1" flipV="1">
            <a:off x="5828695" y="3656098"/>
            <a:ext cx="1505166" cy="7711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E8C97331-3FC9-C120-97B9-EF3A0D58493C}"/>
              </a:ext>
            </a:extLst>
          </p:cNvPr>
          <p:cNvCxnSpPr>
            <a:cxnSpLocks/>
            <a:stCxn id="41" idx="4"/>
            <a:endCxn id="44" idx="0"/>
          </p:cNvCxnSpPr>
          <p:nvPr/>
        </p:nvCxnSpPr>
        <p:spPr>
          <a:xfrm flipH="1">
            <a:off x="3705844" y="4715702"/>
            <a:ext cx="76299" cy="961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02B4D8C6-6861-EE30-C82D-8222E9B9FCAE}"/>
              </a:ext>
            </a:extLst>
          </p:cNvPr>
          <p:cNvCxnSpPr>
            <a:cxnSpLocks/>
            <a:endCxn id="42" idx="7"/>
          </p:cNvCxnSpPr>
          <p:nvPr/>
        </p:nvCxnSpPr>
        <p:spPr>
          <a:xfrm flipH="1">
            <a:off x="2348803" y="4610950"/>
            <a:ext cx="802994" cy="7002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1ADEB5EA-D7D5-6311-711C-7E1E45EF3632}"/>
              </a:ext>
            </a:extLst>
          </p:cNvPr>
          <p:cNvCxnSpPr>
            <a:cxnSpLocks/>
          </p:cNvCxnSpPr>
          <p:nvPr/>
        </p:nvCxnSpPr>
        <p:spPr>
          <a:xfrm>
            <a:off x="4225813" y="4715702"/>
            <a:ext cx="514513" cy="4315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B20DF3FB-405F-1A54-3A3D-FA32C88B1A81}"/>
              </a:ext>
            </a:extLst>
          </p:cNvPr>
          <p:cNvCxnSpPr>
            <a:cxnSpLocks/>
          </p:cNvCxnSpPr>
          <p:nvPr/>
        </p:nvCxnSpPr>
        <p:spPr>
          <a:xfrm flipH="1">
            <a:off x="3790505" y="3619692"/>
            <a:ext cx="9606" cy="3500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9" name="Oval 78">
            <a:extLst>
              <a:ext uri="{FF2B5EF4-FFF2-40B4-BE49-F238E27FC236}">
                <a16:creationId xmlns:a16="http://schemas.microsoft.com/office/drawing/2014/main" id="{B05A2FC1-93D8-BBCB-EC23-F2F504FAC018}"/>
              </a:ext>
            </a:extLst>
          </p:cNvPr>
          <p:cNvSpPr/>
          <p:nvPr/>
        </p:nvSpPr>
        <p:spPr>
          <a:xfrm>
            <a:off x="5375403" y="5796084"/>
            <a:ext cx="2109420" cy="92017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Add Receptionist/Doctor</a:t>
            </a:r>
          </a:p>
        </p:txBody>
      </p:sp>
      <p:sp>
        <p:nvSpPr>
          <p:cNvPr id="80" name="Oval 79">
            <a:extLst>
              <a:ext uri="{FF2B5EF4-FFF2-40B4-BE49-F238E27FC236}">
                <a16:creationId xmlns:a16="http://schemas.microsoft.com/office/drawing/2014/main" id="{B1DCE2F1-99BE-827A-AC9B-AF33A94CBACC}"/>
              </a:ext>
            </a:extLst>
          </p:cNvPr>
          <p:cNvSpPr/>
          <p:nvPr/>
        </p:nvSpPr>
        <p:spPr>
          <a:xfrm>
            <a:off x="7620774" y="5796084"/>
            <a:ext cx="1988068" cy="95615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Remove Receptionist/Doctor</a:t>
            </a:r>
          </a:p>
        </p:txBody>
      </p:sp>
      <p:sp>
        <p:nvSpPr>
          <p:cNvPr id="81" name="Oval 80">
            <a:extLst>
              <a:ext uri="{FF2B5EF4-FFF2-40B4-BE49-F238E27FC236}">
                <a16:creationId xmlns:a16="http://schemas.microsoft.com/office/drawing/2014/main" id="{8F90366C-FB56-A1DC-B9B5-96C5815E25ED}"/>
              </a:ext>
            </a:extLst>
          </p:cNvPr>
          <p:cNvSpPr/>
          <p:nvPr/>
        </p:nvSpPr>
        <p:spPr>
          <a:xfrm>
            <a:off x="8952123" y="4597991"/>
            <a:ext cx="1988068" cy="9561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Edit Receptionist/Doctor</a:t>
            </a:r>
          </a:p>
        </p:txBody>
      </p:sp>
      <p:cxnSp>
        <p:nvCxnSpPr>
          <p:cNvPr id="83" name="Straight Arrow Connector 82">
            <a:extLst>
              <a:ext uri="{FF2B5EF4-FFF2-40B4-BE49-F238E27FC236}">
                <a16:creationId xmlns:a16="http://schemas.microsoft.com/office/drawing/2014/main" id="{D0771727-4D51-826E-734A-4F3D031115FB}"/>
              </a:ext>
            </a:extLst>
          </p:cNvPr>
          <p:cNvCxnSpPr>
            <a:cxnSpLocks/>
          </p:cNvCxnSpPr>
          <p:nvPr/>
        </p:nvCxnSpPr>
        <p:spPr>
          <a:xfrm flipH="1">
            <a:off x="6770914" y="5147294"/>
            <a:ext cx="446546" cy="6824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8" name="Straight Arrow Connector 87">
            <a:extLst>
              <a:ext uri="{FF2B5EF4-FFF2-40B4-BE49-F238E27FC236}">
                <a16:creationId xmlns:a16="http://schemas.microsoft.com/office/drawing/2014/main" id="{06F09567-92C4-C791-9B4F-9533DDB4EB9A}"/>
              </a:ext>
            </a:extLst>
          </p:cNvPr>
          <p:cNvCxnSpPr>
            <a:cxnSpLocks/>
          </p:cNvCxnSpPr>
          <p:nvPr/>
        </p:nvCxnSpPr>
        <p:spPr>
          <a:xfrm>
            <a:off x="7739318" y="5147294"/>
            <a:ext cx="446546" cy="6487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a:extLst>
              <a:ext uri="{FF2B5EF4-FFF2-40B4-BE49-F238E27FC236}">
                <a16:creationId xmlns:a16="http://schemas.microsoft.com/office/drawing/2014/main" id="{BF2B68D1-E091-B0BB-A58C-90849A9A9C91}"/>
              </a:ext>
            </a:extLst>
          </p:cNvPr>
          <p:cNvCxnSpPr>
            <a:cxnSpLocks/>
          </p:cNvCxnSpPr>
          <p:nvPr/>
        </p:nvCxnSpPr>
        <p:spPr>
          <a:xfrm>
            <a:off x="7739318" y="4661902"/>
            <a:ext cx="1212805" cy="2443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4" name="Oval 93">
            <a:extLst>
              <a:ext uri="{FF2B5EF4-FFF2-40B4-BE49-F238E27FC236}">
                <a16:creationId xmlns:a16="http://schemas.microsoft.com/office/drawing/2014/main" id="{2993603A-6461-EDC2-EF09-F9AC005AB0CE}"/>
              </a:ext>
            </a:extLst>
          </p:cNvPr>
          <p:cNvSpPr/>
          <p:nvPr/>
        </p:nvSpPr>
        <p:spPr>
          <a:xfrm>
            <a:off x="1029464" y="3684005"/>
            <a:ext cx="1600279"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Billing </a:t>
            </a:r>
          </a:p>
        </p:txBody>
      </p:sp>
      <p:cxnSp>
        <p:nvCxnSpPr>
          <p:cNvPr id="96" name="Straight Arrow Connector 95">
            <a:extLst>
              <a:ext uri="{FF2B5EF4-FFF2-40B4-BE49-F238E27FC236}">
                <a16:creationId xmlns:a16="http://schemas.microsoft.com/office/drawing/2014/main" id="{0D8D0B1E-27B4-DF01-97AA-16D6B50D5D3E}"/>
              </a:ext>
            </a:extLst>
          </p:cNvPr>
          <p:cNvCxnSpPr>
            <a:stCxn id="19" idx="1"/>
          </p:cNvCxnSpPr>
          <p:nvPr/>
        </p:nvCxnSpPr>
        <p:spPr>
          <a:xfrm flipH="1">
            <a:off x="2480322" y="3485066"/>
            <a:ext cx="788733" cy="3096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7671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13482" y="352855"/>
            <a:ext cx="3652796"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Er Diagram</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79363" y="124298"/>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3" name="Rectangle 2">
            <a:extLst>
              <a:ext uri="{FF2B5EF4-FFF2-40B4-BE49-F238E27FC236}">
                <a16:creationId xmlns:a16="http://schemas.microsoft.com/office/drawing/2014/main" id="{58B8E993-C13C-F9CF-BE2D-6B241A4969FF}"/>
              </a:ext>
            </a:extLst>
          </p:cNvPr>
          <p:cNvSpPr/>
          <p:nvPr/>
        </p:nvSpPr>
        <p:spPr>
          <a:xfrm>
            <a:off x="2170376" y="2881856"/>
            <a:ext cx="1166326" cy="5038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Patient</a:t>
            </a:r>
          </a:p>
        </p:txBody>
      </p:sp>
      <p:sp>
        <p:nvSpPr>
          <p:cNvPr id="6" name="Rectangle 5">
            <a:extLst>
              <a:ext uri="{FF2B5EF4-FFF2-40B4-BE49-F238E27FC236}">
                <a16:creationId xmlns:a16="http://schemas.microsoft.com/office/drawing/2014/main" id="{3307C114-60C1-56A5-C78F-68A27172B360}"/>
              </a:ext>
            </a:extLst>
          </p:cNvPr>
          <p:cNvSpPr/>
          <p:nvPr/>
        </p:nvSpPr>
        <p:spPr>
          <a:xfrm>
            <a:off x="9283046" y="4268652"/>
            <a:ext cx="1166326" cy="4851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Admin</a:t>
            </a:r>
          </a:p>
        </p:txBody>
      </p:sp>
      <p:sp>
        <p:nvSpPr>
          <p:cNvPr id="7" name="Rectangle 6">
            <a:extLst>
              <a:ext uri="{FF2B5EF4-FFF2-40B4-BE49-F238E27FC236}">
                <a16:creationId xmlns:a16="http://schemas.microsoft.com/office/drawing/2014/main" id="{1913FA5C-CD39-811F-A639-BF44F3249680}"/>
              </a:ext>
            </a:extLst>
          </p:cNvPr>
          <p:cNvSpPr/>
          <p:nvPr/>
        </p:nvSpPr>
        <p:spPr>
          <a:xfrm>
            <a:off x="6867532" y="2104455"/>
            <a:ext cx="1166326" cy="4851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Doctor</a:t>
            </a:r>
          </a:p>
        </p:txBody>
      </p:sp>
      <p:sp>
        <p:nvSpPr>
          <p:cNvPr id="8" name="Rectangle 7">
            <a:extLst>
              <a:ext uri="{FF2B5EF4-FFF2-40B4-BE49-F238E27FC236}">
                <a16:creationId xmlns:a16="http://schemas.microsoft.com/office/drawing/2014/main" id="{7A410E5F-F150-CAC2-92A6-16E861C75B54}"/>
              </a:ext>
            </a:extLst>
          </p:cNvPr>
          <p:cNvSpPr/>
          <p:nvPr/>
        </p:nvSpPr>
        <p:spPr>
          <a:xfrm>
            <a:off x="5630740" y="4553362"/>
            <a:ext cx="1514670" cy="4851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receptionist</a:t>
            </a:r>
          </a:p>
        </p:txBody>
      </p:sp>
      <p:sp>
        <p:nvSpPr>
          <p:cNvPr id="4" name="Oval 3">
            <a:extLst>
              <a:ext uri="{FF2B5EF4-FFF2-40B4-BE49-F238E27FC236}">
                <a16:creationId xmlns:a16="http://schemas.microsoft.com/office/drawing/2014/main" id="{7268CD15-C0B2-A199-B420-0A5B27F03210}"/>
              </a:ext>
            </a:extLst>
          </p:cNvPr>
          <p:cNvSpPr/>
          <p:nvPr/>
        </p:nvSpPr>
        <p:spPr>
          <a:xfrm>
            <a:off x="711323" y="1728024"/>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patientId</a:t>
            </a:r>
            <a:endParaRPr lang="en-US" sz="1600" dirty="0"/>
          </a:p>
        </p:txBody>
      </p:sp>
      <p:sp>
        <p:nvSpPr>
          <p:cNvPr id="10" name="Oval 9">
            <a:extLst>
              <a:ext uri="{FF2B5EF4-FFF2-40B4-BE49-F238E27FC236}">
                <a16:creationId xmlns:a16="http://schemas.microsoft.com/office/drawing/2014/main" id="{D2C125B0-6653-6327-4A8A-49378DE3D340}"/>
              </a:ext>
            </a:extLst>
          </p:cNvPr>
          <p:cNvSpPr/>
          <p:nvPr/>
        </p:nvSpPr>
        <p:spPr>
          <a:xfrm>
            <a:off x="128160" y="2225630"/>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age</a:t>
            </a:r>
          </a:p>
        </p:txBody>
      </p:sp>
      <p:sp>
        <p:nvSpPr>
          <p:cNvPr id="11" name="Oval 10">
            <a:extLst>
              <a:ext uri="{FF2B5EF4-FFF2-40B4-BE49-F238E27FC236}">
                <a16:creationId xmlns:a16="http://schemas.microsoft.com/office/drawing/2014/main" id="{2EA84817-5F9F-E5CC-6E5D-ACEBCC99C625}"/>
              </a:ext>
            </a:extLst>
          </p:cNvPr>
          <p:cNvSpPr/>
          <p:nvPr/>
        </p:nvSpPr>
        <p:spPr>
          <a:xfrm>
            <a:off x="0" y="2799835"/>
            <a:ext cx="1166326"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name</a:t>
            </a:r>
          </a:p>
        </p:txBody>
      </p:sp>
      <p:sp>
        <p:nvSpPr>
          <p:cNvPr id="12" name="Oval 11">
            <a:extLst>
              <a:ext uri="{FF2B5EF4-FFF2-40B4-BE49-F238E27FC236}">
                <a16:creationId xmlns:a16="http://schemas.microsoft.com/office/drawing/2014/main" id="{60DDCBFF-ACA7-46E3-A497-3044841DC72E}"/>
              </a:ext>
            </a:extLst>
          </p:cNvPr>
          <p:cNvSpPr/>
          <p:nvPr/>
        </p:nvSpPr>
        <p:spPr>
          <a:xfrm>
            <a:off x="2152629" y="1602949"/>
            <a:ext cx="1792759"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Medical</a:t>
            </a:r>
          </a:p>
          <a:p>
            <a:pPr algn="ctr"/>
            <a:r>
              <a:rPr lang="en-US" sz="1600" dirty="0"/>
              <a:t>Background</a:t>
            </a:r>
          </a:p>
        </p:txBody>
      </p:sp>
      <p:sp>
        <p:nvSpPr>
          <p:cNvPr id="13" name="Oval 12">
            <a:extLst>
              <a:ext uri="{FF2B5EF4-FFF2-40B4-BE49-F238E27FC236}">
                <a16:creationId xmlns:a16="http://schemas.microsoft.com/office/drawing/2014/main" id="{1BB703B9-A8DD-5E63-55F8-05AD5AC939FB}"/>
              </a:ext>
            </a:extLst>
          </p:cNvPr>
          <p:cNvSpPr/>
          <p:nvPr/>
        </p:nvSpPr>
        <p:spPr>
          <a:xfrm>
            <a:off x="839482" y="3896591"/>
            <a:ext cx="1101011"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gender</a:t>
            </a:r>
          </a:p>
        </p:txBody>
      </p:sp>
      <p:sp>
        <p:nvSpPr>
          <p:cNvPr id="14" name="Oval 13">
            <a:extLst>
              <a:ext uri="{FF2B5EF4-FFF2-40B4-BE49-F238E27FC236}">
                <a16:creationId xmlns:a16="http://schemas.microsoft.com/office/drawing/2014/main" id="{7D369280-C274-BC7B-2F75-F8FE79C64281}"/>
              </a:ext>
            </a:extLst>
          </p:cNvPr>
          <p:cNvSpPr/>
          <p:nvPr/>
        </p:nvSpPr>
        <p:spPr>
          <a:xfrm>
            <a:off x="128160" y="3362097"/>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Contact number</a:t>
            </a:r>
          </a:p>
        </p:txBody>
      </p:sp>
      <p:sp>
        <p:nvSpPr>
          <p:cNvPr id="16" name="Oval 15">
            <a:extLst>
              <a:ext uri="{FF2B5EF4-FFF2-40B4-BE49-F238E27FC236}">
                <a16:creationId xmlns:a16="http://schemas.microsoft.com/office/drawing/2014/main" id="{90177F48-7BA6-4D5F-AAB7-144D1D8FD1EC}"/>
              </a:ext>
            </a:extLst>
          </p:cNvPr>
          <p:cNvSpPr/>
          <p:nvPr/>
        </p:nvSpPr>
        <p:spPr>
          <a:xfrm>
            <a:off x="3336702" y="2034197"/>
            <a:ext cx="1254694"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Blood group</a:t>
            </a:r>
          </a:p>
        </p:txBody>
      </p:sp>
      <p:sp>
        <p:nvSpPr>
          <p:cNvPr id="17" name="Rectangle 16">
            <a:extLst>
              <a:ext uri="{FF2B5EF4-FFF2-40B4-BE49-F238E27FC236}">
                <a16:creationId xmlns:a16="http://schemas.microsoft.com/office/drawing/2014/main" id="{715B8D34-9F14-3E13-74BD-BADE16BCCD80}"/>
              </a:ext>
            </a:extLst>
          </p:cNvPr>
          <p:cNvSpPr/>
          <p:nvPr/>
        </p:nvSpPr>
        <p:spPr>
          <a:xfrm>
            <a:off x="2166596" y="4995879"/>
            <a:ext cx="1166326" cy="4851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Payment</a:t>
            </a:r>
          </a:p>
        </p:txBody>
      </p:sp>
      <p:sp>
        <p:nvSpPr>
          <p:cNvPr id="19" name="Oval 18">
            <a:extLst>
              <a:ext uri="{FF2B5EF4-FFF2-40B4-BE49-F238E27FC236}">
                <a16:creationId xmlns:a16="http://schemas.microsoft.com/office/drawing/2014/main" id="{00196E8E-8423-98C0-0C70-55904EE7DFCF}"/>
              </a:ext>
            </a:extLst>
          </p:cNvPr>
          <p:cNvSpPr/>
          <p:nvPr/>
        </p:nvSpPr>
        <p:spPr>
          <a:xfrm>
            <a:off x="5094978" y="1391250"/>
            <a:ext cx="1166326"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name</a:t>
            </a:r>
          </a:p>
        </p:txBody>
      </p:sp>
      <p:sp>
        <p:nvSpPr>
          <p:cNvPr id="20" name="Oval 19">
            <a:extLst>
              <a:ext uri="{FF2B5EF4-FFF2-40B4-BE49-F238E27FC236}">
                <a16:creationId xmlns:a16="http://schemas.microsoft.com/office/drawing/2014/main" id="{C82AAD84-4419-BD71-FC07-CD8AE98DF9E2}"/>
              </a:ext>
            </a:extLst>
          </p:cNvPr>
          <p:cNvSpPr/>
          <p:nvPr/>
        </p:nvSpPr>
        <p:spPr>
          <a:xfrm>
            <a:off x="5850060" y="835620"/>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age</a:t>
            </a:r>
          </a:p>
        </p:txBody>
      </p:sp>
      <p:sp>
        <p:nvSpPr>
          <p:cNvPr id="22" name="Oval 21">
            <a:extLst>
              <a:ext uri="{FF2B5EF4-FFF2-40B4-BE49-F238E27FC236}">
                <a16:creationId xmlns:a16="http://schemas.microsoft.com/office/drawing/2014/main" id="{B07B0122-24D8-0893-687D-286D82A8FBD2}"/>
              </a:ext>
            </a:extLst>
          </p:cNvPr>
          <p:cNvSpPr/>
          <p:nvPr/>
        </p:nvSpPr>
        <p:spPr>
          <a:xfrm>
            <a:off x="7085770" y="659276"/>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Contact number</a:t>
            </a:r>
          </a:p>
        </p:txBody>
      </p:sp>
      <p:sp>
        <p:nvSpPr>
          <p:cNvPr id="23" name="Oval 22">
            <a:extLst>
              <a:ext uri="{FF2B5EF4-FFF2-40B4-BE49-F238E27FC236}">
                <a16:creationId xmlns:a16="http://schemas.microsoft.com/office/drawing/2014/main" id="{C2A50B21-42FD-DA42-0439-8E472501E4A6}"/>
              </a:ext>
            </a:extLst>
          </p:cNvPr>
          <p:cNvSpPr/>
          <p:nvPr/>
        </p:nvSpPr>
        <p:spPr>
          <a:xfrm>
            <a:off x="4644818" y="1979950"/>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doctorId</a:t>
            </a:r>
            <a:endParaRPr lang="en-US" sz="1600" dirty="0"/>
          </a:p>
        </p:txBody>
      </p:sp>
      <p:sp>
        <p:nvSpPr>
          <p:cNvPr id="24" name="Oval 23">
            <a:extLst>
              <a:ext uri="{FF2B5EF4-FFF2-40B4-BE49-F238E27FC236}">
                <a16:creationId xmlns:a16="http://schemas.microsoft.com/office/drawing/2014/main" id="{2463089C-AD28-F97C-5997-32635B0C81AB}"/>
              </a:ext>
            </a:extLst>
          </p:cNvPr>
          <p:cNvSpPr/>
          <p:nvPr/>
        </p:nvSpPr>
        <p:spPr>
          <a:xfrm>
            <a:off x="8145902" y="1027884"/>
            <a:ext cx="2029807" cy="49760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specialization</a:t>
            </a:r>
          </a:p>
        </p:txBody>
      </p:sp>
      <p:sp>
        <p:nvSpPr>
          <p:cNvPr id="25" name="Oval 24">
            <a:extLst>
              <a:ext uri="{FF2B5EF4-FFF2-40B4-BE49-F238E27FC236}">
                <a16:creationId xmlns:a16="http://schemas.microsoft.com/office/drawing/2014/main" id="{2594F629-EAAC-9F26-161A-DAF143847924}"/>
              </a:ext>
            </a:extLst>
          </p:cNvPr>
          <p:cNvSpPr/>
          <p:nvPr/>
        </p:nvSpPr>
        <p:spPr>
          <a:xfrm>
            <a:off x="8753064" y="1688013"/>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EmailId</a:t>
            </a:r>
            <a:endParaRPr lang="en-US" sz="1600" dirty="0"/>
          </a:p>
        </p:txBody>
      </p:sp>
      <p:sp>
        <p:nvSpPr>
          <p:cNvPr id="26" name="Oval 25">
            <a:extLst>
              <a:ext uri="{FF2B5EF4-FFF2-40B4-BE49-F238E27FC236}">
                <a16:creationId xmlns:a16="http://schemas.microsoft.com/office/drawing/2014/main" id="{26C897E8-D3BE-47AC-9A5B-CCF1C5E3F8C2}"/>
              </a:ext>
            </a:extLst>
          </p:cNvPr>
          <p:cNvSpPr/>
          <p:nvPr/>
        </p:nvSpPr>
        <p:spPr>
          <a:xfrm>
            <a:off x="9121626" y="2314473"/>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passward</a:t>
            </a:r>
            <a:endParaRPr lang="en-US" sz="1600" dirty="0"/>
          </a:p>
        </p:txBody>
      </p:sp>
      <p:sp>
        <p:nvSpPr>
          <p:cNvPr id="27" name="Oval 26">
            <a:extLst>
              <a:ext uri="{FF2B5EF4-FFF2-40B4-BE49-F238E27FC236}">
                <a16:creationId xmlns:a16="http://schemas.microsoft.com/office/drawing/2014/main" id="{1CF9B80D-463B-AFD9-9DEC-C69CBA460FC2}"/>
              </a:ext>
            </a:extLst>
          </p:cNvPr>
          <p:cNvSpPr/>
          <p:nvPr/>
        </p:nvSpPr>
        <p:spPr>
          <a:xfrm>
            <a:off x="4743322" y="5890976"/>
            <a:ext cx="1101011"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gender</a:t>
            </a:r>
          </a:p>
        </p:txBody>
      </p:sp>
      <p:sp>
        <p:nvSpPr>
          <p:cNvPr id="30" name="Oval 29">
            <a:extLst>
              <a:ext uri="{FF2B5EF4-FFF2-40B4-BE49-F238E27FC236}">
                <a16:creationId xmlns:a16="http://schemas.microsoft.com/office/drawing/2014/main" id="{00E5684B-E67E-13BB-BAD9-11FCAEC1BB3B}"/>
              </a:ext>
            </a:extLst>
          </p:cNvPr>
          <p:cNvSpPr/>
          <p:nvPr/>
        </p:nvSpPr>
        <p:spPr>
          <a:xfrm>
            <a:off x="4443391" y="5346768"/>
            <a:ext cx="1101011"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name</a:t>
            </a:r>
          </a:p>
        </p:txBody>
      </p:sp>
      <p:sp>
        <p:nvSpPr>
          <p:cNvPr id="31" name="Oval 30">
            <a:extLst>
              <a:ext uri="{FF2B5EF4-FFF2-40B4-BE49-F238E27FC236}">
                <a16:creationId xmlns:a16="http://schemas.microsoft.com/office/drawing/2014/main" id="{A9FAA3B3-322D-A942-AD25-2846E35D7FCE}"/>
              </a:ext>
            </a:extLst>
          </p:cNvPr>
          <p:cNvSpPr/>
          <p:nvPr/>
        </p:nvSpPr>
        <p:spPr>
          <a:xfrm>
            <a:off x="5302017" y="6387248"/>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age</a:t>
            </a:r>
          </a:p>
        </p:txBody>
      </p:sp>
      <p:sp>
        <p:nvSpPr>
          <p:cNvPr id="32" name="Oval 31">
            <a:extLst>
              <a:ext uri="{FF2B5EF4-FFF2-40B4-BE49-F238E27FC236}">
                <a16:creationId xmlns:a16="http://schemas.microsoft.com/office/drawing/2014/main" id="{B44030EE-BC11-3A0D-FB84-F92066832E4D}"/>
              </a:ext>
            </a:extLst>
          </p:cNvPr>
          <p:cNvSpPr/>
          <p:nvPr/>
        </p:nvSpPr>
        <p:spPr>
          <a:xfrm>
            <a:off x="7564107" y="6146734"/>
            <a:ext cx="1949725"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receptionistId</a:t>
            </a:r>
            <a:endParaRPr lang="en-US" sz="1600" dirty="0"/>
          </a:p>
        </p:txBody>
      </p:sp>
      <p:sp>
        <p:nvSpPr>
          <p:cNvPr id="33" name="Oval 32">
            <a:extLst>
              <a:ext uri="{FF2B5EF4-FFF2-40B4-BE49-F238E27FC236}">
                <a16:creationId xmlns:a16="http://schemas.microsoft.com/office/drawing/2014/main" id="{10C6480F-3F45-1018-0B3E-25A6ED5B70C8}"/>
              </a:ext>
            </a:extLst>
          </p:cNvPr>
          <p:cNvSpPr/>
          <p:nvPr/>
        </p:nvSpPr>
        <p:spPr>
          <a:xfrm>
            <a:off x="6493549" y="6355568"/>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EmailId</a:t>
            </a:r>
            <a:endParaRPr lang="en-US" sz="1600" dirty="0"/>
          </a:p>
        </p:txBody>
      </p:sp>
      <p:sp>
        <p:nvSpPr>
          <p:cNvPr id="34" name="Oval 33">
            <a:extLst>
              <a:ext uri="{FF2B5EF4-FFF2-40B4-BE49-F238E27FC236}">
                <a16:creationId xmlns:a16="http://schemas.microsoft.com/office/drawing/2014/main" id="{0319B077-A6C7-1774-9606-10F3C3E5D91A}"/>
              </a:ext>
            </a:extLst>
          </p:cNvPr>
          <p:cNvSpPr/>
          <p:nvPr/>
        </p:nvSpPr>
        <p:spPr>
          <a:xfrm>
            <a:off x="7494709" y="5056394"/>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address</a:t>
            </a:r>
          </a:p>
        </p:txBody>
      </p:sp>
      <p:sp>
        <p:nvSpPr>
          <p:cNvPr id="35" name="Oval 34">
            <a:extLst>
              <a:ext uri="{FF2B5EF4-FFF2-40B4-BE49-F238E27FC236}">
                <a16:creationId xmlns:a16="http://schemas.microsoft.com/office/drawing/2014/main" id="{1C8A13AE-310C-5DF9-DF0B-17CDC91CCB08}"/>
              </a:ext>
            </a:extLst>
          </p:cNvPr>
          <p:cNvSpPr/>
          <p:nvPr/>
        </p:nvSpPr>
        <p:spPr>
          <a:xfrm>
            <a:off x="7652053" y="5587159"/>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Contact number</a:t>
            </a:r>
          </a:p>
        </p:txBody>
      </p:sp>
      <p:sp>
        <p:nvSpPr>
          <p:cNvPr id="36" name="Oval 35">
            <a:extLst>
              <a:ext uri="{FF2B5EF4-FFF2-40B4-BE49-F238E27FC236}">
                <a16:creationId xmlns:a16="http://schemas.microsoft.com/office/drawing/2014/main" id="{91DE5029-D52B-A4E6-DAF2-3A472E559C3D}"/>
              </a:ext>
            </a:extLst>
          </p:cNvPr>
          <p:cNvSpPr/>
          <p:nvPr/>
        </p:nvSpPr>
        <p:spPr>
          <a:xfrm>
            <a:off x="9808017" y="3214929"/>
            <a:ext cx="1101011"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name</a:t>
            </a:r>
          </a:p>
        </p:txBody>
      </p:sp>
      <p:sp>
        <p:nvSpPr>
          <p:cNvPr id="37" name="Oval 36">
            <a:extLst>
              <a:ext uri="{FF2B5EF4-FFF2-40B4-BE49-F238E27FC236}">
                <a16:creationId xmlns:a16="http://schemas.microsoft.com/office/drawing/2014/main" id="{E9FB00FC-6753-21B9-9800-9E9F6A81CD92}"/>
              </a:ext>
            </a:extLst>
          </p:cNvPr>
          <p:cNvSpPr/>
          <p:nvPr/>
        </p:nvSpPr>
        <p:spPr>
          <a:xfrm>
            <a:off x="10616681" y="3657067"/>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age</a:t>
            </a:r>
          </a:p>
        </p:txBody>
      </p:sp>
      <p:sp>
        <p:nvSpPr>
          <p:cNvPr id="38" name="Oval 37">
            <a:extLst>
              <a:ext uri="{FF2B5EF4-FFF2-40B4-BE49-F238E27FC236}">
                <a16:creationId xmlns:a16="http://schemas.microsoft.com/office/drawing/2014/main" id="{58C13A2C-EF3A-A0DB-3ADD-54903F054996}"/>
              </a:ext>
            </a:extLst>
          </p:cNvPr>
          <p:cNvSpPr/>
          <p:nvPr/>
        </p:nvSpPr>
        <p:spPr>
          <a:xfrm>
            <a:off x="11058331" y="4249991"/>
            <a:ext cx="1101011"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gender</a:t>
            </a:r>
          </a:p>
        </p:txBody>
      </p:sp>
      <p:sp>
        <p:nvSpPr>
          <p:cNvPr id="39" name="Oval 38">
            <a:extLst>
              <a:ext uri="{FF2B5EF4-FFF2-40B4-BE49-F238E27FC236}">
                <a16:creationId xmlns:a16="http://schemas.microsoft.com/office/drawing/2014/main" id="{A960B341-7544-DE26-8941-04DD020A4E66}"/>
              </a:ext>
            </a:extLst>
          </p:cNvPr>
          <p:cNvSpPr/>
          <p:nvPr/>
        </p:nvSpPr>
        <p:spPr>
          <a:xfrm>
            <a:off x="11025674" y="4861576"/>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EmailId</a:t>
            </a:r>
            <a:endParaRPr lang="en-US" sz="1600" dirty="0"/>
          </a:p>
        </p:txBody>
      </p:sp>
      <p:sp>
        <p:nvSpPr>
          <p:cNvPr id="40" name="Oval 39">
            <a:extLst>
              <a:ext uri="{FF2B5EF4-FFF2-40B4-BE49-F238E27FC236}">
                <a16:creationId xmlns:a16="http://schemas.microsoft.com/office/drawing/2014/main" id="{3D49DC86-1E0A-DD98-4B0D-CA33D2636719}"/>
              </a:ext>
            </a:extLst>
          </p:cNvPr>
          <p:cNvSpPr/>
          <p:nvPr/>
        </p:nvSpPr>
        <p:spPr>
          <a:xfrm>
            <a:off x="10659288" y="5453650"/>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Contact number</a:t>
            </a:r>
          </a:p>
        </p:txBody>
      </p:sp>
      <p:sp>
        <p:nvSpPr>
          <p:cNvPr id="41" name="Oval 40">
            <a:extLst>
              <a:ext uri="{FF2B5EF4-FFF2-40B4-BE49-F238E27FC236}">
                <a16:creationId xmlns:a16="http://schemas.microsoft.com/office/drawing/2014/main" id="{4A087380-1ED0-E80B-94D8-073E90DA3732}"/>
              </a:ext>
            </a:extLst>
          </p:cNvPr>
          <p:cNvSpPr/>
          <p:nvPr/>
        </p:nvSpPr>
        <p:spPr>
          <a:xfrm>
            <a:off x="9339208" y="5733288"/>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AdminId</a:t>
            </a:r>
            <a:endParaRPr lang="en-US" sz="1600" dirty="0"/>
          </a:p>
        </p:txBody>
      </p:sp>
      <p:sp>
        <p:nvSpPr>
          <p:cNvPr id="42" name="Oval 41">
            <a:extLst>
              <a:ext uri="{FF2B5EF4-FFF2-40B4-BE49-F238E27FC236}">
                <a16:creationId xmlns:a16="http://schemas.microsoft.com/office/drawing/2014/main" id="{7768BB84-008C-00EE-1113-FFC03E8875EC}"/>
              </a:ext>
            </a:extLst>
          </p:cNvPr>
          <p:cNvSpPr/>
          <p:nvPr/>
        </p:nvSpPr>
        <p:spPr>
          <a:xfrm>
            <a:off x="633963" y="4511248"/>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BillNo</a:t>
            </a:r>
            <a:r>
              <a:rPr lang="en-US" sz="1600" dirty="0"/>
              <a:t>. </a:t>
            </a:r>
          </a:p>
        </p:txBody>
      </p:sp>
      <p:sp>
        <p:nvSpPr>
          <p:cNvPr id="43" name="Oval 42">
            <a:extLst>
              <a:ext uri="{FF2B5EF4-FFF2-40B4-BE49-F238E27FC236}">
                <a16:creationId xmlns:a16="http://schemas.microsoft.com/office/drawing/2014/main" id="{5B8EEFA4-915C-D891-2AC1-3E3938B02F7D}"/>
              </a:ext>
            </a:extLst>
          </p:cNvPr>
          <p:cNvSpPr/>
          <p:nvPr/>
        </p:nvSpPr>
        <p:spPr>
          <a:xfrm>
            <a:off x="90837" y="4986839"/>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PatientId</a:t>
            </a:r>
            <a:endParaRPr lang="en-US" sz="1600" dirty="0"/>
          </a:p>
        </p:txBody>
      </p:sp>
      <p:sp>
        <p:nvSpPr>
          <p:cNvPr id="44" name="Oval 43">
            <a:extLst>
              <a:ext uri="{FF2B5EF4-FFF2-40B4-BE49-F238E27FC236}">
                <a16:creationId xmlns:a16="http://schemas.microsoft.com/office/drawing/2014/main" id="{C4AA60FD-BF92-83E1-BCDF-D9F77BAA0179}"/>
              </a:ext>
            </a:extLst>
          </p:cNvPr>
          <p:cNvSpPr/>
          <p:nvPr/>
        </p:nvSpPr>
        <p:spPr>
          <a:xfrm>
            <a:off x="29641" y="5625074"/>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Doctor Charges</a:t>
            </a:r>
          </a:p>
        </p:txBody>
      </p:sp>
      <p:sp>
        <p:nvSpPr>
          <p:cNvPr id="45" name="Oval 44">
            <a:extLst>
              <a:ext uri="{FF2B5EF4-FFF2-40B4-BE49-F238E27FC236}">
                <a16:creationId xmlns:a16="http://schemas.microsoft.com/office/drawing/2014/main" id="{B60FF6F1-1E86-4244-2C4F-55C1D9079A14}"/>
              </a:ext>
            </a:extLst>
          </p:cNvPr>
          <p:cNvSpPr/>
          <p:nvPr/>
        </p:nvSpPr>
        <p:spPr>
          <a:xfrm>
            <a:off x="31102" y="6308505"/>
            <a:ext cx="2021183"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Room charges per Day</a:t>
            </a:r>
          </a:p>
        </p:txBody>
      </p:sp>
      <p:sp>
        <p:nvSpPr>
          <p:cNvPr id="46" name="Oval 45">
            <a:extLst>
              <a:ext uri="{FF2B5EF4-FFF2-40B4-BE49-F238E27FC236}">
                <a16:creationId xmlns:a16="http://schemas.microsoft.com/office/drawing/2014/main" id="{7E9332B9-0249-8347-28CC-3956ADA4D55E}"/>
              </a:ext>
            </a:extLst>
          </p:cNvPr>
          <p:cNvSpPr/>
          <p:nvPr/>
        </p:nvSpPr>
        <p:spPr>
          <a:xfrm>
            <a:off x="2150789" y="6282172"/>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Payment status</a:t>
            </a:r>
          </a:p>
        </p:txBody>
      </p:sp>
      <p:sp>
        <p:nvSpPr>
          <p:cNvPr id="47" name="Oval 46">
            <a:extLst>
              <a:ext uri="{FF2B5EF4-FFF2-40B4-BE49-F238E27FC236}">
                <a16:creationId xmlns:a16="http://schemas.microsoft.com/office/drawing/2014/main" id="{BE34BAED-7FC6-A729-4159-E50C94FD187F}"/>
              </a:ext>
            </a:extLst>
          </p:cNvPr>
          <p:cNvSpPr/>
          <p:nvPr/>
        </p:nvSpPr>
        <p:spPr>
          <a:xfrm>
            <a:off x="3222173" y="5753039"/>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Payment Type</a:t>
            </a:r>
          </a:p>
        </p:txBody>
      </p:sp>
      <p:cxnSp>
        <p:nvCxnSpPr>
          <p:cNvPr id="9" name="Straight Connector 8">
            <a:extLst>
              <a:ext uri="{FF2B5EF4-FFF2-40B4-BE49-F238E27FC236}">
                <a16:creationId xmlns:a16="http://schemas.microsoft.com/office/drawing/2014/main" id="{103C1C82-4BE2-BF8E-95AA-7489844E7BE8}"/>
              </a:ext>
            </a:extLst>
          </p:cNvPr>
          <p:cNvCxnSpPr>
            <a:stCxn id="20" idx="5"/>
          </p:cNvCxnSpPr>
          <p:nvPr/>
        </p:nvCxnSpPr>
        <p:spPr>
          <a:xfrm>
            <a:off x="6845582" y="1249757"/>
            <a:ext cx="326405" cy="846652"/>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1F616C51-A723-26F1-F4C1-9EBA57F298C7}"/>
              </a:ext>
            </a:extLst>
          </p:cNvPr>
          <p:cNvCxnSpPr>
            <a:cxnSpLocks/>
            <a:stCxn id="22" idx="4"/>
            <a:endCxn id="7" idx="0"/>
          </p:cNvCxnSpPr>
          <p:nvPr/>
        </p:nvCxnSpPr>
        <p:spPr>
          <a:xfrm flipH="1">
            <a:off x="7450695" y="1163129"/>
            <a:ext cx="346398" cy="941326"/>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A2B3B8D7-B5CC-9E6B-8922-A71EF268021E}"/>
              </a:ext>
            </a:extLst>
          </p:cNvPr>
          <p:cNvCxnSpPr>
            <a:cxnSpLocks/>
            <a:stCxn id="24" idx="3"/>
          </p:cNvCxnSpPr>
          <p:nvPr/>
        </p:nvCxnSpPr>
        <p:spPr>
          <a:xfrm flipH="1">
            <a:off x="7797092" y="1452616"/>
            <a:ext cx="646068" cy="651839"/>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8105837B-CC39-7344-D173-6B76C5625AD2}"/>
              </a:ext>
            </a:extLst>
          </p:cNvPr>
          <p:cNvCxnSpPr>
            <a:cxnSpLocks/>
            <a:stCxn id="25" idx="2"/>
          </p:cNvCxnSpPr>
          <p:nvPr/>
        </p:nvCxnSpPr>
        <p:spPr>
          <a:xfrm flipH="1">
            <a:off x="8015804" y="1939940"/>
            <a:ext cx="737260" cy="251926"/>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83815940-0913-3288-0441-EC35D6C1B414}"/>
              </a:ext>
            </a:extLst>
          </p:cNvPr>
          <p:cNvCxnSpPr>
            <a:cxnSpLocks/>
          </p:cNvCxnSpPr>
          <p:nvPr/>
        </p:nvCxnSpPr>
        <p:spPr>
          <a:xfrm>
            <a:off x="6180120" y="1763070"/>
            <a:ext cx="790310" cy="327203"/>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356DF52E-4216-E833-3B0A-CD186A84D1BF}"/>
              </a:ext>
            </a:extLst>
          </p:cNvPr>
          <p:cNvCxnSpPr>
            <a:cxnSpLocks/>
            <a:stCxn id="23" idx="6"/>
          </p:cNvCxnSpPr>
          <p:nvPr/>
        </p:nvCxnSpPr>
        <p:spPr>
          <a:xfrm flipV="1">
            <a:off x="6067463" y="2195085"/>
            <a:ext cx="800069" cy="36792"/>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12396ECB-BFDA-7947-1471-D91574C1E5CC}"/>
              </a:ext>
            </a:extLst>
          </p:cNvPr>
          <p:cNvCxnSpPr>
            <a:cxnSpLocks/>
            <a:stCxn id="26" idx="2"/>
            <a:endCxn id="7" idx="3"/>
          </p:cNvCxnSpPr>
          <p:nvPr/>
        </p:nvCxnSpPr>
        <p:spPr>
          <a:xfrm flipH="1" flipV="1">
            <a:off x="8033858" y="2347051"/>
            <a:ext cx="1087768" cy="219349"/>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C156CA01-FC62-44B2-3377-6E238CF6180A}"/>
              </a:ext>
            </a:extLst>
          </p:cNvPr>
          <p:cNvCxnSpPr>
            <a:cxnSpLocks/>
            <a:stCxn id="36" idx="4"/>
          </p:cNvCxnSpPr>
          <p:nvPr/>
        </p:nvCxnSpPr>
        <p:spPr>
          <a:xfrm flipH="1">
            <a:off x="10058353" y="3718782"/>
            <a:ext cx="300170" cy="54987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B36CAE70-01D4-56C4-29F0-C9A46385CDFA}"/>
              </a:ext>
            </a:extLst>
          </p:cNvPr>
          <p:cNvCxnSpPr>
            <a:cxnSpLocks/>
            <a:stCxn id="37" idx="3"/>
          </p:cNvCxnSpPr>
          <p:nvPr/>
        </p:nvCxnSpPr>
        <p:spPr>
          <a:xfrm flipH="1">
            <a:off x="10449372" y="4071204"/>
            <a:ext cx="338113" cy="197448"/>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6B106CA-2737-1046-CCE3-D2B947454256}"/>
              </a:ext>
            </a:extLst>
          </p:cNvPr>
          <p:cNvCxnSpPr>
            <a:cxnSpLocks/>
          </p:cNvCxnSpPr>
          <p:nvPr/>
        </p:nvCxnSpPr>
        <p:spPr>
          <a:xfrm flipH="1">
            <a:off x="10050530" y="3718782"/>
            <a:ext cx="307993" cy="54987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2F3637F3-E644-D639-9A93-A6410165E43E}"/>
              </a:ext>
            </a:extLst>
          </p:cNvPr>
          <p:cNvCxnSpPr>
            <a:cxnSpLocks/>
            <a:stCxn id="38" idx="2"/>
            <a:endCxn id="6" idx="3"/>
          </p:cNvCxnSpPr>
          <p:nvPr/>
        </p:nvCxnSpPr>
        <p:spPr>
          <a:xfrm flipH="1">
            <a:off x="10449372" y="4501918"/>
            <a:ext cx="608959" cy="933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A74739C0-7607-8A48-BF18-CDCC818CC4E5}"/>
              </a:ext>
            </a:extLst>
          </p:cNvPr>
          <p:cNvCxnSpPr>
            <a:cxnSpLocks/>
            <a:stCxn id="39" idx="2"/>
          </p:cNvCxnSpPr>
          <p:nvPr/>
        </p:nvCxnSpPr>
        <p:spPr>
          <a:xfrm flipH="1" flipV="1">
            <a:off x="10291665" y="4763174"/>
            <a:ext cx="734009" cy="340998"/>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E35BC9F5-6AE8-6548-0EDD-953C42D2844E}"/>
              </a:ext>
            </a:extLst>
          </p:cNvPr>
          <p:cNvCxnSpPr>
            <a:cxnSpLocks/>
            <a:stCxn id="6" idx="2"/>
            <a:endCxn id="41" idx="0"/>
          </p:cNvCxnSpPr>
          <p:nvPr/>
        </p:nvCxnSpPr>
        <p:spPr>
          <a:xfrm>
            <a:off x="9866209" y="4753844"/>
            <a:ext cx="184322" cy="979444"/>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46D34EBA-6BAF-8668-154A-E4FFCB40BFE5}"/>
              </a:ext>
            </a:extLst>
          </p:cNvPr>
          <p:cNvCxnSpPr>
            <a:cxnSpLocks/>
            <a:stCxn id="40" idx="1"/>
          </p:cNvCxnSpPr>
          <p:nvPr/>
        </p:nvCxnSpPr>
        <p:spPr>
          <a:xfrm flipH="1" flipV="1">
            <a:off x="10058353" y="4744514"/>
            <a:ext cx="809277" cy="782924"/>
          </a:xfrm>
          <a:prstGeom prst="line">
            <a:avLst/>
          </a:prstGeom>
        </p:spPr>
        <p:style>
          <a:lnRef idx="2">
            <a:schemeClr val="dk1"/>
          </a:lnRef>
          <a:fillRef idx="0">
            <a:schemeClr val="dk1"/>
          </a:fillRef>
          <a:effectRef idx="1">
            <a:schemeClr val="dk1"/>
          </a:effectRef>
          <a:fontRef idx="minor">
            <a:schemeClr val="tx1"/>
          </a:fontRef>
        </p:style>
      </p:cxnSp>
      <p:sp>
        <p:nvSpPr>
          <p:cNvPr id="90" name="Diamond 89">
            <a:extLst>
              <a:ext uri="{FF2B5EF4-FFF2-40B4-BE49-F238E27FC236}">
                <a16:creationId xmlns:a16="http://schemas.microsoft.com/office/drawing/2014/main" id="{185B7E6C-CD74-39F6-A2E1-09014B5AED22}"/>
              </a:ext>
            </a:extLst>
          </p:cNvPr>
          <p:cNvSpPr/>
          <p:nvPr/>
        </p:nvSpPr>
        <p:spPr>
          <a:xfrm>
            <a:off x="7580418" y="3279129"/>
            <a:ext cx="1695945" cy="65102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manages</a:t>
            </a:r>
          </a:p>
        </p:txBody>
      </p:sp>
      <p:cxnSp>
        <p:nvCxnSpPr>
          <p:cNvPr id="92" name="Connector: Elbow 91">
            <a:extLst>
              <a:ext uri="{FF2B5EF4-FFF2-40B4-BE49-F238E27FC236}">
                <a16:creationId xmlns:a16="http://schemas.microsoft.com/office/drawing/2014/main" id="{D080A662-490F-BF16-B7C6-8ABBE9490C6B}"/>
              </a:ext>
            </a:extLst>
          </p:cNvPr>
          <p:cNvCxnSpPr>
            <a:stCxn id="90" idx="3"/>
          </p:cNvCxnSpPr>
          <p:nvPr/>
        </p:nvCxnSpPr>
        <p:spPr>
          <a:xfrm>
            <a:off x="9276363" y="3604640"/>
            <a:ext cx="188023" cy="664012"/>
          </a:xfrm>
          <a:prstGeom prst="bentConnector2">
            <a:avLst/>
          </a:prstGeom>
        </p:spPr>
        <p:style>
          <a:lnRef idx="2">
            <a:schemeClr val="dk1"/>
          </a:lnRef>
          <a:fillRef idx="0">
            <a:schemeClr val="dk1"/>
          </a:fillRef>
          <a:effectRef idx="1">
            <a:schemeClr val="dk1"/>
          </a:effectRef>
          <a:fontRef idx="minor">
            <a:schemeClr val="tx1"/>
          </a:fontRef>
        </p:style>
      </p:cxnSp>
      <p:cxnSp>
        <p:nvCxnSpPr>
          <p:cNvPr id="94" name="Connector: Elbow 93">
            <a:extLst>
              <a:ext uri="{FF2B5EF4-FFF2-40B4-BE49-F238E27FC236}">
                <a16:creationId xmlns:a16="http://schemas.microsoft.com/office/drawing/2014/main" id="{37A7ED93-7F25-B9B6-1F06-79AA2D8AAECE}"/>
              </a:ext>
            </a:extLst>
          </p:cNvPr>
          <p:cNvCxnSpPr>
            <a:stCxn id="7" idx="2"/>
            <a:endCxn id="90" idx="1"/>
          </p:cNvCxnSpPr>
          <p:nvPr/>
        </p:nvCxnSpPr>
        <p:spPr>
          <a:xfrm rot="16200000" flipH="1">
            <a:off x="7008060" y="3032281"/>
            <a:ext cx="1014993" cy="129723"/>
          </a:xfrm>
          <a:prstGeom prst="bentConnector2">
            <a:avLst/>
          </a:prstGeom>
        </p:spPr>
        <p:style>
          <a:lnRef idx="2">
            <a:schemeClr val="dk1"/>
          </a:lnRef>
          <a:fillRef idx="0">
            <a:schemeClr val="dk1"/>
          </a:fillRef>
          <a:effectRef idx="1">
            <a:schemeClr val="dk1"/>
          </a:effectRef>
          <a:fontRef idx="minor">
            <a:schemeClr val="tx1"/>
          </a:fontRef>
        </p:style>
      </p:cxnSp>
      <p:sp>
        <p:nvSpPr>
          <p:cNvPr id="96" name="Diamond 95">
            <a:extLst>
              <a:ext uri="{FF2B5EF4-FFF2-40B4-BE49-F238E27FC236}">
                <a16:creationId xmlns:a16="http://schemas.microsoft.com/office/drawing/2014/main" id="{4BCB0C6A-6657-C98A-C41F-7E09D2F769C0}"/>
              </a:ext>
            </a:extLst>
          </p:cNvPr>
          <p:cNvSpPr/>
          <p:nvPr/>
        </p:nvSpPr>
        <p:spPr>
          <a:xfrm>
            <a:off x="6908342" y="3897898"/>
            <a:ext cx="1695945" cy="65102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manages</a:t>
            </a:r>
          </a:p>
        </p:txBody>
      </p:sp>
      <p:cxnSp>
        <p:nvCxnSpPr>
          <p:cNvPr id="98" name="Connector: Elbow 97">
            <a:extLst>
              <a:ext uri="{FF2B5EF4-FFF2-40B4-BE49-F238E27FC236}">
                <a16:creationId xmlns:a16="http://schemas.microsoft.com/office/drawing/2014/main" id="{E861354E-AD29-745B-F596-F0A89E3FBFC5}"/>
              </a:ext>
            </a:extLst>
          </p:cNvPr>
          <p:cNvCxnSpPr>
            <a:stCxn id="96" idx="3"/>
            <a:endCxn id="6" idx="1"/>
          </p:cNvCxnSpPr>
          <p:nvPr/>
        </p:nvCxnSpPr>
        <p:spPr>
          <a:xfrm>
            <a:off x="8604287" y="4223409"/>
            <a:ext cx="678759" cy="287839"/>
          </a:xfrm>
          <a:prstGeom prst="bentConnector3">
            <a:avLst/>
          </a:prstGeom>
        </p:spPr>
        <p:style>
          <a:lnRef idx="2">
            <a:schemeClr val="dk1"/>
          </a:lnRef>
          <a:fillRef idx="0">
            <a:schemeClr val="dk1"/>
          </a:fillRef>
          <a:effectRef idx="1">
            <a:schemeClr val="dk1"/>
          </a:effectRef>
          <a:fontRef idx="minor">
            <a:schemeClr val="tx1"/>
          </a:fontRef>
        </p:style>
      </p:cxnSp>
      <p:cxnSp>
        <p:nvCxnSpPr>
          <p:cNvPr id="100" name="Connector: Elbow 99">
            <a:extLst>
              <a:ext uri="{FF2B5EF4-FFF2-40B4-BE49-F238E27FC236}">
                <a16:creationId xmlns:a16="http://schemas.microsoft.com/office/drawing/2014/main" id="{43DF24BD-FA06-0D3E-2961-A7ABB0BD459C}"/>
              </a:ext>
            </a:extLst>
          </p:cNvPr>
          <p:cNvCxnSpPr>
            <a:stCxn id="96" idx="1"/>
            <a:endCxn id="8" idx="0"/>
          </p:cNvCxnSpPr>
          <p:nvPr/>
        </p:nvCxnSpPr>
        <p:spPr>
          <a:xfrm rot="10800000" flipV="1">
            <a:off x="6388076" y="4223408"/>
            <a:ext cx="520267" cy="329953"/>
          </a:xfrm>
          <a:prstGeom prst="bentConnector2">
            <a:avLst/>
          </a:prstGeom>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C0589A37-227B-F5EF-9321-91707EFD8C9D}"/>
              </a:ext>
            </a:extLst>
          </p:cNvPr>
          <p:cNvCxnSpPr>
            <a:cxnSpLocks/>
            <a:stCxn id="30" idx="7"/>
          </p:cNvCxnSpPr>
          <p:nvPr/>
        </p:nvCxnSpPr>
        <p:spPr>
          <a:xfrm flipV="1">
            <a:off x="5383163" y="5056394"/>
            <a:ext cx="363791" cy="364162"/>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308A58EB-7B69-145E-B6F8-CD0ABA7706A6}"/>
              </a:ext>
            </a:extLst>
          </p:cNvPr>
          <p:cNvCxnSpPr>
            <a:cxnSpLocks/>
            <a:stCxn id="27" idx="7"/>
          </p:cNvCxnSpPr>
          <p:nvPr/>
        </p:nvCxnSpPr>
        <p:spPr>
          <a:xfrm flipV="1">
            <a:off x="5683094" y="5046600"/>
            <a:ext cx="384369" cy="918164"/>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5DFC03D5-D58B-40C6-E0A6-9905F580F9D3}"/>
              </a:ext>
            </a:extLst>
          </p:cNvPr>
          <p:cNvCxnSpPr>
            <a:cxnSpLocks/>
            <a:endCxn id="35" idx="2"/>
          </p:cNvCxnSpPr>
          <p:nvPr/>
        </p:nvCxnSpPr>
        <p:spPr>
          <a:xfrm>
            <a:off x="6797235" y="5038554"/>
            <a:ext cx="854818" cy="800532"/>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7235B65C-8E8B-73C8-BA0E-8C352DC0975F}"/>
              </a:ext>
            </a:extLst>
          </p:cNvPr>
          <p:cNvCxnSpPr>
            <a:cxnSpLocks/>
            <a:stCxn id="34" idx="2"/>
          </p:cNvCxnSpPr>
          <p:nvPr/>
        </p:nvCxnSpPr>
        <p:spPr>
          <a:xfrm flipH="1" flipV="1">
            <a:off x="7016386" y="5056394"/>
            <a:ext cx="478323" cy="242596"/>
          </a:xfrm>
          <a:prstGeom prst="line">
            <a:avLst/>
          </a:prstGeom>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AFAE0311-4EC0-61FA-4D5C-B0BB2673CA2D}"/>
              </a:ext>
            </a:extLst>
          </p:cNvPr>
          <p:cNvCxnSpPr>
            <a:cxnSpLocks/>
            <a:stCxn id="31" idx="0"/>
            <a:endCxn id="8" idx="2"/>
          </p:cNvCxnSpPr>
          <p:nvPr/>
        </p:nvCxnSpPr>
        <p:spPr>
          <a:xfrm flipV="1">
            <a:off x="5885180" y="5038554"/>
            <a:ext cx="502895" cy="1348694"/>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6C88DD7A-C16B-A583-548B-15712BD6668D}"/>
              </a:ext>
            </a:extLst>
          </p:cNvPr>
          <p:cNvCxnSpPr>
            <a:cxnSpLocks/>
            <a:stCxn id="33" idx="0"/>
          </p:cNvCxnSpPr>
          <p:nvPr/>
        </p:nvCxnSpPr>
        <p:spPr>
          <a:xfrm flipH="1" flipV="1">
            <a:off x="6501743" y="5056394"/>
            <a:ext cx="574969" cy="1299174"/>
          </a:xfrm>
          <a:prstGeom prst="line">
            <a:avLst/>
          </a:prstGeom>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BB17C705-F004-ABAF-4939-0AA6F01DC0BC}"/>
              </a:ext>
            </a:extLst>
          </p:cNvPr>
          <p:cNvCxnSpPr>
            <a:cxnSpLocks/>
          </p:cNvCxnSpPr>
          <p:nvPr/>
        </p:nvCxnSpPr>
        <p:spPr>
          <a:xfrm flipH="1" flipV="1">
            <a:off x="6582678" y="5034178"/>
            <a:ext cx="1086079" cy="1222714"/>
          </a:xfrm>
          <a:prstGeom prst="line">
            <a:avLst/>
          </a:prstGeom>
        </p:spPr>
        <p:style>
          <a:lnRef idx="2">
            <a:schemeClr val="dk1"/>
          </a:lnRef>
          <a:fillRef idx="0">
            <a:schemeClr val="dk1"/>
          </a:fillRef>
          <a:effectRef idx="1">
            <a:schemeClr val="dk1"/>
          </a:effectRef>
          <a:fontRef idx="minor">
            <a:schemeClr val="tx1"/>
          </a:fontRef>
        </p:style>
      </p:cxnSp>
      <p:sp>
        <p:nvSpPr>
          <p:cNvPr id="138" name="Diamond 137">
            <a:extLst>
              <a:ext uri="{FF2B5EF4-FFF2-40B4-BE49-F238E27FC236}">
                <a16:creationId xmlns:a16="http://schemas.microsoft.com/office/drawing/2014/main" id="{636A834D-9734-0480-CAC1-157A2DB2EDB1}"/>
              </a:ext>
            </a:extLst>
          </p:cNvPr>
          <p:cNvSpPr/>
          <p:nvPr/>
        </p:nvSpPr>
        <p:spPr>
          <a:xfrm>
            <a:off x="4026074" y="3617631"/>
            <a:ext cx="1336779" cy="65102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Book</a:t>
            </a:r>
          </a:p>
        </p:txBody>
      </p:sp>
      <p:cxnSp>
        <p:nvCxnSpPr>
          <p:cNvPr id="140" name="Connector: Elbow 139">
            <a:extLst>
              <a:ext uri="{FF2B5EF4-FFF2-40B4-BE49-F238E27FC236}">
                <a16:creationId xmlns:a16="http://schemas.microsoft.com/office/drawing/2014/main" id="{3594C06C-9B34-23D0-E847-2F258125E238}"/>
              </a:ext>
            </a:extLst>
          </p:cNvPr>
          <p:cNvCxnSpPr>
            <a:cxnSpLocks/>
            <a:stCxn id="3" idx="3"/>
            <a:endCxn id="138" idx="1"/>
          </p:cNvCxnSpPr>
          <p:nvPr/>
        </p:nvCxnSpPr>
        <p:spPr>
          <a:xfrm>
            <a:off x="3336702" y="3133782"/>
            <a:ext cx="689372" cy="80936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Connector: Elbow 141">
            <a:extLst>
              <a:ext uri="{FF2B5EF4-FFF2-40B4-BE49-F238E27FC236}">
                <a16:creationId xmlns:a16="http://schemas.microsoft.com/office/drawing/2014/main" id="{5AD3FA0D-F28E-9EB7-2263-A4E7906FAC15}"/>
              </a:ext>
            </a:extLst>
          </p:cNvPr>
          <p:cNvCxnSpPr>
            <a:stCxn id="138" idx="3"/>
            <a:endCxn id="8" idx="1"/>
          </p:cNvCxnSpPr>
          <p:nvPr/>
        </p:nvCxnSpPr>
        <p:spPr>
          <a:xfrm>
            <a:off x="5362853" y="3943142"/>
            <a:ext cx="267887" cy="852816"/>
          </a:xfrm>
          <a:prstGeom prst="bentConnector3">
            <a:avLst/>
          </a:prstGeom>
        </p:spPr>
        <p:style>
          <a:lnRef idx="2">
            <a:schemeClr val="dk1"/>
          </a:lnRef>
          <a:fillRef idx="0">
            <a:schemeClr val="dk1"/>
          </a:fillRef>
          <a:effectRef idx="1">
            <a:schemeClr val="dk1"/>
          </a:effectRef>
          <a:fontRef idx="minor">
            <a:schemeClr val="tx1"/>
          </a:fontRef>
        </p:style>
      </p:cxnSp>
      <p:sp>
        <p:nvSpPr>
          <p:cNvPr id="149" name="Diamond 148">
            <a:extLst>
              <a:ext uri="{FF2B5EF4-FFF2-40B4-BE49-F238E27FC236}">
                <a16:creationId xmlns:a16="http://schemas.microsoft.com/office/drawing/2014/main" id="{7BA0EA40-1841-1487-C1A5-13B7F7A384A2}"/>
              </a:ext>
            </a:extLst>
          </p:cNvPr>
          <p:cNvSpPr/>
          <p:nvPr/>
        </p:nvSpPr>
        <p:spPr>
          <a:xfrm>
            <a:off x="2077590" y="3897898"/>
            <a:ext cx="1336779" cy="65102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Does</a:t>
            </a:r>
          </a:p>
        </p:txBody>
      </p:sp>
      <p:cxnSp>
        <p:nvCxnSpPr>
          <p:cNvPr id="155" name="Straight Connector 154">
            <a:extLst>
              <a:ext uri="{FF2B5EF4-FFF2-40B4-BE49-F238E27FC236}">
                <a16:creationId xmlns:a16="http://schemas.microsoft.com/office/drawing/2014/main" id="{73E8DB48-0E8B-DE91-9B42-DAA56353A4EB}"/>
              </a:ext>
            </a:extLst>
          </p:cNvPr>
          <p:cNvCxnSpPr>
            <a:stCxn id="3" idx="2"/>
            <a:endCxn id="149" idx="0"/>
          </p:cNvCxnSpPr>
          <p:nvPr/>
        </p:nvCxnSpPr>
        <p:spPr>
          <a:xfrm flipH="1">
            <a:off x="2745980" y="3385708"/>
            <a:ext cx="7559" cy="512190"/>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a:extLst>
              <a:ext uri="{FF2B5EF4-FFF2-40B4-BE49-F238E27FC236}">
                <a16:creationId xmlns:a16="http://schemas.microsoft.com/office/drawing/2014/main" id="{9E3840E3-7355-B95E-182E-41EECDB1C73F}"/>
              </a:ext>
            </a:extLst>
          </p:cNvPr>
          <p:cNvCxnSpPr>
            <a:stCxn id="149" idx="2"/>
            <a:endCxn id="17" idx="0"/>
          </p:cNvCxnSpPr>
          <p:nvPr/>
        </p:nvCxnSpPr>
        <p:spPr>
          <a:xfrm>
            <a:off x="2745980" y="4548919"/>
            <a:ext cx="3779" cy="446960"/>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a:extLst>
              <a:ext uri="{FF2B5EF4-FFF2-40B4-BE49-F238E27FC236}">
                <a16:creationId xmlns:a16="http://schemas.microsoft.com/office/drawing/2014/main" id="{D2A73A48-DB90-F5CC-3FFD-6923A835DF32}"/>
              </a:ext>
            </a:extLst>
          </p:cNvPr>
          <p:cNvCxnSpPr>
            <a:cxnSpLocks/>
            <a:stCxn id="44" idx="6"/>
          </p:cNvCxnSpPr>
          <p:nvPr/>
        </p:nvCxnSpPr>
        <p:spPr>
          <a:xfrm flipV="1">
            <a:off x="1452286" y="5383332"/>
            <a:ext cx="697474" cy="493669"/>
          </a:xfrm>
          <a:prstGeom prst="line">
            <a:avLst/>
          </a:prstGeom>
        </p:spPr>
        <p:style>
          <a:lnRef idx="2">
            <a:schemeClr val="dk1"/>
          </a:lnRef>
          <a:fillRef idx="0">
            <a:schemeClr val="dk1"/>
          </a:fillRef>
          <a:effectRef idx="1">
            <a:schemeClr val="dk1"/>
          </a:effectRef>
          <a:fontRef idx="minor">
            <a:schemeClr val="tx1"/>
          </a:fontRef>
        </p:style>
      </p:cxnSp>
      <p:cxnSp>
        <p:nvCxnSpPr>
          <p:cNvPr id="165" name="Straight Connector 164">
            <a:extLst>
              <a:ext uri="{FF2B5EF4-FFF2-40B4-BE49-F238E27FC236}">
                <a16:creationId xmlns:a16="http://schemas.microsoft.com/office/drawing/2014/main" id="{E3BE5259-BF66-2F5C-E80A-F19EB5598D92}"/>
              </a:ext>
            </a:extLst>
          </p:cNvPr>
          <p:cNvCxnSpPr>
            <a:cxnSpLocks/>
            <a:stCxn id="45" idx="7"/>
          </p:cNvCxnSpPr>
          <p:nvPr/>
        </p:nvCxnSpPr>
        <p:spPr>
          <a:xfrm flipV="1">
            <a:off x="1756290" y="5428528"/>
            <a:ext cx="610780" cy="953765"/>
          </a:xfrm>
          <a:prstGeom prst="line">
            <a:avLst/>
          </a:prstGeom>
        </p:spPr>
        <p:style>
          <a:lnRef idx="2">
            <a:schemeClr val="dk1"/>
          </a:lnRef>
          <a:fillRef idx="0">
            <a:schemeClr val="dk1"/>
          </a:fillRef>
          <a:effectRef idx="1">
            <a:schemeClr val="dk1"/>
          </a:effectRef>
          <a:fontRef idx="minor">
            <a:schemeClr val="tx1"/>
          </a:fontRef>
        </p:style>
      </p:cxnSp>
      <p:cxnSp>
        <p:nvCxnSpPr>
          <p:cNvPr id="168" name="Straight Connector 167">
            <a:extLst>
              <a:ext uri="{FF2B5EF4-FFF2-40B4-BE49-F238E27FC236}">
                <a16:creationId xmlns:a16="http://schemas.microsoft.com/office/drawing/2014/main" id="{EFC90AEB-8446-3AB4-630C-BA3CE27807B0}"/>
              </a:ext>
            </a:extLst>
          </p:cNvPr>
          <p:cNvCxnSpPr>
            <a:cxnSpLocks/>
            <a:stCxn id="46" idx="0"/>
            <a:endCxn id="17" idx="2"/>
          </p:cNvCxnSpPr>
          <p:nvPr/>
        </p:nvCxnSpPr>
        <p:spPr>
          <a:xfrm flipH="1" flipV="1">
            <a:off x="2749759" y="5481071"/>
            <a:ext cx="112353" cy="801101"/>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a:extLst>
              <a:ext uri="{FF2B5EF4-FFF2-40B4-BE49-F238E27FC236}">
                <a16:creationId xmlns:a16="http://schemas.microsoft.com/office/drawing/2014/main" id="{D6DFD837-4B9F-0393-216B-94522FDEC49B}"/>
              </a:ext>
            </a:extLst>
          </p:cNvPr>
          <p:cNvCxnSpPr>
            <a:cxnSpLocks/>
            <a:stCxn id="47" idx="1"/>
          </p:cNvCxnSpPr>
          <p:nvPr/>
        </p:nvCxnSpPr>
        <p:spPr>
          <a:xfrm flipH="1" flipV="1">
            <a:off x="3177474" y="5490692"/>
            <a:ext cx="253041" cy="336135"/>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a:extLst>
              <a:ext uri="{FF2B5EF4-FFF2-40B4-BE49-F238E27FC236}">
                <a16:creationId xmlns:a16="http://schemas.microsoft.com/office/drawing/2014/main" id="{8F74A376-C883-AC42-D848-C6FA59CBF40F}"/>
              </a:ext>
            </a:extLst>
          </p:cNvPr>
          <p:cNvCxnSpPr>
            <a:cxnSpLocks/>
            <a:endCxn id="17" idx="1"/>
          </p:cNvCxnSpPr>
          <p:nvPr/>
        </p:nvCxnSpPr>
        <p:spPr>
          <a:xfrm>
            <a:off x="1513482" y="5229357"/>
            <a:ext cx="653114" cy="9118"/>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a:extLst>
              <a:ext uri="{FF2B5EF4-FFF2-40B4-BE49-F238E27FC236}">
                <a16:creationId xmlns:a16="http://schemas.microsoft.com/office/drawing/2014/main" id="{9C361CE7-97CC-853E-4504-FCA0361187CD}"/>
              </a:ext>
            </a:extLst>
          </p:cNvPr>
          <p:cNvCxnSpPr>
            <a:cxnSpLocks/>
            <a:endCxn id="42" idx="6"/>
          </p:cNvCxnSpPr>
          <p:nvPr/>
        </p:nvCxnSpPr>
        <p:spPr>
          <a:xfrm flipH="1" flipV="1">
            <a:off x="2056608" y="4763175"/>
            <a:ext cx="311802" cy="232704"/>
          </a:xfrm>
          <a:prstGeom prst="line">
            <a:avLst/>
          </a:prstGeom>
        </p:spPr>
        <p:style>
          <a:lnRef idx="2">
            <a:schemeClr val="dk1"/>
          </a:lnRef>
          <a:fillRef idx="0">
            <a:schemeClr val="dk1"/>
          </a:fillRef>
          <a:effectRef idx="1">
            <a:schemeClr val="dk1"/>
          </a:effectRef>
          <a:fontRef idx="minor">
            <a:schemeClr val="tx1"/>
          </a:fontRef>
        </p:style>
      </p:cxnSp>
      <p:cxnSp>
        <p:nvCxnSpPr>
          <p:cNvPr id="182" name="Straight Connector 181">
            <a:extLst>
              <a:ext uri="{FF2B5EF4-FFF2-40B4-BE49-F238E27FC236}">
                <a16:creationId xmlns:a16="http://schemas.microsoft.com/office/drawing/2014/main" id="{853C4506-9272-3DA3-CE49-74673DE8DF89}"/>
              </a:ext>
            </a:extLst>
          </p:cNvPr>
          <p:cNvCxnSpPr>
            <a:cxnSpLocks/>
            <a:stCxn id="13" idx="7"/>
          </p:cNvCxnSpPr>
          <p:nvPr/>
        </p:nvCxnSpPr>
        <p:spPr>
          <a:xfrm flipV="1">
            <a:off x="1779254" y="3387012"/>
            <a:ext cx="618713" cy="58336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a:extLst>
              <a:ext uri="{FF2B5EF4-FFF2-40B4-BE49-F238E27FC236}">
                <a16:creationId xmlns:a16="http://schemas.microsoft.com/office/drawing/2014/main" id="{095C41C4-3294-39BB-B2F5-EE6E1BB6BD39}"/>
              </a:ext>
            </a:extLst>
          </p:cNvPr>
          <p:cNvCxnSpPr>
            <a:cxnSpLocks/>
            <a:endCxn id="16" idx="3"/>
          </p:cNvCxnSpPr>
          <p:nvPr/>
        </p:nvCxnSpPr>
        <p:spPr>
          <a:xfrm flipV="1">
            <a:off x="3103610" y="2464262"/>
            <a:ext cx="416838" cy="455264"/>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a:extLst>
              <a:ext uri="{FF2B5EF4-FFF2-40B4-BE49-F238E27FC236}">
                <a16:creationId xmlns:a16="http://schemas.microsoft.com/office/drawing/2014/main" id="{68B98AA3-13CC-2519-1C29-8FDB8E15DEB9}"/>
              </a:ext>
            </a:extLst>
          </p:cNvPr>
          <p:cNvCxnSpPr>
            <a:cxnSpLocks/>
            <a:stCxn id="3" idx="0"/>
            <a:endCxn id="12" idx="4"/>
          </p:cNvCxnSpPr>
          <p:nvPr/>
        </p:nvCxnSpPr>
        <p:spPr>
          <a:xfrm flipV="1">
            <a:off x="2753539" y="2106802"/>
            <a:ext cx="295470" cy="775054"/>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a:extLst>
              <a:ext uri="{FF2B5EF4-FFF2-40B4-BE49-F238E27FC236}">
                <a16:creationId xmlns:a16="http://schemas.microsoft.com/office/drawing/2014/main" id="{BC66D13D-A136-4E4C-9036-126787CAA311}"/>
              </a:ext>
            </a:extLst>
          </p:cNvPr>
          <p:cNvCxnSpPr>
            <a:cxnSpLocks/>
            <a:endCxn id="4" idx="5"/>
          </p:cNvCxnSpPr>
          <p:nvPr/>
        </p:nvCxnSpPr>
        <p:spPr>
          <a:xfrm flipH="1" flipV="1">
            <a:off x="1925626" y="2158089"/>
            <a:ext cx="436512" cy="719086"/>
          </a:xfrm>
          <a:prstGeom prst="line">
            <a:avLst/>
          </a:prstGeom>
        </p:spPr>
        <p:style>
          <a:lnRef idx="2">
            <a:schemeClr val="dk1"/>
          </a:lnRef>
          <a:fillRef idx="0">
            <a:schemeClr val="dk1"/>
          </a:fillRef>
          <a:effectRef idx="1">
            <a:schemeClr val="dk1"/>
          </a:effectRef>
          <a:fontRef idx="minor">
            <a:schemeClr val="tx1"/>
          </a:fontRef>
        </p:style>
      </p:cxnSp>
      <p:cxnSp>
        <p:nvCxnSpPr>
          <p:cNvPr id="197" name="Straight Connector 196">
            <a:extLst>
              <a:ext uri="{FF2B5EF4-FFF2-40B4-BE49-F238E27FC236}">
                <a16:creationId xmlns:a16="http://schemas.microsoft.com/office/drawing/2014/main" id="{7CA9D652-F9E8-12EA-38E8-4205E12FA344}"/>
              </a:ext>
            </a:extLst>
          </p:cNvPr>
          <p:cNvCxnSpPr>
            <a:cxnSpLocks/>
            <a:endCxn id="10" idx="6"/>
          </p:cNvCxnSpPr>
          <p:nvPr/>
        </p:nvCxnSpPr>
        <p:spPr>
          <a:xfrm flipH="1" flipV="1">
            <a:off x="1294486" y="2468226"/>
            <a:ext cx="857229" cy="484338"/>
          </a:xfrm>
          <a:prstGeom prst="line">
            <a:avLst/>
          </a:prstGeom>
        </p:spPr>
        <p:style>
          <a:lnRef idx="2">
            <a:schemeClr val="dk1"/>
          </a:lnRef>
          <a:fillRef idx="0">
            <a:schemeClr val="dk1"/>
          </a:fillRef>
          <a:effectRef idx="1">
            <a:schemeClr val="dk1"/>
          </a:effectRef>
          <a:fontRef idx="minor">
            <a:schemeClr val="tx1"/>
          </a:fontRef>
        </p:style>
      </p:cxnSp>
      <p:cxnSp>
        <p:nvCxnSpPr>
          <p:cNvPr id="200" name="Straight Connector 199">
            <a:extLst>
              <a:ext uri="{FF2B5EF4-FFF2-40B4-BE49-F238E27FC236}">
                <a16:creationId xmlns:a16="http://schemas.microsoft.com/office/drawing/2014/main" id="{A7FF70AF-4D83-0FFE-F58A-1902BE4B1DD3}"/>
              </a:ext>
            </a:extLst>
          </p:cNvPr>
          <p:cNvCxnSpPr>
            <a:cxnSpLocks/>
            <a:stCxn id="14" idx="6"/>
            <a:endCxn id="3" idx="1"/>
          </p:cNvCxnSpPr>
          <p:nvPr/>
        </p:nvCxnSpPr>
        <p:spPr>
          <a:xfrm flipV="1">
            <a:off x="1550805" y="3133782"/>
            <a:ext cx="619571" cy="480242"/>
          </a:xfrm>
          <a:prstGeom prst="line">
            <a:avLst/>
          </a:prstGeom>
        </p:spPr>
        <p:style>
          <a:lnRef idx="2">
            <a:schemeClr val="dk1"/>
          </a:lnRef>
          <a:fillRef idx="0">
            <a:schemeClr val="dk1"/>
          </a:fillRef>
          <a:effectRef idx="1">
            <a:schemeClr val="dk1"/>
          </a:effectRef>
          <a:fontRef idx="minor">
            <a:schemeClr val="tx1"/>
          </a:fontRef>
        </p:style>
      </p:cxnSp>
      <p:cxnSp>
        <p:nvCxnSpPr>
          <p:cNvPr id="203" name="Straight Connector 202">
            <a:extLst>
              <a:ext uri="{FF2B5EF4-FFF2-40B4-BE49-F238E27FC236}">
                <a16:creationId xmlns:a16="http://schemas.microsoft.com/office/drawing/2014/main" id="{65DA2025-BF73-F5FE-8892-8E3B75DE0C0B}"/>
              </a:ext>
            </a:extLst>
          </p:cNvPr>
          <p:cNvCxnSpPr>
            <a:cxnSpLocks/>
            <a:stCxn id="11" idx="6"/>
          </p:cNvCxnSpPr>
          <p:nvPr/>
        </p:nvCxnSpPr>
        <p:spPr>
          <a:xfrm flipV="1">
            <a:off x="1166326" y="3016964"/>
            <a:ext cx="1046183" cy="34798"/>
          </a:xfrm>
          <a:prstGeom prst="line">
            <a:avLst/>
          </a:prstGeom>
        </p:spPr>
        <p:style>
          <a:lnRef idx="2">
            <a:schemeClr val="dk1"/>
          </a:lnRef>
          <a:fillRef idx="0">
            <a:schemeClr val="dk1"/>
          </a:fillRef>
          <a:effectRef idx="1">
            <a:schemeClr val="dk1"/>
          </a:effectRef>
          <a:fontRef idx="minor">
            <a:schemeClr val="tx1"/>
          </a:fontRef>
        </p:style>
      </p:cxnSp>
      <p:sp>
        <p:nvSpPr>
          <p:cNvPr id="214" name="Diamond 213">
            <a:extLst>
              <a:ext uri="{FF2B5EF4-FFF2-40B4-BE49-F238E27FC236}">
                <a16:creationId xmlns:a16="http://schemas.microsoft.com/office/drawing/2014/main" id="{7F8CA642-54C8-BE76-2EC4-BE28E4A40E7A}"/>
              </a:ext>
            </a:extLst>
          </p:cNvPr>
          <p:cNvSpPr/>
          <p:nvPr/>
        </p:nvSpPr>
        <p:spPr>
          <a:xfrm>
            <a:off x="3794849" y="4628408"/>
            <a:ext cx="1336779" cy="65102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check</a:t>
            </a:r>
          </a:p>
        </p:txBody>
      </p:sp>
      <p:cxnSp>
        <p:nvCxnSpPr>
          <p:cNvPr id="216" name="Connector: Elbow 215">
            <a:extLst>
              <a:ext uri="{FF2B5EF4-FFF2-40B4-BE49-F238E27FC236}">
                <a16:creationId xmlns:a16="http://schemas.microsoft.com/office/drawing/2014/main" id="{A0D66CF6-DFD7-F9AD-E4D7-E53CF0DE6977}"/>
              </a:ext>
            </a:extLst>
          </p:cNvPr>
          <p:cNvCxnSpPr>
            <a:stCxn id="214" idx="1"/>
            <a:endCxn id="17" idx="3"/>
          </p:cNvCxnSpPr>
          <p:nvPr/>
        </p:nvCxnSpPr>
        <p:spPr>
          <a:xfrm rot="10800000" flipV="1">
            <a:off x="3332923" y="4953919"/>
            <a:ext cx="461927" cy="284556"/>
          </a:xfrm>
          <a:prstGeom prst="bentConnector3">
            <a:avLst/>
          </a:prstGeom>
        </p:spPr>
        <p:style>
          <a:lnRef idx="2">
            <a:schemeClr val="dk1"/>
          </a:lnRef>
          <a:fillRef idx="0">
            <a:schemeClr val="dk1"/>
          </a:fillRef>
          <a:effectRef idx="1">
            <a:schemeClr val="dk1"/>
          </a:effectRef>
          <a:fontRef idx="minor">
            <a:schemeClr val="tx1"/>
          </a:fontRef>
        </p:style>
      </p:cxnSp>
      <p:cxnSp>
        <p:nvCxnSpPr>
          <p:cNvPr id="220" name="Straight Connector 219">
            <a:extLst>
              <a:ext uri="{FF2B5EF4-FFF2-40B4-BE49-F238E27FC236}">
                <a16:creationId xmlns:a16="http://schemas.microsoft.com/office/drawing/2014/main" id="{CAA0FC36-CE35-DA1F-DEAF-2626DC174DE8}"/>
              </a:ext>
            </a:extLst>
          </p:cNvPr>
          <p:cNvCxnSpPr>
            <a:cxnSpLocks/>
            <a:endCxn id="214" idx="3"/>
          </p:cNvCxnSpPr>
          <p:nvPr/>
        </p:nvCxnSpPr>
        <p:spPr>
          <a:xfrm flipH="1">
            <a:off x="5131628" y="4953919"/>
            <a:ext cx="499112" cy="0"/>
          </a:xfrm>
          <a:prstGeom prst="line">
            <a:avLst/>
          </a:prstGeom>
        </p:spPr>
        <p:style>
          <a:lnRef idx="2">
            <a:schemeClr val="dk1"/>
          </a:lnRef>
          <a:fillRef idx="0">
            <a:schemeClr val="dk1"/>
          </a:fillRef>
          <a:effectRef idx="1">
            <a:schemeClr val="dk1"/>
          </a:effectRef>
          <a:fontRef idx="minor">
            <a:schemeClr val="tx1"/>
          </a:fontRef>
        </p:style>
      </p:cxnSp>
      <p:sp>
        <p:nvSpPr>
          <p:cNvPr id="224" name="Diamond 223">
            <a:extLst>
              <a:ext uri="{FF2B5EF4-FFF2-40B4-BE49-F238E27FC236}">
                <a16:creationId xmlns:a16="http://schemas.microsoft.com/office/drawing/2014/main" id="{44B68671-63AA-04B1-FD83-B69F3CE380A8}"/>
              </a:ext>
            </a:extLst>
          </p:cNvPr>
          <p:cNvSpPr/>
          <p:nvPr/>
        </p:nvSpPr>
        <p:spPr>
          <a:xfrm>
            <a:off x="4288598" y="2725206"/>
            <a:ext cx="2099478" cy="65102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counselling</a:t>
            </a:r>
          </a:p>
        </p:txBody>
      </p:sp>
      <p:cxnSp>
        <p:nvCxnSpPr>
          <p:cNvPr id="226" name="Straight Connector 225">
            <a:extLst>
              <a:ext uri="{FF2B5EF4-FFF2-40B4-BE49-F238E27FC236}">
                <a16:creationId xmlns:a16="http://schemas.microsoft.com/office/drawing/2014/main" id="{15D663B0-F517-5133-52E6-8E467CBD1E4F}"/>
              </a:ext>
            </a:extLst>
          </p:cNvPr>
          <p:cNvCxnSpPr>
            <a:endCxn id="224" idx="1"/>
          </p:cNvCxnSpPr>
          <p:nvPr/>
        </p:nvCxnSpPr>
        <p:spPr>
          <a:xfrm>
            <a:off x="3355363" y="3016964"/>
            <a:ext cx="933235" cy="33753"/>
          </a:xfrm>
          <a:prstGeom prst="line">
            <a:avLst/>
          </a:prstGeom>
        </p:spPr>
        <p:style>
          <a:lnRef idx="2">
            <a:schemeClr val="dk1"/>
          </a:lnRef>
          <a:fillRef idx="0">
            <a:schemeClr val="dk1"/>
          </a:fillRef>
          <a:effectRef idx="1">
            <a:schemeClr val="dk1"/>
          </a:effectRef>
          <a:fontRef idx="minor">
            <a:schemeClr val="tx1"/>
          </a:fontRef>
        </p:style>
      </p:cxnSp>
      <p:cxnSp>
        <p:nvCxnSpPr>
          <p:cNvPr id="228" name="Connector: Elbow 227">
            <a:extLst>
              <a:ext uri="{FF2B5EF4-FFF2-40B4-BE49-F238E27FC236}">
                <a16:creationId xmlns:a16="http://schemas.microsoft.com/office/drawing/2014/main" id="{644E717A-7146-4FD1-4771-CF36FE7C4054}"/>
              </a:ext>
            </a:extLst>
          </p:cNvPr>
          <p:cNvCxnSpPr>
            <a:stCxn id="224" idx="3"/>
            <a:endCxn id="7" idx="1"/>
          </p:cNvCxnSpPr>
          <p:nvPr/>
        </p:nvCxnSpPr>
        <p:spPr>
          <a:xfrm flipV="1">
            <a:off x="6388076" y="2347051"/>
            <a:ext cx="479456" cy="703666"/>
          </a:xfrm>
          <a:prstGeom prst="bentConnector3">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9357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92608" y="290008"/>
            <a:ext cx="449757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Class Diagram</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D9A95253-CB6F-86A2-CA2F-CBAE02A8F7C5}"/>
              </a:ext>
            </a:extLst>
          </p:cNvPr>
          <p:cNvPicPr>
            <a:picLocks noChangeAspect="1"/>
          </p:cNvPicPr>
          <p:nvPr/>
        </p:nvPicPr>
        <p:blipFill rotWithShape="1">
          <a:blip r:embed="rId3">
            <a:extLst>
              <a:ext uri="{28A0092B-C50C-407E-A947-70E740481C1C}">
                <a14:useLocalDpi xmlns:a14="http://schemas.microsoft.com/office/drawing/2010/main" val="0"/>
              </a:ext>
            </a:extLst>
          </a:blip>
          <a:srcRect l="18368" t="19048" r="38087" b="31717"/>
          <a:stretch/>
        </p:blipFill>
        <p:spPr>
          <a:xfrm>
            <a:off x="1352937" y="1273791"/>
            <a:ext cx="8500190" cy="5410391"/>
          </a:xfrm>
          <a:prstGeom prst="rect">
            <a:avLst/>
          </a:prstGeom>
        </p:spPr>
      </p:pic>
    </p:spTree>
    <p:extLst>
      <p:ext uri="{BB962C8B-B14F-4D97-AF65-F5344CB8AC3E}">
        <p14:creationId xmlns:p14="http://schemas.microsoft.com/office/powerpoint/2010/main" val="248589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22647" y="290008"/>
            <a:ext cx="6135334"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on Postman</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5" name="Picture 4">
            <a:extLst>
              <a:ext uri="{FF2B5EF4-FFF2-40B4-BE49-F238E27FC236}">
                <a16:creationId xmlns:a16="http://schemas.microsoft.com/office/drawing/2014/main" id="{36AC553A-2C98-0A2D-0F08-7CA3AC2923D7}"/>
              </a:ext>
            </a:extLst>
          </p:cNvPr>
          <p:cNvPicPr>
            <a:picLocks noChangeAspect="1"/>
          </p:cNvPicPr>
          <p:nvPr/>
        </p:nvPicPr>
        <p:blipFill rotWithShape="1">
          <a:blip r:embed="rId3">
            <a:extLst>
              <a:ext uri="{28A0092B-C50C-407E-A947-70E740481C1C}">
                <a14:useLocalDpi xmlns:a14="http://schemas.microsoft.com/office/drawing/2010/main" val="0"/>
              </a:ext>
            </a:extLst>
          </a:blip>
          <a:srcRect r="33685" b="4401"/>
          <a:stretch/>
        </p:blipFill>
        <p:spPr>
          <a:xfrm>
            <a:off x="784635" y="1327605"/>
            <a:ext cx="9264434" cy="5212648"/>
          </a:xfrm>
          <a:prstGeom prst="rect">
            <a:avLst/>
          </a:prstGeom>
        </p:spPr>
      </p:pic>
    </p:spTree>
    <p:extLst>
      <p:ext uri="{BB962C8B-B14F-4D97-AF65-F5344CB8AC3E}">
        <p14:creationId xmlns:p14="http://schemas.microsoft.com/office/powerpoint/2010/main" val="382168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7" name="TextBox 6">
            <a:extLst>
              <a:ext uri="{FF2B5EF4-FFF2-40B4-BE49-F238E27FC236}">
                <a16:creationId xmlns:a16="http://schemas.microsoft.com/office/drawing/2014/main" id="{96FEE328-859B-FE12-3BEB-C7DC3D620CFF}"/>
              </a:ext>
            </a:extLst>
          </p:cNvPr>
          <p:cNvSpPr txBox="1"/>
          <p:nvPr/>
        </p:nvSpPr>
        <p:spPr>
          <a:xfrm>
            <a:off x="1350606" y="290008"/>
            <a:ext cx="6097554"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12700">
                  <a:solidFill>
                    <a:srgbClr val="5E5E5E">
                      <a:lumMod val="75000"/>
                    </a:srgbClr>
                  </a:solidFill>
                  <a:prstDash val="solid"/>
                </a:ln>
                <a:pattFill prst="dkUpDiag">
                  <a:fgClr>
                    <a:srgbClr val="5E5E5E"/>
                  </a:fgClr>
                  <a:bgClr>
                    <a:srgbClr val="5E5E5E">
                      <a:lumMod val="20000"/>
                      <a:lumOff val="80000"/>
                    </a:srgbClr>
                  </a:bgClr>
                </a:pattFill>
                <a:effectLst>
                  <a:outerShdw dist="38100" dir="2640000" algn="bl" rotWithShape="0">
                    <a:srgbClr val="5E5E5E">
                      <a:lumMod val="75000"/>
                    </a:srgbClr>
                  </a:outerShdw>
                </a:effectLst>
                <a:uLnTx/>
                <a:uFillTx/>
                <a:latin typeface="Calibri" panose="020F0502020204030204"/>
                <a:ea typeface="+mn-ea"/>
                <a:cs typeface="+mn-cs"/>
              </a:rPr>
              <a:t>Output on Postman</a:t>
            </a:r>
            <a:r>
              <a:rPr kumimoji="0" lang="en-US" sz="5400" b="0" i="0" u="none" strike="noStrike" kern="1200" cap="none" spc="0" normalizeH="0" baseline="0" noProof="0" dirty="0">
                <a:ln w="0"/>
                <a:solidFill>
                  <a:srgbClr val="418AB3"/>
                </a:solidFill>
                <a:effectLst>
                  <a:outerShdw blurRad="38100" dist="25400" dir="5400000" algn="ctr" rotWithShape="0">
                    <a:srgbClr val="6E747A">
                      <a:alpha val="43000"/>
                    </a:srgbClr>
                  </a:outerShdw>
                </a:effectLst>
                <a:uLnTx/>
                <a:uFillTx/>
                <a:latin typeface="Calibri" panose="020F0502020204030204"/>
                <a:ea typeface="+mn-ea"/>
                <a:cs typeface="+mn-cs"/>
              </a:rPr>
              <a:t>  </a:t>
            </a:r>
          </a:p>
        </p:txBody>
      </p:sp>
      <p:pic>
        <p:nvPicPr>
          <p:cNvPr id="6" name="Picture 5">
            <a:extLst>
              <a:ext uri="{FF2B5EF4-FFF2-40B4-BE49-F238E27FC236}">
                <a16:creationId xmlns:a16="http://schemas.microsoft.com/office/drawing/2014/main" id="{2A915CEB-C09D-9516-2827-84C1EDC30449}"/>
              </a:ext>
            </a:extLst>
          </p:cNvPr>
          <p:cNvPicPr>
            <a:picLocks noChangeAspect="1"/>
          </p:cNvPicPr>
          <p:nvPr/>
        </p:nvPicPr>
        <p:blipFill rotWithShape="1">
          <a:blip r:embed="rId3">
            <a:extLst>
              <a:ext uri="{28A0092B-C50C-407E-A947-70E740481C1C}">
                <a14:useLocalDpi xmlns:a14="http://schemas.microsoft.com/office/drawing/2010/main" val="0"/>
              </a:ext>
            </a:extLst>
          </a:blip>
          <a:srcRect r="26254" b="7056"/>
          <a:stretch/>
        </p:blipFill>
        <p:spPr>
          <a:xfrm>
            <a:off x="994093" y="1352177"/>
            <a:ext cx="9364429" cy="5392629"/>
          </a:xfrm>
          <a:prstGeom prst="rect">
            <a:avLst/>
          </a:prstGeom>
        </p:spPr>
      </p:pic>
    </p:spTree>
    <p:extLst>
      <p:ext uri="{BB962C8B-B14F-4D97-AF65-F5344CB8AC3E}">
        <p14:creationId xmlns:p14="http://schemas.microsoft.com/office/powerpoint/2010/main" val="4292054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13482" y="299216"/>
            <a:ext cx="6135334"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on Postman</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6" name="Picture 5">
            <a:extLst>
              <a:ext uri="{FF2B5EF4-FFF2-40B4-BE49-F238E27FC236}">
                <a16:creationId xmlns:a16="http://schemas.microsoft.com/office/drawing/2014/main" id="{77ACB73C-DE8E-F846-0092-21A685944212}"/>
              </a:ext>
            </a:extLst>
          </p:cNvPr>
          <p:cNvPicPr>
            <a:picLocks noChangeAspect="1"/>
          </p:cNvPicPr>
          <p:nvPr/>
        </p:nvPicPr>
        <p:blipFill rotWithShape="1">
          <a:blip r:embed="rId3">
            <a:extLst>
              <a:ext uri="{28A0092B-C50C-407E-A947-70E740481C1C}">
                <a14:useLocalDpi xmlns:a14="http://schemas.microsoft.com/office/drawing/2010/main" val="0"/>
              </a:ext>
            </a:extLst>
          </a:blip>
          <a:srcRect r="28004" b="4622"/>
          <a:stretch/>
        </p:blipFill>
        <p:spPr>
          <a:xfrm>
            <a:off x="559838" y="1258997"/>
            <a:ext cx="9798685" cy="5299787"/>
          </a:xfrm>
          <a:prstGeom prst="rect">
            <a:avLst/>
          </a:prstGeom>
        </p:spPr>
      </p:pic>
    </p:spTree>
    <p:extLst>
      <p:ext uri="{BB962C8B-B14F-4D97-AF65-F5344CB8AC3E}">
        <p14:creationId xmlns:p14="http://schemas.microsoft.com/office/powerpoint/2010/main" val="2321060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3491966" y="290008"/>
            <a:ext cx="498855"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10" name="TextBox 9">
            <a:extLst>
              <a:ext uri="{FF2B5EF4-FFF2-40B4-BE49-F238E27FC236}">
                <a16:creationId xmlns:a16="http://schemas.microsoft.com/office/drawing/2014/main" id="{24E240A8-B30B-6B48-3108-6F4BAEFBD5CA}"/>
              </a:ext>
            </a:extLst>
          </p:cNvPr>
          <p:cNvSpPr txBox="1"/>
          <p:nvPr/>
        </p:nvSpPr>
        <p:spPr>
          <a:xfrm>
            <a:off x="1350606" y="290008"/>
            <a:ext cx="6097554"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12700">
                  <a:solidFill>
                    <a:srgbClr val="5E5E5E">
                      <a:lumMod val="75000"/>
                    </a:srgbClr>
                  </a:solidFill>
                  <a:prstDash val="solid"/>
                </a:ln>
                <a:pattFill prst="dkUpDiag">
                  <a:fgClr>
                    <a:srgbClr val="5E5E5E"/>
                  </a:fgClr>
                  <a:bgClr>
                    <a:srgbClr val="5E5E5E">
                      <a:lumMod val="20000"/>
                      <a:lumOff val="80000"/>
                    </a:srgbClr>
                  </a:bgClr>
                </a:pattFill>
                <a:effectLst>
                  <a:outerShdw dist="38100" dir="2640000" algn="bl" rotWithShape="0">
                    <a:srgbClr val="5E5E5E">
                      <a:lumMod val="75000"/>
                    </a:srgbClr>
                  </a:outerShdw>
                </a:effectLst>
                <a:uLnTx/>
                <a:uFillTx/>
                <a:latin typeface="Calibri" panose="020F0502020204030204"/>
                <a:ea typeface="+mn-ea"/>
                <a:cs typeface="+mn-cs"/>
              </a:rPr>
              <a:t>Output on Postman</a:t>
            </a:r>
            <a:r>
              <a:rPr kumimoji="0" lang="en-US" sz="5400" b="0" i="0" u="none" strike="noStrike" kern="1200" cap="none" spc="0" normalizeH="0" baseline="0" noProof="0" dirty="0">
                <a:ln w="0"/>
                <a:solidFill>
                  <a:srgbClr val="418AB3"/>
                </a:solidFill>
                <a:effectLst>
                  <a:outerShdw blurRad="38100" dist="25400" dir="5400000" algn="ctr" rotWithShape="0">
                    <a:srgbClr val="6E747A">
                      <a:alpha val="43000"/>
                    </a:srgbClr>
                  </a:outerShdw>
                </a:effectLst>
                <a:uLnTx/>
                <a:uFillTx/>
                <a:latin typeface="Calibri" panose="020F0502020204030204"/>
                <a:ea typeface="+mn-ea"/>
                <a:cs typeface="+mn-cs"/>
              </a:rPr>
              <a:t>  </a:t>
            </a:r>
          </a:p>
        </p:txBody>
      </p:sp>
      <p:pic>
        <p:nvPicPr>
          <p:cNvPr id="13" name="Picture 12">
            <a:extLst>
              <a:ext uri="{FF2B5EF4-FFF2-40B4-BE49-F238E27FC236}">
                <a16:creationId xmlns:a16="http://schemas.microsoft.com/office/drawing/2014/main" id="{DFDE6E1D-770D-84D2-0A2C-57668B724453}"/>
              </a:ext>
            </a:extLst>
          </p:cNvPr>
          <p:cNvPicPr>
            <a:picLocks noChangeAspect="1"/>
          </p:cNvPicPr>
          <p:nvPr/>
        </p:nvPicPr>
        <p:blipFill rotWithShape="1">
          <a:blip r:embed="rId3">
            <a:extLst>
              <a:ext uri="{28A0092B-C50C-407E-A947-70E740481C1C}">
                <a14:useLocalDpi xmlns:a14="http://schemas.microsoft.com/office/drawing/2010/main" val="0"/>
              </a:ext>
            </a:extLst>
          </a:blip>
          <a:srcRect t="8250" r="25229" b="6188"/>
          <a:stretch/>
        </p:blipFill>
        <p:spPr>
          <a:xfrm>
            <a:off x="625150" y="1078967"/>
            <a:ext cx="9825135" cy="5627598"/>
          </a:xfrm>
          <a:prstGeom prst="rect">
            <a:avLst/>
          </a:prstGeom>
        </p:spPr>
      </p:pic>
    </p:spTree>
    <p:extLst>
      <p:ext uri="{BB962C8B-B14F-4D97-AF65-F5344CB8AC3E}">
        <p14:creationId xmlns:p14="http://schemas.microsoft.com/office/powerpoint/2010/main" val="3681166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352937" y="299216"/>
            <a:ext cx="6135334"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on Postman</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3" name="Picture 2">
            <a:extLst>
              <a:ext uri="{FF2B5EF4-FFF2-40B4-BE49-F238E27FC236}">
                <a16:creationId xmlns:a16="http://schemas.microsoft.com/office/drawing/2014/main" id="{CD28CEB9-6AC1-F303-ADD9-48D39E34BBB7}"/>
              </a:ext>
            </a:extLst>
          </p:cNvPr>
          <p:cNvPicPr>
            <a:picLocks noChangeAspect="1"/>
          </p:cNvPicPr>
          <p:nvPr/>
        </p:nvPicPr>
        <p:blipFill>
          <a:blip r:embed="rId3"/>
          <a:stretch>
            <a:fillRect/>
          </a:stretch>
        </p:blipFill>
        <p:spPr>
          <a:xfrm>
            <a:off x="438351" y="1346856"/>
            <a:ext cx="10083658" cy="5334462"/>
          </a:xfrm>
          <a:prstGeom prst="rect">
            <a:avLst/>
          </a:prstGeom>
        </p:spPr>
      </p:pic>
    </p:spTree>
    <p:extLst>
      <p:ext uri="{BB962C8B-B14F-4D97-AF65-F5344CB8AC3E}">
        <p14:creationId xmlns:p14="http://schemas.microsoft.com/office/powerpoint/2010/main" val="370412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618096" y="1052110"/>
            <a:ext cx="408752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Introduction</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233058" y="2266950"/>
            <a:ext cx="10082642" cy="3262432"/>
          </a:xfrm>
          <a:prstGeom prst="rect">
            <a:avLst/>
          </a:prstGeom>
          <a:noFill/>
        </p:spPr>
        <p:txBody>
          <a:bodyPr wrap="square" rtlCol="0">
            <a:spAutoFit/>
          </a:bodyPr>
          <a:lstStyle/>
          <a:p>
            <a:endParaRPr lang="en-US" sz="2000" dirty="0">
              <a:solidFill>
                <a:schemeClr val="accent1">
                  <a:lumMod val="75000"/>
                </a:schemeClr>
              </a:solidFill>
            </a:endParaRPr>
          </a:p>
          <a:p>
            <a:pPr marL="342900" indent="-342900">
              <a:buFont typeface="Wingdings" panose="05000000000000000000" pitchFamily="2" charset="2"/>
              <a:buChar char="Ø"/>
            </a:pPr>
            <a:r>
              <a:rPr lang="en-IN" sz="2400" dirty="0"/>
              <a:t>Hospital Management System is the System where all the aspects related to the Hospital  is done.</a:t>
            </a:r>
          </a:p>
          <a:p>
            <a:pPr marL="342900" indent="-342900">
              <a:buFont typeface="Wingdings" panose="05000000000000000000" pitchFamily="2" charset="2"/>
              <a:buChar char="Ø"/>
            </a:pPr>
            <a:r>
              <a:rPr lang="en-IN" sz="2400" dirty="0"/>
              <a:t>These aspects involves Managing information about the Patient , Doctor, Receptionist , Admin ,Booking appointments, Billing etc.</a:t>
            </a:r>
          </a:p>
          <a:p>
            <a:pPr marL="342900" indent="-342900">
              <a:buFont typeface="Wingdings" panose="05000000000000000000" pitchFamily="2" charset="2"/>
              <a:buChar char="Ø"/>
            </a:pPr>
            <a:r>
              <a:rPr lang="en-IN" sz="2400" dirty="0"/>
              <a:t>This system provides an efficient way of managing the Hospital in formation.</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802453"/>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551E53D1-125D-8870-2E8B-37AA60A409C4}"/>
              </a:ext>
            </a:extLst>
          </p:cNvPr>
          <p:cNvPicPr>
            <a:picLocks noChangeAspect="1"/>
          </p:cNvPicPr>
          <p:nvPr/>
        </p:nvPicPr>
        <p:blipFill>
          <a:blip r:embed="rId2"/>
          <a:stretch>
            <a:fillRect/>
          </a:stretch>
        </p:blipFill>
        <p:spPr>
          <a:xfrm>
            <a:off x="9988604" y="242507"/>
            <a:ext cx="1682642" cy="1732933"/>
          </a:xfrm>
          <a:prstGeom prst="rect">
            <a:avLst/>
          </a:prstGeom>
        </p:spPr>
      </p:pic>
    </p:spTree>
    <p:extLst>
      <p:ext uri="{BB962C8B-B14F-4D97-AF65-F5344CB8AC3E}">
        <p14:creationId xmlns:p14="http://schemas.microsoft.com/office/powerpoint/2010/main" val="1974474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15468" y="299216"/>
            <a:ext cx="6149697"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on postman</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a:p>
            <a:pPr algn="ct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28DC90F3-6158-FBEA-62DA-7E246DFF0138}"/>
              </a:ext>
            </a:extLst>
          </p:cNvPr>
          <p:cNvPicPr>
            <a:picLocks noChangeAspect="1"/>
          </p:cNvPicPr>
          <p:nvPr/>
        </p:nvPicPr>
        <p:blipFill rotWithShape="1">
          <a:blip r:embed="rId3">
            <a:extLst>
              <a:ext uri="{28A0092B-C50C-407E-A947-70E740481C1C}">
                <a14:useLocalDpi xmlns:a14="http://schemas.microsoft.com/office/drawing/2010/main" val="0"/>
              </a:ext>
            </a:extLst>
          </a:blip>
          <a:srcRect t="11293" r="25459" b="8027"/>
          <a:stretch/>
        </p:blipFill>
        <p:spPr>
          <a:xfrm>
            <a:off x="503853" y="1324946"/>
            <a:ext cx="9854670" cy="5365103"/>
          </a:xfrm>
          <a:prstGeom prst="rect">
            <a:avLst/>
          </a:prstGeom>
        </p:spPr>
      </p:pic>
    </p:spTree>
    <p:extLst>
      <p:ext uri="{BB962C8B-B14F-4D97-AF65-F5344CB8AC3E}">
        <p14:creationId xmlns:p14="http://schemas.microsoft.com/office/powerpoint/2010/main" val="1023250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352937" y="226928"/>
            <a:ext cx="6135334"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on Postman</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776C38AB-0E7A-43C7-43CA-99233747AFA4}"/>
              </a:ext>
            </a:extLst>
          </p:cNvPr>
          <p:cNvPicPr>
            <a:picLocks noChangeAspect="1"/>
          </p:cNvPicPr>
          <p:nvPr/>
        </p:nvPicPr>
        <p:blipFill rotWithShape="1">
          <a:blip r:embed="rId3">
            <a:extLst>
              <a:ext uri="{28A0092B-C50C-407E-A947-70E740481C1C}">
                <a14:useLocalDpi xmlns:a14="http://schemas.microsoft.com/office/drawing/2010/main" val="0"/>
              </a:ext>
            </a:extLst>
          </a:blip>
          <a:srcRect t="7755" r="27220" b="6188"/>
          <a:stretch/>
        </p:blipFill>
        <p:spPr>
          <a:xfrm>
            <a:off x="150835" y="1104091"/>
            <a:ext cx="10487608" cy="5691674"/>
          </a:xfrm>
          <a:prstGeom prst="rect">
            <a:avLst/>
          </a:prstGeom>
        </p:spPr>
      </p:pic>
    </p:spTree>
    <p:extLst>
      <p:ext uri="{BB962C8B-B14F-4D97-AF65-F5344CB8AC3E}">
        <p14:creationId xmlns:p14="http://schemas.microsoft.com/office/powerpoint/2010/main" val="155300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22647" y="226928"/>
            <a:ext cx="6152325"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of Database</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7641BA20-7993-674F-91AF-906ED4D90E57}"/>
              </a:ext>
            </a:extLst>
          </p:cNvPr>
          <p:cNvPicPr>
            <a:picLocks noChangeAspect="1"/>
          </p:cNvPicPr>
          <p:nvPr/>
        </p:nvPicPr>
        <p:blipFill rotWithShape="1">
          <a:blip r:embed="rId3">
            <a:extLst>
              <a:ext uri="{28A0092B-C50C-407E-A947-70E740481C1C}">
                <a14:useLocalDpi xmlns:a14="http://schemas.microsoft.com/office/drawing/2010/main" val="0"/>
              </a:ext>
            </a:extLst>
          </a:blip>
          <a:srcRect r="28827" b="44218"/>
          <a:stretch/>
        </p:blipFill>
        <p:spPr>
          <a:xfrm>
            <a:off x="289278" y="1276419"/>
            <a:ext cx="9983726" cy="5157201"/>
          </a:xfrm>
          <a:prstGeom prst="rect">
            <a:avLst/>
          </a:prstGeom>
        </p:spPr>
      </p:pic>
    </p:spTree>
    <p:extLst>
      <p:ext uri="{BB962C8B-B14F-4D97-AF65-F5344CB8AC3E}">
        <p14:creationId xmlns:p14="http://schemas.microsoft.com/office/powerpoint/2010/main" val="2543908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22647" y="226928"/>
            <a:ext cx="6152325"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of Database</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5" name="Picture 4">
            <a:extLst>
              <a:ext uri="{FF2B5EF4-FFF2-40B4-BE49-F238E27FC236}">
                <a16:creationId xmlns:a16="http://schemas.microsoft.com/office/drawing/2014/main" id="{899054A1-5007-F529-32DB-AA5651CE9C8F}"/>
              </a:ext>
            </a:extLst>
          </p:cNvPr>
          <p:cNvPicPr>
            <a:picLocks noChangeAspect="1"/>
          </p:cNvPicPr>
          <p:nvPr/>
        </p:nvPicPr>
        <p:blipFill rotWithShape="1">
          <a:blip r:embed="rId3">
            <a:extLst>
              <a:ext uri="{28A0092B-C50C-407E-A947-70E740481C1C}">
                <a14:useLocalDpi xmlns:a14="http://schemas.microsoft.com/office/drawing/2010/main" val="0"/>
              </a:ext>
            </a:extLst>
          </a:blip>
          <a:srcRect t="38912" r="2576" b="9388"/>
          <a:stretch/>
        </p:blipFill>
        <p:spPr>
          <a:xfrm>
            <a:off x="138052" y="2034073"/>
            <a:ext cx="11877869" cy="4506686"/>
          </a:xfrm>
          <a:prstGeom prst="rect">
            <a:avLst/>
          </a:prstGeom>
        </p:spPr>
      </p:pic>
    </p:spTree>
    <p:extLst>
      <p:ext uri="{BB962C8B-B14F-4D97-AF65-F5344CB8AC3E}">
        <p14:creationId xmlns:p14="http://schemas.microsoft.com/office/powerpoint/2010/main" val="2530441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713633" y="395789"/>
            <a:ext cx="4092852"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Future Scope</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14613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4" name="TextBox 3">
            <a:extLst>
              <a:ext uri="{FF2B5EF4-FFF2-40B4-BE49-F238E27FC236}">
                <a16:creationId xmlns:a16="http://schemas.microsoft.com/office/drawing/2014/main" id="{F265AD40-018D-A96D-FEED-C7F8503A13BE}"/>
              </a:ext>
            </a:extLst>
          </p:cNvPr>
          <p:cNvSpPr txBox="1"/>
          <p:nvPr/>
        </p:nvSpPr>
        <p:spPr>
          <a:xfrm>
            <a:off x="1713633" y="1586203"/>
            <a:ext cx="7567126" cy="2308324"/>
          </a:xfrm>
          <a:prstGeom prst="rect">
            <a:avLst/>
          </a:prstGeom>
          <a:noFill/>
        </p:spPr>
        <p:txBody>
          <a:bodyPr wrap="square" rtlCol="0">
            <a:spAutoFit/>
          </a:bodyPr>
          <a:lstStyle/>
          <a:p>
            <a:endParaRPr lang="en-US" dirty="0"/>
          </a:p>
          <a:p>
            <a:pPr marL="285750" indent="-285750" algn="just">
              <a:buFont typeface="Wingdings" panose="05000000000000000000" pitchFamily="2" charset="2"/>
              <a:buChar char="§"/>
            </a:pPr>
            <a:r>
              <a:rPr lang="en-US" b="0" i="0" dirty="0">
                <a:solidFill>
                  <a:schemeClr val="tx1">
                    <a:lumMod val="85000"/>
                    <a:lumOff val="15000"/>
                  </a:schemeClr>
                </a:solidFill>
                <a:effectLst/>
                <a:latin typeface="arial" panose="020B0604020202020204" pitchFamily="34" charset="0"/>
              </a:rPr>
              <a:t>We can enhance this system by including more facilities like pharmacy system for the hospital, </a:t>
            </a:r>
            <a:r>
              <a:rPr lang="en-US" dirty="0">
                <a:solidFill>
                  <a:schemeClr val="tx1">
                    <a:lumMod val="85000"/>
                    <a:lumOff val="15000"/>
                  </a:schemeClr>
                </a:solidFill>
                <a:latin typeface="arial" panose="020B0604020202020204" pitchFamily="34" charset="0"/>
              </a:rPr>
              <a:t>Health policies </a:t>
            </a:r>
            <a:r>
              <a:rPr lang="en-US" b="0" i="0" dirty="0">
                <a:solidFill>
                  <a:schemeClr val="tx1">
                    <a:lumMod val="85000"/>
                    <a:lumOff val="15000"/>
                  </a:schemeClr>
                </a:solidFill>
                <a:effectLst/>
                <a:latin typeface="arial" panose="020B0604020202020204" pitchFamily="34" charset="0"/>
              </a:rPr>
              <a:t>, medical test etc.</a:t>
            </a:r>
          </a:p>
          <a:p>
            <a:pPr algn="just"/>
            <a:endParaRPr lang="en-US" b="0" i="0" dirty="0">
              <a:solidFill>
                <a:schemeClr val="tx1">
                  <a:lumMod val="85000"/>
                  <a:lumOff val="15000"/>
                </a:schemeClr>
              </a:solidFill>
              <a:effectLst/>
              <a:latin typeface="arial" panose="020B0604020202020204" pitchFamily="34" charset="0"/>
            </a:endParaRPr>
          </a:p>
          <a:p>
            <a:pPr marL="285750" indent="-285750" algn="just">
              <a:buFont typeface="Wingdings" panose="05000000000000000000" pitchFamily="2" charset="2"/>
              <a:buChar char="§"/>
            </a:pPr>
            <a:r>
              <a:rPr lang="en-US" dirty="0">
                <a:solidFill>
                  <a:schemeClr val="tx1">
                    <a:lumMod val="85000"/>
                    <a:lumOff val="15000"/>
                  </a:schemeClr>
                </a:solidFill>
                <a:latin typeface="arial" panose="020B0604020202020204" pitchFamily="34" charset="0"/>
              </a:rPr>
              <a:t>We can enhance this system by adding the bill generation and validation.</a:t>
            </a:r>
            <a:endParaRPr lang="en-US" b="0" i="0" dirty="0">
              <a:solidFill>
                <a:schemeClr val="tx1">
                  <a:lumMod val="85000"/>
                  <a:lumOff val="15000"/>
                </a:schemeClr>
              </a:solidFill>
              <a:effectLst/>
              <a:latin typeface="arial" panose="020B0604020202020204" pitchFamily="34" charset="0"/>
            </a:endParaRPr>
          </a:p>
          <a:p>
            <a:pPr marL="285750" indent="-285750">
              <a:buFont typeface="Wingdings" panose="05000000000000000000" pitchFamily="2" charset="2"/>
              <a:buChar char="§"/>
            </a:pPr>
            <a:endParaRPr lang="en-US" dirty="0">
              <a:solidFill>
                <a:schemeClr val="tx1">
                  <a:lumMod val="85000"/>
                  <a:lumOff val="15000"/>
                </a:schemeClr>
              </a:solidFill>
            </a:endParaRP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65963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56512" y="290008"/>
            <a:ext cx="3474029"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Conclusion</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3" name="TextBox 2">
            <a:extLst>
              <a:ext uri="{FF2B5EF4-FFF2-40B4-BE49-F238E27FC236}">
                <a16:creationId xmlns:a16="http://schemas.microsoft.com/office/drawing/2014/main" id="{DE3D668C-E0BC-7784-8486-F517FEDB1294}"/>
              </a:ext>
            </a:extLst>
          </p:cNvPr>
          <p:cNvSpPr txBox="1"/>
          <p:nvPr/>
        </p:nvSpPr>
        <p:spPr>
          <a:xfrm>
            <a:off x="1054359" y="1847261"/>
            <a:ext cx="9554547" cy="2585323"/>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latin typeface="Arial" panose="020B0604020202020204" pitchFamily="34" charset="0"/>
                <a:cs typeface="Arial" panose="020B0604020202020204" pitchFamily="34" charset="0"/>
              </a:rPr>
              <a:t>By implementing this Hospital Management System we are getting the more flexibility for the </a:t>
            </a:r>
          </a:p>
          <a:p>
            <a:pPr algn="just"/>
            <a:r>
              <a:rPr lang="en-IN" sz="1800" dirty="0">
                <a:latin typeface="Arial" panose="020B0604020202020204" pitchFamily="34" charset="0"/>
                <a:cs typeface="Arial" panose="020B0604020202020204" pitchFamily="34" charset="0"/>
              </a:rPr>
              <a:t>     Users.</a:t>
            </a:r>
          </a:p>
          <a:p>
            <a:pPr marL="285750" indent="-285750" algn="just">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latin typeface="Arial" panose="020B0604020202020204" pitchFamily="34" charset="0"/>
                <a:cs typeface="Arial" panose="020B0604020202020204" pitchFamily="34" charset="0"/>
              </a:rPr>
              <a:t>Which can make easy to handle all operation done in hospital management System like booking appointment, adding patient ,adding doctors etc. patient can check profile and update there information using login. </a:t>
            </a:r>
            <a:r>
              <a:rPr lang="en-IN" dirty="0">
                <a:latin typeface="Arial" panose="020B0604020202020204" pitchFamily="34" charset="0"/>
                <a:cs typeface="Arial" panose="020B0604020202020204" pitchFamily="34" charset="0"/>
              </a:rPr>
              <a:t>Doctor also can access all patient details that’s appoint to particular doctor.</a:t>
            </a:r>
            <a:endParaRPr lang="en-IN" sz="1800" dirty="0">
              <a:latin typeface="Arial" panose="020B0604020202020204" pitchFamily="34" charset="0"/>
              <a:cs typeface="Arial" panose="020B0604020202020204" pitchFamily="34" charset="0"/>
            </a:endParaRPr>
          </a:p>
          <a:p>
            <a:pPr algn="just"/>
            <a:endParaRPr lang="en-US" dirty="0"/>
          </a:p>
        </p:txBody>
      </p:sp>
    </p:spTree>
    <p:extLst>
      <p:ext uri="{BB962C8B-B14F-4D97-AF65-F5344CB8AC3E}">
        <p14:creationId xmlns:p14="http://schemas.microsoft.com/office/powerpoint/2010/main" val="4252417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616274" y="751673"/>
            <a:ext cx="337316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Reference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29" y="502016"/>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3" name="TextBox 2">
            <a:extLst>
              <a:ext uri="{FF2B5EF4-FFF2-40B4-BE49-F238E27FC236}">
                <a16:creationId xmlns:a16="http://schemas.microsoft.com/office/drawing/2014/main" id="{45793C5E-0235-38D6-99E7-403078216B99}"/>
              </a:ext>
            </a:extLst>
          </p:cNvPr>
          <p:cNvSpPr txBox="1"/>
          <p:nvPr/>
        </p:nvSpPr>
        <p:spPr>
          <a:xfrm>
            <a:off x="1616274" y="2182505"/>
            <a:ext cx="6046237" cy="3108543"/>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tx1">
                    <a:lumMod val="85000"/>
                    <a:lumOff val="15000"/>
                  </a:schemeClr>
                </a:solidFill>
                <a:hlinkClick r:id="rId3">
                  <a:extLst>
                    <a:ext uri="{A12FA001-AC4F-418D-AE19-62706E023703}">
                      <ahyp:hlinkClr xmlns:ahyp="http://schemas.microsoft.com/office/drawing/2018/hyperlinkcolor" val="tx"/>
                    </a:ext>
                  </a:extLst>
                </a:hlinkClick>
              </a:rPr>
              <a:t>https://www.w3schools.com/java/</a:t>
            </a:r>
            <a:endParaRPr lang="en-US" sz="2000" dirty="0">
              <a:solidFill>
                <a:schemeClr val="tx1">
                  <a:lumMod val="85000"/>
                  <a:lumOff val="15000"/>
                </a:schemeClr>
              </a:solidFill>
            </a:endParaRPr>
          </a:p>
          <a:p>
            <a:pPr marL="285750" indent="-285750">
              <a:buFont typeface="Wingdings" panose="05000000000000000000" pitchFamily="2" charset="2"/>
              <a:buChar char="Ø"/>
            </a:pPr>
            <a:endParaRPr lang="en-US" sz="2000" dirty="0">
              <a:solidFill>
                <a:schemeClr val="tx1">
                  <a:lumMod val="85000"/>
                  <a:lumOff val="15000"/>
                </a:schemeClr>
              </a:solidFill>
            </a:endParaRPr>
          </a:p>
          <a:p>
            <a:pPr marL="285750" indent="-285750">
              <a:buFont typeface="Wingdings" panose="05000000000000000000" pitchFamily="2" charset="2"/>
              <a:buChar char="Ø"/>
            </a:pPr>
            <a:r>
              <a:rPr lang="en-US" sz="2000" dirty="0">
                <a:solidFill>
                  <a:schemeClr val="tx1">
                    <a:lumMod val="85000"/>
                    <a:lumOff val="15000"/>
                  </a:schemeClr>
                </a:solidFill>
                <a:hlinkClick r:id="rId4">
                  <a:extLst>
                    <a:ext uri="{A12FA001-AC4F-418D-AE19-62706E023703}">
                      <ahyp:hlinkClr xmlns:ahyp="http://schemas.microsoft.com/office/drawing/2018/hyperlinkcolor" val="tx"/>
                    </a:ext>
                  </a:extLst>
                </a:hlinkClick>
              </a:rPr>
              <a:t>https://www.javatpoint.com/spring-boot-tutorial</a:t>
            </a:r>
            <a:endParaRPr lang="en-US" sz="2000" dirty="0">
              <a:solidFill>
                <a:schemeClr val="tx1">
                  <a:lumMod val="85000"/>
                  <a:lumOff val="15000"/>
                </a:schemeClr>
              </a:solidFill>
            </a:endParaRPr>
          </a:p>
          <a:p>
            <a:pPr marL="285750" indent="-285750">
              <a:buFont typeface="Wingdings" panose="05000000000000000000" pitchFamily="2" charset="2"/>
              <a:buChar char="Ø"/>
            </a:pPr>
            <a:endParaRPr lang="en-US" sz="2000" dirty="0">
              <a:solidFill>
                <a:schemeClr val="tx1">
                  <a:lumMod val="85000"/>
                  <a:lumOff val="15000"/>
                </a:schemeClr>
              </a:solidFill>
            </a:endParaRPr>
          </a:p>
          <a:p>
            <a:pPr marL="285750" indent="-285750">
              <a:buFont typeface="Wingdings" panose="05000000000000000000" pitchFamily="2" charset="2"/>
              <a:buChar char="Ø"/>
            </a:pPr>
            <a:r>
              <a:rPr lang="en-US" sz="2000" dirty="0">
                <a:solidFill>
                  <a:schemeClr val="tx1">
                    <a:lumMod val="85000"/>
                    <a:lumOff val="15000"/>
                  </a:schemeClr>
                </a:solidFill>
                <a:hlinkClick r:id="rId5">
                  <a:extLst>
                    <a:ext uri="{A12FA001-AC4F-418D-AE19-62706E023703}">
                      <ahyp:hlinkClr xmlns:ahyp="http://schemas.microsoft.com/office/drawing/2018/hyperlinkcolor" val="tx"/>
                    </a:ext>
                  </a:extLst>
                </a:hlinkClick>
              </a:rPr>
              <a:t>https://www.apollohospitals.com/</a:t>
            </a:r>
            <a:endParaRPr lang="en-US" sz="2000" dirty="0">
              <a:solidFill>
                <a:schemeClr val="tx1">
                  <a:lumMod val="85000"/>
                  <a:lumOff val="15000"/>
                </a:schemeClr>
              </a:solidFill>
            </a:endParaRPr>
          </a:p>
          <a:p>
            <a:endParaRPr lang="en-US" sz="2000" dirty="0">
              <a:solidFill>
                <a:schemeClr val="tx1">
                  <a:lumMod val="85000"/>
                  <a:lumOff val="15000"/>
                </a:schemeClr>
              </a:solidFill>
            </a:endParaRPr>
          </a:p>
          <a:p>
            <a:endParaRPr lang="en-US" sz="2000" dirty="0">
              <a:solidFill>
                <a:schemeClr val="tx1">
                  <a:lumMod val="85000"/>
                  <a:lumOff val="15000"/>
                </a:schemeClr>
              </a:solidFill>
            </a:endParaRPr>
          </a:p>
          <a:p>
            <a:endParaRPr lang="en-US" sz="2000" dirty="0">
              <a:solidFill>
                <a:schemeClr val="tx1">
                  <a:lumMod val="85000"/>
                  <a:lumOff val="15000"/>
                </a:schemeClr>
              </a:solidFill>
            </a:endParaRPr>
          </a:p>
          <a:p>
            <a:endParaRPr lang="en-US" dirty="0"/>
          </a:p>
          <a:p>
            <a:endParaRPr lang="en-US" dirty="0"/>
          </a:p>
        </p:txBody>
      </p:sp>
    </p:spTree>
    <p:extLst>
      <p:ext uri="{BB962C8B-B14F-4D97-AF65-F5344CB8AC3E}">
        <p14:creationId xmlns:p14="http://schemas.microsoft.com/office/powerpoint/2010/main" val="305338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701300" y="804940"/>
            <a:ext cx="289944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Abstract</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251719" y="1571581"/>
            <a:ext cx="10082642" cy="3631763"/>
          </a:xfrm>
          <a:prstGeom prst="rect">
            <a:avLst/>
          </a:prstGeom>
          <a:noFill/>
        </p:spPr>
        <p:txBody>
          <a:bodyPr wrap="square" rtlCol="0">
            <a:spAutoFit/>
          </a:bodyPr>
          <a:lstStyle/>
          <a:p>
            <a:endParaRPr lang="en-US" sz="2000" dirty="0">
              <a:solidFill>
                <a:schemeClr val="accent1">
                  <a:lumMod val="75000"/>
                </a:schemeClr>
              </a:solidFill>
            </a:endParaRPr>
          </a:p>
          <a:p>
            <a:pPr marL="342900" indent="-342900" algn="just">
              <a:buFont typeface="Wingdings" panose="05000000000000000000" pitchFamily="2" charset="2"/>
              <a:buChar char="Ø"/>
            </a:pPr>
            <a:r>
              <a:rPr lang="en-US" sz="2400" b="0" i="0" dirty="0">
                <a:effectLst/>
                <a:latin typeface="Source Serif Pro" panose="020B0604020202020204" pitchFamily="18" charset="0"/>
              </a:rPr>
              <a:t>Hospital Management System is an organized computerized system designed and programmed to deal with day-to-day operations and management of hospital activities.</a:t>
            </a:r>
          </a:p>
          <a:p>
            <a:pPr marL="342900" indent="-342900" algn="just">
              <a:buFont typeface="Wingdings" panose="05000000000000000000" pitchFamily="2" charset="2"/>
              <a:buChar char="Ø"/>
            </a:pPr>
            <a:r>
              <a:rPr lang="en-US" sz="2400" b="0" i="0" dirty="0">
                <a:effectLst/>
                <a:latin typeface="Source Serif Pro" panose="020B0604020202020204" pitchFamily="18" charset="0"/>
              </a:rPr>
              <a:t> The program can look after </a:t>
            </a:r>
            <a:r>
              <a:rPr lang="en-US" sz="2400" b="0" i="0" dirty="0" err="1">
                <a:effectLst/>
                <a:latin typeface="Source Serif Pro" panose="020B0604020202020204" pitchFamily="18" charset="0"/>
              </a:rPr>
              <a:t>patientsAdmit</a:t>
            </a:r>
            <a:r>
              <a:rPr lang="en-US" sz="2400" b="0" i="0" dirty="0">
                <a:effectLst/>
                <a:latin typeface="Source Serif Pro" panose="020B0604020202020204" pitchFamily="18" charset="0"/>
              </a:rPr>
              <a:t>, </a:t>
            </a:r>
            <a:r>
              <a:rPr lang="en-US" sz="2400" b="0" i="0" dirty="0" err="1">
                <a:effectLst/>
                <a:latin typeface="Source Serif Pro" panose="020B0604020202020204" pitchFamily="18" charset="0"/>
              </a:rPr>
              <a:t>patientsDischarge</a:t>
            </a:r>
            <a:r>
              <a:rPr lang="en-US" sz="2400" b="0" i="0" dirty="0">
                <a:effectLst/>
                <a:latin typeface="Source Serif Pro" panose="020B0604020202020204" pitchFamily="18" charset="0"/>
              </a:rPr>
              <a:t>, Booking appointment, </a:t>
            </a:r>
            <a:r>
              <a:rPr lang="en-US" sz="2400" dirty="0">
                <a:latin typeface="Source Serif Pro" panose="020B0604020202020204" pitchFamily="18" charset="0"/>
              </a:rPr>
              <a:t>patients status</a:t>
            </a:r>
            <a:r>
              <a:rPr lang="en-US" sz="2400" b="0" i="0" dirty="0">
                <a:effectLst/>
                <a:latin typeface="Source Serif Pro" panose="020B0604020202020204" pitchFamily="18" charset="0"/>
              </a:rPr>
              <a:t>, patient billings, It also maintains hospital information such as ward id, doctors in charge, and department administering. </a:t>
            </a:r>
            <a:endParaRPr lang="en-IN" sz="2400" dirty="0"/>
          </a:p>
          <a:p>
            <a:pPr marL="342900" indent="-342900" algn="just">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77599"/>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0D243E6-9DDE-549A-3686-E256D00D6E0D}"/>
              </a:ext>
            </a:extLst>
          </p:cNvPr>
          <p:cNvPicPr>
            <a:picLocks noChangeAspect="1"/>
          </p:cNvPicPr>
          <p:nvPr/>
        </p:nvPicPr>
        <p:blipFill>
          <a:blip r:embed="rId2"/>
          <a:stretch>
            <a:fillRect/>
          </a:stretch>
        </p:blipFill>
        <p:spPr>
          <a:xfrm>
            <a:off x="10098960" y="111310"/>
            <a:ext cx="1682642" cy="1700635"/>
          </a:xfrm>
          <a:prstGeom prst="rect">
            <a:avLst/>
          </a:prstGeom>
        </p:spPr>
      </p:pic>
    </p:spTree>
    <p:extLst>
      <p:ext uri="{BB962C8B-B14F-4D97-AF65-F5344CB8AC3E}">
        <p14:creationId xmlns:p14="http://schemas.microsoft.com/office/powerpoint/2010/main" val="18968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40968" y="917738"/>
            <a:ext cx="3013967"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Modules</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540968" y="1975440"/>
            <a:ext cx="10082642" cy="4370427"/>
          </a:xfrm>
          <a:prstGeom prst="rect">
            <a:avLst/>
          </a:prstGeom>
          <a:noFill/>
        </p:spPr>
        <p:txBody>
          <a:bodyPr wrap="square" rtlCol="0">
            <a:spAutoFit/>
          </a:bodyPr>
          <a:lstStyle/>
          <a:p>
            <a:endParaRPr lang="en-US" sz="2000" dirty="0">
              <a:solidFill>
                <a:schemeClr val="accent1">
                  <a:lumMod val="75000"/>
                </a:schemeClr>
              </a:solidFill>
            </a:endParaRPr>
          </a:p>
          <a:p>
            <a:pPr marL="342900" indent="-342900">
              <a:buFont typeface="Wingdings" panose="05000000000000000000" pitchFamily="2" charset="2"/>
              <a:buChar char="Ø"/>
            </a:pPr>
            <a:r>
              <a:rPr lang="en-IN" sz="2400" dirty="0"/>
              <a:t>Admin Module.</a:t>
            </a:r>
          </a:p>
          <a:p>
            <a:pPr marL="342900" indent="-342900">
              <a:buFont typeface="Wingdings" panose="05000000000000000000" pitchFamily="2" charset="2"/>
              <a:buChar char="Ø"/>
            </a:pPr>
            <a:r>
              <a:rPr lang="en-IN" sz="2400" dirty="0"/>
              <a:t>Patient Module.</a:t>
            </a:r>
          </a:p>
          <a:p>
            <a:pPr marL="342900" indent="-342900">
              <a:buFont typeface="Wingdings" panose="05000000000000000000" pitchFamily="2" charset="2"/>
              <a:buChar char="Ø"/>
            </a:pPr>
            <a:r>
              <a:rPr lang="en-IN" sz="2400" dirty="0"/>
              <a:t>Doctor Module.</a:t>
            </a:r>
          </a:p>
          <a:p>
            <a:pPr marL="342900" indent="-342900">
              <a:buFont typeface="Wingdings" panose="05000000000000000000" pitchFamily="2" charset="2"/>
              <a:buChar char="Ø"/>
            </a:pPr>
            <a:r>
              <a:rPr lang="en-IN" sz="2400" dirty="0"/>
              <a:t>Receptionist Module.</a:t>
            </a:r>
          </a:p>
          <a:p>
            <a:pPr marL="342900" indent="-342900">
              <a:buFont typeface="Wingdings" panose="05000000000000000000" pitchFamily="2" charset="2"/>
              <a:buChar char="Ø"/>
            </a:pPr>
            <a:r>
              <a:rPr lang="en-IN" sz="2400" dirty="0"/>
              <a:t>Payment Module.</a:t>
            </a:r>
          </a:p>
          <a:p>
            <a:pPr marL="342900" indent="-342900">
              <a:buFont typeface="Wingdings" panose="05000000000000000000" pitchFamily="2" charset="2"/>
              <a:buChar char="Ø"/>
            </a:pPr>
            <a:r>
              <a:rPr lang="en-IN" sz="2400" dirty="0"/>
              <a:t>Prescription Module.</a:t>
            </a:r>
          </a:p>
          <a:p>
            <a:pPr marL="342900" indent="-342900">
              <a:buFont typeface="Wingdings" panose="05000000000000000000" pitchFamily="2" charset="2"/>
              <a:buChar char="Ø"/>
            </a:pPr>
            <a:r>
              <a:rPr lang="en-IN" sz="2400" dirty="0"/>
              <a:t>Room module.</a:t>
            </a:r>
          </a:p>
          <a:p>
            <a:pPr marL="342900" indent="-342900">
              <a:buFont typeface="Wingdings" panose="05000000000000000000" pitchFamily="2" charset="2"/>
              <a:buChar char="Ø"/>
            </a:pPr>
            <a:r>
              <a:rPr lang="en-IN" sz="2400" dirty="0"/>
              <a:t>Booking Appointment module.</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66808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934EB34-B811-95B2-80E4-8DCEDDBAB48E}"/>
              </a:ext>
            </a:extLst>
          </p:cNvPr>
          <p:cNvPicPr>
            <a:picLocks noChangeAspect="1"/>
          </p:cNvPicPr>
          <p:nvPr/>
        </p:nvPicPr>
        <p:blipFill>
          <a:blip r:embed="rId2"/>
          <a:stretch>
            <a:fillRect/>
          </a:stretch>
        </p:blipFill>
        <p:spPr>
          <a:xfrm>
            <a:off x="10162581" y="293292"/>
            <a:ext cx="1682642" cy="1806096"/>
          </a:xfrm>
          <a:prstGeom prst="rect">
            <a:avLst/>
          </a:prstGeom>
        </p:spPr>
      </p:pic>
    </p:spTree>
    <p:extLst>
      <p:ext uri="{BB962C8B-B14F-4D97-AF65-F5344CB8AC3E}">
        <p14:creationId xmlns:p14="http://schemas.microsoft.com/office/powerpoint/2010/main" val="1789438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606283" y="796667"/>
            <a:ext cx="6996403"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Software Requirement</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512977" y="1719997"/>
            <a:ext cx="10082642" cy="4431983"/>
          </a:xfrm>
          <a:prstGeom prst="rect">
            <a:avLst/>
          </a:prstGeom>
          <a:noFill/>
        </p:spPr>
        <p:txBody>
          <a:bodyPr wrap="square" rtlCol="0">
            <a:spAutoFit/>
          </a:bodyPr>
          <a:lstStyle/>
          <a:p>
            <a:endParaRPr lang="en-IN" sz="2400" dirty="0"/>
          </a:p>
          <a:p>
            <a:r>
              <a:rPr lang="en-IN" sz="2400" b="1" dirty="0"/>
              <a:t>Back-End:</a:t>
            </a:r>
          </a:p>
          <a:p>
            <a:endParaRPr lang="en-IN" sz="2400" dirty="0"/>
          </a:p>
          <a:p>
            <a:pPr marL="285750" indent="-285750">
              <a:buFont typeface="Arial" panose="020B0604020202020204" pitchFamily="34" charset="0"/>
              <a:buChar char="•"/>
            </a:pPr>
            <a:r>
              <a:rPr lang="en-IN" sz="2400" dirty="0"/>
              <a:t>Spring Core. Spring Boot, Rest API, Java Persistence API and Hibernate.</a:t>
            </a:r>
          </a:p>
          <a:p>
            <a:pPr marL="285750" indent="-285750">
              <a:buFont typeface="Arial" panose="020B0604020202020204" pitchFamily="34" charset="0"/>
              <a:buChar char="•"/>
            </a:pPr>
            <a:r>
              <a:rPr lang="en-IN" sz="2400" dirty="0"/>
              <a:t>postman</a:t>
            </a:r>
          </a:p>
          <a:p>
            <a:endParaRPr lang="en-IN" sz="2400" dirty="0"/>
          </a:p>
          <a:p>
            <a:r>
              <a:rPr lang="en-IN" sz="2400" b="1" dirty="0"/>
              <a:t>Database:</a:t>
            </a:r>
          </a:p>
          <a:p>
            <a:endParaRPr lang="en-IN" sz="2400" b="1" dirty="0"/>
          </a:p>
          <a:p>
            <a:pPr marL="342900" indent="-342900">
              <a:buFont typeface="Arial" panose="020B0604020202020204" pitchFamily="34" charset="0"/>
              <a:buChar char="•"/>
            </a:pPr>
            <a:r>
              <a:rPr lang="en-IN" sz="2400" dirty="0"/>
              <a:t>MySQL</a:t>
            </a:r>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8B37B29-D354-7045-E421-2936B9CFE5B7}"/>
              </a:ext>
            </a:extLst>
          </p:cNvPr>
          <p:cNvPicPr>
            <a:picLocks noChangeAspect="1"/>
          </p:cNvPicPr>
          <p:nvPr/>
        </p:nvPicPr>
        <p:blipFill>
          <a:blip r:embed="rId2"/>
          <a:stretch>
            <a:fillRect/>
          </a:stretch>
        </p:blipFill>
        <p:spPr>
          <a:xfrm>
            <a:off x="10227895" y="356046"/>
            <a:ext cx="1682642" cy="1804572"/>
          </a:xfrm>
          <a:prstGeom prst="rect">
            <a:avLst/>
          </a:prstGeom>
        </p:spPr>
      </p:pic>
    </p:spTree>
    <p:extLst>
      <p:ext uri="{BB962C8B-B14F-4D97-AF65-F5344CB8AC3E}">
        <p14:creationId xmlns:p14="http://schemas.microsoft.com/office/powerpoint/2010/main" val="127905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59630" y="796667"/>
            <a:ext cx="7226787"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Hardware Requirement</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559630" y="2027907"/>
            <a:ext cx="10082642" cy="2585323"/>
          </a:xfrm>
          <a:prstGeom prst="rect">
            <a:avLst/>
          </a:prstGeom>
          <a:noFill/>
        </p:spPr>
        <p:txBody>
          <a:bodyPr wrap="square" rtlCol="0">
            <a:spAutoFit/>
          </a:bodyPr>
          <a:lstStyle/>
          <a:p>
            <a:pPr marL="457200" indent="-457200">
              <a:buFont typeface="Arial" panose="020B0604020202020204" pitchFamily="34" charset="0"/>
              <a:buChar char="•"/>
            </a:pPr>
            <a:r>
              <a:rPr lang="en-IN" sz="2400" dirty="0"/>
              <a:t>Windows 10 or above.</a:t>
            </a:r>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r>
              <a:rPr lang="en-IN" sz="2400" dirty="0"/>
              <a:t>RAM: 4GB or above.</a:t>
            </a:r>
          </a:p>
          <a:p>
            <a:endParaRPr lang="en-IN" sz="2400" dirty="0"/>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Tree>
    <p:extLst>
      <p:ext uri="{BB962C8B-B14F-4D97-AF65-F5344CB8AC3E}">
        <p14:creationId xmlns:p14="http://schemas.microsoft.com/office/powerpoint/2010/main" val="1276281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22646" y="796667"/>
            <a:ext cx="6433172"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What is spring boot?</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559630" y="2027907"/>
            <a:ext cx="10082642" cy="3693319"/>
          </a:xfrm>
          <a:prstGeom prst="rect">
            <a:avLst/>
          </a:prstGeom>
          <a:noFill/>
        </p:spPr>
        <p:txBody>
          <a:bodyPr wrap="square" rtlCol="0">
            <a:spAutoFit/>
          </a:bodyPr>
          <a:lstStyle/>
          <a:p>
            <a:pPr algn="l" fontAlgn="base"/>
            <a:r>
              <a:rPr lang="en-US" sz="2000" b="0" i="0" dirty="0">
                <a:effectLst/>
                <a:latin typeface="Arial" panose="020B0604020202020204" pitchFamily="34" charset="0"/>
                <a:cs typeface="Arial" panose="020B0604020202020204" pitchFamily="34" charset="0"/>
              </a:rPr>
              <a:t>Java Spring Boot (Spring Boot) is a tool that makes developing web application and microservices with Spring Framework faster and easier through three core capabilities:</a:t>
            </a:r>
          </a:p>
          <a:p>
            <a:pPr algn="l" fontAlgn="base"/>
            <a:endParaRPr lang="en-US" sz="2000" b="0" i="0" dirty="0">
              <a:effectLst/>
              <a:latin typeface="Arial" panose="020B0604020202020204" pitchFamily="34" charset="0"/>
              <a:cs typeface="Arial" panose="020B0604020202020204" pitchFamily="34" charset="0"/>
            </a:endParaRPr>
          </a:p>
          <a:p>
            <a:pPr algn="l" fontAlgn="base">
              <a:buFont typeface="+mj-lt"/>
              <a:buAutoNum type="arabicPeriod"/>
            </a:pPr>
            <a:r>
              <a:rPr lang="en-US" sz="2000" b="0" i="0" dirty="0">
                <a:effectLst/>
                <a:latin typeface="Arial" panose="020B0604020202020204" pitchFamily="34" charset="0"/>
                <a:cs typeface="Arial" panose="020B0604020202020204" pitchFamily="34" charset="0"/>
              </a:rPr>
              <a:t>Autoconfiguration</a:t>
            </a:r>
          </a:p>
          <a:p>
            <a:pPr algn="l" fontAlgn="base">
              <a:buFont typeface="+mj-lt"/>
              <a:buAutoNum type="arabicPeriod"/>
            </a:pPr>
            <a:r>
              <a:rPr lang="en-US" sz="2000" b="0" i="0" dirty="0">
                <a:effectLst/>
                <a:latin typeface="Arial" panose="020B0604020202020204" pitchFamily="34" charset="0"/>
                <a:cs typeface="Arial" panose="020B0604020202020204" pitchFamily="34" charset="0"/>
              </a:rPr>
              <a:t>An opinionated approach to configuration</a:t>
            </a:r>
          </a:p>
          <a:p>
            <a:pPr algn="l" fontAlgn="base">
              <a:buFont typeface="+mj-lt"/>
              <a:buAutoNum type="arabicPeriod"/>
            </a:pPr>
            <a:r>
              <a:rPr lang="en-US" sz="2000" b="0" i="0" dirty="0">
                <a:effectLst/>
                <a:latin typeface="Arial" panose="020B0604020202020204" pitchFamily="34" charset="0"/>
                <a:cs typeface="Arial" panose="020B0604020202020204" pitchFamily="34" charset="0"/>
              </a:rPr>
              <a:t>The ability to create standalone applications</a:t>
            </a:r>
          </a:p>
          <a:p>
            <a:endParaRPr lang="en-IN" sz="2400" dirty="0"/>
          </a:p>
          <a:p>
            <a:endParaRPr lang="en-IN" sz="2400" dirty="0"/>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D9EEA02E-0BBF-AF0F-6149-39D09AA38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449" y="3429000"/>
            <a:ext cx="5715000" cy="3252317"/>
          </a:xfrm>
          <a:prstGeom prst="rect">
            <a:avLst/>
          </a:prstGeom>
        </p:spPr>
      </p:pic>
    </p:spTree>
    <p:extLst>
      <p:ext uri="{BB962C8B-B14F-4D97-AF65-F5344CB8AC3E}">
        <p14:creationId xmlns:p14="http://schemas.microsoft.com/office/powerpoint/2010/main" val="240176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22646" y="796667"/>
            <a:ext cx="5677901"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What is Rest API ?</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117202" y="1981254"/>
            <a:ext cx="10082642" cy="3323987"/>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0" dirty="0">
                <a:solidFill>
                  <a:srgbClr val="273239"/>
                </a:solidFill>
                <a:effectLst/>
                <a:latin typeface="urw-din"/>
              </a:rPr>
              <a:t>R</a:t>
            </a:r>
            <a:r>
              <a:rPr lang="en-US" sz="2400" b="0" i="0" dirty="0">
                <a:solidFill>
                  <a:srgbClr val="273239"/>
                </a:solidFill>
                <a:effectLst/>
                <a:latin typeface="urw-din"/>
              </a:rPr>
              <a:t>epresentational </a:t>
            </a:r>
            <a:r>
              <a:rPr lang="en-US" sz="2400" b="1" i="0" dirty="0">
                <a:solidFill>
                  <a:srgbClr val="273239"/>
                </a:solidFill>
                <a:effectLst/>
                <a:latin typeface="urw-din"/>
              </a:rPr>
              <a:t>S</a:t>
            </a:r>
            <a:r>
              <a:rPr lang="en-US" sz="2400" b="0" i="0" dirty="0">
                <a:solidFill>
                  <a:srgbClr val="273239"/>
                </a:solidFill>
                <a:effectLst/>
                <a:latin typeface="urw-din"/>
              </a:rPr>
              <a:t>tate </a:t>
            </a:r>
            <a:r>
              <a:rPr lang="en-US" sz="2400" b="1" i="0" dirty="0">
                <a:solidFill>
                  <a:srgbClr val="273239"/>
                </a:solidFill>
                <a:effectLst/>
                <a:latin typeface="urw-din"/>
              </a:rPr>
              <a:t>T</a:t>
            </a:r>
            <a:r>
              <a:rPr lang="en-US" sz="2400" b="0" i="0" dirty="0">
                <a:solidFill>
                  <a:srgbClr val="273239"/>
                </a:solidFill>
                <a:effectLst/>
                <a:latin typeface="urw-din"/>
              </a:rPr>
              <a:t>ransfer (REST) is an architectural style that defines a set of constraints to be used for creating web services.</a:t>
            </a:r>
          </a:p>
          <a:p>
            <a:pPr algn="just"/>
            <a:endParaRPr lang="en-US" sz="2400" b="0" i="0" dirty="0">
              <a:solidFill>
                <a:srgbClr val="273239"/>
              </a:solidFill>
              <a:effectLst/>
              <a:latin typeface="urw-din"/>
            </a:endParaRPr>
          </a:p>
          <a:p>
            <a:pPr marL="457200" indent="-457200" algn="just">
              <a:buFont typeface="Arial" panose="020B0604020202020204" pitchFamily="34" charset="0"/>
              <a:buChar char="•"/>
            </a:pPr>
            <a:r>
              <a:rPr lang="en-US" sz="2400" b="1" i="0" dirty="0">
                <a:solidFill>
                  <a:srgbClr val="273239"/>
                </a:solidFill>
                <a:effectLst/>
                <a:latin typeface="urw-din"/>
              </a:rPr>
              <a:t>REST API</a:t>
            </a:r>
            <a:r>
              <a:rPr lang="en-US" sz="2400" b="0" i="0" dirty="0">
                <a:solidFill>
                  <a:srgbClr val="273239"/>
                </a:solidFill>
                <a:effectLst/>
                <a:latin typeface="urw-din"/>
              </a:rPr>
              <a:t> is a way of accessing web services in a simple and flexible way without having any processing.</a:t>
            </a:r>
            <a:endParaRPr lang="en-IN" sz="2400" dirty="0"/>
          </a:p>
          <a:p>
            <a:endParaRPr lang="en-IN" sz="2400" dirty="0"/>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6" name="Picture 5">
            <a:extLst>
              <a:ext uri="{FF2B5EF4-FFF2-40B4-BE49-F238E27FC236}">
                <a16:creationId xmlns:a16="http://schemas.microsoft.com/office/drawing/2014/main" id="{871F91D6-9A11-12DF-EDE4-A84DE2249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444" y="4254759"/>
            <a:ext cx="7361853" cy="2512827"/>
          </a:xfrm>
          <a:prstGeom prst="rect">
            <a:avLst/>
          </a:prstGeom>
        </p:spPr>
      </p:pic>
    </p:spTree>
    <p:extLst>
      <p:ext uri="{BB962C8B-B14F-4D97-AF65-F5344CB8AC3E}">
        <p14:creationId xmlns:p14="http://schemas.microsoft.com/office/powerpoint/2010/main" val="138569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59630" y="796667"/>
            <a:ext cx="673004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Java Persistence API ?</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559630" y="2027907"/>
            <a:ext cx="10082642" cy="3693319"/>
          </a:xfrm>
          <a:prstGeom prst="rect">
            <a:avLst/>
          </a:prstGeom>
          <a:noFill/>
        </p:spPr>
        <p:txBody>
          <a:bodyPr wrap="square" rtlCol="0">
            <a:spAutoFit/>
          </a:bodyPr>
          <a:lstStyle/>
          <a:p>
            <a:pPr marL="342900" indent="-342900" algn="just">
              <a:buFont typeface="Arial" panose="020B0604020202020204" pitchFamily="34" charset="0"/>
              <a:buChar char="•"/>
            </a:pPr>
            <a:r>
              <a:rPr lang="en-US" sz="2400" b="0" i="0" dirty="0">
                <a:solidFill>
                  <a:srgbClr val="333333"/>
                </a:solidFill>
                <a:effectLst/>
                <a:latin typeface="inter-regular"/>
              </a:rPr>
              <a:t>A JPA (Java Persistence API) is a specification of Java which is used to access, manage, and persist data between Java object and relational database. </a:t>
            </a:r>
          </a:p>
          <a:p>
            <a:pPr marL="342900" indent="-342900" algn="just">
              <a:buFont typeface="Arial" panose="020B0604020202020204" pitchFamily="34" charset="0"/>
              <a:buChar char="•"/>
            </a:pPr>
            <a:r>
              <a:rPr lang="en-US" sz="2400" b="0" i="0" dirty="0">
                <a:solidFill>
                  <a:srgbClr val="333333"/>
                </a:solidFill>
                <a:effectLst/>
                <a:latin typeface="inter-regular"/>
              </a:rPr>
              <a:t>It is considered as a standard approach for Object Relational Mapping.</a:t>
            </a:r>
          </a:p>
          <a:p>
            <a:pPr marL="342900" indent="-342900" algn="just">
              <a:buFont typeface="Arial" panose="020B0604020202020204" pitchFamily="34" charset="0"/>
              <a:buChar char="•"/>
            </a:pPr>
            <a:r>
              <a:rPr lang="en-US" sz="2400" b="0" i="0" dirty="0">
                <a:solidFill>
                  <a:srgbClr val="333333"/>
                </a:solidFill>
                <a:effectLst/>
                <a:latin typeface="inter-regular"/>
              </a:rPr>
              <a:t>JPA can be seen as a bridge between object-oriented domain models and relational database systems.</a:t>
            </a:r>
          </a:p>
          <a:p>
            <a:endParaRPr lang="en-IN" sz="2400" dirty="0"/>
          </a:p>
          <a:p>
            <a:endParaRPr lang="en-IN" sz="2400" dirty="0"/>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5" name="Picture 4">
            <a:extLst>
              <a:ext uri="{FF2B5EF4-FFF2-40B4-BE49-F238E27FC236}">
                <a16:creationId xmlns:a16="http://schemas.microsoft.com/office/drawing/2014/main" id="{37E8BA05-718F-748F-FD29-8F9871A57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469" y="4066512"/>
            <a:ext cx="9858375" cy="2614806"/>
          </a:xfrm>
          <a:prstGeom prst="rect">
            <a:avLst/>
          </a:prstGeom>
        </p:spPr>
      </p:pic>
    </p:spTree>
    <p:extLst>
      <p:ext uri="{BB962C8B-B14F-4D97-AF65-F5344CB8AC3E}">
        <p14:creationId xmlns:p14="http://schemas.microsoft.com/office/powerpoint/2010/main" val="2410532477"/>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1163</TotalTime>
  <Words>713</Words>
  <Application>Microsoft Office PowerPoint</Application>
  <PresentationFormat>Widescreen</PresentationFormat>
  <Paragraphs>183</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Arial</vt:lpstr>
      <vt:lpstr>Calibri</vt:lpstr>
      <vt:lpstr>Calibri Light</vt:lpstr>
      <vt:lpstr>Haettenschweiler</vt:lpstr>
      <vt:lpstr>IBM Plex Sans</vt:lpstr>
      <vt:lpstr>inter-bold</vt:lpstr>
      <vt:lpstr>inter-regular</vt:lpstr>
      <vt:lpstr>Source Serif Pro</vt:lpstr>
      <vt:lpstr>urw-din</vt:lpstr>
      <vt:lpstr>Wingdings</vt:lpstr>
      <vt:lpstr>Office Theme</vt:lpstr>
      <vt:lpstr>Hospital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nikhil suryawanshi</dc:creator>
  <cp:lastModifiedBy>nikhil suryawanshi</cp:lastModifiedBy>
  <cp:revision>31</cp:revision>
  <dcterms:created xsi:type="dcterms:W3CDTF">2022-06-25T05:16:02Z</dcterms:created>
  <dcterms:modified xsi:type="dcterms:W3CDTF">2022-06-30T18:02:49Z</dcterms:modified>
</cp:coreProperties>
</file>