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72" r:id="rId3"/>
    <p:sldId id="259" r:id="rId4"/>
    <p:sldId id="260" r:id="rId5"/>
    <p:sldId id="270" r:id="rId6"/>
    <p:sldId id="257" r:id="rId7"/>
    <p:sldId id="258" r:id="rId8"/>
    <p:sldId id="261" r:id="rId9"/>
    <p:sldId id="262" r:id="rId10"/>
    <p:sldId id="263" r:id="rId11"/>
    <p:sldId id="264" r:id="rId12"/>
    <p:sldId id="265" r:id="rId13"/>
    <p:sldId id="268" r:id="rId14"/>
    <p:sldId id="266" r:id="rId15"/>
    <p:sldId id="269" r:id="rId16"/>
    <p:sldId id="271"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325766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219592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C421C7-F8F6-449B-8105-D7C64C6C272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2049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2859874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C421C7-F8F6-449B-8105-D7C64C6C272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46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1108877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23958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192336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258836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477D1-71D8-41D3-9B70-12CB148CAAC7}"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138821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72961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477D1-71D8-41D3-9B70-12CB148CAAC7}"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205425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477D1-71D8-41D3-9B70-12CB148CAAC7}" type="datetimeFigureOut">
              <a:rPr lang="en-US" smtClean="0"/>
              <a:t>6/26/2022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384245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477D1-71D8-41D3-9B70-12CB148CAAC7}" type="datetimeFigureOut">
              <a:rPr lang="en-US" smtClean="0"/>
              <a:t>6/26/2022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148592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129067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477D1-71D8-41D3-9B70-12CB148CAAC7}"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C421C7-F8F6-449B-8105-D7C64C6C272D}" type="slidenum">
              <a:rPr lang="en-US" smtClean="0"/>
              <a:t>‹#›</a:t>
            </a:fld>
            <a:endParaRPr lang="en-US"/>
          </a:p>
        </p:txBody>
      </p:sp>
    </p:spTree>
    <p:extLst>
      <p:ext uri="{BB962C8B-B14F-4D97-AF65-F5344CB8AC3E}">
        <p14:creationId xmlns:p14="http://schemas.microsoft.com/office/powerpoint/2010/main" val="318463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F477D1-71D8-41D3-9B70-12CB148CAAC7}" type="datetimeFigureOut">
              <a:rPr lang="en-US" smtClean="0"/>
              <a:t>6/26/2022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C421C7-F8F6-449B-8105-D7C64C6C272D}" type="slidenum">
              <a:rPr lang="en-US" smtClean="0"/>
              <a:t>‹#›</a:t>
            </a:fld>
            <a:endParaRPr lang="en-US"/>
          </a:p>
        </p:txBody>
      </p:sp>
    </p:spTree>
    <p:extLst>
      <p:ext uri="{BB962C8B-B14F-4D97-AF65-F5344CB8AC3E}">
        <p14:creationId xmlns:p14="http://schemas.microsoft.com/office/powerpoint/2010/main" val="385144225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otelReceptionistManagementSystem/src/com/loginpart" TargetMode="External"/><Relationship Id="rId2" Type="http://schemas.openxmlformats.org/officeDocument/2006/relationships/hyperlink" Target="HotelReceptionistManagementSystem/src/com/HotelManagement/Main.java" TargetMode="External"/><Relationship Id="rId1" Type="http://schemas.openxmlformats.org/officeDocument/2006/relationships/slideLayout" Target="../slideLayouts/slideLayout2.xml"/><Relationship Id="rId5" Type="http://schemas.openxmlformats.org/officeDocument/2006/relationships/hyperlink" Target="HotelReceptionistManagementSystem/src/validator" TargetMode="External"/><Relationship Id="rId4" Type="http://schemas.openxmlformats.org/officeDocument/2006/relationships/hyperlink" Target="HotelReceptionistManagementSystem/src/com/model/UserDetails.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file-operations-in-java" TargetMode="External"/><Relationship Id="rId2" Type="http://schemas.openxmlformats.org/officeDocument/2006/relationships/hyperlink" Target="https://www.javatpoint.com/how-to-use-eclipse-for-java" TargetMode="External"/><Relationship Id="rId1" Type="http://schemas.openxmlformats.org/officeDocument/2006/relationships/slideLayout" Target="../slideLayouts/slideLayout2.xml"/><Relationship Id="rId4" Type="http://schemas.openxmlformats.org/officeDocument/2006/relationships/hyperlink" Target="https://www.w3schools.com/java/java_inheritance.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6394-C436-2BBC-FE6E-F670031855CF}"/>
              </a:ext>
            </a:extLst>
          </p:cNvPr>
          <p:cNvSpPr>
            <a:spLocks noGrp="1"/>
          </p:cNvSpPr>
          <p:nvPr>
            <p:ph type="ctrTitle"/>
          </p:nvPr>
        </p:nvSpPr>
        <p:spPr>
          <a:xfrm>
            <a:off x="2439923" y="1168942"/>
            <a:ext cx="8915399" cy="3029833"/>
          </a:xfrm>
        </p:spPr>
        <p:txBody>
          <a:bodyPr>
            <a:normAutofit/>
          </a:bodyPr>
          <a:lstStyle/>
          <a:p>
            <a:r>
              <a:rPr lang="en-US" dirty="0"/>
              <a:t>   </a:t>
            </a:r>
            <a:r>
              <a:rPr lang="en-US" dirty="0">
                <a:latin typeface="Arial" panose="020B0604020202020204" pitchFamily="34" charset="0"/>
                <a:cs typeface="Arial" panose="020B0604020202020204" pitchFamily="34" charset="0"/>
              </a:rPr>
              <a:t>Hotel Receptionist Management System</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(core java)</a:t>
            </a:r>
          </a:p>
        </p:txBody>
      </p:sp>
      <p:sp>
        <p:nvSpPr>
          <p:cNvPr id="3" name="Subtitle 2">
            <a:extLst>
              <a:ext uri="{FF2B5EF4-FFF2-40B4-BE49-F238E27FC236}">
                <a16:creationId xmlns:a16="http://schemas.microsoft.com/office/drawing/2014/main" id="{80571060-277C-07A7-5FD0-4926FF1C0928}"/>
              </a:ext>
            </a:extLst>
          </p:cNvPr>
          <p:cNvSpPr>
            <a:spLocks noGrp="1"/>
          </p:cNvSpPr>
          <p:nvPr>
            <p:ph type="subTitle" idx="1"/>
          </p:nvPr>
        </p:nvSpPr>
        <p:spPr>
          <a:xfrm>
            <a:off x="1992053" y="4562774"/>
            <a:ext cx="9363269" cy="1885652"/>
          </a:xfrm>
        </p:spPr>
        <p:txBody>
          <a:bodyPr>
            <a:normAutofit fontScale="62500" lnSpcReduction="20000"/>
          </a:bodyPr>
          <a:lstStyle/>
          <a:p>
            <a:r>
              <a:rPr lang="en-US" sz="2900" dirty="0">
                <a:latin typeface="Arial" panose="020B0604020202020204" pitchFamily="34" charset="0"/>
                <a:cs typeface="Arial" panose="020B0604020202020204" pitchFamily="34" charset="0"/>
              </a:rPr>
              <a:t>Presented by, </a:t>
            </a:r>
          </a:p>
          <a:p>
            <a:r>
              <a:rPr lang="en-US" sz="2900" dirty="0">
                <a:latin typeface="Arial" panose="020B0604020202020204" pitchFamily="34" charset="0"/>
                <a:cs typeface="Arial" panose="020B0604020202020204" pitchFamily="34" charset="0"/>
              </a:rPr>
              <a:t>       Nikita suryawanshi</a:t>
            </a:r>
          </a:p>
          <a:p>
            <a:r>
              <a:rPr lang="en-US" sz="2900" dirty="0">
                <a:latin typeface="Arial" panose="020B0604020202020204" pitchFamily="34" charset="0"/>
                <a:cs typeface="Arial" panose="020B0604020202020204" pitchFamily="34" charset="0"/>
              </a:rPr>
              <a:t>                                                                                                                                                                                      Guided by,</a:t>
            </a:r>
          </a:p>
          <a:p>
            <a:r>
              <a:rPr lang="en-US" sz="2900" dirty="0">
                <a:latin typeface="Arial" panose="020B0604020202020204" pitchFamily="34" charset="0"/>
                <a:cs typeface="Arial" panose="020B0604020202020204" pitchFamily="34" charset="0"/>
              </a:rPr>
              <a:t>                                                                                                                                                                                    Mrs. Pavitra</a:t>
            </a:r>
          </a:p>
          <a:p>
            <a:endParaRPr lang="en-US" dirty="0"/>
          </a:p>
        </p:txBody>
      </p:sp>
      <p:pic>
        <p:nvPicPr>
          <p:cNvPr id="5" name="Picture 4">
            <a:extLst>
              <a:ext uri="{FF2B5EF4-FFF2-40B4-BE49-F238E27FC236}">
                <a16:creationId xmlns:a16="http://schemas.microsoft.com/office/drawing/2014/main" id="{5DBD10A6-1E64-EBEB-6DD7-42155FA76902}"/>
              </a:ext>
            </a:extLst>
          </p:cNvPr>
          <p:cNvPicPr>
            <a:picLocks noChangeAspect="1"/>
          </p:cNvPicPr>
          <p:nvPr/>
        </p:nvPicPr>
        <p:blipFill rotWithShape="1">
          <a:blip r:embed="rId2">
            <a:extLst>
              <a:ext uri="{28A0092B-C50C-407E-A947-70E740481C1C}">
                <a14:useLocalDpi xmlns:a14="http://schemas.microsoft.com/office/drawing/2010/main" val="0"/>
              </a:ext>
            </a:extLst>
          </a:blip>
          <a:srcRect t="11390" b="14413"/>
          <a:stretch/>
        </p:blipFill>
        <p:spPr>
          <a:xfrm>
            <a:off x="5048218" y="91149"/>
            <a:ext cx="1924050" cy="1427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128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F6AB-DE99-368B-B1A5-2777D209E9E3}"/>
              </a:ext>
            </a:extLst>
          </p:cNvPr>
          <p:cNvSpPr>
            <a:spLocks noGrp="1"/>
          </p:cNvSpPr>
          <p:nvPr>
            <p:ph type="title"/>
          </p:nvPr>
        </p:nvSpPr>
        <p:spPr>
          <a:xfrm>
            <a:off x="1846475" y="670763"/>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Room Booking </a:t>
            </a:r>
          </a:p>
        </p:txBody>
      </p:sp>
      <p:pic>
        <p:nvPicPr>
          <p:cNvPr id="5" name="Content Placeholder 4">
            <a:extLst>
              <a:ext uri="{FF2B5EF4-FFF2-40B4-BE49-F238E27FC236}">
                <a16:creationId xmlns:a16="http://schemas.microsoft.com/office/drawing/2014/main" id="{3DDE61BC-F54E-74CC-813D-191CE2015F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335530" y="1443134"/>
            <a:ext cx="9514348" cy="5351821"/>
          </a:xfrm>
        </p:spPr>
      </p:pic>
    </p:spTree>
    <p:extLst>
      <p:ext uri="{BB962C8B-B14F-4D97-AF65-F5344CB8AC3E}">
        <p14:creationId xmlns:p14="http://schemas.microsoft.com/office/powerpoint/2010/main" val="4651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1A90-7678-B6FC-A524-2C4097960633}"/>
              </a:ext>
            </a:extLst>
          </p:cNvPr>
          <p:cNvSpPr>
            <a:spLocks noGrp="1"/>
          </p:cNvSpPr>
          <p:nvPr>
            <p:ph type="title"/>
          </p:nvPr>
        </p:nvSpPr>
        <p:spPr>
          <a:xfrm>
            <a:off x="1883798" y="689424"/>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Order Food</a:t>
            </a:r>
          </a:p>
        </p:txBody>
      </p:sp>
      <p:pic>
        <p:nvPicPr>
          <p:cNvPr id="5" name="Content Placeholder 4">
            <a:extLst>
              <a:ext uri="{FF2B5EF4-FFF2-40B4-BE49-F238E27FC236}">
                <a16:creationId xmlns:a16="http://schemas.microsoft.com/office/drawing/2014/main" id="{732DDF13-8591-3FF1-CC96-D6630A62EF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883798" y="1399916"/>
            <a:ext cx="9533009" cy="5362318"/>
          </a:xfrm>
        </p:spPr>
      </p:pic>
    </p:spTree>
    <p:extLst>
      <p:ext uri="{BB962C8B-B14F-4D97-AF65-F5344CB8AC3E}">
        <p14:creationId xmlns:p14="http://schemas.microsoft.com/office/powerpoint/2010/main" val="85295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B72-2D31-95C9-5A33-C71ABD2E5D13}"/>
              </a:ext>
            </a:extLst>
          </p:cNvPr>
          <p:cNvSpPr>
            <a:spLocks noGrp="1"/>
          </p:cNvSpPr>
          <p:nvPr>
            <p:ph type="title"/>
          </p:nvPr>
        </p:nvSpPr>
        <p:spPr>
          <a:xfrm>
            <a:off x="1725178" y="680093"/>
            <a:ext cx="8911687" cy="1280890"/>
          </a:xfrm>
        </p:spPr>
        <p:txBody>
          <a:bodyPr/>
          <a:lstStyle/>
          <a:p>
            <a:r>
              <a:rPr lang="en-US" dirty="0"/>
              <a:t> </a:t>
            </a:r>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Checkout</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1200F7E-8674-0866-EADC-B62A6364FE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316868" y="1452465"/>
            <a:ext cx="9421041" cy="5299336"/>
          </a:xfrm>
        </p:spPr>
      </p:pic>
    </p:spTree>
    <p:extLst>
      <p:ext uri="{BB962C8B-B14F-4D97-AF65-F5344CB8AC3E}">
        <p14:creationId xmlns:p14="http://schemas.microsoft.com/office/powerpoint/2010/main" val="92625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ABC2-2E85-7BA4-C88D-C74DF3C80C5A}"/>
              </a:ext>
            </a:extLst>
          </p:cNvPr>
          <p:cNvSpPr>
            <a:spLocks noGrp="1"/>
          </p:cNvSpPr>
          <p:nvPr>
            <p:ph type="title"/>
          </p:nvPr>
        </p:nvSpPr>
        <p:spPr>
          <a:xfrm>
            <a:off x="1874468" y="652102"/>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Code of Project :</a:t>
            </a:r>
          </a:p>
        </p:txBody>
      </p:sp>
      <p:sp>
        <p:nvSpPr>
          <p:cNvPr id="3" name="Content Placeholder 2">
            <a:extLst>
              <a:ext uri="{FF2B5EF4-FFF2-40B4-BE49-F238E27FC236}">
                <a16:creationId xmlns:a16="http://schemas.microsoft.com/office/drawing/2014/main" id="{DFAFBE44-EA0A-F1F3-EA36-2C059D846B42}"/>
              </a:ext>
            </a:extLst>
          </p:cNvPr>
          <p:cNvSpPr>
            <a:spLocks noGrp="1"/>
          </p:cNvSpPr>
          <p:nvPr>
            <p:ph idx="1"/>
          </p:nvPr>
        </p:nvSpPr>
        <p:spPr/>
        <p:txBody>
          <a:bodyPr/>
          <a:lstStyle/>
          <a:p>
            <a:r>
              <a:rPr lang="en-US" dirty="0">
                <a:hlinkClick r:id="rId2" action="ppaction://hlinkfile"/>
              </a:rPr>
              <a:t>Main</a:t>
            </a:r>
            <a:endParaRPr lang="en-US" dirty="0"/>
          </a:p>
          <a:p>
            <a:r>
              <a:rPr lang="en-US" dirty="0" err="1">
                <a:hlinkClick r:id="rId3" action="ppaction://hlinkfile"/>
              </a:rPr>
              <a:t>Loginpart</a:t>
            </a:r>
            <a:endParaRPr lang="en-US" dirty="0"/>
          </a:p>
          <a:p>
            <a:r>
              <a:rPr lang="en-US" dirty="0" err="1">
                <a:hlinkClick r:id="rId4" action="ppaction://hlinkfile"/>
              </a:rPr>
              <a:t>Userdetails</a:t>
            </a:r>
            <a:r>
              <a:rPr lang="en-US" dirty="0">
                <a:hlinkClick r:id="rId4" action="ppaction://hlinkfile"/>
              </a:rPr>
              <a:t> </a:t>
            </a:r>
            <a:endParaRPr lang="en-US" dirty="0"/>
          </a:p>
          <a:p>
            <a:r>
              <a:rPr lang="en-US" dirty="0">
                <a:hlinkClick r:id="rId5" action="ppaction://hlinkfile"/>
              </a:rPr>
              <a:t>Validator</a:t>
            </a:r>
            <a:endParaRPr lang="en-US" dirty="0"/>
          </a:p>
        </p:txBody>
      </p:sp>
    </p:spTree>
    <p:extLst>
      <p:ext uri="{BB962C8B-B14F-4D97-AF65-F5344CB8AC3E}">
        <p14:creationId xmlns:p14="http://schemas.microsoft.com/office/powerpoint/2010/main" val="420579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2FD5-CF94-BD65-61E8-EC55955DF803}"/>
              </a:ext>
            </a:extLst>
          </p:cNvPr>
          <p:cNvSpPr>
            <a:spLocks noGrp="1"/>
          </p:cNvSpPr>
          <p:nvPr>
            <p:ph type="title"/>
          </p:nvPr>
        </p:nvSpPr>
        <p:spPr>
          <a:xfrm>
            <a:off x="1762501" y="717416"/>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Future scope </a:t>
            </a:r>
          </a:p>
        </p:txBody>
      </p:sp>
      <p:sp>
        <p:nvSpPr>
          <p:cNvPr id="3" name="Content Placeholder 2">
            <a:extLst>
              <a:ext uri="{FF2B5EF4-FFF2-40B4-BE49-F238E27FC236}">
                <a16:creationId xmlns:a16="http://schemas.microsoft.com/office/drawing/2014/main" id="{E750A0DA-649B-739A-BCC8-430FEEF6035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We make hotel management system same as  this project. </a:t>
            </a:r>
          </a:p>
          <a:p>
            <a:r>
              <a:rPr lang="en-US" dirty="0">
                <a:latin typeface="Arial" panose="020B0604020202020204" pitchFamily="34" charset="0"/>
                <a:cs typeface="Arial" panose="020B0604020202020204" pitchFamily="34" charset="0"/>
              </a:rPr>
              <a:t>We can create web page </a:t>
            </a:r>
          </a:p>
          <a:p>
            <a:r>
              <a:rPr lang="en-US" dirty="0">
                <a:latin typeface="Arial" panose="020B0604020202020204" pitchFamily="34" charset="0"/>
                <a:cs typeface="Arial" panose="020B0604020202020204" pitchFamily="34" charset="0"/>
              </a:rPr>
              <a:t>We can add more facilities . </a:t>
            </a:r>
          </a:p>
        </p:txBody>
      </p:sp>
    </p:spTree>
    <p:extLst>
      <p:ext uri="{BB962C8B-B14F-4D97-AF65-F5344CB8AC3E}">
        <p14:creationId xmlns:p14="http://schemas.microsoft.com/office/powerpoint/2010/main" val="323898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A5D6-AF8D-3F8F-9781-73A4BD62E971}"/>
              </a:ext>
            </a:extLst>
          </p:cNvPr>
          <p:cNvSpPr>
            <a:spLocks noGrp="1"/>
          </p:cNvSpPr>
          <p:nvPr>
            <p:ph type="title"/>
          </p:nvPr>
        </p:nvSpPr>
        <p:spPr>
          <a:xfrm>
            <a:off x="1762501" y="652102"/>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479C64D1-D057-5E9E-ADEB-35EC5E03CD93}"/>
              </a:ext>
            </a:extLst>
          </p:cNvPr>
          <p:cNvSpPr>
            <a:spLocks noGrp="1"/>
          </p:cNvSpPr>
          <p:nvPr>
            <p:ph idx="1"/>
          </p:nvPr>
        </p:nvSpPr>
        <p:spPr>
          <a:xfrm>
            <a:off x="2592925" y="1396481"/>
            <a:ext cx="8915400" cy="3777622"/>
          </a:xfrm>
        </p:spPr>
        <p:txBody>
          <a:bodyPr>
            <a:normAutofit/>
          </a:bodyPr>
          <a:lstStyle/>
          <a:p>
            <a:pPr marL="0" indent="0">
              <a:buNone/>
            </a:pPr>
            <a:endParaRPr lang="en-US" dirty="0"/>
          </a:p>
          <a:p>
            <a:pPr algn="just"/>
            <a:r>
              <a:rPr lang="en-US" dirty="0">
                <a:latin typeface="Arial" panose="020B0604020202020204" pitchFamily="34" charset="0"/>
                <a:cs typeface="Arial" panose="020B0604020202020204" pitchFamily="34" charset="0"/>
              </a:rPr>
              <a:t>This is a Hotel Receptionist Management System  which can be used to manage activities like storing customer details, booking rooms of four different types, ordering food for particular rooms, unbooking rooms and showing the bill. It can also be used to see different room features and room availability</a:t>
            </a:r>
            <a:r>
              <a:rPr lang="en-US" dirty="0"/>
              <a:t>.</a:t>
            </a:r>
          </a:p>
        </p:txBody>
      </p:sp>
    </p:spTree>
    <p:extLst>
      <p:ext uri="{BB962C8B-B14F-4D97-AF65-F5344CB8AC3E}">
        <p14:creationId xmlns:p14="http://schemas.microsoft.com/office/powerpoint/2010/main" val="379971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6F48-B736-F1E9-9E7D-DAA1D1BB41B2}"/>
              </a:ext>
            </a:extLst>
          </p:cNvPr>
          <p:cNvSpPr>
            <a:spLocks noGrp="1"/>
          </p:cNvSpPr>
          <p:nvPr>
            <p:ph type="title"/>
          </p:nvPr>
        </p:nvSpPr>
        <p:spPr>
          <a:xfrm>
            <a:off x="1715847" y="708086"/>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References :</a:t>
            </a:r>
          </a:p>
        </p:txBody>
      </p:sp>
      <p:sp>
        <p:nvSpPr>
          <p:cNvPr id="3" name="Content Placeholder 2">
            <a:extLst>
              <a:ext uri="{FF2B5EF4-FFF2-40B4-BE49-F238E27FC236}">
                <a16:creationId xmlns:a16="http://schemas.microsoft.com/office/drawing/2014/main" id="{8D660C02-5FB0-2F46-D32B-59E501CC6E39}"/>
              </a:ext>
            </a:extLst>
          </p:cNvPr>
          <p:cNvSpPr>
            <a:spLocks noGrp="1"/>
          </p:cNvSpPr>
          <p:nvPr>
            <p:ph idx="1"/>
          </p:nvPr>
        </p:nvSpPr>
        <p:spPr/>
        <p:txBody>
          <a:bodyPr/>
          <a:lstStyle/>
          <a:p>
            <a:r>
              <a:rPr lang="en-US" dirty="0">
                <a:hlinkClick r:id="rId2"/>
              </a:rPr>
              <a:t>https://www.javatpoint.com/how-to-use-eclipse-for-java</a:t>
            </a:r>
            <a:endParaRPr lang="en-US" dirty="0"/>
          </a:p>
          <a:p>
            <a:r>
              <a:rPr lang="en-US" dirty="0">
                <a:hlinkClick r:id="rId3"/>
              </a:rPr>
              <a:t>https://www.javatpoint.com/file-operations-in-java</a:t>
            </a:r>
            <a:endParaRPr lang="en-US" dirty="0"/>
          </a:p>
          <a:p>
            <a:r>
              <a:rPr lang="en-US" dirty="0">
                <a:hlinkClick r:id="rId4"/>
              </a:rPr>
              <a:t>https://www.w3schools.com/java/java_inheritance.asp</a:t>
            </a:r>
            <a:endParaRPr lang="en-US" dirty="0"/>
          </a:p>
          <a:p>
            <a:pPr marL="0" indent="0">
              <a:buNone/>
            </a:pPr>
            <a:endParaRPr lang="en-US" dirty="0"/>
          </a:p>
        </p:txBody>
      </p:sp>
    </p:spTree>
    <p:extLst>
      <p:ext uri="{BB962C8B-B14F-4D97-AF65-F5344CB8AC3E}">
        <p14:creationId xmlns:p14="http://schemas.microsoft.com/office/powerpoint/2010/main" val="147871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253F-8C83-E262-2233-1DBB57DA6ABF}"/>
              </a:ext>
            </a:extLst>
          </p:cNvPr>
          <p:cNvSpPr>
            <a:spLocks noGrp="1"/>
          </p:cNvSpPr>
          <p:nvPr>
            <p:ph type="title"/>
          </p:nvPr>
        </p:nvSpPr>
        <p:spPr>
          <a:xfrm>
            <a:off x="4005165" y="2209070"/>
            <a:ext cx="8911687" cy="3399250"/>
          </a:xfrm>
        </p:spPr>
        <p:txBody>
          <a:bodyPr>
            <a:normAutofit/>
          </a:bodyPr>
          <a:lstStyle/>
          <a:p>
            <a:r>
              <a:rPr lang="en-US" sz="6000" dirty="0"/>
              <a:t>Thank you</a:t>
            </a:r>
          </a:p>
        </p:txBody>
      </p:sp>
    </p:spTree>
    <p:extLst>
      <p:ext uri="{BB962C8B-B14F-4D97-AF65-F5344CB8AC3E}">
        <p14:creationId xmlns:p14="http://schemas.microsoft.com/office/powerpoint/2010/main" val="269364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5E59-81C1-2049-1FB5-3DCF198616C4}"/>
              </a:ext>
            </a:extLst>
          </p:cNvPr>
          <p:cNvSpPr>
            <a:spLocks noGrp="1"/>
          </p:cNvSpPr>
          <p:nvPr>
            <p:ph type="title"/>
          </p:nvPr>
        </p:nvSpPr>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Introduction :</a:t>
            </a:r>
          </a:p>
        </p:txBody>
      </p:sp>
      <p:sp>
        <p:nvSpPr>
          <p:cNvPr id="3" name="Content Placeholder 2">
            <a:extLst>
              <a:ext uri="{FF2B5EF4-FFF2-40B4-BE49-F238E27FC236}">
                <a16:creationId xmlns:a16="http://schemas.microsoft.com/office/drawing/2014/main" id="{4FC5DB7F-85E8-D4DB-CB55-2BFC57327712}"/>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This is a Hotel Receptionist Management System  which can be used to manage activities like storing customer details, booking rooms of four different types, ordering food for particular rooms, unbooking rooms and showing the bill. It can also be used to see different room features and room availability.</a:t>
            </a:r>
          </a:p>
          <a:p>
            <a:pPr marL="0" indent="0">
              <a:buNone/>
            </a:pPr>
            <a:endParaRPr lang="en-US" dirty="0"/>
          </a:p>
        </p:txBody>
      </p:sp>
    </p:spTree>
    <p:extLst>
      <p:ext uri="{BB962C8B-B14F-4D97-AF65-F5344CB8AC3E}">
        <p14:creationId xmlns:p14="http://schemas.microsoft.com/office/powerpoint/2010/main" val="140051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8364-B527-C66E-FBEC-C0A2C03A51CE}"/>
              </a:ext>
            </a:extLst>
          </p:cNvPr>
          <p:cNvSpPr>
            <a:spLocks noGrp="1"/>
          </p:cNvSpPr>
          <p:nvPr>
            <p:ph type="title"/>
          </p:nvPr>
        </p:nvSpPr>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4DB0B5D6-001B-4B3C-22D2-785A6A2E83A2}"/>
              </a:ext>
            </a:extLst>
          </p:cNvPr>
          <p:cNvSpPr>
            <a:spLocks noGrp="1"/>
          </p:cNvSpPr>
          <p:nvPr>
            <p:ph idx="1"/>
          </p:nvPr>
        </p:nvSpPr>
        <p:spPr/>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To avoid manual and repetitive work</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Real time information of  availability of rooms.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Receptionist can reserve and check available rooms book that rooms</a:t>
            </a:r>
          </a:p>
          <a:p>
            <a:endParaRPr lang="en-US" dirty="0"/>
          </a:p>
        </p:txBody>
      </p:sp>
    </p:spTree>
    <p:extLst>
      <p:ext uri="{BB962C8B-B14F-4D97-AF65-F5344CB8AC3E}">
        <p14:creationId xmlns:p14="http://schemas.microsoft.com/office/powerpoint/2010/main" val="1844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E877-9EAD-1A94-57AD-2D9E38BC64CA}"/>
              </a:ext>
            </a:extLst>
          </p:cNvPr>
          <p:cNvSpPr>
            <a:spLocks noGrp="1"/>
          </p:cNvSpPr>
          <p:nvPr>
            <p:ph type="title"/>
          </p:nvPr>
        </p:nvSpPr>
        <p:spPr>
          <a:xfrm>
            <a:off x="1666447" y="679673"/>
            <a:ext cx="10058400" cy="525160"/>
          </a:xfrm>
        </p:spPr>
        <p:txBody>
          <a:bodyPr>
            <a:normAutofit fontScale="90000"/>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Which topic covered in project:</a:t>
            </a:r>
          </a:p>
        </p:txBody>
      </p:sp>
      <p:sp>
        <p:nvSpPr>
          <p:cNvPr id="3" name="Content Placeholder 2">
            <a:extLst>
              <a:ext uri="{FF2B5EF4-FFF2-40B4-BE49-F238E27FC236}">
                <a16:creationId xmlns:a16="http://schemas.microsoft.com/office/drawing/2014/main" id="{2FF72D3C-04CD-980E-AB2F-7EBDA02D556B}"/>
              </a:ext>
            </a:extLst>
          </p:cNvPr>
          <p:cNvSpPr>
            <a:spLocks noGrp="1"/>
          </p:cNvSpPr>
          <p:nvPr>
            <p:ph idx="1"/>
          </p:nvPr>
        </p:nvSpPr>
        <p:spPr>
          <a:xfrm>
            <a:off x="2552856" y="1417320"/>
            <a:ext cx="10058400" cy="4526280"/>
          </a:xfrm>
        </p:spPr>
        <p:txBody>
          <a:bodyPr/>
          <a:lstStyle/>
          <a:p>
            <a:pPr marL="0" indent="0">
              <a:buNone/>
            </a:pPr>
            <a:endParaRPr lang="en-US" dirty="0"/>
          </a:p>
          <a:p>
            <a:endParaRPr lang="en-US" dirty="0"/>
          </a:p>
          <a:p>
            <a:r>
              <a:rPr lang="en-US" dirty="0">
                <a:latin typeface="Arial" panose="020B0604020202020204" pitchFamily="34" charset="0"/>
                <a:cs typeface="Arial" panose="020B0604020202020204" pitchFamily="34" charset="0"/>
              </a:rPr>
              <a:t>Classes and Objects</a:t>
            </a:r>
          </a:p>
          <a:p>
            <a:r>
              <a:rPr lang="en-US" dirty="0">
                <a:latin typeface="Arial" panose="020B0604020202020204" pitchFamily="34" charset="0"/>
                <a:cs typeface="Arial" panose="020B0604020202020204" pitchFamily="34" charset="0"/>
              </a:rPr>
              <a:t> Inheritance</a:t>
            </a:r>
          </a:p>
          <a:p>
            <a:r>
              <a:rPr lang="en-US" dirty="0">
                <a:latin typeface="Arial" panose="020B0604020202020204" pitchFamily="34" charset="0"/>
                <a:cs typeface="Arial" panose="020B0604020202020204" pitchFamily="34" charset="0"/>
              </a:rPr>
              <a:t> File Handling with Objects </a:t>
            </a:r>
          </a:p>
          <a:p>
            <a:r>
              <a:rPr lang="en-US" dirty="0">
                <a:latin typeface="Arial" panose="020B0604020202020204" pitchFamily="34" charset="0"/>
                <a:cs typeface="Arial" panose="020B0604020202020204" pitchFamily="34" charset="0"/>
              </a:rPr>
              <a:t>ArrayList </a:t>
            </a:r>
          </a:p>
          <a:p>
            <a:r>
              <a:rPr lang="en-US" dirty="0">
                <a:latin typeface="Arial" panose="020B0604020202020204" pitchFamily="34" charset="0"/>
                <a:cs typeface="Arial" panose="020B0604020202020204" pitchFamily="34" charset="0"/>
              </a:rPr>
              <a:t>implementing Interface</a:t>
            </a:r>
          </a:p>
          <a:p>
            <a:r>
              <a:rPr lang="en-US" dirty="0">
                <a:latin typeface="Arial" panose="020B0604020202020204" pitchFamily="34" charset="0"/>
                <a:cs typeface="Arial" panose="020B0604020202020204" pitchFamily="34" charset="0"/>
              </a:rPr>
              <a:t>User defined exception and Exception handling.</a:t>
            </a:r>
          </a:p>
          <a:p>
            <a:endParaRPr lang="en-US" dirty="0"/>
          </a:p>
        </p:txBody>
      </p:sp>
    </p:spTree>
    <p:extLst>
      <p:ext uri="{BB962C8B-B14F-4D97-AF65-F5344CB8AC3E}">
        <p14:creationId xmlns:p14="http://schemas.microsoft.com/office/powerpoint/2010/main" val="241489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0E5-BBD1-C938-E709-AE94D2ACBBE0}"/>
              </a:ext>
            </a:extLst>
          </p:cNvPr>
          <p:cNvSpPr>
            <a:spLocks noGrp="1"/>
          </p:cNvSpPr>
          <p:nvPr>
            <p:ph type="title"/>
          </p:nvPr>
        </p:nvSpPr>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Software Requirement :</a:t>
            </a:r>
          </a:p>
        </p:txBody>
      </p:sp>
      <p:sp>
        <p:nvSpPr>
          <p:cNvPr id="3" name="Content Placeholder 2">
            <a:extLst>
              <a:ext uri="{FF2B5EF4-FFF2-40B4-BE49-F238E27FC236}">
                <a16:creationId xmlns:a16="http://schemas.microsoft.com/office/drawing/2014/main" id="{FC255C40-709E-DD97-6007-8A5AD23E1CDB}"/>
              </a:ext>
            </a:extLst>
          </p:cNvPr>
          <p:cNvSpPr>
            <a:spLocks noGrp="1"/>
          </p:cNvSpPr>
          <p:nvPr>
            <p:ph idx="1"/>
          </p:nvPr>
        </p:nvSpPr>
        <p:spPr>
          <a:xfrm>
            <a:off x="2751545" y="1717270"/>
            <a:ext cx="8915400" cy="3777622"/>
          </a:xfrm>
        </p:spPr>
        <p:txBody>
          <a:bodyPr/>
          <a:lstStyle/>
          <a:p>
            <a:r>
              <a:rPr lang="en-US" dirty="0"/>
              <a:t>Eclipse IDE</a:t>
            </a:r>
          </a:p>
          <a:p>
            <a:endParaRPr lang="en-US" sz="1800" dirty="0"/>
          </a:p>
          <a:p>
            <a:endParaRPr lang="en-US" dirty="0"/>
          </a:p>
          <a:p>
            <a:pPr marL="0" indent="0">
              <a:buNone/>
            </a:pPr>
            <a:endParaRPr lang="en-US" sz="1800" dirty="0"/>
          </a:p>
          <a:p>
            <a:endParaRPr lang="en-IN" sz="1800" dirty="0"/>
          </a:p>
          <a:p>
            <a:r>
              <a:rPr lang="en-IN" sz="1800" dirty="0"/>
              <a:t>Windows 10 or above.</a:t>
            </a:r>
          </a:p>
          <a:p>
            <a:r>
              <a:rPr lang="en-IN" sz="1800" dirty="0"/>
              <a:t>RAM: 4GB or above.</a:t>
            </a:r>
          </a:p>
          <a:p>
            <a:endParaRPr lang="en-IN" sz="1800" dirty="0"/>
          </a:p>
          <a:p>
            <a:endParaRPr lang="en-US" dirty="0"/>
          </a:p>
          <a:p>
            <a:pPr marL="0" indent="0">
              <a:buNone/>
            </a:pPr>
            <a:endParaRPr lang="en-US" dirty="0"/>
          </a:p>
        </p:txBody>
      </p:sp>
      <p:sp>
        <p:nvSpPr>
          <p:cNvPr id="5" name="TextBox 4">
            <a:extLst>
              <a:ext uri="{FF2B5EF4-FFF2-40B4-BE49-F238E27FC236}">
                <a16:creationId xmlns:a16="http://schemas.microsoft.com/office/drawing/2014/main" id="{31B8D073-B813-251D-F314-C4E361688FC0}"/>
              </a:ext>
            </a:extLst>
          </p:cNvPr>
          <p:cNvSpPr txBox="1"/>
          <p:nvPr/>
        </p:nvSpPr>
        <p:spPr>
          <a:xfrm>
            <a:off x="2592925" y="2493219"/>
            <a:ext cx="6097554" cy="646331"/>
          </a:xfrm>
          <a:prstGeom prst="rect">
            <a:avLst/>
          </a:prstGeom>
          <a:noFill/>
        </p:spPr>
        <p:txBody>
          <a:bodyPr wrap="square">
            <a:spAutoFit/>
          </a:bodyPr>
          <a:lstStyle/>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Hardware Requirement: </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0910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249D-9727-301F-D2A6-17C154EF71DF}"/>
              </a:ext>
            </a:extLst>
          </p:cNvPr>
          <p:cNvSpPr>
            <a:spLocks noGrp="1"/>
          </p:cNvSpPr>
          <p:nvPr>
            <p:ph type="title"/>
          </p:nvPr>
        </p:nvSpPr>
        <p:spPr>
          <a:xfrm>
            <a:off x="1806407" y="538488"/>
            <a:ext cx="10058400" cy="954368"/>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Use case Diagram:</a:t>
            </a:r>
          </a:p>
        </p:txBody>
      </p:sp>
      <p:pic>
        <p:nvPicPr>
          <p:cNvPr id="5" name="Graphic 4" descr="Man with solid fill">
            <a:extLst>
              <a:ext uri="{FF2B5EF4-FFF2-40B4-BE49-F238E27FC236}">
                <a16:creationId xmlns:a16="http://schemas.microsoft.com/office/drawing/2014/main" id="{1DA30D8C-8A2B-2D02-670B-DA4D217E8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3125" y="3210657"/>
            <a:ext cx="914400" cy="1320282"/>
          </a:xfrm>
          <a:prstGeom prst="rect">
            <a:avLst/>
          </a:prstGeom>
        </p:spPr>
      </p:pic>
      <p:sp>
        <p:nvSpPr>
          <p:cNvPr id="6" name="TextBox 5">
            <a:extLst>
              <a:ext uri="{FF2B5EF4-FFF2-40B4-BE49-F238E27FC236}">
                <a16:creationId xmlns:a16="http://schemas.microsoft.com/office/drawing/2014/main" id="{7A29CEE8-A8D3-F896-8148-C561D33A748C}"/>
              </a:ext>
            </a:extLst>
          </p:cNvPr>
          <p:cNvSpPr txBox="1"/>
          <p:nvPr/>
        </p:nvSpPr>
        <p:spPr>
          <a:xfrm>
            <a:off x="1614195" y="4460186"/>
            <a:ext cx="1810140" cy="369332"/>
          </a:xfrm>
          <a:prstGeom prst="rect">
            <a:avLst/>
          </a:prstGeom>
          <a:noFill/>
        </p:spPr>
        <p:txBody>
          <a:bodyPr wrap="square" rtlCol="0">
            <a:spAutoFit/>
          </a:bodyPr>
          <a:lstStyle/>
          <a:p>
            <a:pPr algn="r"/>
            <a:r>
              <a:rPr lang="en-US" dirty="0"/>
              <a:t>Receptionist</a:t>
            </a:r>
          </a:p>
        </p:txBody>
      </p:sp>
      <p:sp>
        <p:nvSpPr>
          <p:cNvPr id="7" name="Oval 6">
            <a:extLst>
              <a:ext uri="{FF2B5EF4-FFF2-40B4-BE49-F238E27FC236}">
                <a16:creationId xmlns:a16="http://schemas.microsoft.com/office/drawing/2014/main" id="{91D2E7EF-D97D-41BE-FE20-2A3371033473}"/>
              </a:ext>
            </a:extLst>
          </p:cNvPr>
          <p:cNvSpPr/>
          <p:nvPr/>
        </p:nvSpPr>
        <p:spPr>
          <a:xfrm>
            <a:off x="6027695" y="1118148"/>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Login </a:t>
            </a:r>
          </a:p>
        </p:txBody>
      </p:sp>
      <p:sp>
        <p:nvSpPr>
          <p:cNvPr id="12" name="Oval 11">
            <a:extLst>
              <a:ext uri="{FF2B5EF4-FFF2-40B4-BE49-F238E27FC236}">
                <a16:creationId xmlns:a16="http://schemas.microsoft.com/office/drawing/2014/main" id="{BB475C74-BBB9-C4EA-BACC-59D93AA329EE}"/>
              </a:ext>
            </a:extLst>
          </p:cNvPr>
          <p:cNvSpPr/>
          <p:nvPr/>
        </p:nvSpPr>
        <p:spPr>
          <a:xfrm>
            <a:off x="5994106" y="2056664"/>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Display room details</a:t>
            </a:r>
          </a:p>
        </p:txBody>
      </p:sp>
      <p:sp>
        <p:nvSpPr>
          <p:cNvPr id="13" name="Oval 12">
            <a:extLst>
              <a:ext uri="{FF2B5EF4-FFF2-40B4-BE49-F238E27FC236}">
                <a16:creationId xmlns:a16="http://schemas.microsoft.com/office/drawing/2014/main" id="{DE6A6E55-B211-7848-7EDA-98A5372D74F0}"/>
              </a:ext>
            </a:extLst>
          </p:cNvPr>
          <p:cNvSpPr/>
          <p:nvPr/>
        </p:nvSpPr>
        <p:spPr>
          <a:xfrm>
            <a:off x="5994106" y="3009122"/>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Display room availability </a:t>
            </a:r>
          </a:p>
        </p:txBody>
      </p:sp>
      <p:sp>
        <p:nvSpPr>
          <p:cNvPr id="14" name="Oval 13">
            <a:extLst>
              <a:ext uri="{FF2B5EF4-FFF2-40B4-BE49-F238E27FC236}">
                <a16:creationId xmlns:a16="http://schemas.microsoft.com/office/drawing/2014/main" id="{7649CC55-0A43-21E2-49E4-17B8BCE82423}"/>
              </a:ext>
            </a:extLst>
          </p:cNvPr>
          <p:cNvSpPr/>
          <p:nvPr/>
        </p:nvSpPr>
        <p:spPr>
          <a:xfrm>
            <a:off x="5997958" y="3989763"/>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Book Room</a:t>
            </a:r>
          </a:p>
        </p:txBody>
      </p:sp>
      <p:sp>
        <p:nvSpPr>
          <p:cNvPr id="15" name="Oval 14">
            <a:extLst>
              <a:ext uri="{FF2B5EF4-FFF2-40B4-BE49-F238E27FC236}">
                <a16:creationId xmlns:a16="http://schemas.microsoft.com/office/drawing/2014/main" id="{18063D86-1420-D75B-C27F-50012152D119}"/>
              </a:ext>
            </a:extLst>
          </p:cNvPr>
          <p:cNvSpPr/>
          <p:nvPr/>
        </p:nvSpPr>
        <p:spPr>
          <a:xfrm>
            <a:off x="5994105" y="4942221"/>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Order food</a:t>
            </a:r>
          </a:p>
        </p:txBody>
      </p:sp>
      <p:sp>
        <p:nvSpPr>
          <p:cNvPr id="16" name="Oval 15">
            <a:extLst>
              <a:ext uri="{FF2B5EF4-FFF2-40B4-BE49-F238E27FC236}">
                <a16:creationId xmlns:a16="http://schemas.microsoft.com/office/drawing/2014/main" id="{58663B04-80BA-FEC6-770E-E7C48E1E6F80}"/>
              </a:ext>
            </a:extLst>
          </p:cNvPr>
          <p:cNvSpPr/>
          <p:nvPr/>
        </p:nvSpPr>
        <p:spPr>
          <a:xfrm>
            <a:off x="5994104" y="5879242"/>
            <a:ext cx="2855167" cy="8397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checkout</a:t>
            </a:r>
          </a:p>
        </p:txBody>
      </p:sp>
      <p:cxnSp>
        <p:nvCxnSpPr>
          <p:cNvPr id="18" name="Straight Arrow Connector 17">
            <a:extLst>
              <a:ext uri="{FF2B5EF4-FFF2-40B4-BE49-F238E27FC236}">
                <a16:creationId xmlns:a16="http://schemas.microsoft.com/office/drawing/2014/main" id="{259EE780-8046-541C-EE59-7DC4B5AFB6A0}"/>
              </a:ext>
            </a:extLst>
          </p:cNvPr>
          <p:cNvCxnSpPr>
            <a:cxnSpLocks/>
          </p:cNvCxnSpPr>
          <p:nvPr/>
        </p:nvCxnSpPr>
        <p:spPr>
          <a:xfrm flipV="1">
            <a:off x="3247054" y="1654691"/>
            <a:ext cx="2747050" cy="18324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B2B16E8-0616-3A07-555B-CDEDEE396940}"/>
              </a:ext>
            </a:extLst>
          </p:cNvPr>
          <p:cNvCxnSpPr>
            <a:cxnSpLocks/>
          </p:cNvCxnSpPr>
          <p:nvPr/>
        </p:nvCxnSpPr>
        <p:spPr>
          <a:xfrm>
            <a:off x="3424335" y="4492452"/>
            <a:ext cx="2495125" cy="8696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FA2B14E4-8CFC-4D0F-0E32-00AC21436BB9}"/>
              </a:ext>
            </a:extLst>
          </p:cNvPr>
          <p:cNvCxnSpPr>
            <a:cxnSpLocks/>
            <a:stCxn id="6" idx="3"/>
          </p:cNvCxnSpPr>
          <p:nvPr/>
        </p:nvCxnSpPr>
        <p:spPr>
          <a:xfrm>
            <a:off x="3424335" y="4644852"/>
            <a:ext cx="2495125" cy="1522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71D5F36-5728-7A33-30D6-2335BFE82BD3}"/>
              </a:ext>
            </a:extLst>
          </p:cNvPr>
          <p:cNvCxnSpPr>
            <a:cxnSpLocks/>
            <a:endCxn id="13" idx="2"/>
          </p:cNvCxnSpPr>
          <p:nvPr/>
        </p:nvCxnSpPr>
        <p:spPr>
          <a:xfrm flipV="1">
            <a:off x="3424335" y="3429000"/>
            <a:ext cx="2569771" cy="515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5CB3453-9274-924D-01E4-D75EEDACC88A}"/>
              </a:ext>
            </a:extLst>
          </p:cNvPr>
          <p:cNvCxnSpPr>
            <a:cxnSpLocks/>
          </p:cNvCxnSpPr>
          <p:nvPr/>
        </p:nvCxnSpPr>
        <p:spPr>
          <a:xfrm>
            <a:off x="3497055" y="4216565"/>
            <a:ext cx="2422405" cy="243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FC97781E-3E13-FDB5-E4AE-C3B46EDD4786}"/>
              </a:ext>
            </a:extLst>
          </p:cNvPr>
          <p:cNvCxnSpPr>
            <a:cxnSpLocks/>
            <a:endCxn id="12" idx="2"/>
          </p:cNvCxnSpPr>
          <p:nvPr/>
        </p:nvCxnSpPr>
        <p:spPr>
          <a:xfrm flipV="1">
            <a:off x="3344281" y="2476542"/>
            <a:ext cx="2649825" cy="11910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342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55E9-0164-22E2-5105-410FA49BA5BA}"/>
              </a:ext>
            </a:extLst>
          </p:cNvPr>
          <p:cNvSpPr>
            <a:spLocks noGrp="1"/>
          </p:cNvSpPr>
          <p:nvPr>
            <p:ph type="title"/>
          </p:nvPr>
        </p:nvSpPr>
        <p:spPr>
          <a:xfrm>
            <a:off x="1640156" y="398619"/>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Flow diagram :</a:t>
            </a:r>
          </a:p>
        </p:txBody>
      </p:sp>
      <p:sp>
        <p:nvSpPr>
          <p:cNvPr id="8" name="Flowchart: Terminator 7">
            <a:extLst>
              <a:ext uri="{FF2B5EF4-FFF2-40B4-BE49-F238E27FC236}">
                <a16:creationId xmlns:a16="http://schemas.microsoft.com/office/drawing/2014/main" id="{F7127B38-E7F6-AC98-5268-B68D0D52B1EE}"/>
              </a:ext>
            </a:extLst>
          </p:cNvPr>
          <p:cNvSpPr/>
          <p:nvPr/>
        </p:nvSpPr>
        <p:spPr>
          <a:xfrm>
            <a:off x="6737945" y="208705"/>
            <a:ext cx="998377" cy="31050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9" name="Rectangle 8">
            <a:extLst>
              <a:ext uri="{FF2B5EF4-FFF2-40B4-BE49-F238E27FC236}">
                <a16:creationId xmlns:a16="http://schemas.microsoft.com/office/drawing/2014/main" id="{94B28C5E-7C2B-CF7B-F0F0-3A1799E6918B}"/>
              </a:ext>
            </a:extLst>
          </p:cNvPr>
          <p:cNvSpPr/>
          <p:nvPr/>
        </p:nvSpPr>
        <p:spPr>
          <a:xfrm>
            <a:off x="6706838" y="674146"/>
            <a:ext cx="1060581" cy="38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p>
        </p:txBody>
      </p:sp>
      <p:sp>
        <p:nvSpPr>
          <p:cNvPr id="10" name="Rectangle 9">
            <a:extLst>
              <a:ext uri="{FF2B5EF4-FFF2-40B4-BE49-F238E27FC236}">
                <a16:creationId xmlns:a16="http://schemas.microsoft.com/office/drawing/2014/main" id="{E4587D72-839C-CE28-9002-FB3FE14EACB2}"/>
              </a:ext>
            </a:extLst>
          </p:cNvPr>
          <p:cNvSpPr/>
          <p:nvPr/>
        </p:nvSpPr>
        <p:spPr>
          <a:xfrm>
            <a:off x="6271024" y="1266556"/>
            <a:ext cx="1932217" cy="483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room details </a:t>
            </a:r>
          </a:p>
        </p:txBody>
      </p:sp>
      <p:sp>
        <p:nvSpPr>
          <p:cNvPr id="11" name="Flowchart: Decision 10">
            <a:extLst>
              <a:ext uri="{FF2B5EF4-FFF2-40B4-BE49-F238E27FC236}">
                <a16:creationId xmlns:a16="http://schemas.microsoft.com/office/drawing/2014/main" id="{EC59083D-741C-9DF3-E17B-6EB93ED81D02}"/>
              </a:ext>
            </a:extLst>
          </p:cNvPr>
          <p:cNvSpPr/>
          <p:nvPr/>
        </p:nvSpPr>
        <p:spPr>
          <a:xfrm>
            <a:off x="5976330" y="1935194"/>
            <a:ext cx="2521599" cy="100733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Room</a:t>
            </a:r>
          </a:p>
          <a:p>
            <a:pPr algn="ctr"/>
            <a:r>
              <a:rPr lang="en-US" dirty="0"/>
              <a:t>available</a:t>
            </a:r>
          </a:p>
        </p:txBody>
      </p:sp>
      <p:sp>
        <p:nvSpPr>
          <p:cNvPr id="12" name="Rectangle 11">
            <a:extLst>
              <a:ext uri="{FF2B5EF4-FFF2-40B4-BE49-F238E27FC236}">
                <a16:creationId xmlns:a16="http://schemas.microsoft.com/office/drawing/2014/main" id="{B2FA8FF6-4ADD-20D6-F512-37B943E8E6EC}"/>
              </a:ext>
            </a:extLst>
          </p:cNvPr>
          <p:cNvSpPr/>
          <p:nvPr/>
        </p:nvSpPr>
        <p:spPr>
          <a:xfrm>
            <a:off x="6420039" y="3141403"/>
            <a:ext cx="1637912" cy="512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add details</a:t>
            </a:r>
          </a:p>
          <a:p>
            <a:pPr algn="ctr"/>
            <a:r>
              <a:rPr lang="en-US" dirty="0"/>
              <a:t>And book</a:t>
            </a:r>
          </a:p>
        </p:txBody>
      </p:sp>
      <p:sp>
        <p:nvSpPr>
          <p:cNvPr id="13" name="Rectangle 12">
            <a:extLst>
              <a:ext uri="{FF2B5EF4-FFF2-40B4-BE49-F238E27FC236}">
                <a16:creationId xmlns:a16="http://schemas.microsoft.com/office/drawing/2014/main" id="{0457121D-C9B5-8B18-0597-D1D74BCCE674}"/>
              </a:ext>
            </a:extLst>
          </p:cNvPr>
          <p:cNvSpPr/>
          <p:nvPr/>
        </p:nvSpPr>
        <p:spPr>
          <a:xfrm>
            <a:off x="9502605" y="2247976"/>
            <a:ext cx="1251859" cy="381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Recheck</a:t>
            </a:r>
          </a:p>
        </p:txBody>
      </p:sp>
      <p:sp>
        <p:nvSpPr>
          <p:cNvPr id="15" name="Flowchart: Decision 14">
            <a:extLst>
              <a:ext uri="{FF2B5EF4-FFF2-40B4-BE49-F238E27FC236}">
                <a16:creationId xmlns:a16="http://schemas.microsoft.com/office/drawing/2014/main" id="{FD13590B-8A38-A479-6224-57A068DD743D}"/>
              </a:ext>
            </a:extLst>
          </p:cNvPr>
          <p:cNvSpPr/>
          <p:nvPr/>
        </p:nvSpPr>
        <p:spPr>
          <a:xfrm>
            <a:off x="5976332" y="3870865"/>
            <a:ext cx="2521599" cy="100733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Food order</a:t>
            </a:r>
          </a:p>
        </p:txBody>
      </p:sp>
      <p:sp>
        <p:nvSpPr>
          <p:cNvPr id="16" name="Rectangle 15">
            <a:extLst>
              <a:ext uri="{FF2B5EF4-FFF2-40B4-BE49-F238E27FC236}">
                <a16:creationId xmlns:a16="http://schemas.microsoft.com/office/drawing/2014/main" id="{7D673073-E264-CA2C-7DAE-B14505617B5C}"/>
              </a:ext>
            </a:extLst>
          </p:cNvPr>
          <p:cNvSpPr/>
          <p:nvPr/>
        </p:nvSpPr>
        <p:spPr>
          <a:xfrm>
            <a:off x="6418174" y="5197668"/>
            <a:ext cx="1637912" cy="512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add list of food</a:t>
            </a:r>
          </a:p>
        </p:txBody>
      </p:sp>
      <p:sp>
        <p:nvSpPr>
          <p:cNvPr id="17" name="Flowchart: Decision 16">
            <a:extLst>
              <a:ext uri="{FF2B5EF4-FFF2-40B4-BE49-F238E27FC236}">
                <a16:creationId xmlns:a16="http://schemas.microsoft.com/office/drawing/2014/main" id="{1B308387-9990-356D-D40A-851934A6E719}"/>
              </a:ext>
            </a:extLst>
          </p:cNvPr>
          <p:cNvSpPr/>
          <p:nvPr/>
        </p:nvSpPr>
        <p:spPr>
          <a:xfrm>
            <a:off x="9316887" y="4137565"/>
            <a:ext cx="2521599" cy="100733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checkout</a:t>
            </a:r>
          </a:p>
        </p:txBody>
      </p:sp>
      <p:sp>
        <p:nvSpPr>
          <p:cNvPr id="18" name="Rectangle 17">
            <a:extLst>
              <a:ext uri="{FF2B5EF4-FFF2-40B4-BE49-F238E27FC236}">
                <a16:creationId xmlns:a16="http://schemas.microsoft.com/office/drawing/2014/main" id="{002504E9-E9AB-47C2-C593-0DA580E3D79C}"/>
              </a:ext>
            </a:extLst>
          </p:cNvPr>
          <p:cNvSpPr/>
          <p:nvPr/>
        </p:nvSpPr>
        <p:spPr>
          <a:xfrm>
            <a:off x="9758727" y="6152231"/>
            <a:ext cx="1637912" cy="512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Exit </a:t>
            </a:r>
          </a:p>
        </p:txBody>
      </p:sp>
      <p:sp>
        <p:nvSpPr>
          <p:cNvPr id="19" name="Rectangle 18">
            <a:extLst>
              <a:ext uri="{FF2B5EF4-FFF2-40B4-BE49-F238E27FC236}">
                <a16:creationId xmlns:a16="http://schemas.microsoft.com/office/drawing/2014/main" id="{55D11033-481F-C6E4-301E-4A8B27634D1A}"/>
              </a:ext>
            </a:extLst>
          </p:cNvPr>
          <p:cNvSpPr/>
          <p:nvPr/>
        </p:nvSpPr>
        <p:spPr>
          <a:xfrm>
            <a:off x="9758727" y="5453938"/>
            <a:ext cx="1637912" cy="512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Display bill</a:t>
            </a:r>
          </a:p>
        </p:txBody>
      </p:sp>
      <p:cxnSp>
        <p:nvCxnSpPr>
          <p:cNvPr id="22" name="Straight Connector 21">
            <a:extLst>
              <a:ext uri="{FF2B5EF4-FFF2-40B4-BE49-F238E27FC236}">
                <a16:creationId xmlns:a16="http://schemas.microsoft.com/office/drawing/2014/main" id="{9FDAE595-7607-04D6-E35E-15CE3189D235}"/>
              </a:ext>
            </a:extLst>
          </p:cNvPr>
          <p:cNvCxnSpPr>
            <a:cxnSpLocks/>
            <a:stCxn id="8" idx="2"/>
            <a:endCxn id="9" idx="0"/>
          </p:cNvCxnSpPr>
          <p:nvPr/>
        </p:nvCxnSpPr>
        <p:spPr>
          <a:xfrm flipH="1">
            <a:off x="7237129" y="519213"/>
            <a:ext cx="5" cy="154933"/>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D47EF628-FE40-AD82-C2A4-A93261A89F72}"/>
              </a:ext>
            </a:extLst>
          </p:cNvPr>
          <p:cNvCxnSpPr>
            <a:stCxn id="9" idx="2"/>
            <a:endCxn id="10" idx="0"/>
          </p:cNvCxnSpPr>
          <p:nvPr/>
        </p:nvCxnSpPr>
        <p:spPr>
          <a:xfrm>
            <a:off x="7237129" y="1055913"/>
            <a:ext cx="4" cy="210643"/>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B118312C-C6CB-B34F-C013-90F7137462E3}"/>
              </a:ext>
            </a:extLst>
          </p:cNvPr>
          <p:cNvCxnSpPr>
            <a:stCxn id="10" idx="2"/>
            <a:endCxn id="11" idx="0"/>
          </p:cNvCxnSpPr>
          <p:nvPr/>
        </p:nvCxnSpPr>
        <p:spPr>
          <a:xfrm flipH="1">
            <a:off x="7237130" y="1749740"/>
            <a:ext cx="3" cy="185454"/>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0F6B2D28-AECE-FDC8-3434-10403D79D8ED}"/>
              </a:ext>
            </a:extLst>
          </p:cNvPr>
          <p:cNvCxnSpPr>
            <a:stCxn id="11" idx="2"/>
            <a:endCxn id="12" idx="0"/>
          </p:cNvCxnSpPr>
          <p:nvPr/>
        </p:nvCxnSpPr>
        <p:spPr>
          <a:xfrm>
            <a:off x="7237130" y="2942527"/>
            <a:ext cx="1865" cy="19887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A93E6D98-F0A8-A21C-B7E5-BC0C5DD66FBB}"/>
              </a:ext>
            </a:extLst>
          </p:cNvPr>
          <p:cNvCxnSpPr>
            <a:stCxn id="15" idx="2"/>
            <a:endCxn id="16" idx="0"/>
          </p:cNvCxnSpPr>
          <p:nvPr/>
        </p:nvCxnSpPr>
        <p:spPr>
          <a:xfrm flipH="1">
            <a:off x="7237130" y="4878198"/>
            <a:ext cx="2" cy="31947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A831C887-8C6B-46D6-3393-538CEE7B4871}"/>
              </a:ext>
            </a:extLst>
          </p:cNvPr>
          <p:cNvCxnSpPr>
            <a:stCxn id="12" idx="2"/>
            <a:endCxn id="15" idx="0"/>
          </p:cNvCxnSpPr>
          <p:nvPr/>
        </p:nvCxnSpPr>
        <p:spPr>
          <a:xfrm flipH="1">
            <a:off x="7237132" y="3653944"/>
            <a:ext cx="1863" cy="216921"/>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B320B870-950C-7551-B31F-1358C9C4D5F7}"/>
              </a:ext>
            </a:extLst>
          </p:cNvPr>
          <p:cNvCxnSpPr>
            <a:stCxn id="11" idx="3"/>
            <a:endCxn id="13" idx="1"/>
          </p:cNvCxnSpPr>
          <p:nvPr/>
        </p:nvCxnSpPr>
        <p:spPr>
          <a:xfrm flipV="1">
            <a:off x="8497929" y="2438860"/>
            <a:ext cx="1004676" cy="1"/>
          </a:xfrm>
          <a:prstGeom prst="line">
            <a:avLst/>
          </a:prstGeom>
        </p:spPr>
        <p:style>
          <a:lnRef idx="2">
            <a:schemeClr val="dk1"/>
          </a:lnRef>
          <a:fillRef idx="0">
            <a:schemeClr val="dk1"/>
          </a:fillRef>
          <a:effectRef idx="1">
            <a:schemeClr val="dk1"/>
          </a:effectRef>
          <a:fontRef idx="minor">
            <a:schemeClr val="tx1"/>
          </a:fontRef>
        </p:style>
      </p:cxnSp>
      <p:cxnSp>
        <p:nvCxnSpPr>
          <p:cNvPr id="66" name="Connector: Elbow 65">
            <a:extLst>
              <a:ext uri="{FF2B5EF4-FFF2-40B4-BE49-F238E27FC236}">
                <a16:creationId xmlns:a16="http://schemas.microsoft.com/office/drawing/2014/main" id="{9214F3A1-A6DB-F337-595C-4198DADF03BF}"/>
              </a:ext>
            </a:extLst>
          </p:cNvPr>
          <p:cNvCxnSpPr>
            <a:stCxn id="13" idx="0"/>
          </p:cNvCxnSpPr>
          <p:nvPr/>
        </p:nvCxnSpPr>
        <p:spPr>
          <a:xfrm rot="16200000" flipV="1">
            <a:off x="8480078" y="599518"/>
            <a:ext cx="405509" cy="289140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Connector: Elbow 67">
            <a:extLst>
              <a:ext uri="{FF2B5EF4-FFF2-40B4-BE49-F238E27FC236}">
                <a16:creationId xmlns:a16="http://schemas.microsoft.com/office/drawing/2014/main" id="{2760EB94-5B8E-EFAD-23C6-47C1EEAF049A}"/>
              </a:ext>
            </a:extLst>
          </p:cNvPr>
          <p:cNvCxnSpPr>
            <a:stCxn id="16" idx="2"/>
            <a:endCxn id="17" idx="1"/>
          </p:cNvCxnSpPr>
          <p:nvPr/>
        </p:nvCxnSpPr>
        <p:spPr>
          <a:xfrm rot="5400000" flipH="1" flipV="1">
            <a:off x="7742519" y="4135842"/>
            <a:ext cx="1068977" cy="2079757"/>
          </a:xfrm>
          <a:prstGeom prst="bentConnector4">
            <a:avLst>
              <a:gd name="adj1" fmla="val -21385"/>
              <a:gd name="adj2" fmla="val 69689"/>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37A086DF-8E01-1EF7-82CE-323B77C8E79A}"/>
              </a:ext>
            </a:extLst>
          </p:cNvPr>
          <p:cNvCxnSpPr>
            <a:stCxn id="17" idx="2"/>
            <a:endCxn id="19" idx="0"/>
          </p:cNvCxnSpPr>
          <p:nvPr/>
        </p:nvCxnSpPr>
        <p:spPr>
          <a:xfrm flipH="1">
            <a:off x="10577683" y="5144898"/>
            <a:ext cx="4" cy="30904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44C3A654-44A3-86C7-0B14-659F0C91070B}"/>
              </a:ext>
            </a:extLst>
          </p:cNvPr>
          <p:cNvCxnSpPr>
            <a:stCxn id="19" idx="2"/>
            <a:endCxn id="18" idx="0"/>
          </p:cNvCxnSpPr>
          <p:nvPr/>
        </p:nvCxnSpPr>
        <p:spPr>
          <a:xfrm>
            <a:off x="10577683" y="5966479"/>
            <a:ext cx="0" cy="185752"/>
          </a:xfrm>
          <a:prstGeom prst="line">
            <a:avLst/>
          </a:prstGeom>
        </p:spPr>
        <p:style>
          <a:lnRef idx="2">
            <a:schemeClr val="dk1"/>
          </a:lnRef>
          <a:fillRef idx="0">
            <a:schemeClr val="dk1"/>
          </a:fillRef>
          <a:effectRef idx="1">
            <a:schemeClr val="dk1"/>
          </a:effectRef>
          <a:fontRef idx="minor">
            <a:schemeClr val="tx1"/>
          </a:fontRef>
        </p:style>
      </p:cxnSp>
      <p:sp>
        <p:nvSpPr>
          <p:cNvPr id="79" name="TextBox 78">
            <a:extLst>
              <a:ext uri="{FF2B5EF4-FFF2-40B4-BE49-F238E27FC236}">
                <a16:creationId xmlns:a16="http://schemas.microsoft.com/office/drawing/2014/main" id="{449FC71B-3DE4-C65B-346A-92A309905FB4}"/>
              </a:ext>
            </a:extLst>
          </p:cNvPr>
          <p:cNvSpPr txBox="1"/>
          <p:nvPr/>
        </p:nvSpPr>
        <p:spPr>
          <a:xfrm>
            <a:off x="6795288" y="4828336"/>
            <a:ext cx="130215" cy="369332"/>
          </a:xfrm>
          <a:prstGeom prst="rect">
            <a:avLst/>
          </a:prstGeom>
          <a:noFill/>
        </p:spPr>
        <p:txBody>
          <a:bodyPr wrap="square" rtlCol="0">
            <a:spAutoFit/>
          </a:bodyPr>
          <a:lstStyle/>
          <a:p>
            <a:r>
              <a:rPr lang="en-US" dirty="0">
                <a:solidFill>
                  <a:srgbClr val="0070C0"/>
                </a:solidFill>
              </a:rPr>
              <a:t>Y</a:t>
            </a:r>
          </a:p>
        </p:txBody>
      </p:sp>
      <p:cxnSp>
        <p:nvCxnSpPr>
          <p:cNvPr id="81" name="Connector: Elbow 80">
            <a:extLst>
              <a:ext uri="{FF2B5EF4-FFF2-40B4-BE49-F238E27FC236}">
                <a16:creationId xmlns:a16="http://schemas.microsoft.com/office/drawing/2014/main" id="{134A5981-EB2B-AF50-F8F1-EC9181B9BD2D}"/>
              </a:ext>
            </a:extLst>
          </p:cNvPr>
          <p:cNvCxnSpPr>
            <a:stCxn id="15" idx="3"/>
            <a:endCxn id="17" idx="0"/>
          </p:cNvCxnSpPr>
          <p:nvPr/>
        </p:nvCxnSpPr>
        <p:spPr>
          <a:xfrm flipV="1">
            <a:off x="8497931" y="4137565"/>
            <a:ext cx="2079756" cy="236967"/>
          </a:xfrm>
          <a:prstGeom prst="bentConnector4">
            <a:avLst>
              <a:gd name="adj1" fmla="val 19689"/>
              <a:gd name="adj2" fmla="val 309016"/>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FDEA2F66-F26C-0FBB-F411-38B386E61AFD}"/>
              </a:ext>
            </a:extLst>
          </p:cNvPr>
          <p:cNvSpPr txBox="1"/>
          <p:nvPr/>
        </p:nvSpPr>
        <p:spPr>
          <a:xfrm>
            <a:off x="8366330" y="3974450"/>
            <a:ext cx="508000" cy="369332"/>
          </a:xfrm>
          <a:prstGeom prst="rect">
            <a:avLst/>
          </a:prstGeom>
          <a:noFill/>
        </p:spPr>
        <p:txBody>
          <a:bodyPr wrap="square" rtlCol="0">
            <a:spAutoFit/>
          </a:bodyPr>
          <a:lstStyle/>
          <a:p>
            <a:r>
              <a:rPr lang="en-US" dirty="0">
                <a:solidFill>
                  <a:srgbClr val="0070C0"/>
                </a:solidFill>
              </a:rPr>
              <a:t>N</a:t>
            </a:r>
          </a:p>
        </p:txBody>
      </p:sp>
      <p:pic>
        <p:nvPicPr>
          <p:cNvPr id="84" name="Picture 83">
            <a:extLst>
              <a:ext uri="{FF2B5EF4-FFF2-40B4-BE49-F238E27FC236}">
                <a16:creationId xmlns:a16="http://schemas.microsoft.com/office/drawing/2014/main" id="{AE91F145-3AE2-4F6E-93BE-D1744B2E1273}"/>
              </a:ext>
            </a:extLst>
          </p:cNvPr>
          <p:cNvPicPr>
            <a:picLocks noChangeAspect="1"/>
          </p:cNvPicPr>
          <p:nvPr/>
        </p:nvPicPr>
        <p:blipFill>
          <a:blip r:embed="rId2"/>
          <a:stretch>
            <a:fillRect/>
          </a:stretch>
        </p:blipFill>
        <p:spPr>
          <a:xfrm>
            <a:off x="7414163" y="2779632"/>
            <a:ext cx="426757" cy="493819"/>
          </a:xfrm>
          <a:prstGeom prst="rect">
            <a:avLst/>
          </a:prstGeom>
        </p:spPr>
      </p:pic>
      <p:sp>
        <p:nvSpPr>
          <p:cNvPr id="85" name="TextBox 84">
            <a:extLst>
              <a:ext uri="{FF2B5EF4-FFF2-40B4-BE49-F238E27FC236}">
                <a16:creationId xmlns:a16="http://schemas.microsoft.com/office/drawing/2014/main" id="{D66854B5-58B4-242E-23F6-B19E5D39982B}"/>
              </a:ext>
            </a:extLst>
          </p:cNvPr>
          <p:cNvSpPr txBox="1"/>
          <p:nvPr/>
        </p:nvSpPr>
        <p:spPr>
          <a:xfrm>
            <a:off x="8492267" y="2073266"/>
            <a:ext cx="508000" cy="369332"/>
          </a:xfrm>
          <a:prstGeom prst="rect">
            <a:avLst/>
          </a:prstGeom>
          <a:noFill/>
        </p:spPr>
        <p:txBody>
          <a:bodyPr wrap="square" rtlCol="0">
            <a:spAutoFit/>
          </a:bodyPr>
          <a:lstStyle/>
          <a:p>
            <a:r>
              <a:rPr lang="en-US" dirty="0">
                <a:solidFill>
                  <a:srgbClr val="0070C0"/>
                </a:solidFill>
              </a:rPr>
              <a:t>N</a:t>
            </a:r>
          </a:p>
        </p:txBody>
      </p:sp>
    </p:spTree>
    <p:extLst>
      <p:ext uri="{BB962C8B-B14F-4D97-AF65-F5344CB8AC3E}">
        <p14:creationId xmlns:p14="http://schemas.microsoft.com/office/powerpoint/2010/main" val="163971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7CA6-2156-D0DF-0470-97F7CB5C6676}"/>
              </a:ext>
            </a:extLst>
          </p:cNvPr>
          <p:cNvSpPr>
            <a:spLocks noGrp="1"/>
          </p:cNvSpPr>
          <p:nvPr>
            <p:ph type="title"/>
          </p:nvPr>
        </p:nvSpPr>
        <p:spPr>
          <a:xfrm>
            <a:off x="2023757" y="652102"/>
            <a:ext cx="8911687" cy="1280890"/>
          </a:xfrm>
        </p:spPr>
        <p:txBody>
          <a:bodyPr/>
          <a:lstStyle/>
          <a:p>
            <a:r>
              <a:rPr lang="en-US" b="1" dirty="0">
                <a:ln w="13462">
                  <a:solidFill>
                    <a:schemeClr val="bg1"/>
                  </a:solidFill>
                  <a:prstDash val="solid"/>
                </a:ln>
                <a:effectLst>
                  <a:outerShdw dist="38100" dir="2700000" algn="bl" rotWithShape="0">
                    <a:schemeClr val="accent5"/>
                  </a:outerShdw>
                </a:effectLst>
                <a:latin typeface="Arial" panose="020B0604020202020204" pitchFamily="34" charset="0"/>
                <a:cs typeface="Arial" panose="020B0604020202020204" pitchFamily="34" charset="0"/>
              </a:rPr>
              <a:t>Display room details:</a:t>
            </a:r>
          </a:p>
        </p:txBody>
      </p:sp>
      <p:pic>
        <p:nvPicPr>
          <p:cNvPr id="5" name="Content Placeholder 4">
            <a:extLst>
              <a:ext uri="{FF2B5EF4-FFF2-40B4-BE49-F238E27FC236}">
                <a16:creationId xmlns:a16="http://schemas.microsoft.com/office/drawing/2014/main" id="{BC5976E3-DDDD-D0C6-26BF-3DAB4C430B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321395" y="1536440"/>
            <a:ext cx="9327848" cy="5246915"/>
          </a:xfrm>
        </p:spPr>
      </p:pic>
    </p:spTree>
    <p:extLst>
      <p:ext uri="{BB962C8B-B14F-4D97-AF65-F5344CB8AC3E}">
        <p14:creationId xmlns:p14="http://schemas.microsoft.com/office/powerpoint/2010/main" val="31771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6017-AD0D-B70A-3469-A3FBA16610DE}"/>
              </a:ext>
            </a:extLst>
          </p:cNvPr>
          <p:cNvSpPr>
            <a:spLocks noGrp="1"/>
          </p:cNvSpPr>
          <p:nvPr>
            <p:ph type="title"/>
          </p:nvPr>
        </p:nvSpPr>
        <p:spPr>
          <a:xfrm>
            <a:off x="1977104" y="680094"/>
            <a:ext cx="8911687" cy="1280890"/>
          </a:xfrm>
        </p:spPr>
        <p:txBody>
          <a:bodyPr/>
          <a:lstStyle/>
          <a:p>
            <a:r>
              <a:rPr lang="en-US" dirty="0">
                <a:latin typeface="Arial" panose="020B0604020202020204" pitchFamily="34" charset="0"/>
                <a:cs typeface="Arial" panose="020B0604020202020204" pitchFamily="34" charset="0"/>
              </a:rPr>
              <a:t>Display room availability</a:t>
            </a:r>
          </a:p>
        </p:txBody>
      </p:sp>
      <p:pic>
        <p:nvPicPr>
          <p:cNvPr id="5" name="Content Placeholder 4">
            <a:extLst>
              <a:ext uri="{FF2B5EF4-FFF2-40B4-BE49-F238E27FC236}">
                <a16:creationId xmlns:a16="http://schemas.microsoft.com/office/drawing/2014/main" id="{98DF7E82-99A8-3C63-2AC7-99D725C72D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410174" y="1396481"/>
            <a:ext cx="9561001" cy="5378064"/>
          </a:xfrm>
        </p:spPr>
      </p:pic>
    </p:spTree>
    <p:extLst>
      <p:ext uri="{BB962C8B-B14F-4D97-AF65-F5344CB8AC3E}">
        <p14:creationId xmlns:p14="http://schemas.microsoft.com/office/powerpoint/2010/main" val="1803938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405</TotalTime>
  <Words>335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   Hotel Receptionist Management System            (core java)</vt:lpstr>
      <vt:lpstr>Introduction :</vt:lpstr>
      <vt:lpstr>Objective:</vt:lpstr>
      <vt:lpstr>Which topic covered in project:</vt:lpstr>
      <vt:lpstr>Software Requirement :</vt:lpstr>
      <vt:lpstr>Use case Diagram:</vt:lpstr>
      <vt:lpstr>Flow diagram :</vt:lpstr>
      <vt:lpstr>Display room details:</vt:lpstr>
      <vt:lpstr>Display room availability</vt:lpstr>
      <vt:lpstr>Room Booking </vt:lpstr>
      <vt:lpstr>Order Food</vt:lpstr>
      <vt:lpstr> Checkout</vt:lpstr>
      <vt:lpstr>Code of Project :</vt:lpstr>
      <vt:lpstr>Future scope </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Receptionist Management System            (core java)</dc:title>
  <dc:creator>nikhil suryawanshi</dc:creator>
  <cp:lastModifiedBy>nikhil suryawanshi</cp:lastModifiedBy>
  <cp:revision>12</cp:revision>
  <dcterms:created xsi:type="dcterms:W3CDTF">2022-06-23T06:42:22Z</dcterms:created>
  <dcterms:modified xsi:type="dcterms:W3CDTF">2022-06-26T07:20:05Z</dcterms:modified>
</cp:coreProperties>
</file>