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7" r:id="rId2"/>
    <p:sldId id="263" r:id="rId3"/>
    <p:sldId id="264" r:id="rId4"/>
    <p:sldId id="266" r:id="rId5"/>
    <p:sldId id="267" r:id="rId6"/>
    <p:sldId id="268" r:id="rId7"/>
    <p:sldId id="269" r:id="rId8"/>
    <p:sldId id="272" r:id="rId9"/>
    <p:sldId id="273" r:id="rId10"/>
    <p:sldId id="275" r:id="rId11"/>
    <p:sldId id="274"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7" d="100"/>
          <a:sy n="97" d="100"/>
        </p:scale>
        <p:origin x="68" y="244"/>
      </p:cViewPr>
      <p:guideLst>
        <p:guide orient="horz" pos="211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B621081-53EA-4545-A82E-F099CAD892AE}" type="datetimeFigureOut">
              <a:rPr lang="en-US" smtClean="0"/>
              <a:t>1/15/2022</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40A5146F-7E80-4C81-B445-3940FBA44A78}" type="slidenum">
              <a:rPr lang="en-US" smtClean="0"/>
              <a:t>‹#›</a:t>
            </a:fld>
            <a:endParaRPr lang="en-US"/>
          </a:p>
        </p:txBody>
      </p:sp>
    </p:spTree>
    <p:extLst>
      <p:ext uri="{BB962C8B-B14F-4D97-AF65-F5344CB8AC3E}">
        <p14:creationId xmlns:p14="http://schemas.microsoft.com/office/powerpoint/2010/main" val="150386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A0E755-25FD-455B-A5F4-B0DE86D4B5E2}" type="datetime1">
              <a:rPr lang="en-US" smtClean="0"/>
              <a:pPr/>
              <a:t>1/15/2022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16930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1/15/2022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307666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1/15/2022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701534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1/15/2022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404798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A0E755-25FD-455B-A5F4-B0DE86D4B5E2}" type="datetime1">
              <a:rPr lang="en-US" smtClean="0"/>
              <a:pPr/>
              <a:t>1/15/2022</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629672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A0E755-25FD-455B-A5F4-B0DE86D4B5E2}" type="datetime1">
              <a:rPr lang="en-US" smtClean="0"/>
              <a:pPr/>
              <a:t>1/15/2022</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709222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93533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42808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428980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621081-53EA-4545-A82E-F099CAD892AE}"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04906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621081-53EA-4545-A82E-F099CAD892AE}"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46968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621081-53EA-4545-A82E-F099CAD892AE}"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49388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621081-53EA-4545-A82E-F099CAD892AE}" type="datetimeFigureOut">
              <a:rPr lang="en-US" smtClean="0"/>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90861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21081-53EA-4545-A82E-F099CAD892AE}" type="datetimeFigureOut">
              <a:rPr lang="en-US" smtClean="0"/>
              <a:t>1/15/2022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70868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621081-53EA-4545-A82E-F099CAD892AE}"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84596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621081-53EA-4545-A82E-F099CAD892AE}"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36438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9DA0E755-25FD-455B-A5F4-B0DE86D4B5E2}" type="datetime1">
              <a:rPr lang="en-US" smtClean="0"/>
              <a:pPr/>
              <a:t>1/15/2022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Add a footer</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40A5146F-7E80-4C81-B445-3940FBA44A78}" type="slidenum">
              <a:rPr lang="en-US" smtClean="0"/>
              <a:t>‹#›</a:t>
            </a:fld>
            <a:endParaRPr lang="en-US"/>
          </a:p>
        </p:txBody>
      </p:sp>
      <p:sp>
        <p:nvSpPr>
          <p:cNvPr id="24" name="TextBox 23">
            <a:extLst>
              <a:ext uri="{FF2B5EF4-FFF2-40B4-BE49-F238E27FC236}">
                <a16:creationId xmlns:a16="http://schemas.microsoft.com/office/drawing/2014/main" id="{08408F17-180A-4458-87C4-A31C30F628F0}"/>
              </a:ext>
            </a:extLst>
          </p:cNvPr>
          <p:cNvSpPr txBox="1"/>
          <p:nvPr userDrawn="1">
            <p:extLst>
              <p:ext uri="{1162E1C5-73C7-4A58-AE30-91384D911F3F}">
                <p184:classification xmlns:p184="http://schemas.microsoft.com/office/powerpoint/2018/4/main" val="ftr"/>
              </p:ext>
            </p:extLst>
          </p:nvPr>
        </p:nvSpPr>
        <p:spPr>
          <a:xfrm>
            <a:off x="0" y="6705600"/>
            <a:ext cx="338138"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cs typeface="Calibri" panose="020F0502020204030204" pitchFamily="34" charset="0"/>
              </a:rPr>
              <a:t>Public</a:t>
            </a:r>
          </a:p>
        </p:txBody>
      </p:sp>
    </p:spTree>
    <p:extLst>
      <p:ext uri="{BB962C8B-B14F-4D97-AF65-F5344CB8AC3E}">
        <p14:creationId xmlns:p14="http://schemas.microsoft.com/office/powerpoint/2010/main" val="78863083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6BF80CB-7701-4C16-B93C-53BE1CF1B931}"/>
              </a:ext>
            </a:extLst>
          </p:cNvPr>
          <p:cNvSpPr/>
          <p:nvPr/>
        </p:nvSpPr>
        <p:spPr>
          <a:xfrm>
            <a:off x="3495646" y="5426724"/>
            <a:ext cx="5651864" cy="615553"/>
          </a:xfrm>
          <a:prstGeom prst="rect">
            <a:avLst/>
          </a:prstGeom>
          <a:noFill/>
        </p:spPr>
        <p:txBody>
          <a:bodyPr wrap="square" lIns="91440" tIns="45720" rIns="91440" bIns="45720">
            <a:spAutoFit/>
          </a:bodyPr>
          <a:lstStyle/>
          <a:p>
            <a:pPr algn="ctr"/>
            <a:r>
              <a:rPr lang="en-IN" sz="3400" b="1" dirty="0">
                <a:ln w="12700" cmpd="sng">
                  <a:solidFill>
                    <a:schemeClr val="accent4"/>
                  </a:solidFill>
                  <a:prstDash val="solid"/>
                </a:ln>
                <a:solidFill>
                  <a:schemeClr val="accent1">
                    <a:lumMod val="40000"/>
                    <a:lumOff val="60000"/>
                  </a:schemeClr>
                </a:solidFill>
                <a:effectLst>
                  <a:outerShdw blurRad="50800" dist="38100" dir="16200000" rotWithShape="0">
                    <a:prstClr val="black">
                      <a:alpha val="40000"/>
                    </a:prstClr>
                  </a:outerShdw>
                </a:effectLst>
              </a:rPr>
              <a:t>Presented by Nikita Patra</a:t>
            </a:r>
          </a:p>
        </p:txBody>
      </p:sp>
      <p:sp>
        <p:nvSpPr>
          <p:cNvPr id="14" name="Rectangle 13">
            <a:extLst>
              <a:ext uri="{FF2B5EF4-FFF2-40B4-BE49-F238E27FC236}">
                <a16:creationId xmlns:a16="http://schemas.microsoft.com/office/drawing/2014/main" id="{57EDB9BC-9BA0-41CA-A5B1-F9ED4D86BC37}"/>
              </a:ext>
            </a:extLst>
          </p:cNvPr>
          <p:cNvSpPr/>
          <p:nvPr/>
        </p:nvSpPr>
        <p:spPr>
          <a:xfrm>
            <a:off x="1035317" y="815723"/>
            <a:ext cx="10406743" cy="1446550"/>
          </a:xfrm>
          <a:prstGeom prst="rect">
            <a:avLst/>
          </a:prstGeom>
          <a:noFill/>
        </p:spPr>
        <p:txBody>
          <a:bodyPr wrap="squar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Presentation on </a:t>
            </a:r>
            <a:br>
              <a:rPr lang="en-US" sz="4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br>
            <a:r>
              <a:rPr lang="en-US" sz="4400" b="1" u="sng" dirty="0">
                <a:ln w="9525">
                  <a:solidFill>
                    <a:schemeClr val="bg1"/>
                  </a:solidFill>
                  <a:prstDash val="solid"/>
                </a:ln>
                <a:solidFill>
                  <a:schemeClr val="accent1">
                    <a:lumMod val="40000"/>
                    <a:lumOff val="60000"/>
                  </a:schemeClr>
                </a:solidFill>
                <a:effectLst>
                  <a:outerShdw blurRad="12700" dist="38100" dir="2700000" algn="tl" rotWithShape="0">
                    <a:schemeClr val="bg1">
                      <a:lumMod val="50000"/>
                    </a:schemeClr>
                  </a:outerShdw>
                </a:effectLst>
              </a:rPr>
              <a:t>Rating Prediction Project</a:t>
            </a:r>
            <a:endParaRPr lang="en-IN" sz="4400" b="1" u="sng" cap="none" spc="0" dirty="0">
              <a:ln w="12700" cmpd="sng">
                <a:solidFill>
                  <a:schemeClr val="accent4"/>
                </a:solidFill>
                <a:prstDash val="solid"/>
              </a:ln>
              <a:solidFill>
                <a:schemeClr val="accent1">
                  <a:lumMod val="40000"/>
                  <a:lumOff val="60000"/>
                </a:schemeClr>
              </a:solidFill>
              <a:effectLst>
                <a:outerShdw blurRad="50800" dist="38100" algn="l" rotWithShape="0">
                  <a:prstClr val="black">
                    <a:alpha val="40000"/>
                  </a:prstClr>
                </a:outerShdw>
              </a:effectLst>
            </a:endParaRPr>
          </a:p>
        </p:txBody>
      </p:sp>
      <p:pic>
        <p:nvPicPr>
          <p:cNvPr id="3" name="Picture 2" descr="A picture containing icon&#10;&#10;Description automatically generated">
            <a:extLst>
              <a:ext uri="{FF2B5EF4-FFF2-40B4-BE49-F238E27FC236}">
                <a16:creationId xmlns:a16="http://schemas.microsoft.com/office/drawing/2014/main" id="{38F34C76-5637-4218-BB79-001A10190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7131" y="2368230"/>
            <a:ext cx="6591574" cy="3058494"/>
          </a:xfrm>
          <a:prstGeom prst="rect">
            <a:avLst/>
          </a:prstGeom>
        </p:spPr>
      </p:pic>
    </p:spTree>
    <p:extLst>
      <p:ext uri="{BB962C8B-B14F-4D97-AF65-F5344CB8AC3E}">
        <p14:creationId xmlns:p14="http://schemas.microsoft.com/office/powerpoint/2010/main" val="10506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0F5-247F-4C26-B0F6-59E891A383BB}"/>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id="{C92F6F15-ABCC-4A2E-991D-ADD25635929D}"/>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759525" y="2258776"/>
            <a:ext cx="4694238" cy="3222426"/>
          </a:xfrm>
          <a:prstGeom prst="rect">
            <a:avLst/>
          </a:prstGeom>
          <a:noFill/>
          <a:ln>
            <a:noFill/>
          </a:ln>
        </p:spPr>
      </p:pic>
      <p:pic>
        <p:nvPicPr>
          <p:cNvPr id="6" name="Content Placeholder 5">
            <a:extLst>
              <a:ext uri="{FF2B5EF4-FFF2-40B4-BE49-F238E27FC236}">
                <a16:creationId xmlns:a16="http://schemas.microsoft.com/office/drawing/2014/main" id="{DA068956-C39E-4FBE-9693-BCFCF0A3665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5852598" y="2272074"/>
            <a:ext cx="4694238" cy="3209128"/>
          </a:xfrm>
          <a:prstGeom prst="rect">
            <a:avLst/>
          </a:prstGeom>
          <a:noFill/>
          <a:ln>
            <a:noFill/>
          </a:ln>
        </p:spPr>
      </p:pic>
      <p:sp>
        <p:nvSpPr>
          <p:cNvPr id="8" name="TextBox 7">
            <a:extLst>
              <a:ext uri="{FF2B5EF4-FFF2-40B4-BE49-F238E27FC236}">
                <a16:creationId xmlns:a16="http://schemas.microsoft.com/office/drawing/2014/main" id="{1869FD7C-4A51-4C5E-80C1-D5DFADB28F42}"/>
              </a:ext>
            </a:extLst>
          </p:cNvPr>
          <p:cNvSpPr txBox="1"/>
          <p:nvPr/>
        </p:nvSpPr>
        <p:spPr>
          <a:xfrm>
            <a:off x="402912" y="5525900"/>
            <a:ext cx="10793554" cy="716863"/>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13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observing the histogram we can clearly see that most of our text is having the number of words in the range of 0 to 200, But some of the reviews are too lengthy which may act like outliers in our data.</a:t>
            </a:r>
            <a:endParaRPr lang="en-IN" sz="13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3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13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200B-96AB-4974-B725-80660D554AC6}"/>
              </a:ext>
            </a:extLst>
          </p:cNvPr>
          <p:cNvSpPr>
            <a:spLocks noGrp="1"/>
          </p:cNvSpPr>
          <p:nvPr>
            <p:ph type="title"/>
          </p:nvPr>
        </p:nvSpPr>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id="{971AD2E2-CE38-4A72-A8C1-6DD934F0097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702" y="3347529"/>
            <a:ext cx="4381943" cy="2410334"/>
          </a:xfrm>
          <a:prstGeom prst="rect">
            <a:avLst/>
          </a:prstGeom>
          <a:noFill/>
          <a:ln>
            <a:noFill/>
          </a:ln>
        </p:spPr>
      </p:pic>
      <p:pic>
        <p:nvPicPr>
          <p:cNvPr id="6" name="Picture 5">
            <a:extLst>
              <a:ext uri="{FF2B5EF4-FFF2-40B4-BE49-F238E27FC236}">
                <a16:creationId xmlns:a16="http://schemas.microsoft.com/office/drawing/2014/main" id="{3AB685A9-B8B8-417C-96AA-76765E6616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0085" y="3357563"/>
            <a:ext cx="4356281" cy="2400300"/>
          </a:xfrm>
          <a:prstGeom prst="rect">
            <a:avLst/>
          </a:prstGeom>
          <a:noFill/>
          <a:ln>
            <a:noFill/>
          </a:ln>
        </p:spPr>
      </p:pic>
      <p:sp>
        <p:nvSpPr>
          <p:cNvPr id="8" name="TextBox 7">
            <a:extLst>
              <a:ext uri="{FF2B5EF4-FFF2-40B4-BE49-F238E27FC236}">
                <a16:creationId xmlns:a16="http://schemas.microsoft.com/office/drawing/2014/main" id="{08F2E64A-7756-47C5-BBBF-4D84825BB278}"/>
              </a:ext>
            </a:extLst>
          </p:cNvPr>
          <p:cNvSpPr txBox="1"/>
          <p:nvPr/>
        </p:nvSpPr>
        <p:spPr>
          <a:xfrm>
            <a:off x="477751" y="2340480"/>
            <a:ext cx="11073948" cy="92333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800" dirty="0" err="1">
                <a:solidFill>
                  <a:srgbClr val="000000"/>
                </a:solidFill>
                <a:effectLst/>
                <a:latin typeface="Century" panose="02040604050505020304" pitchFamily="18" charset="0"/>
                <a:ea typeface="Calibri" panose="020F0502020204030204" pitchFamily="34" charset="0"/>
              </a:rPr>
              <a:t>i</a:t>
            </a:r>
            <a:r>
              <a:rPr lang="en-IN" sz="18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800" dirty="0" err="1">
                <a:solidFill>
                  <a:srgbClr val="000000"/>
                </a:solidFill>
                <a:effectLst/>
                <a:latin typeface="Century" panose="02040604050505020304" pitchFamily="18" charset="0"/>
                <a:ea typeface="Calibri" panose="020F0502020204030204" pitchFamily="34" charset="0"/>
              </a:rPr>
              <a:t>z_score</a:t>
            </a:r>
            <a:r>
              <a:rPr lang="en-IN" sz="1800" dirty="0">
                <a:solidFill>
                  <a:srgbClr val="000000"/>
                </a:solidFill>
                <a:effectLst/>
                <a:latin typeface="Century" panose="02040604050505020304" pitchFamily="18" charset="0"/>
                <a:ea typeface="Calibri" panose="020F0502020204030204" pitchFamily="34" charset="0"/>
              </a:rPr>
              <a:t> method.</a:t>
            </a:r>
            <a:r>
              <a:rPr lang="en-IN" dirty="0">
                <a:effectLst/>
                <a:latin typeface="Century" panose="02040604050505020304" pitchFamily="18" charset="0"/>
              </a:rPr>
              <a:t> After removing the outliers the word count and character count looks as below. </a:t>
            </a:r>
            <a:endParaRPr lang="en-IN" dirty="0">
              <a:latin typeface="Century" panose="02040604050505020304" pitchFamily="18" charset="0"/>
            </a:endParaRPr>
          </a:p>
        </p:txBody>
      </p:sp>
      <p:sp>
        <p:nvSpPr>
          <p:cNvPr id="10" name="TextBox 9">
            <a:extLst>
              <a:ext uri="{FF2B5EF4-FFF2-40B4-BE49-F238E27FC236}">
                <a16:creationId xmlns:a16="http://schemas.microsoft.com/office/drawing/2014/main" id="{FE65479F-789A-4580-947A-34283D66E26C}"/>
              </a:ext>
            </a:extLst>
          </p:cNvPr>
          <p:cNvSpPr txBox="1"/>
          <p:nvPr/>
        </p:nvSpPr>
        <p:spPr>
          <a:xfrm>
            <a:off x="477751" y="5770319"/>
            <a:ext cx="11073949" cy="6607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E3D8-2945-447C-9A1E-10F56C7FE39A}"/>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id="{8A05F0AA-CFCD-47B7-A1F3-2E18D4102B8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886" y="2338244"/>
            <a:ext cx="4884945" cy="3546662"/>
          </a:xfrm>
          <a:prstGeom prst="rect">
            <a:avLst/>
          </a:prstGeom>
          <a:noFill/>
          <a:ln>
            <a:noFill/>
          </a:ln>
        </p:spPr>
      </p:pic>
      <p:pic>
        <p:nvPicPr>
          <p:cNvPr id="5" name="Picture 4">
            <a:extLst>
              <a:ext uri="{FF2B5EF4-FFF2-40B4-BE49-F238E27FC236}">
                <a16:creationId xmlns:a16="http://schemas.microsoft.com/office/drawing/2014/main" id="{BE95A67C-C0CB-43C6-8708-7D3395BA95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83758" y="2325987"/>
            <a:ext cx="5014072" cy="3540668"/>
          </a:xfrm>
          <a:prstGeom prst="rect">
            <a:avLst/>
          </a:prstGeom>
          <a:noFill/>
          <a:ln>
            <a:noFill/>
          </a:ln>
        </p:spPr>
      </p:pic>
      <p:sp>
        <p:nvSpPr>
          <p:cNvPr id="7" name="TextBox 6">
            <a:extLst>
              <a:ext uri="{FF2B5EF4-FFF2-40B4-BE49-F238E27FC236}">
                <a16:creationId xmlns:a16="http://schemas.microsoft.com/office/drawing/2014/main" id="{0F8B42CD-7602-4AF1-A945-30D220485D18}"/>
              </a:ext>
            </a:extLst>
          </p:cNvPr>
          <p:cNvSpPr txBox="1"/>
          <p:nvPr/>
        </p:nvSpPr>
        <p:spPr>
          <a:xfrm>
            <a:off x="469886" y="5866655"/>
            <a:ext cx="10805521" cy="723916"/>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20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spTree>
    <p:extLst>
      <p:ext uri="{BB962C8B-B14F-4D97-AF65-F5344CB8AC3E}">
        <p14:creationId xmlns:p14="http://schemas.microsoft.com/office/powerpoint/2010/main" val="10356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5F0C-564B-412B-8290-08FAED363E57}"/>
              </a:ext>
            </a:extLst>
          </p:cNvPr>
          <p:cNvSpPr>
            <a:spLocks noGrp="1"/>
          </p:cNvSpPr>
          <p:nvPr>
            <p:ph type="title"/>
          </p:nvPr>
        </p:nvSpPr>
        <p:spPr>
          <a:xfrm>
            <a:off x="609600" y="320040"/>
            <a:ext cx="9652000" cy="507274"/>
          </a:xfrm>
        </p:spPr>
        <p:txBody>
          <a:bodyPr>
            <a:normAutofit fontScale="90000"/>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id="{CA0F1EED-3DF7-4B13-A468-899E7B8FCC9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6105" y="1114025"/>
            <a:ext cx="2822644" cy="2030458"/>
          </a:xfrm>
          <a:prstGeom prst="rect">
            <a:avLst/>
          </a:prstGeom>
          <a:noFill/>
          <a:ln>
            <a:noFill/>
          </a:ln>
        </p:spPr>
      </p:pic>
      <p:pic>
        <p:nvPicPr>
          <p:cNvPr id="5" name="Picture 4">
            <a:extLst>
              <a:ext uri="{FF2B5EF4-FFF2-40B4-BE49-F238E27FC236}">
                <a16:creationId xmlns:a16="http://schemas.microsoft.com/office/drawing/2014/main" id="{35DE26E4-5461-411A-A61F-9FCEC7F572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3273" y="1097298"/>
            <a:ext cx="2561993" cy="2021748"/>
          </a:xfrm>
          <a:prstGeom prst="rect">
            <a:avLst/>
          </a:prstGeom>
          <a:noFill/>
          <a:ln>
            <a:noFill/>
          </a:ln>
        </p:spPr>
      </p:pic>
      <p:pic>
        <p:nvPicPr>
          <p:cNvPr id="6" name="Picture 5">
            <a:extLst>
              <a:ext uri="{FF2B5EF4-FFF2-40B4-BE49-F238E27FC236}">
                <a16:creationId xmlns:a16="http://schemas.microsoft.com/office/drawing/2014/main" id="{7641D26E-9A0E-46B2-B5C3-5F00CBDCE6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16293" y="1118380"/>
            <a:ext cx="2561993" cy="2021748"/>
          </a:xfrm>
          <a:prstGeom prst="rect">
            <a:avLst/>
          </a:prstGeom>
          <a:noFill/>
          <a:ln>
            <a:noFill/>
          </a:ln>
        </p:spPr>
      </p:pic>
      <p:pic>
        <p:nvPicPr>
          <p:cNvPr id="7" name="Picture 6">
            <a:extLst>
              <a:ext uri="{FF2B5EF4-FFF2-40B4-BE49-F238E27FC236}">
                <a16:creationId xmlns:a16="http://schemas.microsoft.com/office/drawing/2014/main" id="{7EE5CF59-EC6D-41CC-A587-531FB5A581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62261" y="3378716"/>
            <a:ext cx="2822644" cy="2266951"/>
          </a:xfrm>
          <a:prstGeom prst="rect">
            <a:avLst/>
          </a:prstGeom>
          <a:noFill/>
          <a:ln>
            <a:noFill/>
          </a:ln>
        </p:spPr>
      </p:pic>
      <p:pic>
        <p:nvPicPr>
          <p:cNvPr id="8" name="Picture 7">
            <a:extLst>
              <a:ext uri="{FF2B5EF4-FFF2-40B4-BE49-F238E27FC236}">
                <a16:creationId xmlns:a16="http://schemas.microsoft.com/office/drawing/2014/main" id="{9197AB99-8141-42C4-A2D8-D95B26C74B8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728315" y="3341979"/>
            <a:ext cx="2742202" cy="2266951"/>
          </a:xfrm>
          <a:prstGeom prst="rect">
            <a:avLst/>
          </a:prstGeom>
          <a:noFill/>
          <a:ln>
            <a:noFill/>
          </a:ln>
        </p:spPr>
      </p:pic>
      <p:sp>
        <p:nvSpPr>
          <p:cNvPr id="10" name="TextBox 9">
            <a:extLst>
              <a:ext uri="{FF2B5EF4-FFF2-40B4-BE49-F238E27FC236}">
                <a16:creationId xmlns:a16="http://schemas.microsoft.com/office/drawing/2014/main" id="{8212EE14-22FB-477D-8C1B-3C3F0CA7C8D3}"/>
              </a:ext>
            </a:extLst>
          </p:cNvPr>
          <p:cNvSpPr txBox="1"/>
          <p:nvPr/>
        </p:nvSpPr>
        <p:spPr>
          <a:xfrm>
            <a:off x="201738" y="5942692"/>
            <a:ext cx="11788524" cy="63703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4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4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D88313-C0BE-437D-B9DC-FB87D4118A29}"/>
              </a:ext>
            </a:extLst>
          </p:cNvPr>
          <p:cNvSpPr txBox="1"/>
          <p:nvPr/>
        </p:nvSpPr>
        <p:spPr>
          <a:xfrm>
            <a:off x="1370629" y="3047152"/>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2B7069A2-5D4F-48DE-A5A0-B7CAE1B0C5B9}"/>
              </a:ext>
            </a:extLst>
          </p:cNvPr>
          <p:cNvSpPr txBox="1"/>
          <p:nvPr/>
        </p:nvSpPr>
        <p:spPr>
          <a:xfrm>
            <a:off x="4954300" y="3040519"/>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56BFBF1-B44B-4800-9BEC-32DA9DEB1A52}"/>
              </a:ext>
            </a:extLst>
          </p:cNvPr>
          <p:cNvSpPr txBox="1"/>
          <p:nvPr/>
        </p:nvSpPr>
        <p:spPr>
          <a:xfrm>
            <a:off x="8349322" y="3077256"/>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106D6F2E-996D-4FE8-9800-8EAC25369FD7}"/>
              </a:ext>
            </a:extLst>
          </p:cNvPr>
          <p:cNvSpPr txBox="1"/>
          <p:nvPr/>
        </p:nvSpPr>
        <p:spPr>
          <a:xfrm>
            <a:off x="3060058" y="5603877"/>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4E39701-F7F2-4C04-98B6-27EDC0DBD5A8}"/>
              </a:ext>
            </a:extLst>
          </p:cNvPr>
          <p:cNvSpPr txBox="1"/>
          <p:nvPr/>
        </p:nvSpPr>
        <p:spPr>
          <a:xfrm>
            <a:off x="6622663" y="5588308"/>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2870-CBCE-4436-BAAF-904D0252AD32}"/>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dirty="0"/>
          </a:p>
        </p:txBody>
      </p:sp>
      <p:sp>
        <p:nvSpPr>
          <p:cNvPr id="3" name="Content Placeholder 2">
            <a:extLst>
              <a:ext uri="{FF2B5EF4-FFF2-40B4-BE49-F238E27FC236}">
                <a16:creationId xmlns:a16="http://schemas.microsoft.com/office/drawing/2014/main" id="{63FCFB32-3510-43D4-AAB2-71B362174262}"/>
              </a:ext>
            </a:extLst>
          </p:cNvPr>
          <p:cNvSpPr>
            <a:spLocks noGrp="1"/>
          </p:cNvSpPr>
          <p:nvPr>
            <p:ph idx="1"/>
          </p:nvPr>
        </p:nvSpPr>
        <p:spPr>
          <a:xfrm>
            <a:off x="657842" y="2603500"/>
            <a:ext cx="10946486" cy="3416300"/>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A39-8709-4BCB-8A1D-52A338FF6ED8}"/>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
        <p:nvSpPr>
          <p:cNvPr id="3" name="Content Placeholder 2">
            <a:extLst>
              <a:ext uri="{FF2B5EF4-FFF2-40B4-BE49-F238E27FC236}">
                <a16:creationId xmlns:a16="http://schemas.microsoft.com/office/drawing/2014/main" id="{716A6FBF-EB84-486F-B368-30675D45BE16}"/>
              </a:ext>
            </a:extLst>
          </p:cNvPr>
          <p:cNvSpPr>
            <a:spLocks noGrp="1"/>
          </p:cNvSpPr>
          <p:nvPr>
            <p:ph idx="1"/>
          </p:nvPr>
        </p:nvSpPr>
        <p:spPr>
          <a:xfrm>
            <a:off x="480224" y="2603500"/>
            <a:ext cx="11183310" cy="3416300"/>
          </a:xfrm>
        </p:spPr>
        <p:style>
          <a:lnRef idx="2">
            <a:schemeClr val="accent2"/>
          </a:lnRef>
          <a:fillRef idx="1">
            <a:schemeClr val="lt1"/>
          </a:fillRef>
          <a:effectRef idx="0">
            <a:schemeClr val="accent2"/>
          </a:effectRef>
          <a:fontRef idx="minor">
            <a:schemeClr val="dk1"/>
          </a:fontRef>
        </p:style>
        <p:txBody>
          <a:bodyPr>
            <a:normAutofit fontScale="55000" lnSpcReduction="20000"/>
          </a:bodyPr>
          <a:lstStyle/>
          <a:p>
            <a:pPr>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2800" dirty="0">
                <a:latin typeface="Century" panose="02040604050505020304" pitchFamily="18" charset="0"/>
                <a:ea typeface="Calibri" panose="020F0502020204030204" pitchFamily="34" charset="0"/>
                <a:cs typeface="Times New Roman" panose="02020603050405020304" pitchFamily="18" charset="0"/>
              </a:rPr>
              <a:t>NLP</a:t>
            </a:r>
            <a:r>
              <a:rPr lang="en-IN" sz="28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2800" dirty="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Vs Rest Classifier.  Among all the algorithms which I have used for this purpose I have chosen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marL="342900" lvl="0" indent="-342900">
              <a:lnSpc>
                <a:spcPct val="107000"/>
              </a:lnSpc>
              <a:spcBef>
                <a:spcPts val="300"/>
              </a:spcBef>
              <a:spcAft>
                <a:spcPts val="300"/>
              </a:spcAft>
              <a:buFont typeface="Wingdings" panose="05000000000000000000" pitchFamily="2" charset="2"/>
              <a:buChar char=""/>
            </a:pPr>
            <a:r>
              <a:rPr lang="en-IN" sz="2800" dirty="0" err="1">
                <a:latin typeface="Century" panose="02040604050505020304" pitchFamily="18" charset="0"/>
                <a:ea typeface="Calibri" panose="020F0502020204030204" pitchFamily="34" charset="0"/>
                <a:cs typeface="Times New Roman" panose="02020603050405020304" pitchFamily="18" charset="0"/>
              </a:rPr>
              <a:t>XGBClassifier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was giving me good performance.</a:t>
            </a:r>
          </a:p>
          <a:p>
            <a:endParaRPr lang="en-IN" dirty="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0E0D8B-1962-44D6-96C2-3D490D2FD41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634" y="2338722"/>
            <a:ext cx="8277120" cy="3486207"/>
          </a:xfrm>
          <a:prstGeom prst="rect">
            <a:avLst/>
          </a:prstGeom>
          <a:noFill/>
          <a:ln>
            <a:noFill/>
          </a:ln>
        </p:spPr>
      </p:pic>
      <p:pic>
        <p:nvPicPr>
          <p:cNvPr id="5" name="Picture 4">
            <a:extLst>
              <a:ext uri="{FF2B5EF4-FFF2-40B4-BE49-F238E27FC236}">
                <a16:creationId xmlns:a16="http://schemas.microsoft.com/office/drawing/2014/main" id="{FF529A05-2430-4141-8B88-F1457757BB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5257" y="5913212"/>
            <a:ext cx="7876526" cy="692150"/>
          </a:xfrm>
          <a:prstGeom prst="rect">
            <a:avLst/>
          </a:prstGeom>
          <a:noFill/>
          <a:ln>
            <a:noFill/>
          </a:ln>
        </p:spPr>
      </p:pic>
      <p:sp>
        <p:nvSpPr>
          <p:cNvPr id="7" name="TextBox 6">
            <a:extLst>
              <a:ext uri="{FF2B5EF4-FFF2-40B4-BE49-F238E27FC236}">
                <a16:creationId xmlns:a16="http://schemas.microsoft.com/office/drawing/2014/main" id="{FF10BD45-ED47-4AFA-9172-D91E5F06D4B7}"/>
              </a:ext>
            </a:extLst>
          </p:cNvPr>
          <p:cNvSpPr txBox="1"/>
          <p:nvPr/>
        </p:nvSpPr>
        <p:spPr>
          <a:xfrm>
            <a:off x="748937" y="644435"/>
            <a:ext cx="9213668" cy="126464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6 classification algorithms. First, I have created 6 different 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17F331-DAA0-4C9F-A431-35AB40D4ED8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311" y="499961"/>
            <a:ext cx="5799470" cy="2929040"/>
          </a:xfrm>
          <a:prstGeom prst="rect">
            <a:avLst/>
          </a:prstGeom>
          <a:noFill/>
          <a:ln w="28575">
            <a:solidFill>
              <a:srgbClr val="CC00CC"/>
            </a:solidFill>
          </a:ln>
        </p:spPr>
      </p:pic>
      <p:pic>
        <p:nvPicPr>
          <p:cNvPr id="5" name="Picture 4">
            <a:extLst>
              <a:ext uri="{FF2B5EF4-FFF2-40B4-BE49-F238E27FC236}">
                <a16:creationId xmlns:a16="http://schemas.microsoft.com/office/drawing/2014/main" id="{20AA29B6-EA96-45EE-8AB3-F00160EF48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499961"/>
            <a:ext cx="5594404" cy="2929040"/>
          </a:xfrm>
          <a:prstGeom prst="rect">
            <a:avLst/>
          </a:prstGeom>
          <a:noFill/>
          <a:ln w="28575">
            <a:solidFill>
              <a:srgbClr val="CC00CC"/>
            </a:solidFill>
          </a:ln>
        </p:spPr>
      </p:pic>
      <p:pic>
        <p:nvPicPr>
          <p:cNvPr id="6" name="Picture 5">
            <a:extLst>
              <a:ext uri="{FF2B5EF4-FFF2-40B4-BE49-F238E27FC236}">
                <a16:creationId xmlns:a16="http://schemas.microsoft.com/office/drawing/2014/main" id="{7D20A002-7DBE-4931-83A8-732DA1C2F9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36729" y="3563858"/>
            <a:ext cx="5286103" cy="2996407"/>
          </a:xfrm>
          <a:prstGeom prst="rect">
            <a:avLst/>
          </a:prstGeom>
          <a:noFill/>
          <a:ln w="28575">
            <a:solidFill>
              <a:srgbClr val="CC00CC"/>
            </a:solidFill>
          </a:ln>
        </p:spPr>
      </p:pic>
    </p:spTree>
    <p:extLst>
      <p:ext uri="{BB962C8B-B14F-4D97-AF65-F5344CB8AC3E}">
        <p14:creationId xmlns:p14="http://schemas.microsoft.com/office/powerpoint/2010/main" val="11892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11327A-BB2A-4F33-926A-E8CB3D48301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6837" y="506539"/>
            <a:ext cx="5380582" cy="2677416"/>
          </a:xfrm>
          <a:prstGeom prst="rect">
            <a:avLst/>
          </a:prstGeom>
          <a:noFill/>
          <a:ln w="28575">
            <a:solidFill>
              <a:srgbClr val="CC00CC"/>
            </a:solidFill>
          </a:ln>
        </p:spPr>
      </p:pic>
      <p:pic>
        <p:nvPicPr>
          <p:cNvPr id="5" name="Picture 4">
            <a:extLst>
              <a:ext uri="{FF2B5EF4-FFF2-40B4-BE49-F238E27FC236}">
                <a16:creationId xmlns:a16="http://schemas.microsoft.com/office/drawing/2014/main" id="{B4766D59-E82F-42A3-A129-7E56AE0DD7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0555" y="506540"/>
            <a:ext cx="5494608" cy="2677416"/>
          </a:xfrm>
          <a:prstGeom prst="rect">
            <a:avLst/>
          </a:prstGeom>
          <a:noFill/>
          <a:ln w="28575">
            <a:solidFill>
              <a:srgbClr val="CC00CC"/>
            </a:solidFill>
          </a:ln>
        </p:spPr>
      </p:pic>
      <p:pic>
        <p:nvPicPr>
          <p:cNvPr id="6" name="Picture 5">
            <a:extLst>
              <a:ext uri="{FF2B5EF4-FFF2-40B4-BE49-F238E27FC236}">
                <a16:creationId xmlns:a16="http://schemas.microsoft.com/office/drawing/2014/main" id="{8263205B-0E76-4216-B9F8-DB0D28F2DE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16086" y="3335383"/>
            <a:ext cx="5380581" cy="3196985"/>
          </a:xfrm>
          <a:prstGeom prst="rect">
            <a:avLst/>
          </a:prstGeom>
          <a:noFill/>
          <a:ln w="28575">
            <a:solidFill>
              <a:srgbClr val="CC00CC"/>
            </a:solidFill>
          </a:ln>
        </p:spPr>
      </p:pic>
    </p:spTree>
    <p:extLst>
      <p:ext uri="{BB962C8B-B14F-4D97-AF65-F5344CB8AC3E}">
        <p14:creationId xmlns:p14="http://schemas.microsoft.com/office/powerpoint/2010/main" val="64557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58E4082-CB50-47A5-AA14-6950F122B8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0531" y="460490"/>
            <a:ext cx="11322209" cy="4659086"/>
          </a:xfrm>
          <a:prstGeom prst="rect">
            <a:avLst/>
          </a:prstGeom>
          <a:noFill/>
          <a:ln w="28575">
            <a:noFill/>
          </a:ln>
        </p:spPr>
      </p:pic>
      <p:sp>
        <p:nvSpPr>
          <p:cNvPr id="6" name="TextBox 5">
            <a:extLst>
              <a:ext uri="{FF2B5EF4-FFF2-40B4-BE49-F238E27FC236}">
                <a16:creationId xmlns:a16="http://schemas.microsoft.com/office/drawing/2014/main" id="{C8A3BC1D-63BC-46E2-AF44-3EFBFB008C43}"/>
              </a:ext>
            </a:extLst>
          </p:cNvPr>
          <p:cNvSpPr txBox="1"/>
          <p:nvPr/>
        </p:nvSpPr>
        <p:spPr>
          <a:xfrm>
            <a:off x="340576" y="5288357"/>
            <a:ext cx="11197968" cy="96827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SGD Classifier as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863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5454-2022-4BBD-9C54-1005EA2C5B30}"/>
              </a:ext>
            </a:extLst>
          </p:cNvPr>
          <p:cNvSpPr>
            <a:spLocks noGrp="1"/>
          </p:cNvSpPr>
          <p:nvPr>
            <p:ph type="title"/>
          </p:nvPr>
        </p:nvSpPr>
        <p:spPr>
          <a:xfrm>
            <a:off x="609600" y="320040"/>
            <a:ext cx="9652000" cy="1604554"/>
          </a:xfrm>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b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a16="http://schemas.microsoft.com/office/drawing/2014/main" id="{AD3852AC-3D3E-419B-925B-B4E00FF95299}"/>
              </a:ext>
            </a:extLst>
          </p:cNvPr>
          <p:cNvSpPr>
            <a:spLocks noGrp="1"/>
          </p:cNvSpPr>
          <p:nvPr>
            <p:ph idx="1"/>
          </p:nvPr>
        </p:nvSpPr>
        <p:spPr>
          <a:xfrm>
            <a:off x="478032" y="1569672"/>
            <a:ext cx="9652000" cy="4672149"/>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0CB6-8045-487C-82A4-4C15A7D7FB0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Tunning:</a:t>
            </a:r>
            <a:endParaRPr lang="en-IN" dirty="0"/>
          </a:p>
        </p:txBody>
      </p:sp>
      <p:pic>
        <p:nvPicPr>
          <p:cNvPr id="6" name="Picture 5">
            <a:extLst>
              <a:ext uri="{FF2B5EF4-FFF2-40B4-BE49-F238E27FC236}">
                <a16:creationId xmlns:a16="http://schemas.microsoft.com/office/drawing/2014/main" id="{5E7C336C-29B7-49A3-9EDE-A3945C222D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8724" y="4054348"/>
            <a:ext cx="7889288" cy="1016000"/>
          </a:xfrm>
          <a:prstGeom prst="rect">
            <a:avLst/>
          </a:prstGeom>
          <a:noFill/>
          <a:ln>
            <a:noFill/>
          </a:ln>
        </p:spPr>
      </p:pic>
      <p:pic>
        <p:nvPicPr>
          <p:cNvPr id="10" name="Picture 9">
            <a:extLst>
              <a:ext uri="{FF2B5EF4-FFF2-40B4-BE49-F238E27FC236}">
                <a16:creationId xmlns:a16="http://schemas.microsoft.com/office/drawing/2014/main" id="{F5A98DF2-1951-48CA-963E-C00E3D02AC42}"/>
              </a:ext>
            </a:extLst>
          </p:cNvPr>
          <p:cNvPicPr>
            <a:picLocks noChangeAspect="1"/>
          </p:cNvPicPr>
          <p:nvPr/>
        </p:nvPicPr>
        <p:blipFill>
          <a:blip r:embed="rId3"/>
          <a:stretch>
            <a:fillRect/>
          </a:stretch>
        </p:blipFill>
        <p:spPr>
          <a:xfrm>
            <a:off x="458724" y="2099658"/>
            <a:ext cx="8915400" cy="2054352"/>
          </a:xfrm>
          <a:prstGeom prst="rect">
            <a:avLst/>
          </a:prstGeom>
        </p:spPr>
      </p:pic>
      <p:sp>
        <p:nvSpPr>
          <p:cNvPr id="12" name="TextBox 11">
            <a:extLst>
              <a:ext uri="{FF2B5EF4-FFF2-40B4-BE49-F238E27FC236}">
                <a16:creationId xmlns:a16="http://schemas.microsoft.com/office/drawing/2014/main" id="{5E9867ED-798D-47F1-8553-3ACE798276B3}"/>
              </a:ext>
            </a:extLst>
          </p:cNvPr>
          <p:cNvSpPr txBox="1"/>
          <p:nvPr/>
        </p:nvSpPr>
        <p:spPr>
          <a:xfrm>
            <a:off x="458724" y="5070348"/>
            <a:ext cx="11196828" cy="13825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spTree>
    <p:extLst>
      <p:ext uri="{BB962C8B-B14F-4D97-AF65-F5344CB8AC3E}">
        <p14:creationId xmlns:p14="http://schemas.microsoft.com/office/powerpoint/2010/main" val="350460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0868985-91E5-47E3-87DC-A66B00BD8C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1789" y="447333"/>
            <a:ext cx="11297264" cy="2502029"/>
          </a:xfrm>
          <a:prstGeom prst="rect">
            <a:avLst/>
          </a:prstGeom>
          <a:noFill/>
          <a:ln>
            <a:noFill/>
          </a:ln>
        </p:spPr>
      </p:pic>
      <p:pic>
        <p:nvPicPr>
          <p:cNvPr id="5" name="Picture 4">
            <a:extLst>
              <a:ext uri="{FF2B5EF4-FFF2-40B4-BE49-F238E27FC236}">
                <a16:creationId xmlns:a16="http://schemas.microsoft.com/office/drawing/2014/main" id="{85E8C46B-B620-4811-A78F-318A9C59B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727" y="3092326"/>
            <a:ext cx="6628638" cy="2882900"/>
          </a:xfrm>
          <a:prstGeom prst="rect">
            <a:avLst/>
          </a:prstGeom>
          <a:noFill/>
          <a:ln>
            <a:noFill/>
          </a:ln>
        </p:spPr>
      </p:pic>
      <p:sp>
        <p:nvSpPr>
          <p:cNvPr id="7" name="TextBox 6">
            <a:extLst>
              <a:ext uri="{FF2B5EF4-FFF2-40B4-BE49-F238E27FC236}">
                <a16:creationId xmlns:a16="http://schemas.microsoft.com/office/drawing/2014/main" id="{5A5F9DFF-4AFD-431E-A415-9997F281AB9D}"/>
              </a:ext>
            </a:extLst>
          </p:cNvPr>
          <p:cNvSpPr txBox="1"/>
          <p:nvPr/>
        </p:nvSpPr>
        <p:spPr>
          <a:xfrm>
            <a:off x="906733" y="6118191"/>
            <a:ext cx="10378533" cy="3643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file.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274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2A3F-4369-4662-8B2C-02F221AADF41}"/>
              </a:ext>
            </a:extLst>
          </p:cNvPr>
          <p:cNvSpPr>
            <a:spLocks noGrp="1"/>
          </p:cNvSpPr>
          <p:nvPr>
            <p:ph type="title"/>
          </p:nvPr>
        </p:nvSpPr>
        <p:spPr>
          <a:xfrm>
            <a:off x="609600" y="320040"/>
            <a:ext cx="9652000" cy="749808"/>
          </a:xfrm>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IN" dirty="0"/>
          </a:p>
        </p:txBody>
      </p:sp>
      <p:sp>
        <p:nvSpPr>
          <p:cNvPr id="3" name="Content Placeholder 2">
            <a:extLst>
              <a:ext uri="{FF2B5EF4-FFF2-40B4-BE49-F238E27FC236}">
                <a16:creationId xmlns:a16="http://schemas.microsoft.com/office/drawing/2014/main" id="{F1F0CA3D-FB2D-4660-B051-64C35B18662A}"/>
              </a:ext>
            </a:extLst>
          </p:cNvPr>
          <p:cNvSpPr>
            <a:spLocks noGrp="1"/>
          </p:cNvSpPr>
          <p:nvPr>
            <p:ph idx="1"/>
          </p:nvPr>
        </p:nvSpPr>
        <p:spPr>
          <a:xfrm>
            <a:off x="468526" y="1716024"/>
            <a:ext cx="11254948" cy="4821936"/>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2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punctuatuions</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urls</a:t>
            </a:r>
            <a:r>
              <a:rPr lang="en-IN" sz="2800" dirty="0">
                <a:effectLst/>
                <a:latin typeface="Century" panose="02040604050505020304" pitchFamily="18" charset="0"/>
                <a:ea typeface="Calibri" panose="020F0502020204030204" pitchFamily="34" charset="0"/>
                <a:cs typeface="Times New Roman" panose="02020603050405020304" pitchFamily="18" charset="0"/>
              </a:rPr>
              <a:t>, email address, stop words. </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6 algorithms and a hyper parameter tunning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a:t>
            </a:r>
          </a:p>
          <a:p>
            <a:endParaRPr lang="en-IN" dirty="0"/>
          </a:p>
        </p:txBody>
      </p:sp>
      <p:pic>
        <p:nvPicPr>
          <p:cNvPr id="6" name="Picture 5">
            <a:extLst>
              <a:ext uri="{FF2B5EF4-FFF2-40B4-BE49-F238E27FC236}">
                <a16:creationId xmlns:a16="http://schemas.microsoft.com/office/drawing/2014/main" id="{9F428658-7F39-4534-862B-E1E1DF978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486" y="206898"/>
            <a:ext cx="1656672" cy="916107"/>
          </a:xfrm>
          <a:prstGeom prst="rect">
            <a:avLst/>
          </a:prstGeom>
        </p:spPr>
      </p:pic>
    </p:spTree>
    <p:extLst>
      <p:ext uri="{BB962C8B-B14F-4D97-AF65-F5344CB8AC3E}">
        <p14:creationId xmlns:p14="http://schemas.microsoft.com/office/powerpoint/2010/main" val="322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22F1820-1FF0-4740-8944-66580FFDE9E6}"/>
              </a:ext>
            </a:extLst>
          </p:cNvPr>
          <p:cNvSpPr txBox="1"/>
          <p:nvPr/>
        </p:nvSpPr>
        <p:spPr>
          <a:xfrm>
            <a:off x="1451199" y="1984678"/>
            <a:ext cx="9143999" cy="2435492"/>
          </a:xfrm>
          <a:prstGeom prst="rect">
            <a:avLst/>
          </a:prstGeom>
          <a:noFill/>
          <a:ln>
            <a:solidFill>
              <a:schemeClr val="bg2"/>
            </a:solidFill>
          </a:ln>
        </p:spPr>
        <p:txBody>
          <a:bodyPr wrap="square">
            <a:spAutoFit/>
          </a:bodyPr>
          <a:lstStyle/>
          <a:p>
            <a:pPr algn="ctr"/>
            <a:r>
              <a:rPr lang="en-US" sz="15000" b="1" i="1" u="sng" dirty="0">
                <a:ln w="6600">
                  <a:solidFill>
                    <a:schemeClr val="accent2"/>
                  </a:solidFill>
                  <a:prstDash val="solid"/>
                </a:ln>
                <a:solidFill>
                  <a:srgbClr val="FFFFFF"/>
                </a:solidFill>
                <a:effectLst>
                  <a:outerShdw blurRad="50800" dist="38100" dir="5400000" algn="t" rotWithShape="0">
                    <a:prstClr val="black">
                      <a:alpha val="40000"/>
                    </a:prstClr>
                  </a:outerShdw>
                  <a:reflection blurRad="6350" stA="50000" endA="300" endPos="50000" dist="60007" dir="5400000" sy="-100000" algn="bl" rotWithShape="0"/>
                </a:effectLst>
                <a:latin typeface="Brush Script MT" panose="03060802040406070304" pitchFamily="66" charset="0"/>
              </a:rPr>
              <a:t>Thank You</a:t>
            </a:r>
          </a:p>
        </p:txBody>
      </p:sp>
    </p:spTree>
    <p:extLst>
      <p:ext uri="{BB962C8B-B14F-4D97-AF65-F5344CB8AC3E}">
        <p14:creationId xmlns:p14="http://schemas.microsoft.com/office/powerpoint/2010/main" val="265174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65EE-C7CC-4E0B-B35E-CDF83A30FAD7}"/>
              </a:ext>
            </a:extLst>
          </p:cNvPr>
          <p:cNvSpPr>
            <a:spLocks noGrp="1"/>
          </p:cNvSpPr>
          <p:nvPr>
            <p:ph type="title"/>
          </p:nvPr>
        </p:nvSpPr>
        <p:spPr/>
        <p:txBody>
          <a:bodyPr/>
          <a:lstStyle/>
          <a:p>
            <a:r>
              <a:rPr lang="en-IN"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p>
        </p:txBody>
      </p:sp>
      <p:sp>
        <p:nvSpPr>
          <p:cNvPr id="3" name="Content Placeholder 2">
            <a:extLst>
              <a:ext uri="{FF2B5EF4-FFF2-40B4-BE49-F238E27FC236}">
                <a16:creationId xmlns:a16="http://schemas.microsoft.com/office/drawing/2014/main" id="{679AA3E7-E176-4E6F-A8C5-65F88A4644DC}"/>
              </a:ext>
            </a:extLst>
          </p:cNvPr>
          <p:cNvSpPr>
            <a:spLocks noGrp="1"/>
          </p:cNvSpPr>
          <p:nvPr>
            <p:ph idx="1"/>
          </p:nvPr>
        </p:nvSpPr>
        <p:spPr>
          <a:xfrm>
            <a:off x="503692" y="2623236"/>
            <a:ext cx="8761412" cy="3416300"/>
          </a:xfrm>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tx1"/>
                </a:solidFill>
                <a:latin typeface="Century" panose="02040604050505020304" pitchFamily="18" charset="0"/>
              </a:rPr>
              <a:t>In this particular presentation we will be looking on:</a:t>
            </a:r>
          </a:p>
          <a:p>
            <a:pPr lvl="1"/>
            <a:r>
              <a:rPr lang="en-US" dirty="0">
                <a:solidFill>
                  <a:schemeClr val="tx1"/>
                </a:solidFill>
                <a:latin typeface="Century" panose="02040604050505020304" pitchFamily="18" charset="0"/>
              </a:rPr>
              <a:t>How to analyze the dataset of </a:t>
            </a:r>
            <a:r>
              <a:rPr lang="en-US" sz="2400" dirty="0">
                <a:solidFill>
                  <a:schemeClr val="tx1"/>
                </a:solidFill>
                <a:latin typeface="Century" panose="02040604050505020304" pitchFamily="18" charset="0"/>
              </a:rPr>
              <a:t>Rating Prediction Project</a:t>
            </a:r>
            <a:r>
              <a:rPr lang="en-US" dirty="0">
                <a:solidFill>
                  <a:schemeClr val="tx1"/>
                </a:solidFill>
                <a:latin typeface="Century" panose="02040604050505020304" pitchFamily="18" charset="0"/>
              </a:rPr>
              <a:t>.</a:t>
            </a:r>
          </a:p>
          <a:p>
            <a:pPr lvl="1"/>
            <a:r>
              <a:rPr lang="en-US" dirty="0">
                <a:solidFill>
                  <a:schemeClr val="tx1"/>
                </a:solidFill>
                <a:latin typeface="Century" panose="02040604050505020304" pitchFamily="18" charset="0"/>
              </a:rPr>
              <a:t>What are the EDA steps in cleaning the dataset.</a:t>
            </a:r>
          </a:p>
          <a:p>
            <a:pPr lvl="1"/>
            <a:r>
              <a:rPr lang="en-US" dirty="0">
                <a:solidFill>
                  <a:schemeClr val="tx1"/>
                </a:solidFill>
                <a:latin typeface="Century" panose="02040604050505020304" pitchFamily="18" charset="0"/>
              </a:rPr>
              <a:t>Overall analysis on the problem.</a:t>
            </a:r>
          </a:p>
          <a:p>
            <a:pPr lvl="1"/>
            <a:r>
              <a:rPr lang="en-US" dirty="0">
                <a:solidFill>
                  <a:schemeClr val="tx1"/>
                </a:solidFill>
                <a:latin typeface="Century" panose="02040604050505020304" pitchFamily="18" charset="0"/>
              </a:rPr>
              <a:t>Model building from the cleaned dataset.</a:t>
            </a:r>
          </a:p>
          <a:p>
            <a:pPr lvl="1"/>
            <a:r>
              <a:rPr lang="en-US" dirty="0">
                <a:solidFill>
                  <a:schemeClr val="tx1"/>
                </a:solidFill>
                <a:latin typeface="Century" panose="02040604050505020304" pitchFamily="18" charset="0"/>
              </a:rPr>
              <a:t>Saving the best model.</a:t>
            </a:r>
          </a:p>
          <a:p>
            <a:pPr marL="0" indent="0">
              <a:buNone/>
            </a:pPr>
            <a:endParaRPr lang="en-IN" dirty="0"/>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3A08-F4F5-4145-9C02-6C08CCBADAF1}"/>
              </a:ext>
            </a:extLst>
          </p:cNvPr>
          <p:cNvSpPr>
            <a:spLocks noGrp="1"/>
          </p:cNvSpPr>
          <p:nvPr>
            <p:ph type="title"/>
          </p:nvPr>
        </p:nvSpPr>
        <p:spPr/>
        <p:txBody>
          <a:bodyPr/>
          <a:lstStyle/>
          <a:p>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dirty="0"/>
          </a:p>
        </p:txBody>
      </p:sp>
      <p:sp>
        <p:nvSpPr>
          <p:cNvPr id="3" name="Content Placeholder 2">
            <a:extLst>
              <a:ext uri="{FF2B5EF4-FFF2-40B4-BE49-F238E27FC236}">
                <a16:creationId xmlns:a16="http://schemas.microsoft.com/office/drawing/2014/main" id="{54D839DB-143B-4168-8670-7AB12CCC0CAE}"/>
              </a:ext>
            </a:extLst>
          </p:cNvPr>
          <p:cNvSpPr>
            <a:spLocks noGrp="1"/>
          </p:cNvSpPr>
          <p:nvPr>
            <p:ph sz="half" idx="1"/>
          </p:nvPr>
        </p:nvSpPr>
        <p:spPr>
          <a:xfrm>
            <a:off x="583286" y="2383034"/>
            <a:ext cx="5399314" cy="4112622"/>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r>
              <a:rPr lang="en-US" sz="2800" i="0" dirty="0">
                <a:effectLst/>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latin typeface="Century" panose="02040604050505020304" pitchFamily="18" charset="0"/>
            </a:endParaRPr>
          </a:p>
          <a:p>
            <a:endParaRPr lang="en-IN" dirty="0"/>
          </a:p>
        </p:txBody>
      </p:sp>
      <p:pic>
        <p:nvPicPr>
          <p:cNvPr id="5" name="Content Placeholder 4">
            <a:extLst>
              <a:ext uri="{FF2B5EF4-FFF2-40B4-BE49-F238E27FC236}">
                <a16:creationId xmlns:a16="http://schemas.microsoft.com/office/drawing/2014/main" id="{EADEF8ED-9E84-41EF-9E97-4A68D27B5C3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8452" y="2535434"/>
            <a:ext cx="4249352" cy="3807822"/>
          </a:xfrm>
          <a:prstGeom prst="rect">
            <a:avLst/>
          </a:prstGeom>
        </p:spPr>
      </p:pic>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4FD9-3F93-4BA3-B3B2-0A57EEAD9E0B}"/>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dirty="0"/>
          </a:p>
        </p:txBody>
      </p:sp>
      <p:sp>
        <p:nvSpPr>
          <p:cNvPr id="3" name="Content Placeholder 2">
            <a:extLst>
              <a:ext uri="{FF2B5EF4-FFF2-40B4-BE49-F238E27FC236}">
                <a16:creationId xmlns:a16="http://schemas.microsoft.com/office/drawing/2014/main" id="{A3D8CF9B-B036-41F7-8E53-588F923A1DFB}"/>
              </a:ext>
            </a:extLst>
          </p:cNvPr>
          <p:cNvSpPr>
            <a:spLocks noGrp="1"/>
          </p:cNvSpPr>
          <p:nvPr>
            <p:ph sz="half" idx="2"/>
          </p:nvPr>
        </p:nvSpPr>
        <p:spPr>
          <a:xfrm>
            <a:off x="517503" y="2435466"/>
            <a:ext cx="5242560" cy="3967065"/>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dirty="0"/>
          </a:p>
        </p:txBody>
      </p:sp>
      <p:pic>
        <p:nvPicPr>
          <p:cNvPr id="8" name="Content Placeholder 7">
            <a:extLst>
              <a:ext uri="{FF2B5EF4-FFF2-40B4-BE49-F238E27FC236}">
                <a16:creationId xmlns:a16="http://schemas.microsoft.com/office/drawing/2014/main" id="{41185A26-5298-4AB3-880D-ECF92F3B91A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431939" y="2561364"/>
            <a:ext cx="4277322" cy="3715268"/>
          </a:xfrm>
        </p:spPr>
      </p:pic>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4361-D67C-4347-9981-BF51B3909AB3}"/>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IN" dirty="0"/>
          </a:p>
        </p:txBody>
      </p:sp>
      <p:sp>
        <p:nvSpPr>
          <p:cNvPr id="3" name="Content Placeholder 2">
            <a:extLst>
              <a:ext uri="{FF2B5EF4-FFF2-40B4-BE49-F238E27FC236}">
                <a16:creationId xmlns:a16="http://schemas.microsoft.com/office/drawing/2014/main" id="{D0B7870D-7A2E-4938-9358-8C876A294A0E}"/>
              </a:ext>
            </a:extLst>
          </p:cNvPr>
          <p:cNvSpPr>
            <a:spLocks noGrp="1"/>
          </p:cNvSpPr>
          <p:nvPr>
            <p:ph idx="1"/>
          </p:nvPr>
        </p:nvSpPr>
        <p:spPr>
          <a:xfrm>
            <a:off x="503691" y="2690226"/>
            <a:ext cx="4528798" cy="3416300"/>
          </a:xfrm>
        </p:spPr>
        <p:style>
          <a:lnRef idx="2">
            <a:schemeClr val="accent2"/>
          </a:lnRef>
          <a:fillRef idx="1">
            <a:schemeClr val="lt1"/>
          </a:fillRef>
          <a:effectRef idx="0">
            <a:schemeClr val="accent2"/>
          </a:effectRef>
          <a:fontRef idx="minor">
            <a:schemeClr val="dk1"/>
          </a:fontRef>
        </p:style>
        <p:txBody>
          <a:bodyPr>
            <a:normAutofit/>
          </a:bodyPr>
          <a:lstStyle/>
          <a:p>
            <a:r>
              <a:rPr lang="en-US" sz="2000" b="0" i="0" dirty="0">
                <a:solidFill>
                  <a:srgbClr val="202124"/>
                </a:solidFill>
                <a:effectLst/>
                <a:latin typeface="Century" panose="02040604050505020304" pitchFamily="18" charset="0"/>
              </a:rPr>
              <a:t>Rating prediction is a </a:t>
            </a:r>
            <a:r>
              <a:rPr lang="en-US" sz="20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20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pic>
        <p:nvPicPr>
          <p:cNvPr id="6" name="Picture 5">
            <a:extLst>
              <a:ext uri="{FF2B5EF4-FFF2-40B4-BE49-F238E27FC236}">
                <a16:creationId xmlns:a16="http://schemas.microsoft.com/office/drawing/2014/main" id="{65EDBB33-63B0-435B-823B-351DEDA2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843" y="2912421"/>
            <a:ext cx="5192752" cy="2971911"/>
          </a:xfrm>
          <a:prstGeom prst="rect">
            <a:avLst/>
          </a:prstGeom>
        </p:spPr>
      </p:pic>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0C06-071B-4FB9-8CAB-1C1F3A165555}"/>
              </a:ext>
            </a:extLst>
          </p:cNvPr>
          <p:cNvSpPr>
            <a:spLocks noGrp="1"/>
          </p:cNvSpPr>
          <p:nvPr>
            <p:ph type="title"/>
          </p:nvPr>
        </p:nvSpPr>
        <p:spPr/>
        <p:txBody>
          <a:bodyPr>
            <a:normAutofit fontScale="90000"/>
          </a:bodyPr>
          <a:lstStyle/>
          <a:p>
            <a:r>
              <a:rPr lang="en-IN" sz="3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Importance of Malignant Comment Classifier.</a:t>
            </a:r>
            <a:endParaRPr lang="en-IN" sz="3400" dirty="0"/>
          </a:p>
        </p:txBody>
      </p:sp>
      <p:sp>
        <p:nvSpPr>
          <p:cNvPr id="3" name="Content Placeholder 2">
            <a:extLst>
              <a:ext uri="{FF2B5EF4-FFF2-40B4-BE49-F238E27FC236}">
                <a16:creationId xmlns:a16="http://schemas.microsoft.com/office/drawing/2014/main" id="{22448059-EB4A-4025-B19B-0A371E315D97}"/>
              </a:ext>
            </a:extLst>
          </p:cNvPr>
          <p:cNvSpPr>
            <a:spLocks noGrp="1"/>
          </p:cNvSpPr>
          <p:nvPr>
            <p:ph idx="1"/>
          </p:nvPr>
        </p:nvSpPr>
        <p:spPr>
          <a:xfrm>
            <a:off x="638106" y="2603500"/>
            <a:ext cx="10657035" cy="3416300"/>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000" dirty="0">
              <a:latin typeface="Century" panose="02040604050505020304" pitchFamily="18" charset="0"/>
            </a:endParaRPr>
          </a:p>
        </p:txBody>
      </p:sp>
    </p:spTree>
    <p:extLst>
      <p:ext uri="{BB962C8B-B14F-4D97-AF65-F5344CB8AC3E}">
        <p14:creationId xmlns:p14="http://schemas.microsoft.com/office/powerpoint/2010/main" val="234330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0" y="43243"/>
            <a:ext cx="9969618" cy="861774"/>
          </a:xfrm>
          <a:prstGeom prst="rect">
            <a:avLst/>
          </a:prstGeom>
          <a:noFill/>
        </p:spPr>
        <p:txBody>
          <a:bodyPr wrap="square" rtlCol="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375786" y="71646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C930-34CF-43D1-9ACB-49081D8AC37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a:extLst>
              <a:ext uri="{FF2B5EF4-FFF2-40B4-BE49-F238E27FC236}">
                <a16:creationId xmlns:a16="http://schemas.microsoft.com/office/drawing/2014/main" id="{0DA235F6-AB62-48B7-8FA5-3EC83967F317}"/>
              </a:ext>
            </a:extLst>
          </p:cNvPr>
          <p:cNvSpPr>
            <a:spLocks noGrp="1"/>
          </p:cNvSpPr>
          <p:nvPr>
            <p:ph idx="1"/>
          </p:nvPr>
        </p:nvSpPr>
        <p:spPr>
          <a:xfrm>
            <a:off x="490531" y="2289288"/>
            <a:ext cx="11153268" cy="4215779"/>
          </a:xfrm>
        </p:spPr>
        <p:style>
          <a:lnRef idx="2">
            <a:schemeClr val="accent2"/>
          </a:lnRef>
          <a:fillRef idx="1">
            <a:schemeClr val="lt1"/>
          </a:fillRef>
          <a:effectRef idx="0">
            <a:schemeClr val="accent2"/>
          </a:effectRef>
          <a:fontRef idx="minor">
            <a:schemeClr val="dk1"/>
          </a:fontRef>
        </p:style>
        <p:txBody>
          <a:bodyPr>
            <a:normAutofit fontScale="85000" lnSpcReduction="10000"/>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20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20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2000" dirty="0" err="1">
                <a:effectLst/>
                <a:latin typeface="Century" panose="02040604050505020304" pitchFamily="18" charset="0"/>
                <a:ea typeface="Calibri" panose="020F0502020204030204" pitchFamily="34" charset="0"/>
                <a:cs typeface="Calibri" panose="020F0502020204030204" pitchFamily="34" charset="0"/>
              </a:rPr>
              <a:t>t,d</a:t>
            </a:r>
            <a:r>
              <a:rPr lang="en-IN" sz="2000" dirty="0">
                <a:effectLst/>
                <a:latin typeface="Century" panose="02040604050505020304" pitchFamily="18"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3904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194</TotalTime>
  <Words>1604</Words>
  <Application>Microsoft Office PowerPoint</Application>
  <PresentationFormat>Widescreen</PresentationFormat>
  <Paragraphs>92</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Brush Script MT</vt:lpstr>
      <vt:lpstr>Calibri</vt:lpstr>
      <vt:lpstr>Century</vt:lpstr>
      <vt:lpstr>Century Gothic</vt:lpstr>
      <vt:lpstr>Wingdings</vt:lpstr>
      <vt:lpstr>Wingdings 3</vt:lpstr>
      <vt:lpstr>Ion Boardroom</vt:lpstr>
      <vt:lpstr>PowerPoint Presentation</vt:lpstr>
      <vt:lpstr>Agenda: </vt:lpstr>
      <vt:lpstr>OVERVIEW:</vt:lpstr>
      <vt:lpstr>Problem Statement:</vt:lpstr>
      <vt:lpstr>Problem Understanding:</vt:lpstr>
      <vt:lpstr>What is RATING PREDICTION?</vt:lpstr>
      <vt:lpstr>Importance of Malignant Comment Classifier.</vt:lpstr>
      <vt:lpstr>PowerPoint Presentation</vt:lpstr>
      <vt:lpstr>Exploratory Data Analysis:</vt:lpstr>
      <vt:lpstr>Visualization:</vt:lpstr>
      <vt:lpstr>Visualization:</vt:lpstr>
      <vt:lpstr>Visualization:</vt:lpstr>
      <vt:lpstr>Visualization:</vt:lpstr>
      <vt:lpstr>Analysis:</vt:lpstr>
      <vt:lpstr>Model Building:</vt:lpstr>
      <vt:lpstr>PowerPoint Presentation</vt:lpstr>
      <vt:lpstr>PowerPoint Presentation</vt:lpstr>
      <vt:lpstr>PowerPoint Presentation</vt:lpstr>
      <vt:lpstr>PowerPoint Presentation</vt:lpstr>
      <vt:lpstr>Hyper Parameter Tunning:</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gowda</dc:creator>
  <cp:lastModifiedBy>Nikita Patra (Americas 2 - iCORE-CIS)</cp:lastModifiedBy>
  <cp:revision>2</cp:revision>
  <dcterms:created xsi:type="dcterms:W3CDTF">2021-12-26T08:24:41Z</dcterms:created>
  <dcterms:modified xsi:type="dcterms:W3CDTF">2022-01-15T13:46:03Z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y fmtid="{D5CDD505-2E9C-101B-9397-08002B2CF9AE}" pid="12" name="MSIP_Label_bf4c9966-fbee-4eea-85be-cefde75077eb_Enabled">
    <vt:lpwstr>true</vt:lpwstr>
  </property>
  <property fmtid="{D5CDD505-2E9C-101B-9397-08002B2CF9AE}" pid="13" name="MSIP_Label_bf4c9966-fbee-4eea-85be-cefde75077eb_SetDate">
    <vt:lpwstr>2022-01-15T13:27:05Z</vt:lpwstr>
  </property>
  <property fmtid="{D5CDD505-2E9C-101B-9397-08002B2CF9AE}" pid="14" name="MSIP_Label_bf4c9966-fbee-4eea-85be-cefde75077eb_Method">
    <vt:lpwstr>Privileged</vt:lpwstr>
  </property>
  <property fmtid="{D5CDD505-2E9C-101B-9397-08002B2CF9AE}" pid="15" name="MSIP_Label_bf4c9966-fbee-4eea-85be-cefde75077eb_Name">
    <vt:lpwstr>Public</vt:lpwstr>
  </property>
  <property fmtid="{D5CDD505-2E9C-101B-9397-08002B2CF9AE}" pid="16" name="MSIP_Label_bf4c9966-fbee-4eea-85be-cefde75077eb_SiteId">
    <vt:lpwstr>258ac4e4-146a-411e-9dc8-79a9e12fd6da</vt:lpwstr>
  </property>
  <property fmtid="{D5CDD505-2E9C-101B-9397-08002B2CF9AE}" pid="17" name="MSIP_Label_bf4c9966-fbee-4eea-85be-cefde75077eb_ActionId">
    <vt:lpwstr>6be45fdd-017e-41ac-81eb-5e45c2c02205</vt:lpwstr>
  </property>
  <property fmtid="{D5CDD505-2E9C-101B-9397-08002B2CF9AE}" pid="18" name="MSIP_Label_bf4c9966-fbee-4eea-85be-cefde75077eb_ContentBits">
    <vt:lpwstr>2</vt:lpwstr>
  </property>
  <property fmtid="{D5CDD505-2E9C-101B-9397-08002B2CF9AE}" pid="19" name="ClassificationContentMarkingFooterLocations">
    <vt:lpwstr>Theme1:5</vt:lpwstr>
  </property>
  <property fmtid="{D5CDD505-2E9C-101B-9397-08002B2CF9AE}" pid="20" name="ClassificationContentMarkingFooterText">
    <vt:lpwstr>Public</vt:lpwstr>
  </property>
</Properties>
</file>