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1" r:id="rId2"/>
  </p:sldMasterIdLst>
  <p:notesMasterIdLst>
    <p:notesMasterId r:id="rId30"/>
  </p:notesMasterIdLst>
  <p:handoutMasterIdLst>
    <p:handoutMasterId r:id="rId31"/>
  </p:handoutMasterIdLst>
  <p:sldIdLst>
    <p:sldId id="291" r:id="rId3"/>
    <p:sldId id="293" r:id="rId4"/>
    <p:sldId id="311" r:id="rId5"/>
    <p:sldId id="314" r:id="rId6"/>
    <p:sldId id="316" r:id="rId7"/>
    <p:sldId id="320" r:id="rId8"/>
    <p:sldId id="299" r:id="rId9"/>
    <p:sldId id="323" r:id="rId10"/>
    <p:sldId id="321" r:id="rId11"/>
    <p:sldId id="322" r:id="rId12"/>
    <p:sldId id="324" r:id="rId13"/>
    <p:sldId id="330" r:id="rId14"/>
    <p:sldId id="325" r:id="rId15"/>
    <p:sldId id="326" r:id="rId16"/>
    <p:sldId id="331" r:id="rId17"/>
    <p:sldId id="327" r:id="rId18"/>
    <p:sldId id="328" r:id="rId19"/>
    <p:sldId id="332" r:id="rId20"/>
    <p:sldId id="333" r:id="rId21"/>
    <p:sldId id="334" r:id="rId22"/>
    <p:sldId id="335" r:id="rId23"/>
    <p:sldId id="336" r:id="rId24"/>
    <p:sldId id="337" r:id="rId25"/>
    <p:sldId id="338" r:id="rId26"/>
    <p:sldId id="305" r:id="rId27"/>
    <p:sldId id="307" r:id="rId28"/>
    <p:sldId id="309"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6"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640" y="-12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17/04/16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17/04/16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1"/>
            <a:ext cx="10055781"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162" y="4572000"/>
            <a:ext cx="8613436"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April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17/04/16</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5434-F838-4DD4-A17B-1CB1A1850DF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336191"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17/04/16</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5434-F838-4DD4-A17B-1CB1A1850DF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17/04/16</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5434-F838-4DD4-A17B-1CB1A1850DF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4" y="5486400"/>
            <a:ext cx="1021025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2834" y="3852863"/>
            <a:ext cx="817878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17/04/16</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5434-F838-4DD4-A17B-1CB1A1850DF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1265"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9B9059-F1D6-41D0-95CF-D21CAA096B3A}" type="datetimeFigureOut">
              <a:rPr lang="en-US" smtClean="0"/>
              <a:t>17/04/16</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D5434-F838-4DD4-A17B-1CB1A1850DF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1265"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1265"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17/04/16</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FD5434-F838-4DD4-A17B-1CB1A1850DF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17/04/16</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FD5434-F838-4DD4-A17B-1CB1A1850DF4}"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April 17,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296" y="5495544"/>
            <a:ext cx="10360501"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293" y="6096000"/>
            <a:ext cx="10360503"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April 17,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9" name="Content Placeholder 8"/>
          <p:cNvSpPr>
            <a:spLocks noGrp="1"/>
          </p:cNvSpPr>
          <p:nvPr>
            <p:ph sz="quarter" idx="13"/>
          </p:nvPr>
        </p:nvSpPr>
        <p:spPr>
          <a:xfrm>
            <a:off x="406294" y="381000"/>
            <a:ext cx="10360501"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231" y="5495278"/>
            <a:ext cx="10360501"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4663"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231" y="6096000"/>
            <a:ext cx="10360501"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3416D63-31BF-4B94-B6C5-E20B2C63F515}" type="datetime4">
              <a:rPr lang="en-US" smtClean="0"/>
              <a:pPr/>
              <a:t>April 17, 2016</a:t>
            </a:fld>
            <a:endParaRPr lang="en-US"/>
          </a:p>
        </p:txBody>
      </p:sp>
      <p:sp>
        <p:nvSpPr>
          <p:cNvPr id="9" name="Slide Number Placeholder 8"/>
          <p:cNvSpPr>
            <a:spLocks noGrp="1"/>
          </p:cNvSpPr>
          <p:nvPr>
            <p:ph type="sldNum" sz="quarter" idx="11"/>
          </p:nvPr>
        </p:nvSpPr>
        <p:spPr/>
        <p:txBody>
          <a:bodyPr/>
          <a:lstStyle/>
          <a:p>
            <a:fld id="{2754ED01-E2A0-4C1E-8E21-014B9904157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157354"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0"/>
            <a:ext cx="10157354"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4663" y="0"/>
            <a:ext cx="9141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4663" y="5486400"/>
            <a:ext cx="914162"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2755" y="5648960"/>
            <a:ext cx="73133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5FD5434-F838-4DD4-A17B-1CB1A1850DF4}" type="slidenum">
              <a:rPr lang="en-IN" smtClean="0"/>
              <a:pPr/>
              <a:t>‹#›</a:t>
            </a:fld>
            <a:endParaRPr lang="en-IN"/>
          </a:p>
        </p:txBody>
      </p:sp>
      <p:sp>
        <p:nvSpPr>
          <p:cNvPr id="5" name="Footer Placeholder 4"/>
          <p:cNvSpPr>
            <a:spLocks noGrp="1"/>
          </p:cNvSpPr>
          <p:nvPr>
            <p:ph type="ftr" sz="quarter" idx="3"/>
          </p:nvPr>
        </p:nvSpPr>
        <p:spPr>
          <a:xfrm rot="16200000">
            <a:off x="10507382" y="3987864"/>
            <a:ext cx="2367281" cy="487553"/>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10471823" y="1585024"/>
            <a:ext cx="2438399" cy="487553"/>
          </a:xfrm>
          <a:prstGeom prst="rect">
            <a:avLst/>
          </a:prstGeom>
        </p:spPr>
        <p:txBody>
          <a:bodyPr vert="horz" lIns="91440" tIns="45720" rIns="91440" bIns="45720" rtlCol="0" anchor="ctr"/>
          <a:lstStyle>
            <a:lvl1pPr algn="l">
              <a:defRPr sz="1200">
                <a:solidFill>
                  <a:schemeClr val="bg2"/>
                </a:solidFill>
              </a:defRPr>
            </a:lvl1pPr>
          </a:lstStyle>
          <a:p>
            <a:fld id="{3B9B9059-F1D6-41D0-95CF-D21CAA096B3A}" type="datetimeFigureOut">
              <a:rPr lang="en-US" smtClean="0"/>
              <a:pPr/>
              <a:t>17/04/16</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2004" y="3501008"/>
            <a:ext cx="6570584" cy="1323439"/>
          </a:xfrm>
          <a:prstGeom prst="rect">
            <a:avLst/>
          </a:prstGeom>
          <a:noFill/>
        </p:spPr>
        <p:txBody>
          <a:bodyPr wrap="square" rtlCol="0">
            <a:spAutoFit/>
          </a:bodyPr>
          <a:lstStyle/>
          <a:p>
            <a:pPr algn="ctr"/>
            <a:r>
              <a:rPr lang="en-US" sz="3200" b="1" dirty="0" smtClean="0">
                <a:ln w="10541" cmpd="sng">
                  <a:solidFill>
                    <a:schemeClr val="accent1">
                      <a:shade val="88000"/>
                      <a:satMod val="110000"/>
                    </a:schemeClr>
                  </a:solidFill>
                  <a:prstDash val="solid"/>
                </a:ln>
                <a:solidFill>
                  <a:schemeClr val="accent5">
                    <a:lumMod val="40000"/>
                    <a:lumOff val="60000"/>
                  </a:schemeClr>
                </a:solidFill>
                <a:latin typeface="Avenir Black"/>
                <a:cs typeface="Avenir Black"/>
              </a:rPr>
              <a:t>Under the guidance of:</a:t>
            </a:r>
          </a:p>
          <a:p>
            <a:pPr algn="ctr">
              <a:lnSpc>
                <a:spcPct val="150000"/>
              </a:lnSpc>
            </a:pPr>
            <a:r>
              <a:rPr lang="en-US" sz="3200" b="1" dirty="0" smtClean="0">
                <a:ln w="10541" cmpd="sng">
                  <a:solidFill>
                    <a:schemeClr val="accent1">
                      <a:shade val="88000"/>
                      <a:satMod val="110000"/>
                    </a:schemeClr>
                  </a:solidFill>
                  <a:prstDash val="solid"/>
                </a:ln>
                <a:solidFill>
                  <a:schemeClr val="accent5">
                    <a:lumMod val="40000"/>
                    <a:lumOff val="60000"/>
                  </a:schemeClr>
                </a:solidFill>
                <a:latin typeface="Avenir Black"/>
                <a:cs typeface="Avenir Black"/>
              </a:rPr>
              <a:t> </a:t>
            </a:r>
            <a:r>
              <a:rPr lang="en-US" sz="3200" b="1" dirty="0" err="1" smtClean="0">
                <a:ln w="10541" cmpd="sng">
                  <a:solidFill>
                    <a:schemeClr val="accent1">
                      <a:shade val="88000"/>
                      <a:satMod val="110000"/>
                    </a:schemeClr>
                  </a:solidFill>
                  <a:prstDash val="solid"/>
                </a:ln>
                <a:solidFill>
                  <a:schemeClr val="accent5">
                    <a:lumMod val="40000"/>
                    <a:lumOff val="60000"/>
                  </a:schemeClr>
                </a:solidFill>
                <a:latin typeface="Avenir Black"/>
                <a:cs typeface="Avenir Black"/>
              </a:rPr>
              <a:t>Mrs.Suriya</a:t>
            </a:r>
            <a:r>
              <a:rPr lang="en-US" sz="3200" b="1" dirty="0" smtClean="0">
                <a:ln w="10541" cmpd="sng">
                  <a:solidFill>
                    <a:schemeClr val="accent1">
                      <a:shade val="88000"/>
                      <a:satMod val="110000"/>
                    </a:schemeClr>
                  </a:solidFill>
                  <a:prstDash val="solid"/>
                </a:ln>
                <a:solidFill>
                  <a:schemeClr val="accent5">
                    <a:lumMod val="40000"/>
                    <a:lumOff val="60000"/>
                  </a:schemeClr>
                </a:solidFill>
                <a:latin typeface="Avenir Black"/>
                <a:cs typeface="Avenir Black"/>
              </a:rPr>
              <a:t> </a:t>
            </a:r>
            <a:r>
              <a:rPr lang="en-US" sz="3200" b="1" dirty="0" err="1" smtClean="0">
                <a:ln w="10541" cmpd="sng">
                  <a:solidFill>
                    <a:schemeClr val="accent1">
                      <a:shade val="88000"/>
                      <a:satMod val="110000"/>
                    </a:schemeClr>
                  </a:solidFill>
                  <a:prstDash val="solid"/>
                </a:ln>
                <a:solidFill>
                  <a:schemeClr val="accent5">
                    <a:lumMod val="40000"/>
                    <a:lumOff val="60000"/>
                  </a:schemeClr>
                </a:solidFill>
                <a:latin typeface="Avenir Black"/>
                <a:cs typeface="Avenir Black"/>
              </a:rPr>
              <a:t>Refai</a:t>
            </a:r>
            <a:r>
              <a:rPr lang="en-US" sz="3200" b="1" smtClean="0">
                <a:ln w="10541" cmpd="sng">
                  <a:solidFill>
                    <a:schemeClr val="accent1">
                      <a:shade val="88000"/>
                      <a:satMod val="110000"/>
                    </a:schemeClr>
                  </a:solidFill>
                  <a:prstDash val="solid"/>
                </a:ln>
                <a:solidFill>
                  <a:schemeClr val="accent5">
                    <a:lumMod val="40000"/>
                    <a:lumOff val="60000"/>
                  </a:schemeClr>
                </a:solidFill>
                <a:latin typeface="Avenir Black"/>
                <a:cs typeface="Avenir Black"/>
              </a:rPr>
              <a:t> Begum</a:t>
            </a:r>
            <a:endParaRPr lang="en-US" sz="3200" b="1" dirty="0">
              <a:ln w="10541" cmpd="sng">
                <a:solidFill>
                  <a:schemeClr val="accent1">
                    <a:shade val="88000"/>
                    <a:satMod val="110000"/>
                  </a:schemeClr>
                </a:solidFill>
                <a:prstDash val="solid"/>
              </a:ln>
              <a:solidFill>
                <a:schemeClr val="accent5">
                  <a:lumMod val="40000"/>
                  <a:lumOff val="60000"/>
                </a:schemeClr>
              </a:solidFill>
              <a:latin typeface="Avenir Black"/>
              <a:cs typeface="Avenir Black"/>
            </a:endParaRPr>
          </a:p>
        </p:txBody>
      </p:sp>
      <p:sp>
        <p:nvSpPr>
          <p:cNvPr id="3" name="Title 2"/>
          <p:cNvSpPr>
            <a:spLocks noGrp="1"/>
          </p:cNvSpPr>
          <p:nvPr>
            <p:ph type="ctrTitle"/>
          </p:nvPr>
        </p:nvSpPr>
        <p:spPr>
          <a:xfrm>
            <a:off x="765820" y="908720"/>
            <a:ext cx="10055781" cy="2593975"/>
          </a:xfrm>
        </p:spPr>
        <p:txBody>
          <a:bodyPr/>
          <a:lstStyle/>
          <a:p>
            <a:r>
              <a:rPr lang="en-US" sz="4000" b="1"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Load Balancing Strategy for Optimal Peak </a:t>
            </a:r>
            <a:r>
              <a:rPr lang="en-US" sz="4000" b="1"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Hour Performance </a:t>
            </a:r>
            <a:r>
              <a:rPr lang="en-US" sz="4000" b="1"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 Cloud Datacenters </a:t>
            </a:r>
            <a:r>
              <a:rPr lang="en-US" sz="4000" dirty="0"/>
              <a:t/>
            </a:r>
            <a:br>
              <a:rPr lang="en-US" sz="4000" dirty="0"/>
            </a:br>
            <a:endParaRPr lang="en-US" sz="4000" dirty="0"/>
          </a:p>
        </p:txBody>
      </p:sp>
      <p:sp>
        <p:nvSpPr>
          <p:cNvPr id="5" name="TextBox 4"/>
          <p:cNvSpPr txBox="1"/>
          <p:nvPr/>
        </p:nvSpPr>
        <p:spPr>
          <a:xfrm>
            <a:off x="8542684" y="5085184"/>
            <a:ext cx="2088232" cy="1200328"/>
          </a:xfrm>
          <a:prstGeom prst="rect">
            <a:avLst/>
          </a:prstGeom>
          <a:noFill/>
        </p:spPr>
        <p:txBody>
          <a:bodyPr wrap="square" rtlCol="0">
            <a:spAutoFit/>
          </a:bodyPr>
          <a:lstStyle/>
          <a:p>
            <a:r>
              <a:rPr lang="en-US" dirty="0" smtClean="0"/>
              <a:t>By</a:t>
            </a:r>
          </a:p>
          <a:p>
            <a:r>
              <a:rPr lang="en-US" dirty="0" smtClean="0"/>
              <a:t>NIKITH.H.A</a:t>
            </a:r>
          </a:p>
          <a:p>
            <a:r>
              <a:rPr lang="en-US" dirty="0"/>
              <a:t> </a:t>
            </a:r>
            <a:r>
              <a:rPr lang="en-US" dirty="0" smtClean="0"/>
              <a:t>    </a:t>
            </a:r>
            <a:endParaRPr lang="en-US" dirty="0"/>
          </a:p>
        </p:txBody>
      </p:sp>
    </p:spTree>
    <p:extLst>
      <p:ext uri="{BB962C8B-B14F-4D97-AF65-F5344CB8AC3E}">
        <p14:creationId xmlns:p14="http://schemas.microsoft.com/office/powerpoint/2010/main" val="2468401566"/>
      </p:ext>
    </p:extLst>
  </p:cSld>
  <p:clrMapOvr>
    <a:masterClrMapping/>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476672"/>
            <a:ext cx="10157354" cy="1143000"/>
          </a:xfrm>
        </p:spPr>
        <p:txBody>
          <a:bodyPr/>
          <a:lstStyle/>
          <a:p>
            <a:r>
              <a:rPr lang="en-US" sz="5400" dirty="0">
                <a:latin typeface="Comic Sans MS"/>
                <a:cs typeface="Comic Sans MS"/>
              </a:rPr>
              <a:t>Benefits of Virtualization</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800" dirty="0"/>
              <a:t>	</a:t>
            </a:r>
            <a:r>
              <a:rPr lang="en-US" sz="2800" dirty="0" smtClean="0"/>
              <a:t>Reduce </a:t>
            </a:r>
            <a:r>
              <a:rPr lang="en-US" sz="2800" dirty="0"/>
              <a:t>capital and operating costs.</a:t>
            </a:r>
          </a:p>
          <a:p>
            <a:r>
              <a:rPr lang="en-US" sz="2800" dirty="0" smtClean="0"/>
              <a:t>	Deliver </a:t>
            </a:r>
            <a:r>
              <a:rPr lang="en-US" sz="2800" dirty="0"/>
              <a:t>high application availability.</a:t>
            </a:r>
          </a:p>
          <a:p>
            <a:r>
              <a:rPr lang="en-US" sz="2800" dirty="0"/>
              <a:t>	</a:t>
            </a:r>
            <a:r>
              <a:rPr lang="en-US" sz="2800" dirty="0" smtClean="0"/>
              <a:t>Minimize </a:t>
            </a:r>
            <a:r>
              <a:rPr lang="en-US" sz="2800" dirty="0"/>
              <a:t>or eliminate downtime.</a:t>
            </a:r>
          </a:p>
          <a:p>
            <a:r>
              <a:rPr lang="en-US" sz="2800" dirty="0"/>
              <a:t>	</a:t>
            </a:r>
            <a:r>
              <a:rPr lang="en-US" sz="2800" dirty="0" smtClean="0"/>
              <a:t>Increase </a:t>
            </a:r>
            <a:r>
              <a:rPr lang="en-US" sz="2800" dirty="0"/>
              <a:t>IT productivity, efficiency, agility and responsiveness.</a:t>
            </a:r>
          </a:p>
          <a:p>
            <a:r>
              <a:rPr lang="en-US" sz="2800" dirty="0"/>
              <a:t>	</a:t>
            </a:r>
            <a:r>
              <a:rPr lang="en-US" sz="2800" dirty="0" smtClean="0"/>
              <a:t>Speed </a:t>
            </a:r>
            <a:r>
              <a:rPr lang="en-US" sz="2800" dirty="0"/>
              <a:t>and simplify application and resource provisioning.</a:t>
            </a:r>
          </a:p>
          <a:p>
            <a:r>
              <a:rPr lang="en-US" sz="2800" dirty="0"/>
              <a:t>	</a:t>
            </a:r>
            <a:r>
              <a:rPr lang="en-US" sz="2800" dirty="0" smtClean="0"/>
              <a:t>Support </a:t>
            </a:r>
            <a:r>
              <a:rPr lang="en-US" sz="2800" dirty="0"/>
              <a:t>business continuity and disaster recovery.</a:t>
            </a:r>
          </a:p>
          <a:p>
            <a:r>
              <a:rPr lang="en-US" sz="2800" dirty="0"/>
              <a:t>	</a:t>
            </a:r>
            <a:r>
              <a:rPr lang="en-US" sz="2800" dirty="0" smtClean="0"/>
              <a:t>Enable </a:t>
            </a:r>
            <a:r>
              <a:rPr lang="en-US" sz="2800" dirty="0"/>
              <a:t>centralized management.</a:t>
            </a:r>
          </a:p>
          <a:p>
            <a:r>
              <a:rPr lang="en-US" sz="2800" dirty="0"/>
              <a:t>	</a:t>
            </a:r>
            <a:r>
              <a:rPr lang="en-US" sz="2800" dirty="0" smtClean="0"/>
              <a:t>Build </a:t>
            </a:r>
            <a:r>
              <a:rPr lang="en-US" sz="2800" dirty="0"/>
              <a:t>a true Software-Defined Data Center.</a:t>
            </a:r>
          </a:p>
        </p:txBody>
      </p:sp>
    </p:spTree>
    <p:extLst>
      <p:ext uri="{BB962C8B-B14F-4D97-AF65-F5344CB8AC3E}">
        <p14:creationId xmlns:p14="http://schemas.microsoft.com/office/powerpoint/2010/main" val="342625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0"/>
            <a:ext cx="10157354" cy="864096"/>
          </a:xfrm>
        </p:spPr>
        <p:txBody>
          <a:bodyPr/>
          <a:lstStyle/>
          <a:p>
            <a:r>
              <a:rPr lang="en-US" sz="4800" dirty="0" smtClean="0">
                <a:latin typeface="Comic Sans MS"/>
                <a:cs typeface="Comic Sans MS"/>
              </a:rPr>
              <a:t>ACTIVE VM ALGORITHM</a:t>
            </a:r>
            <a:endParaRPr lang="en-US" sz="4800" dirty="0">
              <a:latin typeface="Comic Sans MS"/>
              <a:cs typeface="Comic Sans MS"/>
            </a:endParaRPr>
          </a:p>
        </p:txBody>
      </p:sp>
      <p:sp>
        <p:nvSpPr>
          <p:cNvPr id="3" name="Content Placeholder 2"/>
          <p:cNvSpPr>
            <a:spLocks noGrp="1"/>
          </p:cNvSpPr>
          <p:nvPr>
            <p:ph idx="1"/>
          </p:nvPr>
        </p:nvSpPr>
        <p:spPr>
          <a:xfrm>
            <a:off x="549796" y="836712"/>
            <a:ext cx="10369152" cy="5184576"/>
          </a:xfrm>
        </p:spPr>
        <p:txBody>
          <a:bodyPr>
            <a:noAutofit/>
          </a:bodyPr>
          <a:lstStyle/>
          <a:p>
            <a:r>
              <a:rPr lang="en-US" sz="2800" b="1" baseline="30000" dirty="0">
                <a:solidFill>
                  <a:srgbClr val="141413"/>
                </a:solidFill>
                <a:latin typeface="TimesNewRomanPSMT"/>
              </a:rPr>
              <a:t>Initialization</a:t>
            </a:r>
            <a:r>
              <a:rPr lang="en-US" sz="2800" b="1" baseline="30000" dirty="0" smtClean="0">
                <a:solidFill>
                  <a:srgbClr val="141413"/>
                </a:solidFill>
                <a:latin typeface="TimesNewRomanPSMT"/>
              </a:rPr>
              <a:t>:</a:t>
            </a:r>
          </a:p>
          <a:p>
            <a:r>
              <a:rPr lang="sk-SK" sz="2800" baseline="30000" dirty="0" smtClean="0">
                <a:solidFill>
                  <a:srgbClr val="141413"/>
                </a:solidFill>
                <a:latin typeface="TimesNewRomanPSMT"/>
              </a:rPr>
              <a:t> </a:t>
            </a:r>
            <a:r>
              <a:rPr lang="sk-SK" sz="2800" baseline="30000" dirty="0">
                <a:solidFill>
                  <a:srgbClr val="141413"/>
                </a:solidFill>
                <a:latin typeface="TimesNewRomanPSMT"/>
              </a:rPr>
              <a:t>1</a:t>
            </a:r>
            <a:r>
              <a:rPr lang="sk-SK" sz="2800" baseline="30000" dirty="0" smtClean="0">
                <a:solidFill>
                  <a:srgbClr val="141413"/>
                </a:solidFill>
                <a:latin typeface="TimesNewRomanPSMT"/>
              </a:rPr>
              <a:t>.</a:t>
            </a:r>
            <a:r>
              <a:rPr lang="nb-NO" sz="2800" b="1" baseline="30000" dirty="0" smtClean="0">
                <a:solidFill>
                  <a:srgbClr val="141413"/>
                </a:solidFill>
                <a:latin typeface="TimesNewRomanPSMT"/>
              </a:rPr>
              <a:t>for</a:t>
            </a:r>
            <a:r>
              <a:rPr lang="nb-NO" sz="2800" baseline="30000" dirty="0">
                <a:solidFill>
                  <a:srgbClr val="141413"/>
                </a:solidFill>
                <a:latin typeface="TimesNewRomanPSMT"/>
              </a:rPr>
              <a:t>(</a:t>
            </a:r>
            <a:r>
              <a:rPr lang="nb-NO" sz="2800" baseline="30000" dirty="0" smtClean="0">
                <a:solidFill>
                  <a:srgbClr val="141413"/>
                </a:solidFill>
                <a:latin typeface="TimesNewRomanPSMT"/>
              </a:rPr>
              <a:t>all VM ids</a:t>
            </a:r>
            <a:r>
              <a:rPr lang="nb-NO" sz="2800" baseline="30000" dirty="0">
                <a:solidFill>
                  <a:srgbClr val="141413"/>
                </a:solidFill>
                <a:latin typeface="TimesNewRomanPSMT"/>
              </a:rPr>
              <a:t>)</a:t>
            </a:r>
            <a:r>
              <a:rPr lang="nb-NO" sz="2800" b="1" baseline="30000" dirty="0">
                <a:solidFill>
                  <a:srgbClr val="141413"/>
                </a:solidFill>
                <a:latin typeface="TimesNewRomanPSMT"/>
              </a:rPr>
              <a:t>do</a:t>
            </a:r>
          </a:p>
          <a:p>
            <a:pPr marL="114300" indent="0">
              <a:buNone/>
            </a:pPr>
            <a:r>
              <a:rPr lang="en-US" sz="2800" baseline="30000" dirty="0" smtClean="0">
                <a:solidFill>
                  <a:srgbClr val="141413"/>
                </a:solidFill>
                <a:latin typeface="TimesNewRomanPSMT"/>
              </a:rPr>
              <a:t>       Set </a:t>
            </a:r>
            <a:r>
              <a:rPr lang="en-US" sz="2800" baseline="30000" dirty="0">
                <a:solidFill>
                  <a:srgbClr val="141413"/>
                </a:solidFill>
                <a:latin typeface="TimesNewRomanPSMT"/>
              </a:rPr>
              <a:t>allocation table entries to zero</a:t>
            </a:r>
          </a:p>
          <a:p>
            <a:pPr marL="114300" indent="0">
              <a:buNone/>
            </a:pPr>
            <a:r>
              <a:rPr lang="en-US" sz="2800" b="1" baseline="30000" dirty="0" smtClean="0">
                <a:solidFill>
                  <a:srgbClr val="141413"/>
                </a:solidFill>
                <a:latin typeface="TimesNewRomanPSMT"/>
              </a:rPr>
              <a:t>       end</a:t>
            </a:r>
          </a:p>
          <a:p>
            <a:pPr marL="114300" indent="0">
              <a:buNone/>
            </a:pPr>
            <a:r>
              <a:rPr lang="en-US" sz="2800" baseline="30000" dirty="0" smtClean="0">
                <a:solidFill>
                  <a:srgbClr val="141413"/>
                </a:solidFill>
                <a:latin typeface="TimesNewRomanPSMT"/>
              </a:rPr>
              <a:t>        Also </a:t>
            </a:r>
            <a:r>
              <a:rPr lang="en-US" sz="2800" baseline="30000" dirty="0">
                <a:solidFill>
                  <a:srgbClr val="141413"/>
                </a:solidFill>
                <a:latin typeface="TimesNewRomanPSMT"/>
              </a:rPr>
              <a:t>get the VM status table for all VMs from data center controller.</a:t>
            </a:r>
          </a:p>
          <a:p>
            <a:r>
              <a:rPr lang="en-US" sz="2800" baseline="30000" dirty="0" smtClean="0">
                <a:solidFill>
                  <a:srgbClr val="141413"/>
                </a:solidFill>
                <a:latin typeface="TimesNewRomanPSMT"/>
              </a:rPr>
              <a:t>2.Data </a:t>
            </a:r>
            <a:r>
              <a:rPr lang="en-US" sz="2800" baseline="30000" dirty="0">
                <a:solidFill>
                  <a:srgbClr val="141413"/>
                </a:solidFill>
                <a:latin typeface="TimesNewRomanPSMT"/>
              </a:rPr>
              <a:t>center controller requests for VM id to the active VM</a:t>
            </a:r>
          </a:p>
          <a:p>
            <a:pPr marL="114300" indent="0">
              <a:buNone/>
            </a:pPr>
            <a:r>
              <a:rPr lang="en-US" sz="2800" baseline="30000" dirty="0" smtClean="0">
                <a:solidFill>
                  <a:srgbClr val="141413"/>
                </a:solidFill>
                <a:latin typeface="TimesNewRomanPSMT"/>
              </a:rPr>
              <a:t>       load </a:t>
            </a:r>
            <a:r>
              <a:rPr lang="en-US" sz="2800" baseline="30000" dirty="0">
                <a:solidFill>
                  <a:srgbClr val="141413"/>
                </a:solidFill>
                <a:latin typeface="TimesNewRomanPSMT"/>
              </a:rPr>
              <a:t>balancer.</a:t>
            </a:r>
          </a:p>
          <a:p>
            <a:r>
              <a:rPr lang="fr-FR" sz="2800" b="1" baseline="30000" dirty="0">
                <a:solidFill>
                  <a:srgbClr val="141413"/>
                </a:solidFill>
                <a:latin typeface="TimesNewRomanPSMT"/>
              </a:rPr>
              <a:t>Allocation:</a:t>
            </a:r>
          </a:p>
          <a:p>
            <a:r>
              <a:rPr lang="hr-HR" sz="2800" baseline="30000" dirty="0">
                <a:solidFill>
                  <a:srgbClr val="141413"/>
                </a:solidFill>
                <a:latin typeface="TimesNewRomanPSMT"/>
              </a:rPr>
              <a:t>3</a:t>
            </a:r>
            <a:r>
              <a:rPr lang="hr-HR" sz="2800" baseline="30000" dirty="0" smtClean="0">
                <a:solidFill>
                  <a:srgbClr val="141413"/>
                </a:solidFill>
                <a:latin typeface="TimesNewRomanPSMT"/>
              </a:rPr>
              <a:t>.</a:t>
            </a:r>
            <a:r>
              <a:rPr lang="en-US" sz="2800" b="1" baseline="30000" dirty="0" smtClean="0">
                <a:solidFill>
                  <a:srgbClr val="141413"/>
                </a:solidFill>
                <a:latin typeface="TimesNewRomanPSMT"/>
              </a:rPr>
              <a:t>if </a:t>
            </a:r>
            <a:r>
              <a:rPr lang="en-US" sz="2800" baseline="30000" dirty="0">
                <a:solidFill>
                  <a:srgbClr val="141413"/>
                </a:solidFill>
                <a:latin typeface="TimesNewRomanPSMT"/>
              </a:rPr>
              <a:t>(all VMs are not allocated) </a:t>
            </a:r>
            <a:r>
              <a:rPr lang="en-US" sz="2800" b="1" baseline="30000" dirty="0" smtClean="0">
                <a:solidFill>
                  <a:srgbClr val="141413"/>
                </a:solidFill>
                <a:latin typeface="TimesNewRomanPSMT"/>
              </a:rPr>
              <a:t>then</a:t>
            </a:r>
          </a:p>
          <a:p>
            <a:pPr marL="114300" indent="0">
              <a:buNone/>
            </a:pPr>
            <a:r>
              <a:rPr lang="en-US" sz="2800" b="1" baseline="30000" dirty="0">
                <a:solidFill>
                  <a:srgbClr val="141413"/>
                </a:solidFill>
                <a:latin typeface="TimesNewRomanPSMT"/>
              </a:rPr>
              <a:t> </a:t>
            </a:r>
            <a:r>
              <a:rPr lang="en-US" sz="2800" b="1" baseline="30000" dirty="0" smtClean="0">
                <a:solidFill>
                  <a:srgbClr val="141413"/>
                </a:solidFill>
                <a:latin typeface="TimesNewRomanPSMT"/>
              </a:rPr>
              <a:t>      for </a:t>
            </a:r>
            <a:r>
              <a:rPr lang="en-US" sz="2800" baseline="30000" dirty="0">
                <a:solidFill>
                  <a:srgbClr val="141413"/>
                </a:solidFill>
                <a:latin typeface="TimesNewRomanPSMT"/>
              </a:rPr>
              <a:t>(for all VM ids) </a:t>
            </a:r>
            <a:r>
              <a:rPr lang="en-US" sz="2800" b="1" baseline="30000" dirty="0">
                <a:solidFill>
                  <a:srgbClr val="141413"/>
                </a:solidFill>
                <a:latin typeface="TimesNewRomanPSMT"/>
              </a:rPr>
              <a:t>do</a:t>
            </a:r>
          </a:p>
          <a:p>
            <a:pPr marL="114300" indent="0">
              <a:buNone/>
            </a:pPr>
            <a:r>
              <a:rPr lang="en-US" sz="2800" baseline="30000" dirty="0" smtClean="0">
                <a:solidFill>
                  <a:srgbClr val="141413"/>
                </a:solidFill>
                <a:latin typeface="TimesNewRomanPSMT"/>
              </a:rPr>
              <a:t>       Check </a:t>
            </a:r>
            <a:r>
              <a:rPr lang="en-US" sz="2800" baseline="30000" dirty="0">
                <a:solidFill>
                  <a:srgbClr val="141413"/>
                </a:solidFill>
                <a:latin typeface="TimesNewRomanPSMT"/>
              </a:rPr>
              <a:t>for index of allocation statistics table with</a:t>
            </a:r>
          </a:p>
          <a:p>
            <a:pPr marL="114300" indent="0">
              <a:buNone/>
            </a:pPr>
            <a:r>
              <a:rPr lang="en-US" sz="2800" baseline="30000" dirty="0" smtClean="0">
                <a:solidFill>
                  <a:srgbClr val="141413"/>
                </a:solidFill>
                <a:latin typeface="TimesNewRomanPSMT"/>
              </a:rPr>
              <a:t>       zero </a:t>
            </a:r>
            <a:r>
              <a:rPr lang="en-US" sz="2800" baseline="30000" dirty="0">
                <a:solidFill>
                  <a:srgbClr val="141413"/>
                </a:solidFill>
                <a:latin typeface="TimesNewRomanPSMT"/>
              </a:rPr>
              <a:t>allocation. If found return VM id.</a:t>
            </a:r>
          </a:p>
          <a:p>
            <a:pPr marL="114300" indent="0">
              <a:buNone/>
            </a:pPr>
            <a:r>
              <a:rPr lang="en-US" sz="2800" b="1" baseline="30000" dirty="0" smtClean="0">
                <a:solidFill>
                  <a:srgbClr val="141413"/>
                </a:solidFill>
                <a:latin typeface="TimesNewRomanPSMT"/>
              </a:rPr>
              <a:t>       end </a:t>
            </a:r>
          </a:p>
          <a:p>
            <a:pPr marL="114300" indent="0">
              <a:buNone/>
            </a:pPr>
            <a:r>
              <a:rPr lang="en-US" sz="2800" b="1" baseline="30000" dirty="0">
                <a:solidFill>
                  <a:srgbClr val="141413"/>
                </a:solidFill>
                <a:latin typeface="TimesNewRomanPSMT"/>
              </a:rPr>
              <a:t> </a:t>
            </a:r>
            <a:r>
              <a:rPr lang="en-US" sz="2800" b="1" baseline="30000" dirty="0" smtClean="0">
                <a:solidFill>
                  <a:srgbClr val="141413"/>
                </a:solidFill>
                <a:latin typeface="TimesNewRomanPSMT"/>
              </a:rPr>
              <a:t>    end</a:t>
            </a:r>
            <a:endParaRPr lang="en-US" sz="2800" b="1" baseline="30000" dirty="0">
              <a:solidFill>
                <a:srgbClr val="141413"/>
              </a:solidFill>
              <a:latin typeface="TimesNewRomanPSMT"/>
            </a:endParaRPr>
          </a:p>
          <a:p>
            <a:r>
              <a:rPr lang="en-US" sz="2800" b="1" baseline="30000" dirty="0" smtClean="0">
                <a:solidFill>
                  <a:srgbClr val="141413"/>
                </a:solidFill>
                <a:latin typeface="TimesNewRomanPSMT"/>
              </a:rPr>
              <a:t>4.else </a:t>
            </a:r>
            <a:r>
              <a:rPr lang="en-US" sz="2800" b="1" baseline="30000" dirty="0">
                <a:solidFill>
                  <a:srgbClr val="141413"/>
                </a:solidFill>
                <a:latin typeface="TimesNewRomanPSMT"/>
              </a:rPr>
              <a:t>if </a:t>
            </a:r>
            <a:r>
              <a:rPr lang="en-US" sz="2800" baseline="30000" dirty="0">
                <a:solidFill>
                  <a:srgbClr val="141413"/>
                </a:solidFill>
                <a:latin typeface="TimesNewRomanPSMT"/>
              </a:rPr>
              <a:t>(all VMs are busy) </a:t>
            </a:r>
            <a:r>
              <a:rPr lang="en-US" sz="2800" b="1" baseline="30000" dirty="0">
                <a:solidFill>
                  <a:srgbClr val="141413"/>
                </a:solidFill>
                <a:latin typeface="TimesNewRomanPSMT"/>
              </a:rPr>
              <a:t>then for </a:t>
            </a:r>
            <a:r>
              <a:rPr lang="en-US" sz="2800" baseline="30000" dirty="0">
                <a:solidFill>
                  <a:srgbClr val="141413"/>
                </a:solidFill>
                <a:latin typeface="TimesNewRomanPSMT"/>
              </a:rPr>
              <a:t>(for all VM) </a:t>
            </a:r>
            <a:r>
              <a:rPr lang="en-US" sz="2800" b="1" baseline="30000" dirty="0">
                <a:solidFill>
                  <a:srgbClr val="141413"/>
                </a:solidFill>
                <a:latin typeface="TimesNewRomanPSMT"/>
              </a:rPr>
              <a:t>do</a:t>
            </a:r>
          </a:p>
          <a:p>
            <a:pPr marL="114300" indent="0">
              <a:buNone/>
            </a:pPr>
            <a:r>
              <a:rPr lang="en-US" sz="2800" baseline="30000" dirty="0" smtClean="0">
                <a:solidFill>
                  <a:srgbClr val="141413"/>
                </a:solidFill>
                <a:latin typeface="TimesNewRomanPSMT"/>
              </a:rPr>
              <a:t>      Find </a:t>
            </a:r>
            <a:r>
              <a:rPr lang="en-US" sz="2800" baseline="30000" dirty="0">
                <a:solidFill>
                  <a:srgbClr val="141413"/>
                </a:solidFill>
                <a:latin typeface="TimesNewRomanPSMT"/>
              </a:rPr>
              <a:t>the index of the allocation statistics table with</a:t>
            </a:r>
          </a:p>
          <a:p>
            <a:pPr marL="114300" indent="0">
              <a:buNone/>
            </a:pPr>
            <a:r>
              <a:rPr lang="en-US" sz="2800" baseline="30000" dirty="0" smtClean="0">
                <a:solidFill>
                  <a:srgbClr val="141413"/>
                </a:solidFill>
                <a:latin typeface="TimesNewRomanPSMT"/>
              </a:rPr>
              <a:t>      least </a:t>
            </a:r>
            <a:r>
              <a:rPr lang="en-US" sz="2800" baseline="30000" dirty="0">
                <a:solidFill>
                  <a:srgbClr val="141413"/>
                </a:solidFill>
                <a:latin typeface="TimesNewRomanPSMT"/>
              </a:rPr>
              <a:t>number and return VM id.</a:t>
            </a:r>
          </a:p>
          <a:p>
            <a:pPr marL="114300" indent="0">
              <a:buNone/>
            </a:pPr>
            <a:r>
              <a:rPr lang="en-US" sz="2800" b="1" baseline="30000" dirty="0" smtClean="0">
                <a:solidFill>
                  <a:srgbClr val="141413"/>
                </a:solidFill>
                <a:latin typeface="TimesNewRomanPSMT"/>
              </a:rPr>
              <a:t>      end </a:t>
            </a:r>
            <a:r>
              <a:rPr lang="en-US" sz="2800" b="1" baseline="30000" dirty="0">
                <a:solidFill>
                  <a:srgbClr val="141413"/>
                </a:solidFill>
                <a:latin typeface="TimesNewRomanPSMT"/>
              </a:rPr>
              <a:t>end</a:t>
            </a:r>
            <a:endParaRPr lang="en-US" sz="2800" dirty="0"/>
          </a:p>
        </p:txBody>
      </p:sp>
    </p:spTree>
    <p:extLst>
      <p:ext uri="{BB962C8B-B14F-4D97-AF65-F5344CB8AC3E}">
        <p14:creationId xmlns:p14="http://schemas.microsoft.com/office/powerpoint/2010/main" val="335921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803" y="548680"/>
            <a:ext cx="10144991" cy="5852120"/>
          </a:xfrm>
        </p:spPr>
        <p:txBody>
          <a:bodyPr>
            <a:normAutofit fontScale="92500" lnSpcReduction="20000"/>
          </a:bodyPr>
          <a:lstStyle/>
          <a:p>
            <a:pPr>
              <a:lnSpc>
                <a:spcPct val="160000"/>
              </a:lnSpc>
            </a:pPr>
            <a:r>
              <a:rPr lang="en-US" dirty="0"/>
              <a:t>5</a:t>
            </a:r>
            <a:r>
              <a:rPr lang="en-US" dirty="0" smtClean="0"/>
              <a:t>.Active </a:t>
            </a:r>
            <a:r>
              <a:rPr lang="en-US" dirty="0" err="1" smtClean="0"/>
              <a:t>vm</a:t>
            </a:r>
            <a:r>
              <a:rPr lang="en-US" dirty="0" smtClean="0"/>
              <a:t> load balancer recommends a VM id to the data center </a:t>
            </a:r>
            <a:r>
              <a:rPr lang="en-US" dirty="0"/>
              <a:t>controller unit</a:t>
            </a:r>
            <a:r>
              <a:rPr lang="en-US" dirty="0" smtClean="0"/>
              <a:t>.</a:t>
            </a:r>
            <a:endParaRPr lang="en-US" dirty="0"/>
          </a:p>
          <a:p>
            <a:pPr>
              <a:lnSpc>
                <a:spcPct val="160000"/>
              </a:lnSpc>
            </a:pPr>
            <a:r>
              <a:rPr lang="en-US" dirty="0" smtClean="0"/>
              <a:t>6</a:t>
            </a:r>
            <a:r>
              <a:rPr lang="en-US" dirty="0"/>
              <a:t>. Data center controller assigns the VM id to the request</a:t>
            </a:r>
            <a:r>
              <a:rPr lang="en-US" dirty="0" smtClean="0"/>
              <a:t>.</a:t>
            </a:r>
          </a:p>
          <a:p>
            <a:pPr>
              <a:lnSpc>
                <a:spcPct val="160000"/>
              </a:lnSpc>
            </a:pPr>
            <a:r>
              <a:rPr lang="en-US" dirty="0" smtClean="0"/>
              <a:t>7</a:t>
            </a:r>
            <a:r>
              <a:rPr lang="en-US" dirty="0"/>
              <a:t>. A notification is sent from data center controller to load balancer about recent allocation for the corresponding VM id</a:t>
            </a:r>
            <a:r>
              <a:rPr lang="en-US" dirty="0" smtClean="0"/>
              <a:t>.</a:t>
            </a:r>
          </a:p>
          <a:p>
            <a:pPr>
              <a:lnSpc>
                <a:spcPct val="150000"/>
              </a:lnSpc>
            </a:pPr>
            <a:r>
              <a:rPr lang="en-US" dirty="0" smtClean="0"/>
              <a:t> </a:t>
            </a:r>
            <a:r>
              <a:rPr lang="en-US" dirty="0"/>
              <a:t>8. Active VM load balancer increments the count for allocation in the allocation statistics </a:t>
            </a:r>
            <a:r>
              <a:rPr lang="en-US" dirty="0" smtClean="0"/>
              <a:t>       table</a:t>
            </a:r>
            <a:r>
              <a:rPr lang="en-US" dirty="0"/>
              <a:t>.</a:t>
            </a:r>
            <a:br>
              <a:rPr lang="en-US" dirty="0"/>
            </a:br>
            <a:r>
              <a:rPr lang="en-US" b="1" dirty="0"/>
              <a:t>De-allocation:</a:t>
            </a:r>
            <a:br>
              <a:rPr lang="en-US" b="1" dirty="0"/>
            </a:br>
            <a:r>
              <a:rPr lang="en-US" dirty="0"/>
              <a:t>9. When the request completes the processing on VM, data center is notified about completion.</a:t>
            </a:r>
            <a:br>
              <a:rPr lang="en-US" dirty="0"/>
            </a:br>
            <a:r>
              <a:rPr lang="en-US" dirty="0"/>
              <a:t>10. Data center then sends the notification to the active VM load balancer to signal VM de-allocation.</a:t>
            </a:r>
            <a:br>
              <a:rPr lang="en-US" dirty="0"/>
            </a:br>
            <a:r>
              <a:rPr lang="en-US" dirty="0"/>
              <a:t>11. Active VM load balancer’s allocation statistics table is updated by decrementing the count of requests against the allocated VM id. </a:t>
            </a:r>
          </a:p>
          <a:p>
            <a:endParaRPr lang="en-US" dirty="0"/>
          </a:p>
        </p:txBody>
      </p:sp>
    </p:spTree>
    <p:extLst>
      <p:ext uri="{BB962C8B-B14F-4D97-AF65-F5344CB8AC3E}">
        <p14:creationId xmlns:p14="http://schemas.microsoft.com/office/powerpoint/2010/main" val="247694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852936"/>
            <a:ext cx="10157354" cy="1143000"/>
          </a:xfrm>
        </p:spPr>
        <p:txBody>
          <a:bodyPr/>
          <a:lstStyle/>
          <a:p>
            <a:pPr algn="ctr"/>
            <a:r>
              <a:rPr lang="en-US" sz="5400" dirty="0" smtClean="0">
                <a:latin typeface="Comic Sans MS"/>
                <a:cs typeface="Comic Sans MS"/>
              </a:rPr>
              <a:t>Problem with Active VM load balancer</a:t>
            </a:r>
            <a:endParaRPr lang="en-US" sz="5400" dirty="0">
              <a:latin typeface="Comic Sans MS"/>
              <a:cs typeface="Comic Sans MS"/>
            </a:endParaRPr>
          </a:p>
        </p:txBody>
      </p:sp>
    </p:spTree>
    <p:extLst>
      <p:ext uri="{BB962C8B-B14F-4D97-AF65-F5344CB8AC3E}">
        <p14:creationId xmlns:p14="http://schemas.microsoft.com/office/powerpoint/2010/main" val="60022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30000" dirty="0">
                <a:solidFill>
                  <a:srgbClr val="141413"/>
                </a:solidFill>
                <a:latin typeface="TimesNewRomanPSMT"/>
              </a:rPr>
              <a:t>Algorithm: Proposed VM load balancer</a:t>
            </a:r>
            <a:endParaRPr lang="en-US" dirty="0"/>
          </a:p>
        </p:txBody>
      </p:sp>
      <p:sp>
        <p:nvSpPr>
          <p:cNvPr id="3" name="Content Placeholder 2"/>
          <p:cNvSpPr>
            <a:spLocks noGrp="1"/>
          </p:cNvSpPr>
          <p:nvPr>
            <p:ph idx="1"/>
          </p:nvPr>
        </p:nvSpPr>
        <p:spPr>
          <a:xfrm>
            <a:off x="549796" y="1556792"/>
            <a:ext cx="10157354" cy="4800600"/>
          </a:xfrm>
        </p:spPr>
        <p:txBody>
          <a:bodyPr>
            <a:normAutofit lnSpcReduction="10000"/>
          </a:bodyPr>
          <a:lstStyle/>
          <a:p>
            <a:r>
              <a:rPr lang="en-US" b="1" baseline="30000" dirty="0" smtClean="0">
                <a:solidFill>
                  <a:srgbClr val="141413"/>
                </a:solidFill>
                <a:latin typeface="TimesNewRomanPSMT"/>
              </a:rPr>
              <a:t>Initialization:</a:t>
            </a:r>
          </a:p>
          <a:p>
            <a:r>
              <a:rPr lang="nb-NO" baseline="30000" dirty="0" smtClean="0">
                <a:solidFill>
                  <a:srgbClr val="141413"/>
                </a:solidFill>
                <a:latin typeface="TimesNewRomanPSMT"/>
              </a:rPr>
              <a:t>1. </a:t>
            </a:r>
            <a:r>
              <a:rPr lang="nb-NO" b="1" baseline="30000" dirty="0" smtClean="0">
                <a:solidFill>
                  <a:srgbClr val="141413"/>
                </a:solidFill>
                <a:latin typeface="TimesNewRomanPSMT"/>
              </a:rPr>
              <a:t>for </a:t>
            </a:r>
            <a:r>
              <a:rPr lang="nb-NO" baseline="30000" dirty="0" smtClean="0">
                <a:solidFill>
                  <a:srgbClr val="141413"/>
                </a:solidFill>
                <a:latin typeface="TimesNewRomanPSMT"/>
              </a:rPr>
              <a:t>(all VM ids) </a:t>
            </a:r>
            <a:r>
              <a:rPr lang="nb-NO" b="1" baseline="30000" dirty="0" smtClean="0">
                <a:solidFill>
                  <a:srgbClr val="141413"/>
                </a:solidFill>
                <a:latin typeface="TimesNewRomanPSMT"/>
              </a:rPr>
              <a:t>do</a:t>
            </a:r>
          </a:p>
          <a:p>
            <a:r>
              <a:rPr lang="en-US" baseline="30000" dirty="0" smtClean="0">
                <a:solidFill>
                  <a:srgbClr val="141413"/>
                </a:solidFill>
                <a:latin typeface="TimesNewRomanPSMT"/>
              </a:rPr>
              <a:t>Set allocation table entries to zero </a:t>
            </a:r>
            <a:r>
              <a:rPr lang="en-US" b="1" baseline="30000" dirty="0" smtClean="0">
                <a:solidFill>
                  <a:srgbClr val="141413"/>
                </a:solidFill>
                <a:latin typeface="TimesNewRomanPSMT"/>
              </a:rPr>
              <a:t>and reservation table</a:t>
            </a:r>
          </a:p>
          <a:p>
            <a:r>
              <a:rPr lang="en-US" b="1" baseline="30000" dirty="0" smtClean="0">
                <a:solidFill>
                  <a:srgbClr val="141413"/>
                </a:solidFill>
                <a:latin typeface="TimesNewRomanPSMT"/>
              </a:rPr>
              <a:t>entries to zero end</a:t>
            </a:r>
          </a:p>
          <a:p>
            <a:r>
              <a:rPr lang="en-US" baseline="30000" dirty="0" smtClean="0">
                <a:solidFill>
                  <a:srgbClr val="141413"/>
                </a:solidFill>
                <a:latin typeface="TimesNewRomanPSMT"/>
              </a:rPr>
              <a:t>Also get the VM status table for all VMs from data center</a:t>
            </a:r>
          </a:p>
          <a:p>
            <a:r>
              <a:rPr lang="nb-NO" baseline="30000" dirty="0" err="1" smtClean="0">
                <a:solidFill>
                  <a:srgbClr val="141413"/>
                </a:solidFill>
                <a:latin typeface="TimesNewRomanPSMT"/>
              </a:rPr>
              <a:t>controller</a:t>
            </a:r>
            <a:r>
              <a:rPr lang="nb-NO" baseline="30000" dirty="0" smtClean="0">
                <a:solidFill>
                  <a:srgbClr val="141413"/>
                </a:solidFill>
                <a:latin typeface="TimesNewRomanPSMT"/>
              </a:rPr>
              <a:t>.</a:t>
            </a:r>
          </a:p>
          <a:p>
            <a:r>
              <a:rPr lang="en-US" baseline="30000" dirty="0" smtClean="0">
                <a:solidFill>
                  <a:srgbClr val="141413"/>
                </a:solidFill>
                <a:latin typeface="TimesNewRomanPSMT"/>
              </a:rPr>
              <a:t>2. Data center controller requests for VM id to the active VM</a:t>
            </a:r>
          </a:p>
          <a:p>
            <a:r>
              <a:rPr lang="en-US" baseline="30000" dirty="0" smtClean="0">
                <a:solidFill>
                  <a:srgbClr val="141413"/>
                </a:solidFill>
                <a:latin typeface="TimesNewRomanPSMT"/>
              </a:rPr>
              <a:t>load balancer.</a:t>
            </a:r>
          </a:p>
          <a:p>
            <a:r>
              <a:rPr lang="fr-FR" b="1" baseline="30000" dirty="0" smtClean="0">
                <a:solidFill>
                  <a:srgbClr val="141413"/>
                </a:solidFill>
                <a:latin typeface="TimesNewRomanPSMT"/>
              </a:rPr>
              <a:t>Allocation:</a:t>
            </a:r>
          </a:p>
          <a:p>
            <a:r>
              <a:rPr lang="en-US" baseline="30000" dirty="0" smtClean="0">
                <a:solidFill>
                  <a:srgbClr val="141413"/>
                </a:solidFill>
                <a:latin typeface="TimesNewRomanPSMT"/>
              </a:rPr>
              <a:t>3. </a:t>
            </a:r>
            <a:r>
              <a:rPr lang="en-US" b="1" baseline="30000" dirty="0" smtClean="0">
                <a:solidFill>
                  <a:srgbClr val="141413"/>
                </a:solidFill>
                <a:latin typeface="TimesNewRomanPSMT"/>
              </a:rPr>
              <a:t>if </a:t>
            </a:r>
            <a:r>
              <a:rPr lang="en-US" baseline="30000" dirty="0" smtClean="0">
                <a:solidFill>
                  <a:srgbClr val="141413"/>
                </a:solidFill>
                <a:latin typeface="TimesNewRomanPSMT"/>
              </a:rPr>
              <a:t>(all VMs are not allocated) </a:t>
            </a:r>
            <a:r>
              <a:rPr lang="en-US" b="1" baseline="30000" dirty="0" smtClean="0">
                <a:solidFill>
                  <a:srgbClr val="141413"/>
                </a:solidFill>
                <a:latin typeface="TimesNewRomanPSMT"/>
              </a:rPr>
              <a:t>then</a:t>
            </a:r>
          </a:p>
          <a:p>
            <a:r>
              <a:rPr lang="en-US" b="1" baseline="30000" dirty="0" smtClean="0">
                <a:solidFill>
                  <a:srgbClr val="141413"/>
                </a:solidFill>
                <a:latin typeface="TimesNewRomanPSMT"/>
              </a:rPr>
              <a:t>for </a:t>
            </a:r>
            <a:r>
              <a:rPr lang="en-US" baseline="30000" dirty="0" smtClean="0">
                <a:solidFill>
                  <a:srgbClr val="141413"/>
                </a:solidFill>
                <a:latin typeface="TimesNewRomanPSMT"/>
              </a:rPr>
              <a:t>(for all VM ids) </a:t>
            </a:r>
            <a:r>
              <a:rPr lang="en-US" b="1" baseline="30000" dirty="0" smtClean="0">
                <a:solidFill>
                  <a:srgbClr val="141413"/>
                </a:solidFill>
                <a:latin typeface="TimesNewRomanPSMT"/>
              </a:rPr>
              <a:t>do</a:t>
            </a:r>
          </a:p>
          <a:p>
            <a:r>
              <a:rPr lang="en-US" baseline="30000" dirty="0" smtClean="0">
                <a:solidFill>
                  <a:srgbClr val="141413"/>
                </a:solidFill>
                <a:latin typeface="TimesNewRomanPSMT"/>
              </a:rPr>
              <a:t>Check for index of allocation statistics table with zero allocation. If found return VM id.</a:t>
            </a:r>
          </a:p>
          <a:p>
            <a:r>
              <a:rPr lang="en-US" b="1" baseline="30000" dirty="0" smtClean="0">
                <a:solidFill>
                  <a:srgbClr val="141413"/>
                </a:solidFill>
                <a:latin typeface="TimesNewRomanPSMT"/>
              </a:rPr>
              <a:t>end</a:t>
            </a:r>
          </a:p>
          <a:p>
            <a:r>
              <a:rPr lang="en-US" b="1" baseline="30000" dirty="0" smtClean="0">
                <a:solidFill>
                  <a:srgbClr val="141413"/>
                </a:solidFill>
                <a:latin typeface="TimesNewRomanPSMT"/>
              </a:rPr>
              <a:t> end</a:t>
            </a:r>
          </a:p>
          <a:p>
            <a:r>
              <a:rPr lang="en-US" baseline="30000" dirty="0" smtClean="0">
                <a:solidFill>
                  <a:srgbClr val="141413"/>
                </a:solidFill>
                <a:latin typeface="TimesNewRomanPSMT"/>
              </a:rPr>
              <a:t>4. </a:t>
            </a:r>
            <a:r>
              <a:rPr lang="en-US" b="1" baseline="30000" dirty="0" smtClean="0">
                <a:solidFill>
                  <a:srgbClr val="141413"/>
                </a:solidFill>
                <a:latin typeface="TimesNewRomanPSMT"/>
              </a:rPr>
              <a:t>else if </a:t>
            </a:r>
            <a:r>
              <a:rPr lang="en-US" baseline="30000" dirty="0" smtClean="0">
                <a:solidFill>
                  <a:srgbClr val="141413"/>
                </a:solidFill>
                <a:latin typeface="TimesNewRomanPSMT"/>
              </a:rPr>
              <a:t>(all VMs are busy) </a:t>
            </a:r>
            <a:r>
              <a:rPr lang="en-US" b="1" baseline="30000" dirty="0" smtClean="0">
                <a:solidFill>
                  <a:srgbClr val="141413"/>
                </a:solidFill>
                <a:latin typeface="TimesNewRomanPSMT"/>
              </a:rPr>
              <a:t>then for </a:t>
            </a:r>
            <a:r>
              <a:rPr lang="en-US" baseline="30000" dirty="0" smtClean="0">
                <a:solidFill>
                  <a:srgbClr val="141413"/>
                </a:solidFill>
                <a:latin typeface="TimesNewRomanPSMT"/>
              </a:rPr>
              <a:t>(for all VM) </a:t>
            </a:r>
            <a:r>
              <a:rPr lang="en-US" b="1" baseline="30000" dirty="0" smtClean="0">
                <a:solidFill>
                  <a:srgbClr val="141413"/>
                </a:solidFill>
                <a:latin typeface="TimesNewRomanPSMT"/>
              </a:rPr>
              <a:t>do</a:t>
            </a:r>
          </a:p>
          <a:p>
            <a:r>
              <a:rPr lang="en-US" b="1" baseline="30000" dirty="0" smtClean="0">
                <a:solidFill>
                  <a:srgbClr val="141413"/>
                </a:solidFill>
                <a:latin typeface="TimesNewRomanPSMT"/>
              </a:rPr>
              <a:t>Find the index of the allocation statistics table and reservation table with</a:t>
            </a:r>
          </a:p>
          <a:p>
            <a:r>
              <a:rPr lang="en-US" b="1" baseline="30000" dirty="0" err="1" smtClean="0">
                <a:solidFill>
                  <a:srgbClr val="141413"/>
                </a:solidFill>
                <a:latin typeface="TimesNewRomanPSMT"/>
              </a:rPr>
              <a:t>min_count</a:t>
            </a:r>
            <a:r>
              <a:rPr lang="en-US" b="1" baseline="30000" dirty="0" smtClean="0">
                <a:solidFill>
                  <a:srgbClr val="141413"/>
                </a:solidFill>
                <a:latin typeface="TimesNewRomanPSMT"/>
              </a:rPr>
              <a:t>(allocation count + reservation count).</a:t>
            </a:r>
          </a:p>
          <a:p>
            <a:r>
              <a:rPr lang="en-US" b="1" baseline="30000" dirty="0" smtClean="0">
                <a:solidFill>
                  <a:srgbClr val="141413"/>
                </a:solidFill>
                <a:latin typeface="TimesNewRomanPSMT"/>
              </a:rPr>
              <a:t>end </a:t>
            </a:r>
          </a:p>
          <a:p>
            <a:r>
              <a:rPr lang="en-US" b="1" baseline="30000" dirty="0" smtClean="0">
                <a:solidFill>
                  <a:srgbClr val="141413"/>
                </a:solidFill>
                <a:latin typeface="TimesNewRomanPSMT"/>
              </a:rPr>
              <a:t>end</a:t>
            </a:r>
            <a:endParaRPr lang="en-US" dirty="0"/>
          </a:p>
        </p:txBody>
      </p:sp>
    </p:spTree>
    <p:extLst>
      <p:ext uri="{BB962C8B-B14F-4D97-AF65-F5344CB8AC3E}">
        <p14:creationId xmlns:p14="http://schemas.microsoft.com/office/powerpoint/2010/main" val="108030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804" y="32172"/>
            <a:ext cx="10153128" cy="4404940"/>
          </a:xfrm>
        </p:spPr>
        <p:txBody>
          <a:bodyPr>
            <a:noAutofit/>
          </a:bodyPr>
          <a:lstStyle/>
          <a:p>
            <a:pPr>
              <a:lnSpc>
                <a:spcPct val="160000"/>
              </a:lnSpc>
            </a:pPr>
            <a:r>
              <a:rPr lang="en-US" sz="1400" dirty="0" smtClean="0">
                <a:latin typeface="Times New Roman"/>
                <a:cs typeface="Times New Roman"/>
              </a:rPr>
              <a:t>5.Active </a:t>
            </a:r>
            <a:r>
              <a:rPr lang="en-US" sz="1400" dirty="0">
                <a:latin typeface="Times New Roman"/>
                <a:cs typeface="Times New Roman"/>
              </a:rPr>
              <a:t>VM load balancer recommends a VM id to the data center controller unit </a:t>
            </a:r>
            <a:r>
              <a:rPr lang="en-US" sz="1400" b="1" dirty="0">
                <a:latin typeface="Times New Roman"/>
                <a:cs typeface="Times New Roman"/>
              </a:rPr>
              <a:t>and updates the reservation table to reflect the allocation against the VM id by incrementing the reservation count</a:t>
            </a:r>
            <a:r>
              <a:rPr lang="en-US" sz="1400" dirty="0">
                <a:latin typeface="Times New Roman"/>
                <a:cs typeface="Times New Roman"/>
              </a:rPr>
              <a:t>. </a:t>
            </a:r>
          </a:p>
          <a:p>
            <a:pPr>
              <a:lnSpc>
                <a:spcPct val="160000"/>
              </a:lnSpc>
            </a:pPr>
            <a:r>
              <a:rPr lang="en-US" sz="1400" dirty="0" smtClean="0">
                <a:latin typeface="Times New Roman"/>
                <a:cs typeface="Times New Roman"/>
              </a:rPr>
              <a:t>6.Data </a:t>
            </a:r>
            <a:r>
              <a:rPr lang="en-US" sz="1400" dirty="0">
                <a:latin typeface="Times New Roman"/>
                <a:cs typeface="Times New Roman"/>
              </a:rPr>
              <a:t>center controller assigns the VM id to the request. </a:t>
            </a:r>
          </a:p>
          <a:p>
            <a:pPr>
              <a:lnSpc>
                <a:spcPct val="160000"/>
              </a:lnSpc>
            </a:pPr>
            <a:r>
              <a:rPr lang="en-US" sz="1400" dirty="0" smtClean="0">
                <a:latin typeface="Times New Roman"/>
                <a:cs typeface="Times New Roman"/>
              </a:rPr>
              <a:t>7.A </a:t>
            </a:r>
            <a:r>
              <a:rPr lang="en-US" sz="1400" dirty="0">
                <a:latin typeface="Times New Roman"/>
                <a:cs typeface="Times New Roman"/>
              </a:rPr>
              <a:t>notification is sent from data center controller to load </a:t>
            </a:r>
            <a:r>
              <a:rPr lang="en-US" sz="1400" dirty="0" smtClean="0">
                <a:latin typeface="Times New Roman"/>
                <a:cs typeface="Times New Roman"/>
              </a:rPr>
              <a:t>balancer </a:t>
            </a:r>
            <a:r>
              <a:rPr lang="en-US" sz="1400" dirty="0">
                <a:latin typeface="Times New Roman"/>
                <a:cs typeface="Times New Roman"/>
              </a:rPr>
              <a:t>about recent allocation for the corresponding </a:t>
            </a:r>
            <a:r>
              <a:rPr lang="en-US" sz="1400" dirty="0" smtClean="0">
                <a:latin typeface="Times New Roman"/>
                <a:cs typeface="Times New Roman"/>
              </a:rPr>
              <a:t>VM </a:t>
            </a:r>
            <a:r>
              <a:rPr lang="en-US" sz="1400" dirty="0">
                <a:latin typeface="Times New Roman"/>
                <a:cs typeface="Times New Roman"/>
              </a:rPr>
              <a:t>id. </a:t>
            </a:r>
          </a:p>
          <a:p>
            <a:pPr>
              <a:lnSpc>
                <a:spcPct val="160000"/>
              </a:lnSpc>
            </a:pPr>
            <a:r>
              <a:rPr lang="en-US" sz="1400" dirty="0" smtClean="0">
                <a:latin typeface="Times New Roman"/>
                <a:cs typeface="Times New Roman"/>
              </a:rPr>
              <a:t>8.Active </a:t>
            </a:r>
            <a:r>
              <a:rPr lang="en-US" sz="1400" dirty="0">
                <a:latin typeface="Times New Roman"/>
                <a:cs typeface="Times New Roman"/>
              </a:rPr>
              <a:t>VM load balancer increments the count for </a:t>
            </a:r>
            <a:r>
              <a:rPr lang="en-US" sz="1400" dirty="0" smtClean="0">
                <a:latin typeface="Times New Roman"/>
                <a:cs typeface="Times New Roman"/>
              </a:rPr>
              <a:t>allocation </a:t>
            </a:r>
            <a:r>
              <a:rPr lang="en-US" sz="1400" dirty="0">
                <a:latin typeface="Times New Roman"/>
                <a:cs typeface="Times New Roman"/>
              </a:rPr>
              <a:t>in the allocation statistics table </a:t>
            </a:r>
            <a:r>
              <a:rPr lang="en-US" sz="1400" b="1" dirty="0">
                <a:latin typeface="Times New Roman"/>
                <a:cs typeface="Times New Roman"/>
              </a:rPr>
              <a:t>and decrements the reservation table count for corresponding VM id. </a:t>
            </a:r>
            <a:endParaRPr lang="en-US" sz="1400" b="1" dirty="0" smtClean="0">
              <a:latin typeface="Times New Roman"/>
              <a:cs typeface="Times New Roman"/>
            </a:endParaRPr>
          </a:p>
          <a:p>
            <a:pPr>
              <a:lnSpc>
                <a:spcPct val="160000"/>
              </a:lnSpc>
            </a:pPr>
            <a:r>
              <a:rPr lang="en-US" sz="1400" b="1" dirty="0">
                <a:latin typeface="Times New Roman"/>
                <a:cs typeface="Times New Roman"/>
              </a:rPr>
              <a:t>De-allocation: </a:t>
            </a:r>
            <a:endParaRPr lang="en-US" sz="1400" dirty="0">
              <a:latin typeface="Times New Roman"/>
              <a:cs typeface="Times New Roman"/>
            </a:endParaRPr>
          </a:p>
          <a:p>
            <a:pPr>
              <a:lnSpc>
                <a:spcPct val="160000"/>
              </a:lnSpc>
            </a:pPr>
            <a:r>
              <a:rPr lang="en-US" sz="1400" dirty="0">
                <a:latin typeface="Times New Roman"/>
                <a:cs typeface="Times New Roman"/>
              </a:rPr>
              <a:t>9. When the request completes the processing on VM, data center is notified about completion.</a:t>
            </a:r>
            <a:br>
              <a:rPr lang="en-US" sz="1400" dirty="0">
                <a:latin typeface="Times New Roman"/>
                <a:cs typeface="Times New Roman"/>
              </a:rPr>
            </a:br>
            <a:r>
              <a:rPr lang="en-US" sz="1400" dirty="0">
                <a:latin typeface="Times New Roman"/>
                <a:cs typeface="Times New Roman"/>
              </a:rPr>
              <a:t>10. Data center then sends the notification to the active VM load balancer to signal VM de-allocation. </a:t>
            </a:r>
          </a:p>
          <a:p>
            <a:pPr>
              <a:lnSpc>
                <a:spcPct val="160000"/>
              </a:lnSpc>
            </a:pPr>
            <a:r>
              <a:rPr lang="en-US" sz="1400" dirty="0">
                <a:latin typeface="Times New Roman"/>
                <a:cs typeface="Times New Roman"/>
              </a:rPr>
              <a:t>11. Active VM load balancer’s allocation statistics table is updated by decrementing the count of requests against the allocated VM id. </a:t>
            </a:r>
          </a:p>
          <a:p>
            <a:endParaRPr lang="en-US" sz="2000" dirty="0">
              <a:latin typeface="Times New Roman"/>
              <a:cs typeface="Times New Roman"/>
            </a:endParaRPr>
          </a:p>
          <a:p>
            <a:endParaRPr lang="en-US" sz="2000" dirty="0">
              <a:latin typeface="Times New Roman"/>
              <a:cs typeface="Times New Roman"/>
            </a:endParaRPr>
          </a:p>
        </p:txBody>
      </p:sp>
    </p:spTree>
    <p:extLst>
      <p:ext uri="{BB962C8B-B14F-4D97-AF65-F5344CB8AC3E}">
        <p14:creationId xmlns:p14="http://schemas.microsoft.com/office/powerpoint/2010/main" val="182824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lstStyle/>
          <a:p>
            <a:pPr marL="114300" indent="0">
              <a:buNone/>
            </a:pPr>
            <a:r>
              <a:rPr lang="en-US" baseline="30000" dirty="0">
                <a:solidFill>
                  <a:srgbClr val="141413"/>
                </a:solidFill>
                <a:latin typeface="TimesNewRomanPSMT"/>
              </a:rPr>
              <a:t> </a:t>
            </a:r>
            <a:r>
              <a:rPr lang="en-US" b="1" dirty="0"/>
              <a:t>Integer </a:t>
            </a:r>
            <a:r>
              <a:rPr lang="en-US" b="1" dirty="0" err="1"/>
              <a:t>findLeastLoadedVM</a:t>
            </a:r>
            <a:r>
              <a:rPr lang="en-US" b="1" dirty="0"/>
              <a:t>(){ </a:t>
            </a:r>
            <a:endParaRPr lang="en-US" b="1" dirty="0" smtClean="0"/>
          </a:p>
          <a:p>
            <a:pPr marL="114300" indent="0">
              <a:buNone/>
            </a:pPr>
            <a:r>
              <a:rPr lang="en-US" b="1" dirty="0" smtClean="0"/>
              <a:t>for </a:t>
            </a:r>
            <a:r>
              <a:rPr lang="en-US" b="1" dirty="0"/>
              <a:t>(all VM ids in datacenter) { </a:t>
            </a:r>
            <a:endParaRPr lang="en-US" b="1" dirty="0" smtClean="0"/>
          </a:p>
          <a:p>
            <a:pPr marL="114300" indent="0">
              <a:buNone/>
            </a:pPr>
            <a:r>
              <a:rPr lang="en-US" b="1" dirty="0" err="1" smtClean="0"/>
              <a:t>next_VM_ID_with_minCoun</a:t>
            </a:r>
            <a:r>
              <a:rPr lang="en-US" b="1" dirty="0" smtClean="0"/>
              <a:t> </a:t>
            </a:r>
            <a:r>
              <a:rPr lang="en-US" b="1" dirty="0"/>
              <a:t>t </a:t>
            </a:r>
            <a:r>
              <a:rPr lang="en-US" b="1" dirty="0" smtClean="0"/>
              <a:t>  = </a:t>
            </a:r>
            <a:r>
              <a:rPr lang="en-US" b="1" dirty="0"/>
              <a:t>MIN( </a:t>
            </a:r>
            <a:r>
              <a:rPr lang="en-US" b="1" dirty="0" err="1" smtClean="0"/>
              <a:t>next_VM_ID_with_minCoun</a:t>
            </a:r>
            <a:r>
              <a:rPr lang="en-US" b="1" dirty="0" smtClean="0"/>
              <a:t> </a:t>
            </a:r>
            <a:r>
              <a:rPr lang="en-US" b="1" dirty="0"/>
              <a:t>t </a:t>
            </a:r>
            <a:r>
              <a:rPr lang="en-US" b="1" dirty="0" smtClean="0"/>
              <a:t> ,</a:t>
            </a:r>
            <a:r>
              <a:rPr lang="en-US" b="1" dirty="0"/>
              <a:t>(ALLOC_COUNT(</a:t>
            </a:r>
            <a:r>
              <a:rPr lang="en-US" b="1" dirty="0" err="1"/>
              <a:t>VM_id</a:t>
            </a:r>
            <a:r>
              <a:rPr lang="en-US" b="1" dirty="0"/>
              <a:t>) </a:t>
            </a:r>
            <a:r>
              <a:rPr lang="en-US" b="1" dirty="0" smtClean="0"/>
              <a:t> + RESERVE_COUNT</a:t>
            </a:r>
            <a:r>
              <a:rPr lang="en-US" b="1" dirty="0"/>
              <a:t>(VM _id) )); </a:t>
            </a:r>
            <a:endParaRPr lang="en-US" b="1" dirty="0" smtClean="0"/>
          </a:p>
          <a:p>
            <a:pPr marL="114300" indent="0">
              <a:buNone/>
            </a:pPr>
            <a:r>
              <a:rPr lang="en-US" b="1" dirty="0" smtClean="0"/>
              <a:t>} </a:t>
            </a:r>
            <a:endParaRPr lang="en-US" dirty="0"/>
          </a:p>
          <a:p>
            <a:pPr marL="114300" indent="0">
              <a:buNone/>
            </a:pPr>
            <a:r>
              <a:rPr lang="en-US" b="1" dirty="0" smtClean="0"/>
              <a:t>return </a:t>
            </a:r>
            <a:r>
              <a:rPr lang="en-US" b="1" dirty="0" err="1"/>
              <a:t>next_VM_ID_with_minCount</a:t>
            </a:r>
            <a:r>
              <a:rPr lang="en-US" b="1" dirty="0" smtClean="0"/>
              <a:t>;</a:t>
            </a:r>
          </a:p>
          <a:p>
            <a:pPr marL="114300" indent="0">
              <a:buNone/>
            </a:pPr>
            <a:r>
              <a:rPr lang="en-US" b="1" dirty="0" smtClean="0"/>
              <a:t> </a:t>
            </a:r>
            <a:r>
              <a:rPr lang="en-US" b="1" dirty="0"/>
              <a:t>} </a:t>
            </a:r>
            <a:endParaRPr lang="en-US" dirty="0"/>
          </a:p>
          <a:p>
            <a:pPr marL="114300" indent="0">
              <a:buNone/>
            </a:pPr>
            <a:endParaRPr lang="en-US" dirty="0"/>
          </a:p>
        </p:txBody>
      </p:sp>
    </p:spTree>
    <p:extLst>
      <p:ext uri="{BB962C8B-B14F-4D97-AF65-F5344CB8AC3E}">
        <p14:creationId xmlns:p14="http://schemas.microsoft.com/office/powerpoint/2010/main" val="16814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FLOW OF PROPOSED ALGORITHM </a:t>
            </a:r>
            <a:br>
              <a:rPr lang="en-US" dirty="0"/>
            </a:br>
            <a:endParaRPr lang="en-US" dirty="0"/>
          </a:p>
        </p:txBody>
      </p:sp>
      <p:sp>
        <p:nvSpPr>
          <p:cNvPr id="3" name="Content Placeholder 2"/>
          <p:cNvSpPr>
            <a:spLocks noGrp="1"/>
          </p:cNvSpPr>
          <p:nvPr>
            <p:ph idx="1"/>
          </p:nvPr>
        </p:nvSpPr>
        <p:spPr/>
        <p:txBody>
          <a:bodyPr/>
          <a:lstStyle/>
          <a:p>
            <a:endParaRPr lang="en-US" dirty="0"/>
          </a:p>
          <a:p>
            <a:pPr lvl="8"/>
            <a:r>
              <a:rPr lang="en-US" baseline="30000" dirty="0">
                <a:solidFill>
                  <a:srgbClr val="141413"/>
                </a:solidFill>
                <a:latin typeface="TimesNewRomanPSMT"/>
              </a:rPr>
              <a:t> </a:t>
            </a:r>
            <a:endParaRPr lang="en-US" dirty="0"/>
          </a:p>
        </p:txBody>
      </p:sp>
      <p:sp>
        <p:nvSpPr>
          <p:cNvPr id="4" name="Rectangle 3"/>
          <p:cNvSpPr/>
          <p:nvPr/>
        </p:nvSpPr>
        <p:spPr>
          <a:xfrm>
            <a:off x="3972461" y="4568568"/>
            <a:ext cx="184666" cy="184666"/>
          </a:xfrm>
          <a:prstGeom prst="rect">
            <a:avLst/>
          </a:prstGeom>
        </p:spPr>
        <p:txBody>
          <a:bodyPr wrap="none">
            <a:spAutoFit/>
          </a:bodyPr>
          <a:lstStyle/>
          <a:p>
            <a:r>
              <a:rPr lang="en-US" sz="900" baseline="30000" dirty="0">
                <a:solidFill>
                  <a:srgbClr val="141413"/>
                </a:solidFill>
                <a:latin typeface="TimesNewRomanPSMT"/>
              </a:rPr>
              <a:t> </a:t>
            </a:r>
            <a:endParaRPr lang="en-US" dirty="0"/>
          </a:p>
        </p:txBody>
      </p:sp>
      <p:pic>
        <p:nvPicPr>
          <p:cNvPr id="5" name="Picture 4" descr="Screen Shot 2016-04-16 at 06.56.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96752"/>
            <a:ext cx="6832600" cy="5207000"/>
          </a:xfrm>
          <a:prstGeom prst="rect">
            <a:avLst/>
          </a:prstGeom>
        </p:spPr>
      </p:pic>
    </p:spTree>
    <p:extLst>
      <p:ext uri="{BB962C8B-B14F-4D97-AF65-F5344CB8AC3E}">
        <p14:creationId xmlns:p14="http://schemas.microsoft.com/office/powerpoint/2010/main" val="339412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CLOUD ANALYST </a:t>
            </a:r>
            <a:r>
              <a:rPr lang="tr-TR" dirty="0"/>
              <a:t>ARCHITECTURE </a:t>
            </a:r>
            <a:br>
              <a:rPr lang="tr-TR" dirty="0"/>
            </a:br>
            <a:endParaRPr lang="en-US" dirty="0"/>
          </a:p>
        </p:txBody>
      </p:sp>
      <p:pic>
        <p:nvPicPr>
          <p:cNvPr id="10" name="Content Placeholder 9" descr="Screen Shot 2016-04-16 at 07.00.58.png"/>
          <p:cNvPicPr>
            <a:picLocks noGrp="1" noChangeAspect="1"/>
          </p:cNvPicPr>
          <p:nvPr>
            <p:ph idx="1"/>
          </p:nvPr>
        </p:nvPicPr>
        <p:blipFill>
          <a:blip r:embed="rId2">
            <a:extLst>
              <a:ext uri="{28A0092B-C50C-407E-A947-70E740481C1C}">
                <a14:useLocalDpi xmlns:a14="http://schemas.microsoft.com/office/drawing/2010/main" val="0"/>
              </a:ext>
            </a:extLst>
          </a:blip>
          <a:srcRect l="-12799" r="-12799"/>
          <a:stretch>
            <a:fillRect/>
          </a:stretch>
        </p:blipFill>
        <p:spPr>
          <a:xfrm>
            <a:off x="693738" y="1773238"/>
            <a:ext cx="10156825" cy="4800600"/>
          </a:xfrm>
        </p:spPr>
      </p:pic>
    </p:spTree>
    <p:extLst>
      <p:ext uri="{BB962C8B-B14F-4D97-AF65-F5344CB8AC3E}">
        <p14:creationId xmlns:p14="http://schemas.microsoft.com/office/powerpoint/2010/main" val="374628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a:t>
            </a:r>
            <a:r>
              <a:rPr lang="fr-FR" b="1" i="1" dirty="0" err="1" smtClean="0"/>
              <a:t>loud</a:t>
            </a:r>
            <a:r>
              <a:rPr lang="fr-FR" b="1" i="1" dirty="0" smtClean="0"/>
              <a:t> </a:t>
            </a:r>
            <a:r>
              <a:rPr lang="fr-FR" b="1" i="1" dirty="0" err="1" smtClean="0"/>
              <a:t>Analyst</a:t>
            </a:r>
            <a:r>
              <a:rPr lang="fr-FR" b="1" i="1" dirty="0" smtClean="0"/>
              <a:t> Simulation Configuration </a:t>
            </a:r>
            <a:r>
              <a:rPr lang="fr-FR" dirty="0"/>
              <a:t/>
            </a:r>
            <a:br>
              <a:rPr lang="fr-FR" dirty="0"/>
            </a:br>
            <a:endParaRPr lang="en-US" dirty="0"/>
          </a:p>
        </p:txBody>
      </p:sp>
      <p:pic>
        <p:nvPicPr>
          <p:cNvPr id="4" name="Content Placeholder 3" descr="Screen Shot 2016-04-16 at 07.02.41.png"/>
          <p:cNvPicPr>
            <a:picLocks noGrp="1" noChangeAspect="1"/>
          </p:cNvPicPr>
          <p:nvPr>
            <p:ph idx="1"/>
          </p:nvPr>
        </p:nvPicPr>
        <p:blipFill>
          <a:blip r:embed="rId2">
            <a:extLst>
              <a:ext uri="{28A0092B-C50C-407E-A947-70E740481C1C}">
                <a14:useLocalDpi xmlns:a14="http://schemas.microsoft.com/office/drawing/2010/main" val="0"/>
              </a:ext>
            </a:extLst>
          </a:blip>
          <a:srcRect t="-25831" b="-25831"/>
          <a:stretch>
            <a:fillRect/>
          </a:stretch>
        </p:blipFill>
        <p:spPr/>
      </p:pic>
    </p:spTree>
    <p:extLst>
      <p:ext uri="{BB962C8B-B14F-4D97-AF65-F5344CB8AC3E}">
        <p14:creationId xmlns:p14="http://schemas.microsoft.com/office/powerpoint/2010/main" val="18965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ages02.olx.in/ui/16/39/68/1385532250_570593168_6-A-load-balancing-model-based-on-cloud-partitioning-for-the-public-cloud-projects-in-madura-Tamil-Nad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1340768"/>
            <a:ext cx="8508674" cy="51463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8276" y="-12700"/>
            <a:ext cx="11567020" cy="769441"/>
          </a:xfrm>
          <a:prstGeom prst="rect">
            <a:avLst/>
          </a:prstGeom>
          <a:noFill/>
        </p:spPr>
        <p:txBody>
          <a:bodyPr wrap="square" lIns="91440" tIns="45720" rIns="91440" bIns="45720">
            <a:spAutoFit/>
          </a:bodyPr>
          <a:lstStyle/>
          <a:p>
            <a:pPr algn="ctr"/>
            <a:r>
              <a:rPr lang="en-US" sz="4400" b="1" cap="all" spc="0" dirty="0" smtClean="0">
                <a:ln w="9000" cmpd="sng">
                  <a:solidFill>
                    <a:schemeClr val="accent4">
                      <a:shade val="50000"/>
                      <a:satMod val="120000"/>
                    </a:schemeClr>
                  </a:solidFill>
                  <a:prstDash val="solid"/>
                </a:ln>
                <a:solidFill>
                  <a:schemeClr val="tx1">
                    <a:lumMod val="65000"/>
                    <a:lumOff val="35000"/>
                  </a:schemeClr>
                </a:solidFill>
                <a:effectLst>
                  <a:reflection blurRad="12700" stA="28000" endPos="45000" dist="1000" dir="5400000" sy="-100000" algn="bl" rotWithShape="0"/>
                </a:effectLst>
                <a:latin typeface="Comic Sans MS" pitchFamily="66" charset="0"/>
              </a:rPr>
              <a:t>What is clouding computing ?</a:t>
            </a:r>
            <a:endParaRPr lang="en-US" sz="4400" b="1" cap="all" spc="0" dirty="0">
              <a:ln w="9000" cmpd="sng">
                <a:solidFill>
                  <a:schemeClr val="accent4">
                    <a:shade val="50000"/>
                    <a:satMod val="120000"/>
                  </a:schemeClr>
                </a:solidFill>
                <a:prstDash val="solid"/>
              </a:ln>
              <a:solidFill>
                <a:schemeClr val="tx1">
                  <a:lumMod val="65000"/>
                  <a:lumOff val="35000"/>
                </a:schemeClr>
              </a:solidFill>
              <a:effectLst>
                <a:reflection blurRad="12700" stA="28000" endPos="45000" dist="1000" dir="5400000" sy="-100000" algn="bl" rotWithShape="0"/>
              </a:effectLst>
              <a:latin typeface="Comic Sans MS" pitchFamily="66" charset="0"/>
            </a:endParaRPr>
          </a:p>
        </p:txBody>
      </p:sp>
      <p:sp>
        <p:nvSpPr>
          <p:cNvPr id="2" name="Rectangle 1"/>
          <p:cNvSpPr/>
          <p:nvPr/>
        </p:nvSpPr>
        <p:spPr>
          <a:xfrm>
            <a:off x="1701924" y="836712"/>
            <a:ext cx="8424936" cy="1200328"/>
          </a:xfrm>
          <a:prstGeom prst="rect">
            <a:avLst/>
          </a:prstGeom>
        </p:spPr>
        <p:txBody>
          <a:bodyPr wrap="square">
            <a:spAutoFit/>
          </a:bodyPr>
          <a:lstStyle/>
          <a:p>
            <a:r>
              <a:rPr lang="en-US" b="1" dirty="0"/>
              <a:t>Cloud computing</a:t>
            </a:r>
            <a:r>
              <a:rPr lang="en-US" dirty="0"/>
              <a:t> is a type of computing that relies on sharing computing resources rather than having local servers or devices to handle applications.</a:t>
            </a:r>
          </a:p>
        </p:txBody>
      </p:sp>
    </p:spTree>
    <p:extLst>
      <p:ext uri="{BB962C8B-B14F-4D97-AF65-F5344CB8AC3E}">
        <p14:creationId xmlns:p14="http://schemas.microsoft.com/office/powerpoint/2010/main" val="113558304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xEl>
                                              <p:pRg st="0" end="0"/>
                                            </p:txEl>
                                          </p:spTgt>
                                        </p:tgtEl>
                                        <p:attrNameLst>
                                          <p:attrName>ppt_x</p:attrName>
                                          <p:attrName>ppt_y</p:attrName>
                                        </p:attrNameLst>
                                      </p:cBhvr>
                                    </p:animMotion>
                                    <p:animRot by="1500000">
                                      <p:cBhvr>
                                        <p:cTn id="7" dur="125" fill="hold">
                                          <p:stCondLst>
                                            <p:cond delay="0"/>
                                          </p:stCondLst>
                                        </p:cTn>
                                        <p:tgtEl>
                                          <p:spTgt spid="5">
                                            <p:txEl>
                                              <p:pRg st="0" end="0"/>
                                            </p:txEl>
                                          </p:spTgt>
                                        </p:tgtEl>
                                        <p:attrNameLst>
                                          <p:attrName>r</p:attrName>
                                        </p:attrNameLst>
                                      </p:cBhvr>
                                    </p:animRot>
                                    <p:animRot by="-1500000">
                                      <p:cBhvr>
                                        <p:cTn id="8" dur="125" fill="hold">
                                          <p:stCondLst>
                                            <p:cond delay="125"/>
                                          </p:stCondLst>
                                        </p:cTn>
                                        <p:tgtEl>
                                          <p:spTgt spid="5">
                                            <p:txEl>
                                              <p:pRg st="0" end="0"/>
                                            </p:txEl>
                                          </p:spTgt>
                                        </p:tgtEl>
                                        <p:attrNameLst>
                                          <p:attrName>r</p:attrName>
                                        </p:attrNameLst>
                                      </p:cBhvr>
                                    </p:animRot>
                                    <p:animRot by="-1500000">
                                      <p:cBhvr>
                                        <p:cTn id="9" dur="125" fill="hold">
                                          <p:stCondLst>
                                            <p:cond delay="250"/>
                                          </p:stCondLst>
                                        </p:cTn>
                                        <p:tgtEl>
                                          <p:spTgt spid="5">
                                            <p:txEl>
                                              <p:pRg st="0" end="0"/>
                                            </p:txEl>
                                          </p:spTgt>
                                        </p:tgtEl>
                                        <p:attrNameLst>
                                          <p:attrName>r</p:attrName>
                                        </p:attrNameLst>
                                      </p:cBhvr>
                                    </p:animRot>
                                    <p:animRot by="1500000">
                                      <p:cBhvr>
                                        <p:cTn id="10" dur="125" fill="hold">
                                          <p:stCondLst>
                                            <p:cond delay="375"/>
                                          </p:stCondLst>
                                        </p:cTn>
                                        <p:tgtEl>
                                          <p:spTgt spid="5">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EXPERIMENTAL RESULTS </a:t>
            </a:r>
            <a:br>
              <a:rPr lang="de-DE" dirty="0"/>
            </a:br>
            <a:r>
              <a:rPr lang="de-DE" dirty="0" smtClean="0"/>
              <a:t>FOR 5 VMs</a:t>
            </a:r>
            <a:endParaRPr lang="en-US" dirty="0"/>
          </a:p>
        </p:txBody>
      </p:sp>
      <p:pic>
        <p:nvPicPr>
          <p:cNvPr id="4" name="Content Placeholder 3" descr="Screen Shot 2016-04-16 at 07.04.33.png"/>
          <p:cNvPicPr>
            <a:picLocks noGrp="1" noChangeAspect="1"/>
          </p:cNvPicPr>
          <p:nvPr>
            <p:ph idx="1"/>
          </p:nvPr>
        </p:nvPicPr>
        <p:blipFill>
          <a:blip r:embed="rId2">
            <a:extLst>
              <a:ext uri="{28A0092B-C50C-407E-A947-70E740481C1C}">
                <a14:useLocalDpi xmlns:a14="http://schemas.microsoft.com/office/drawing/2010/main" val="0"/>
              </a:ext>
            </a:extLst>
          </a:blip>
          <a:srcRect l="-8620" r="-8620"/>
          <a:stretch>
            <a:fillRect/>
          </a:stretch>
        </p:blipFill>
        <p:spPr/>
      </p:pic>
    </p:spTree>
    <p:extLst>
      <p:ext uri="{BB962C8B-B14F-4D97-AF65-F5344CB8AC3E}">
        <p14:creationId xmlns:p14="http://schemas.microsoft.com/office/powerpoint/2010/main" val="404419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04-16 at 07.04.43.png"/>
          <p:cNvPicPr>
            <a:picLocks noGrp="1" noChangeAspect="1"/>
          </p:cNvPicPr>
          <p:nvPr>
            <p:ph idx="1"/>
          </p:nvPr>
        </p:nvPicPr>
        <p:blipFill>
          <a:blip r:embed="rId2">
            <a:extLst>
              <a:ext uri="{28A0092B-C50C-407E-A947-70E740481C1C}">
                <a14:useLocalDpi xmlns:a14="http://schemas.microsoft.com/office/drawing/2010/main" val="0"/>
              </a:ext>
            </a:extLst>
          </a:blip>
          <a:srcRect l="-4327" r="-4327"/>
          <a:stretch>
            <a:fillRect/>
          </a:stretch>
        </p:blipFill>
        <p:spPr>
          <a:xfrm>
            <a:off x="405780" y="404664"/>
            <a:ext cx="10585176" cy="5996136"/>
          </a:xfrm>
        </p:spPr>
      </p:pic>
    </p:spTree>
    <p:extLst>
      <p:ext uri="{BB962C8B-B14F-4D97-AF65-F5344CB8AC3E}">
        <p14:creationId xmlns:p14="http://schemas.microsoft.com/office/powerpoint/2010/main" val="40113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EXPERIMENTAL RESULTS </a:t>
            </a:r>
            <a:br>
              <a:rPr lang="de-DE" dirty="0"/>
            </a:br>
            <a:r>
              <a:rPr lang="de-DE" dirty="0"/>
              <a:t>FOR </a:t>
            </a:r>
            <a:r>
              <a:rPr lang="de-DE" dirty="0" smtClean="0"/>
              <a:t>25VMs</a:t>
            </a:r>
            <a:endParaRPr lang="en-US" dirty="0"/>
          </a:p>
        </p:txBody>
      </p:sp>
      <p:pic>
        <p:nvPicPr>
          <p:cNvPr id="4" name="Content Placeholder 3" descr="Screen Shot 2016-04-16 at 07.06.59.png"/>
          <p:cNvPicPr>
            <a:picLocks noGrp="1" noChangeAspect="1"/>
          </p:cNvPicPr>
          <p:nvPr>
            <p:ph idx="1"/>
          </p:nvPr>
        </p:nvPicPr>
        <p:blipFill>
          <a:blip r:embed="rId2">
            <a:extLst>
              <a:ext uri="{28A0092B-C50C-407E-A947-70E740481C1C}">
                <a14:useLocalDpi xmlns:a14="http://schemas.microsoft.com/office/drawing/2010/main" val="0"/>
              </a:ext>
            </a:extLst>
          </a:blip>
          <a:srcRect l="-66914" r="-66914"/>
          <a:stretch>
            <a:fillRect/>
          </a:stretch>
        </p:blipFill>
        <p:spPr/>
      </p:pic>
    </p:spTree>
    <p:extLst>
      <p:ext uri="{BB962C8B-B14F-4D97-AF65-F5344CB8AC3E}">
        <p14:creationId xmlns:p14="http://schemas.microsoft.com/office/powerpoint/2010/main" val="340673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04-16 at 07.07.15.png"/>
          <p:cNvPicPr>
            <a:picLocks noGrp="1" noChangeAspect="1"/>
          </p:cNvPicPr>
          <p:nvPr>
            <p:ph idx="1"/>
          </p:nvPr>
        </p:nvPicPr>
        <p:blipFill>
          <a:blip r:embed="rId2">
            <a:extLst>
              <a:ext uri="{28A0092B-C50C-407E-A947-70E740481C1C}">
                <a14:useLocalDpi xmlns:a14="http://schemas.microsoft.com/office/drawing/2010/main" val="0"/>
              </a:ext>
            </a:extLst>
          </a:blip>
          <a:srcRect l="-61879" r="-61879"/>
          <a:stretch>
            <a:fillRect/>
          </a:stretch>
        </p:blipFill>
        <p:spPr>
          <a:xfrm>
            <a:off x="609441" y="548680"/>
            <a:ext cx="10157354" cy="5852120"/>
          </a:xfrm>
        </p:spPr>
      </p:pic>
    </p:spTree>
    <p:extLst>
      <p:ext uri="{BB962C8B-B14F-4D97-AF65-F5344CB8AC3E}">
        <p14:creationId xmlns:p14="http://schemas.microsoft.com/office/powerpoint/2010/main" val="100344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FOR THE RESULTS TABULATED</a:t>
            </a:r>
            <a:endParaRPr lang="en-US" dirty="0"/>
          </a:p>
        </p:txBody>
      </p:sp>
      <p:pic>
        <p:nvPicPr>
          <p:cNvPr id="4" name="Content Placeholder 3" descr="Screen Shot 2016-04-16 at 07.07.41.png"/>
          <p:cNvPicPr>
            <a:picLocks noGrp="1" noChangeAspect="1"/>
          </p:cNvPicPr>
          <p:nvPr>
            <p:ph idx="1"/>
          </p:nvPr>
        </p:nvPicPr>
        <p:blipFill>
          <a:blip r:embed="rId2">
            <a:extLst>
              <a:ext uri="{28A0092B-C50C-407E-A947-70E740481C1C}">
                <a14:useLocalDpi xmlns:a14="http://schemas.microsoft.com/office/drawing/2010/main" val="0"/>
              </a:ext>
            </a:extLst>
          </a:blip>
          <a:srcRect l="-4620" r="-4620"/>
          <a:stretch>
            <a:fillRect/>
          </a:stretch>
        </p:blipFill>
        <p:spPr/>
      </p:pic>
    </p:spTree>
    <p:extLst>
      <p:ext uri="{BB962C8B-B14F-4D97-AF65-F5344CB8AC3E}">
        <p14:creationId xmlns:p14="http://schemas.microsoft.com/office/powerpoint/2010/main" val="139600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69876" y="-15074"/>
            <a:ext cx="9601200" cy="1143000"/>
          </a:xfrm>
        </p:spPr>
        <p:txBody>
          <a:bodyPr/>
          <a:lstStyle/>
          <a:p>
            <a:pPr algn="ctr"/>
            <a:r>
              <a:rPr lang="en-US" sz="4400" dirty="0" smtClean="0">
                <a:latin typeface="Comic Sans MS" pitchFamily="66" charset="0"/>
              </a:rPr>
              <a:t>Conclusion</a:t>
            </a:r>
            <a:endParaRPr lang="en-IN" sz="4400" dirty="0">
              <a:latin typeface="Comic Sans MS" pitchFamily="66" charset="0"/>
            </a:endParaRPr>
          </a:p>
        </p:txBody>
      </p:sp>
      <p:sp>
        <p:nvSpPr>
          <p:cNvPr id="3" name="Content Placeholder 2"/>
          <p:cNvSpPr>
            <a:spLocks noGrp="1"/>
          </p:cNvSpPr>
          <p:nvPr>
            <p:ph idx="1"/>
          </p:nvPr>
        </p:nvSpPr>
        <p:spPr>
          <a:xfrm>
            <a:off x="1197868" y="1124744"/>
            <a:ext cx="9601200" cy="4495800"/>
          </a:xfrm>
        </p:spPr>
        <p:txBody>
          <a:bodyPr>
            <a:noAutofit/>
          </a:bodyPr>
          <a:lstStyle/>
          <a:p>
            <a:r>
              <a:rPr lang="en-IN" b="1" dirty="0"/>
              <a:t>In this paper,  an efficient VM load balancing algorithm is proposed that distributes the load evenly across all VMs in the data center even during peak hours. It is observed from the experimental results that current active VM load balancer heavily loads the first VM with the arriving requests which is at the top of the table where-as the proposed VM Load balancer equally distributes the incoming requests to all VMs ,using a reservation table between the phase of selection and allocation of VMs. Future enhancement of the project is to investigate the efficiency of applying the technique across all data centers to allocate the load uniformly to all VMs situated at different geographical locations.</a:t>
            </a:r>
            <a:endParaRPr lang="en-US" b="1" dirty="0"/>
          </a:p>
          <a:p>
            <a:pPr marL="114300" indent="0">
              <a:buNone/>
            </a:pPr>
            <a:endParaRPr lang="en-US" dirty="0"/>
          </a:p>
        </p:txBody>
      </p:sp>
    </p:spTree>
    <p:extLst>
      <p:ext uri="{BB962C8B-B14F-4D97-AF65-F5344CB8AC3E}">
        <p14:creationId xmlns:p14="http://schemas.microsoft.com/office/powerpoint/2010/main" val="558438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293813" y="381000"/>
            <a:ext cx="96012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Comic Sans MS" pitchFamily="66" charset="0"/>
              </a:rPr>
              <a:t>REFERENCE</a:t>
            </a:r>
            <a:endParaRPr lang="en-IN" sz="3600" dirty="0">
              <a:latin typeface="Comic Sans MS" pitchFamily="66" charset="0"/>
            </a:endParaRPr>
          </a:p>
        </p:txBody>
      </p:sp>
      <p:sp>
        <p:nvSpPr>
          <p:cNvPr id="9" name="Content Placeholder 2"/>
          <p:cNvSpPr txBox="1">
            <a:spLocks/>
          </p:cNvSpPr>
          <p:nvPr/>
        </p:nvSpPr>
        <p:spPr>
          <a:xfrm>
            <a:off x="1282278" y="1691425"/>
            <a:ext cx="9601200" cy="449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Font typeface="Euphemia"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Font typeface="Euphemia"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Font typeface="Euphemia"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Font typeface="Euphemia" pitchFamily="34" charset="0"/>
              <a:buNone/>
              <a:defRPr sz="1600" kern="1200">
                <a:solidFill>
                  <a:schemeClr val="tx1">
                    <a:tint val="75000"/>
                  </a:schemeClr>
                </a:solidFill>
                <a:latin typeface="+mn-lt"/>
                <a:ea typeface="+mn-ea"/>
                <a:cs typeface="+mn-cs"/>
              </a:defRPr>
            </a:lvl9pPr>
          </a:lstStyle>
          <a:p>
            <a:pPr>
              <a:lnSpc>
                <a:spcPct val="150000"/>
              </a:lnSpc>
            </a:pPr>
            <a:r>
              <a:rPr lang="en-US" sz="2800" baseline="30000" dirty="0" err="1" smtClean="0">
                <a:solidFill>
                  <a:srgbClr val="141413"/>
                </a:solidFill>
                <a:latin typeface="TimesNewRomanPSMT"/>
              </a:rPr>
              <a:t>Ashwin</a:t>
            </a:r>
            <a:r>
              <a:rPr lang="en-US" sz="2800" baseline="30000" dirty="0" smtClean="0">
                <a:solidFill>
                  <a:srgbClr val="141413"/>
                </a:solidFill>
                <a:latin typeface="TimesNewRomanPSMT"/>
              </a:rPr>
              <a:t> </a:t>
            </a:r>
            <a:r>
              <a:rPr lang="en-US" sz="2800" baseline="30000" dirty="0">
                <a:solidFill>
                  <a:srgbClr val="141413"/>
                </a:solidFill>
                <a:latin typeface="TimesNewRomanPSMT"/>
              </a:rPr>
              <a:t>Kumar Kulkarni1, </a:t>
            </a:r>
            <a:r>
              <a:rPr lang="en-US" sz="2800" baseline="30000" dirty="0" err="1">
                <a:solidFill>
                  <a:srgbClr val="141413"/>
                </a:solidFill>
                <a:latin typeface="TimesNewRomanPSMT"/>
              </a:rPr>
              <a:t>Annappa</a:t>
            </a:r>
            <a:r>
              <a:rPr lang="en-US" sz="2800" baseline="30000" dirty="0">
                <a:solidFill>
                  <a:srgbClr val="141413"/>
                </a:solidFill>
                <a:latin typeface="TimesNewRomanPSMT"/>
              </a:rPr>
              <a:t> .B2 Department of Computer Science &amp; Engineering National Institute of Technology Karnataka </a:t>
            </a:r>
            <a:r>
              <a:rPr lang="en-US" sz="2800" baseline="30000" dirty="0" err="1">
                <a:solidFill>
                  <a:srgbClr val="141413"/>
                </a:solidFill>
                <a:latin typeface="TimesNewRomanPSMT"/>
              </a:rPr>
              <a:t>Surathkal</a:t>
            </a:r>
            <a:r>
              <a:rPr lang="en-US" sz="2800" baseline="30000" dirty="0">
                <a:solidFill>
                  <a:srgbClr val="141413"/>
                </a:solidFill>
                <a:latin typeface="TimesNewRomanPSMT"/>
              </a:rPr>
              <a:t>, Mangalore, </a:t>
            </a:r>
            <a:r>
              <a:rPr lang="en-US" sz="2800" baseline="30000" dirty="0" smtClean="0">
                <a:solidFill>
                  <a:srgbClr val="141413"/>
                </a:solidFill>
                <a:latin typeface="TimesNewRomanPSMT"/>
              </a:rPr>
              <a:t>India</a:t>
            </a:r>
            <a:endParaRPr lang="en-US" sz="2800" baseline="30000" dirty="0">
              <a:solidFill>
                <a:srgbClr val="141413"/>
              </a:solidFill>
              <a:latin typeface="Charter Black"/>
              <a:cs typeface="Charter Black"/>
            </a:endParaRPr>
          </a:p>
          <a:p>
            <a:endParaRPr lang="en-US" sz="3200" baseline="30000" dirty="0" smtClean="0">
              <a:solidFill>
                <a:srgbClr val="141413"/>
              </a:solidFill>
              <a:latin typeface="Rockwell Extra Bold"/>
              <a:cs typeface="Rockwell Extra Bold"/>
            </a:endParaRPr>
          </a:p>
        </p:txBody>
      </p:sp>
      <p:sp>
        <p:nvSpPr>
          <p:cNvPr id="2" name="Rectangle 1"/>
          <p:cNvSpPr/>
          <p:nvPr/>
        </p:nvSpPr>
        <p:spPr>
          <a:xfrm>
            <a:off x="1413892" y="2924944"/>
            <a:ext cx="9001000" cy="913070"/>
          </a:xfrm>
          <a:prstGeom prst="rect">
            <a:avLst/>
          </a:prstGeom>
        </p:spPr>
        <p:txBody>
          <a:bodyPr wrap="square">
            <a:spAutoFit/>
          </a:bodyPr>
          <a:lstStyle/>
          <a:p>
            <a:r>
              <a:rPr lang="en-US" sz="4000" b="1" baseline="30000" dirty="0">
                <a:solidFill>
                  <a:srgbClr val="141413"/>
                </a:solidFill>
                <a:latin typeface="TimesNewRomanPSMT"/>
              </a:rPr>
              <a:t>Load Balancing Strategy for Optimal Peak </a:t>
            </a:r>
            <a:r>
              <a:rPr lang="en-US" sz="4000" b="1" baseline="30000" dirty="0" smtClean="0">
                <a:solidFill>
                  <a:srgbClr val="141413"/>
                </a:solidFill>
                <a:latin typeface="TimesNewRomanPSMT"/>
              </a:rPr>
              <a:t>Hour</a:t>
            </a:r>
            <a:endParaRPr lang="en-US" sz="4000" b="1" baseline="30000" dirty="0">
              <a:solidFill>
                <a:srgbClr val="141413"/>
              </a:solidFill>
              <a:latin typeface="TimesNewRomanPSMT"/>
            </a:endParaRPr>
          </a:p>
          <a:p>
            <a:r>
              <a:rPr lang="it-IT" sz="4000" b="1" baseline="30000" dirty="0">
                <a:solidFill>
                  <a:srgbClr val="141413"/>
                </a:solidFill>
                <a:latin typeface="TimesNewRomanPSMT"/>
              </a:rPr>
              <a:t>Performance in </a:t>
            </a:r>
            <a:r>
              <a:rPr lang="it-IT" sz="4000" b="1" baseline="30000" dirty="0" err="1">
                <a:solidFill>
                  <a:srgbClr val="141413"/>
                </a:solidFill>
                <a:latin typeface="TimesNewRomanPSMT"/>
              </a:rPr>
              <a:t>Cloud</a:t>
            </a:r>
            <a:r>
              <a:rPr lang="it-IT" sz="4000" b="1" baseline="30000" dirty="0">
                <a:solidFill>
                  <a:srgbClr val="141413"/>
                </a:solidFill>
                <a:latin typeface="TimesNewRomanPSMT"/>
              </a:rPr>
              <a:t> </a:t>
            </a:r>
            <a:r>
              <a:rPr lang="it-IT" sz="4000" b="1" baseline="30000" dirty="0" smtClean="0">
                <a:solidFill>
                  <a:srgbClr val="141413"/>
                </a:solidFill>
                <a:latin typeface="TimesNewRomanPSMT"/>
              </a:rPr>
              <a:t>Data centers</a:t>
            </a:r>
            <a:endParaRPr lang="en-US" sz="4000" b="1" dirty="0"/>
          </a:p>
        </p:txBody>
      </p:sp>
    </p:spTree>
    <p:extLst>
      <p:ext uri="{BB962C8B-B14F-4D97-AF65-F5344CB8AC3E}">
        <p14:creationId xmlns:p14="http://schemas.microsoft.com/office/powerpoint/2010/main" val="339101944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age-background-content-slide-backgrounds-wallpapers.jpg"/>
          <p:cNvPicPr>
            <a:picLocks noChangeAspect="1"/>
          </p:cNvPicPr>
          <p:nvPr/>
        </p:nvPicPr>
        <p:blipFill>
          <a:blip r:embed="rId2"/>
          <a:stretch>
            <a:fillRect/>
          </a:stretch>
        </p:blipFill>
        <p:spPr>
          <a:xfrm>
            <a:off x="0" y="0"/>
            <a:ext cx="12188825" cy="6858000"/>
          </a:xfrm>
          <a:prstGeom prst="rect">
            <a:avLst/>
          </a:prstGeom>
          <a:effectLst>
            <a:glow rad="228600">
              <a:schemeClr val="accent1">
                <a:satMod val="175000"/>
                <a:alpha val="40000"/>
              </a:schemeClr>
            </a:glow>
          </a:effectLst>
        </p:spPr>
      </p:pic>
      <p:sp>
        <p:nvSpPr>
          <p:cNvPr id="2" name="Rectangle 1"/>
          <p:cNvSpPr/>
          <p:nvPr/>
        </p:nvSpPr>
        <p:spPr>
          <a:xfrm rot="19441416">
            <a:off x="3863055" y="2946199"/>
            <a:ext cx="4464496" cy="1446550"/>
          </a:xfrm>
          <a:prstGeom prst="rect">
            <a:avLst/>
          </a:prstGeom>
        </p:spPr>
        <p:txBody>
          <a:bodyPr wrap="square">
            <a:spAutoFit/>
          </a:bodyPr>
          <a:lstStyle/>
          <a:p>
            <a:r>
              <a:rPr lang="en-US" sz="8800" dirty="0">
                <a:solidFill>
                  <a:schemeClr val="bg1"/>
                </a:solidFill>
                <a:latin typeface="Brush Script MT" pitchFamily="66" charset="0"/>
              </a:rPr>
              <a:t> Thank you</a:t>
            </a:r>
            <a:endParaRPr lang="en-IN" sz="8800" dirty="0">
              <a:solidFill>
                <a:schemeClr val="bg1"/>
              </a:solidFill>
            </a:endParaRPr>
          </a:p>
        </p:txBody>
      </p:sp>
    </p:spTree>
    <p:extLst>
      <p:ext uri="{BB962C8B-B14F-4D97-AF65-F5344CB8AC3E}">
        <p14:creationId xmlns:p14="http://schemas.microsoft.com/office/powerpoint/2010/main" val="270419753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solidFill>
                  <a:schemeClr val="tx1">
                    <a:lumMod val="65000"/>
                    <a:lumOff val="35000"/>
                  </a:schemeClr>
                </a:solidFill>
                <a:effectLst>
                  <a:outerShdw blurRad="76200" dist="50800" dir="5400000" algn="tl" rotWithShape="0">
                    <a:srgbClr val="000000">
                      <a:alpha val="65000"/>
                    </a:srgbClr>
                  </a:outerShdw>
                </a:effectLst>
                <a:latin typeface="Comic Sans MS"/>
                <a:cs typeface="Comic Sans MS"/>
              </a:rPr>
              <a:t>ADVANTAGES OF CLOUD</a:t>
            </a:r>
            <a:endParaRPr lang="lt-LT" sz="5400" b="1" spc="50" dirty="0">
              <a:ln w="11430"/>
              <a:solidFill>
                <a:schemeClr val="tx1">
                  <a:lumMod val="65000"/>
                  <a:lumOff val="35000"/>
                </a:schemeClr>
              </a:solidFill>
              <a:effectLst>
                <a:outerShdw blurRad="76200" dist="50800" dir="5400000" algn="tl" rotWithShape="0">
                  <a:srgbClr val="000000">
                    <a:alpha val="65000"/>
                  </a:srgbClr>
                </a:outerShdw>
              </a:effectLst>
              <a:latin typeface="Comic Sans MS"/>
              <a:cs typeface="Comic Sans MS"/>
            </a:endParaRPr>
          </a:p>
        </p:txBody>
      </p:sp>
      <p:sp>
        <p:nvSpPr>
          <p:cNvPr id="5" name="Content Placeholder 4"/>
          <p:cNvSpPr>
            <a:spLocks noGrp="1"/>
          </p:cNvSpPr>
          <p:nvPr>
            <p:ph idx="1"/>
          </p:nvPr>
        </p:nvSpPr>
        <p:spPr>
          <a:xfrm>
            <a:off x="549796" y="2362199"/>
            <a:ext cx="10969943" cy="4495801"/>
          </a:xfrm>
        </p:spPr>
        <p:txBody>
          <a:bodyPr anchor="ctr">
            <a:normAutofit fontScale="25000" lnSpcReduction="20000"/>
          </a:bodyPr>
          <a:lstStyle/>
          <a:p>
            <a:pPr marL="914400" lvl="1" indent="-457200"/>
            <a:r>
              <a:rPr lang="en-US" sz="12800" dirty="0">
                <a:latin typeface="Blackadder ITC" pitchFamily="82" charset="0"/>
              </a:rPr>
              <a:t>Scalable</a:t>
            </a:r>
          </a:p>
          <a:p>
            <a:pPr marL="914400" lvl="1" indent="-457200"/>
            <a:endParaRPr lang="en-US" sz="12800" dirty="0">
              <a:latin typeface="Blackadder ITC" pitchFamily="82" charset="0"/>
            </a:endParaRPr>
          </a:p>
          <a:p>
            <a:pPr marL="914400" lvl="1" indent="-457200"/>
            <a:r>
              <a:rPr lang="en-US" sz="12800" dirty="0">
                <a:latin typeface="Blackadder ITC" pitchFamily="82" charset="0"/>
              </a:rPr>
              <a:t>elastic (dynamic resources)</a:t>
            </a:r>
          </a:p>
          <a:p>
            <a:pPr marL="914400" lvl="1" indent="-457200"/>
            <a:endParaRPr lang="en-US" sz="12800" dirty="0">
              <a:latin typeface="Blackadder ITC" pitchFamily="82" charset="0"/>
            </a:endParaRPr>
          </a:p>
          <a:p>
            <a:pPr marL="914400" lvl="1" indent="-457200"/>
            <a:r>
              <a:rPr lang="en-US" sz="12800" dirty="0">
                <a:latin typeface="Blackadder ITC" pitchFamily="82" charset="0"/>
              </a:rPr>
              <a:t>Availability as a resources</a:t>
            </a:r>
          </a:p>
          <a:p>
            <a:pPr marL="914400" lvl="1" indent="-457200"/>
            <a:endParaRPr lang="en-US" sz="12800" dirty="0">
              <a:latin typeface="Blackadder ITC" pitchFamily="82" charset="0"/>
            </a:endParaRPr>
          </a:p>
          <a:p>
            <a:pPr marL="914400" lvl="1" indent="-457200"/>
            <a:r>
              <a:rPr lang="en-US" sz="12800" dirty="0">
                <a:latin typeface="Blackadder ITC" pitchFamily="82" charset="0"/>
              </a:rPr>
              <a:t>based on utility billing (pay for what you use)</a:t>
            </a:r>
          </a:p>
          <a:p>
            <a:pPr marL="914400" lvl="1" indent="-457200"/>
            <a:endParaRPr lang="en-US" sz="12800" dirty="0">
              <a:latin typeface="Blackadder ITC" pitchFamily="82" charset="0"/>
            </a:endParaRPr>
          </a:p>
          <a:p>
            <a:pPr marL="914400" lvl="1" indent="-457200"/>
            <a:r>
              <a:rPr lang="en-US" sz="12800" dirty="0">
                <a:latin typeface="Blackadder ITC" pitchFamily="82" charset="0"/>
              </a:rPr>
              <a:t>On Demand  Service</a:t>
            </a:r>
          </a:p>
          <a:p>
            <a:pPr marL="914400" lvl="1" indent="-457200"/>
            <a:endParaRPr lang="en-US" sz="3600" dirty="0" smtClean="0"/>
          </a:p>
          <a:p>
            <a:pPr marL="914400" lvl="1" indent="-457200"/>
            <a:endParaRPr lang="en-US" sz="3600" dirty="0" smtClean="0"/>
          </a:p>
          <a:p>
            <a:pPr marL="457200" lvl="1" indent="0">
              <a:buNone/>
            </a:pPr>
            <a:endParaRPr lang="en-US" sz="3600" dirty="0"/>
          </a:p>
          <a:p>
            <a:pPr marL="914400" lvl="1" indent="-457200"/>
            <a:endParaRPr lang="en-US" sz="3200" dirty="0" smtClean="0">
              <a:latin typeface="+mj-lt"/>
            </a:endParaRPr>
          </a:p>
          <a:p>
            <a:pPr marL="914400" lvl="1" indent="-457200"/>
            <a:endParaRPr lang="en-US" sz="3200" dirty="0" smtClean="0">
              <a:latin typeface="+mj-lt"/>
            </a:endParaRPr>
          </a:p>
          <a:p>
            <a:pPr marL="457200" lvl="1" indent="0">
              <a:buNone/>
            </a:pPr>
            <a:r>
              <a:rPr lang="en-US" sz="3200" dirty="0">
                <a:latin typeface="+mj-lt"/>
              </a:rPr>
              <a:t> </a:t>
            </a:r>
            <a:r>
              <a:rPr lang="en-US" sz="3200" dirty="0" smtClean="0">
                <a:latin typeface="+mj-lt"/>
              </a:rPr>
              <a:t>    </a:t>
            </a:r>
          </a:p>
          <a:p>
            <a:pPr marL="457200" lvl="1" indent="0">
              <a:buNone/>
            </a:pPr>
            <a:endParaRPr lang="en-US" sz="2000" dirty="0" smtClean="0">
              <a:latin typeface="+mj-lt"/>
            </a:endParaRPr>
          </a:p>
          <a:p>
            <a:pPr marL="457200" lvl="1" indent="0">
              <a:buNone/>
            </a:pPr>
            <a:endParaRPr lang="en-US" sz="3200" dirty="0">
              <a:latin typeface="+mj-lt"/>
            </a:endParaRPr>
          </a:p>
          <a:p>
            <a:pPr marL="457200" lvl="1" indent="0">
              <a:buNone/>
            </a:pPr>
            <a:endParaRPr lang="en-US" sz="2000" dirty="0" smtClean="0">
              <a:latin typeface="+mj-lt"/>
            </a:endParaRPr>
          </a:p>
        </p:txBody>
      </p:sp>
      <p:sp>
        <p:nvSpPr>
          <p:cNvPr id="3" name="Slide Number Placeholder 2"/>
          <p:cNvSpPr>
            <a:spLocks noGrp="1"/>
          </p:cNvSpPr>
          <p:nvPr>
            <p:ph type="sldNum" sz="quarter" idx="12"/>
          </p:nvPr>
        </p:nvSpPr>
        <p:spPr/>
        <p:txBody>
          <a:bodyPr/>
          <a:lstStyle/>
          <a:p>
            <a:fld id="{9E6062F1-D4A5-4D91-B988-4BAB8FA2957E}" type="slidenum">
              <a:rPr lang="en-US" smtClean="0"/>
              <a:t>3</a:t>
            </a:fld>
            <a:endParaRPr lang="en-US"/>
          </a:p>
        </p:txBody>
      </p:sp>
    </p:spTree>
    <p:extLst>
      <p:ext uri="{BB962C8B-B14F-4D97-AF65-F5344CB8AC3E}">
        <p14:creationId xmlns:p14="http://schemas.microsoft.com/office/powerpoint/2010/main" val="372878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path" presetSubtype="0" accel="50000" decel="50000" fill="hold"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1" dur="2000" fill="hold"/>
                                        <p:tgtEl>
                                          <p:spTgt spid="5">
                                            <p:txEl>
                                              <p:pRg st="0" end="0"/>
                                            </p:txEl>
                                          </p:spTgt>
                                        </p:tgtEl>
                                        <p:attrNameLst>
                                          <p:attrName>ppt_x</p:attrName>
                                          <p:attrName>ppt_y</p:attrName>
                                        </p:attrNameLst>
                                      </p:cBhvr>
                                    </p:animMotion>
                                  </p:childTnLst>
                                </p:cTn>
                              </p:par>
                              <p:par>
                                <p:cTn id="12" presetID="26" presetClass="path" presetSubtype="0" accel="50000" decel="50000" fill="hold"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3" dur="2000" fill="hold"/>
                                        <p:tgtEl>
                                          <p:spTgt spid="5">
                                            <p:txEl>
                                              <p:pRg st="2" end="2"/>
                                            </p:txEl>
                                          </p:spTgt>
                                        </p:tgtEl>
                                        <p:attrNameLst>
                                          <p:attrName>ppt_x</p:attrName>
                                          <p:attrName>ppt_y</p:attrName>
                                        </p:attrNameLst>
                                      </p:cBhvr>
                                    </p:animMotion>
                                  </p:childTnLst>
                                </p:cTn>
                              </p:par>
                              <p:par>
                                <p:cTn id="14" presetID="26" presetClass="path" presetSubtype="0" accel="50000" decel="50000" fill="hold"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5" dur="2000" fill="hold"/>
                                        <p:tgtEl>
                                          <p:spTgt spid="5">
                                            <p:txEl>
                                              <p:pRg st="4" end="4"/>
                                            </p:txEl>
                                          </p:spTgt>
                                        </p:tgtEl>
                                        <p:attrNameLst>
                                          <p:attrName>ppt_x</p:attrName>
                                          <p:attrName>ppt_y</p:attrName>
                                        </p:attrNameLst>
                                      </p:cBhvr>
                                    </p:animMotion>
                                  </p:childTnLst>
                                </p:cTn>
                              </p:par>
                              <p:par>
                                <p:cTn id="16" presetID="26" presetClass="path" presetSubtype="0" accel="50000" decel="50000" fill="hold"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7" dur="2000" fill="hold"/>
                                        <p:tgtEl>
                                          <p:spTgt spid="5">
                                            <p:txEl>
                                              <p:pRg st="6" end="6"/>
                                            </p:txEl>
                                          </p:spTgt>
                                        </p:tgtEl>
                                        <p:attrNameLst>
                                          <p:attrName>ppt_x</p:attrName>
                                          <p:attrName>ppt_y</p:attrName>
                                        </p:attrNameLst>
                                      </p:cBhvr>
                                    </p:animMotion>
                                  </p:childTnLst>
                                </p:cTn>
                              </p:par>
                              <p:par>
                                <p:cTn id="18" presetID="26" presetClass="path" presetSubtype="0" accel="50000" decel="50000" fill="hold"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9" dur="2000" fill="hold"/>
                                        <p:tgtEl>
                                          <p:spTgt spid="5">
                                            <p:txEl>
                                              <p:pRg st="8" end="8"/>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tx1">
                    <a:lumMod val="50000"/>
                    <a:lumOff val="50000"/>
                  </a:schemeClr>
                </a:solidFill>
                <a:latin typeface="Comic Sans MS"/>
                <a:cs typeface="Comic Sans MS"/>
              </a:rPr>
              <a:t>Cloud offerings</a:t>
            </a:r>
            <a:endParaRPr lang="lt-LT" sz="5400" dirty="0">
              <a:solidFill>
                <a:schemeClr val="tx1">
                  <a:lumMod val="50000"/>
                  <a:lumOff val="50000"/>
                </a:schemeClr>
              </a:solidFill>
              <a:latin typeface="Comic Sans MS"/>
              <a:cs typeface="Comic Sans MS"/>
            </a:endParaRPr>
          </a:p>
        </p:txBody>
      </p:sp>
      <p:sp>
        <p:nvSpPr>
          <p:cNvPr id="3" name="Content Placeholder 2"/>
          <p:cNvSpPr>
            <a:spLocks noGrp="1"/>
          </p:cNvSpPr>
          <p:nvPr>
            <p:ph idx="1"/>
          </p:nvPr>
        </p:nvSpPr>
        <p:spPr>
          <a:xfrm>
            <a:off x="-22796" y="1412776"/>
            <a:ext cx="11579384" cy="5029199"/>
          </a:xfrm>
        </p:spPr>
        <p:txBody>
          <a:bodyPr anchor="ctr">
            <a:noAutofit/>
          </a:bodyPr>
          <a:lstStyle/>
          <a:p>
            <a:pPr marL="914400" lvl="1" indent="-457200"/>
            <a:r>
              <a:rPr lang="en-US" sz="3200" dirty="0" smtClean="0">
                <a:latin typeface="Times New Roman"/>
                <a:cs typeface="Times New Roman"/>
              </a:rPr>
              <a:t>Infrastructure-as-a-Service or </a:t>
            </a:r>
            <a:r>
              <a:rPr lang="en-US" sz="3200" b="1" dirty="0" err="1" smtClean="0">
                <a:latin typeface="Times New Roman"/>
                <a:cs typeface="Times New Roman"/>
              </a:rPr>
              <a:t>IaaS</a:t>
            </a:r>
            <a:endParaRPr lang="en-US" sz="3200" dirty="0" smtClean="0">
              <a:latin typeface="Times New Roman"/>
              <a:cs typeface="Times New Roman"/>
            </a:endParaRPr>
          </a:p>
          <a:p>
            <a:pPr marL="914400" lvl="2" indent="0">
              <a:buNone/>
            </a:pPr>
            <a:r>
              <a:rPr lang="en-US" sz="3200" dirty="0" smtClean="0">
                <a:latin typeface="Times New Roman"/>
                <a:cs typeface="Times New Roman"/>
              </a:rPr>
              <a:t>host applications</a:t>
            </a:r>
          </a:p>
          <a:p>
            <a:pPr marL="457200" lvl="1" indent="0">
              <a:buNone/>
            </a:pPr>
            <a:endParaRPr lang="en-US" sz="3200" dirty="0" smtClean="0">
              <a:latin typeface="Times New Roman"/>
              <a:cs typeface="Times New Roman"/>
            </a:endParaRPr>
          </a:p>
          <a:p>
            <a:pPr marL="914400" lvl="1" indent="-457200"/>
            <a:r>
              <a:rPr lang="en-US" sz="3200" dirty="0" smtClean="0">
                <a:latin typeface="Times New Roman"/>
                <a:cs typeface="Times New Roman"/>
              </a:rPr>
              <a:t>Platform-as-a-Service or </a:t>
            </a:r>
            <a:r>
              <a:rPr lang="en-US" sz="3200" b="1" dirty="0" err="1" smtClean="0">
                <a:latin typeface="Times New Roman"/>
                <a:cs typeface="Times New Roman"/>
              </a:rPr>
              <a:t>PaaS</a:t>
            </a:r>
            <a:endParaRPr lang="en-US" sz="3200" b="1" dirty="0" smtClean="0">
              <a:latin typeface="Times New Roman"/>
              <a:cs typeface="Times New Roman"/>
            </a:endParaRPr>
          </a:p>
          <a:p>
            <a:pPr marL="914400" lvl="2" indent="0">
              <a:buNone/>
            </a:pPr>
            <a:r>
              <a:rPr lang="en-US" sz="3200" dirty="0" smtClean="0">
                <a:latin typeface="Times New Roman"/>
                <a:cs typeface="Times New Roman"/>
              </a:rPr>
              <a:t>build applications</a:t>
            </a:r>
            <a:endParaRPr lang="en-US" sz="3200" b="1" dirty="0" smtClean="0">
              <a:latin typeface="Times New Roman"/>
              <a:cs typeface="Times New Roman"/>
            </a:endParaRPr>
          </a:p>
          <a:p>
            <a:pPr marL="457200" lvl="1" indent="0">
              <a:buNone/>
            </a:pPr>
            <a:endParaRPr lang="en-US" sz="3200" dirty="0" smtClean="0">
              <a:latin typeface="Times New Roman"/>
              <a:cs typeface="Times New Roman"/>
            </a:endParaRPr>
          </a:p>
          <a:p>
            <a:pPr marL="914400" lvl="1" indent="-457200"/>
            <a:r>
              <a:rPr lang="en-US" sz="3200" dirty="0" smtClean="0">
                <a:latin typeface="Times New Roman"/>
                <a:cs typeface="Times New Roman"/>
              </a:rPr>
              <a:t>Software-as-a-Service or </a:t>
            </a:r>
            <a:r>
              <a:rPr lang="en-US" sz="3200" b="1" dirty="0" err="1" smtClean="0">
                <a:latin typeface="Times New Roman"/>
                <a:cs typeface="Times New Roman"/>
              </a:rPr>
              <a:t>SaaS</a:t>
            </a:r>
            <a:endParaRPr lang="en-US" sz="3200" b="1" dirty="0" smtClean="0">
              <a:latin typeface="Times New Roman"/>
              <a:cs typeface="Times New Roman"/>
            </a:endParaRPr>
          </a:p>
          <a:p>
            <a:pPr marL="914400" lvl="2" indent="0">
              <a:buNone/>
            </a:pPr>
            <a:r>
              <a:rPr lang="en-US" sz="3200" dirty="0" smtClean="0">
                <a:latin typeface="Times New Roman"/>
                <a:cs typeface="Times New Roman"/>
              </a:rPr>
              <a:t>consume applications</a:t>
            </a:r>
          </a:p>
          <a:p>
            <a:pPr marL="457200" lvl="1" indent="0">
              <a:buNone/>
            </a:pPr>
            <a:endParaRPr lang="en-US" sz="2800" dirty="0">
              <a:solidFill>
                <a:srgbClr val="FF6600"/>
              </a:solidFill>
            </a:endParaRPr>
          </a:p>
        </p:txBody>
      </p:sp>
      <p:sp>
        <p:nvSpPr>
          <p:cNvPr id="4" name="Slide Number Placeholder 3"/>
          <p:cNvSpPr>
            <a:spLocks noGrp="1"/>
          </p:cNvSpPr>
          <p:nvPr>
            <p:ph type="sldNum" sz="quarter" idx="12"/>
          </p:nvPr>
        </p:nvSpPr>
        <p:spPr/>
        <p:txBody>
          <a:bodyPr/>
          <a:lstStyle/>
          <a:p>
            <a:fld id="{9E6062F1-D4A5-4D91-B988-4BAB8FA2957E}" type="slidenum">
              <a:rPr lang="en-US" smtClean="0"/>
              <a:t>4</a:t>
            </a:fld>
            <a:endParaRPr lang="en-US" dirty="0"/>
          </a:p>
        </p:txBody>
      </p:sp>
    </p:spTree>
    <p:extLst>
      <p:ext uri="{BB962C8B-B14F-4D97-AF65-F5344CB8AC3E}">
        <p14:creationId xmlns:p14="http://schemas.microsoft.com/office/powerpoint/2010/main" val="2468287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3">
                                            <p:txEl>
                                              <p:pRg st="0" end="0"/>
                                            </p:txEl>
                                          </p:spTgt>
                                        </p:tgtEl>
                                        <p:attrNameLst>
                                          <p:attrName>r</p:attrName>
                                        </p:attrNameLst>
                                      </p:cBhvr>
                                    </p:animRot>
                                    <p:animRot by="-240000">
                                      <p:cBhvr>
                                        <p:cTn id="14" dur="200" fill="hold">
                                          <p:stCondLst>
                                            <p:cond delay="200"/>
                                          </p:stCondLst>
                                        </p:cTn>
                                        <p:tgtEl>
                                          <p:spTgt spid="3">
                                            <p:txEl>
                                              <p:pRg st="0" end="0"/>
                                            </p:txEl>
                                          </p:spTgt>
                                        </p:tgtEl>
                                        <p:attrNameLst>
                                          <p:attrName>r</p:attrName>
                                        </p:attrNameLst>
                                      </p:cBhvr>
                                    </p:animRot>
                                    <p:animRot by="240000">
                                      <p:cBhvr>
                                        <p:cTn id="15" dur="200" fill="hold">
                                          <p:stCondLst>
                                            <p:cond delay="400"/>
                                          </p:stCondLst>
                                        </p:cTn>
                                        <p:tgtEl>
                                          <p:spTgt spid="3">
                                            <p:txEl>
                                              <p:pRg st="0" end="0"/>
                                            </p:txEl>
                                          </p:spTgt>
                                        </p:tgtEl>
                                        <p:attrNameLst>
                                          <p:attrName>r</p:attrName>
                                        </p:attrNameLst>
                                      </p:cBhvr>
                                    </p:animRot>
                                    <p:animRot by="-240000">
                                      <p:cBhvr>
                                        <p:cTn id="16" dur="200" fill="hold">
                                          <p:stCondLst>
                                            <p:cond delay="600"/>
                                          </p:stCondLst>
                                        </p:cTn>
                                        <p:tgtEl>
                                          <p:spTgt spid="3">
                                            <p:txEl>
                                              <p:pRg st="0" end="0"/>
                                            </p:txEl>
                                          </p:spTgt>
                                        </p:tgtEl>
                                        <p:attrNameLst>
                                          <p:attrName>r</p:attrName>
                                        </p:attrNameLst>
                                      </p:cBhvr>
                                    </p:animRot>
                                    <p:animRot by="120000">
                                      <p:cBhvr>
                                        <p:cTn id="17" dur="200" fill="hold">
                                          <p:stCondLst>
                                            <p:cond delay="800"/>
                                          </p:stCondLst>
                                        </p:cTn>
                                        <p:tgtEl>
                                          <p:spTgt spid="3">
                                            <p:txEl>
                                              <p:pRg st="0" end="0"/>
                                            </p:txEl>
                                          </p:spTgt>
                                        </p:tgtEl>
                                        <p:attrNameLst>
                                          <p:attrName>r</p:attrName>
                                        </p:attrNameLst>
                                      </p:cBhvr>
                                    </p:animRot>
                                  </p:childTnLst>
                                </p:cTn>
                              </p:par>
                              <p:par>
                                <p:cTn id="18" presetID="32" presetClass="emph" presetSubtype="0" fill="hold" grpId="0" nodeType="with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par>
                                <p:cTn id="24" presetID="32" presetClass="emph" presetSubtype="0" fill="hold" grpId="0" nodeType="withEffect">
                                  <p:stCondLst>
                                    <p:cond delay="0"/>
                                  </p:stCondLst>
                                  <p:childTnLst>
                                    <p:animRot by="120000">
                                      <p:cBhvr>
                                        <p:cTn id="25" dur="100" fill="hold">
                                          <p:stCondLst>
                                            <p:cond delay="0"/>
                                          </p:stCondLst>
                                        </p:cTn>
                                        <p:tgtEl>
                                          <p:spTgt spid="3">
                                            <p:txEl>
                                              <p:pRg st="3" end="3"/>
                                            </p:txEl>
                                          </p:spTgt>
                                        </p:tgtEl>
                                        <p:attrNameLst>
                                          <p:attrName>r</p:attrName>
                                        </p:attrNameLst>
                                      </p:cBhvr>
                                    </p:animRot>
                                    <p:animRot by="-240000">
                                      <p:cBhvr>
                                        <p:cTn id="26" dur="200" fill="hold">
                                          <p:stCondLst>
                                            <p:cond delay="200"/>
                                          </p:stCondLst>
                                        </p:cTn>
                                        <p:tgtEl>
                                          <p:spTgt spid="3">
                                            <p:txEl>
                                              <p:pRg st="3" end="3"/>
                                            </p:txEl>
                                          </p:spTgt>
                                        </p:tgtEl>
                                        <p:attrNameLst>
                                          <p:attrName>r</p:attrName>
                                        </p:attrNameLst>
                                      </p:cBhvr>
                                    </p:animRot>
                                    <p:animRot by="240000">
                                      <p:cBhvr>
                                        <p:cTn id="27" dur="200" fill="hold">
                                          <p:stCondLst>
                                            <p:cond delay="400"/>
                                          </p:stCondLst>
                                        </p:cTn>
                                        <p:tgtEl>
                                          <p:spTgt spid="3">
                                            <p:txEl>
                                              <p:pRg st="3" end="3"/>
                                            </p:txEl>
                                          </p:spTgt>
                                        </p:tgtEl>
                                        <p:attrNameLst>
                                          <p:attrName>r</p:attrName>
                                        </p:attrNameLst>
                                      </p:cBhvr>
                                    </p:animRot>
                                    <p:animRot by="-240000">
                                      <p:cBhvr>
                                        <p:cTn id="28" dur="200" fill="hold">
                                          <p:stCondLst>
                                            <p:cond delay="600"/>
                                          </p:stCondLst>
                                        </p:cTn>
                                        <p:tgtEl>
                                          <p:spTgt spid="3">
                                            <p:txEl>
                                              <p:pRg st="3" end="3"/>
                                            </p:txEl>
                                          </p:spTgt>
                                        </p:tgtEl>
                                        <p:attrNameLst>
                                          <p:attrName>r</p:attrName>
                                        </p:attrNameLst>
                                      </p:cBhvr>
                                    </p:animRot>
                                    <p:animRot by="120000">
                                      <p:cBhvr>
                                        <p:cTn id="29" dur="200" fill="hold">
                                          <p:stCondLst>
                                            <p:cond delay="800"/>
                                          </p:stCondLst>
                                        </p:cTn>
                                        <p:tgtEl>
                                          <p:spTgt spid="3">
                                            <p:txEl>
                                              <p:pRg st="3" end="3"/>
                                            </p:txEl>
                                          </p:spTgt>
                                        </p:tgtEl>
                                        <p:attrNameLst>
                                          <p:attrName>r</p:attrName>
                                        </p:attrNameLst>
                                      </p:cBhvr>
                                    </p:animRot>
                                  </p:childTnLst>
                                </p:cTn>
                              </p:par>
                              <p:par>
                                <p:cTn id="30" presetID="32" presetClass="emph" presetSubtype="0" fill="hold" grpId="0" nodeType="withEffect">
                                  <p:stCondLst>
                                    <p:cond delay="0"/>
                                  </p:stCondLst>
                                  <p:childTnLst>
                                    <p:animRot by="120000">
                                      <p:cBhvr>
                                        <p:cTn id="31" dur="100" fill="hold">
                                          <p:stCondLst>
                                            <p:cond delay="0"/>
                                          </p:stCondLst>
                                        </p:cTn>
                                        <p:tgtEl>
                                          <p:spTgt spid="3">
                                            <p:txEl>
                                              <p:pRg st="4" end="4"/>
                                            </p:txEl>
                                          </p:spTgt>
                                        </p:tgtEl>
                                        <p:attrNameLst>
                                          <p:attrName>r</p:attrName>
                                        </p:attrNameLst>
                                      </p:cBhvr>
                                    </p:animRot>
                                    <p:animRot by="-240000">
                                      <p:cBhvr>
                                        <p:cTn id="32" dur="200" fill="hold">
                                          <p:stCondLst>
                                            <p:cond delay="200"/>
                                          </p:stCondLst>
                                        </p:cTn>
                                        <p:tgtEl>
                                          <p:spTgt spid="3">
                                            <p:txEl>
                                              <p:pRg st="4" end="4"/>
                                            </p:txEl>
                                          </p:spTgt>
                                        </p:tgtEl>
                                        <p:attrNameLst>
                                          <p:attrName>r</p:attrName>
                                        </p:attrNameLst>
                                      </p:cBhvr>
                                    </p:animRot>
                                    <p:animRot by="240000">
                                      <p:cBhvr>
                                        <p:cTn id="33" dur="200" fill="hold">
                                          <p:stCondLst>
                                            <p:cond delay="400"/>
                                          </p:stCondLst>
                                        </p:cTn>
                                        <p:tgtEl>
                                          <p:spTgt spid="3">
                                            <p:txEl>
                                              <p:pRg st="4" end="4"/>
                                            </p:txEl>
                                          </p:spTgt>
                                        </p:tgtEl>
                                        <p:attrNameLst>
                                          <p:attrName>r</p:attrName>
                                        </p:attrNameLst>
                                      </p:cBhvr>
                                    </p:animRot>
                                    <p:animRot by="-240000">
                                      <p:cBhvr>
                                        <p:cTn id="34" dur="200" fill="hold">
                                          <p:stCondLst>
                                            <p:cond delay="600"/>
                                          </p:stCondLst>
                                        </p:cTn>
                                        <p:tgtEl>
                                          <p:spTgt spid="3">
                                            <p:txEl>
                                              <p:pRg st="4" end="4"/>
                                            </p:txEl>
                                          </p:spTgt>
                                        </p:tgtEl>
                                        <p:attrNameLst>
                                          <p:attrName>r</p:attrName>
                                        </p:attrNameLst>
                                      </p:cBhvr>
                                    </p:animRot>
                                    <p:animRot by="120000">
                                      <p:cBhvr>
                                        <p:cTn id="35" dur="200" fill="hold">
                                          <p:stCondLst>
                                            <p:cond delay="800"/>
                                          </p:stCondLst>
                                        </p:cTn>
                                        <p:tgtEl>
                                          <p:spTgt spid="3">
                                            <p:txEl>
                                              <p:pRg st="4" end="4"/>
                                            </p:txEl>
                                          </p:spTgt>
                                        </p:tgtEl>
                                        <p:attrNameLst>
                                          <p:attrName>r</p:attrName>
                                        </p:attrNameLst>
                                      </p:cBhvr>
                                    </p:animRot>
                                  </p:childTnLst>
                                </p:cTn>
                              </p:par>
                              <p:par>
                                <p:cTn id="36" presetID="32" presetClass="emph" presetSubtype="0" fill="hold" grpId="0" nodeType="withEffect">
                                  <p:stCondLst>
                                    <p:cond delay="0"/>
                                  </p:stCondLst>
                                  <p:childTnLst>
                                    <p:animRot by="120000">
                                      <p:cBhvr>
                                        <p:cTn id="37" dur="100" fill="hold">
                                          <p:stCondLst>
                                            <p:cond delay="0"/>
                                          </p:stCondLst>
                                        </p:cTn>
                                        <p:tgtEl>
                                          <p:spTgt spid="3">
                                            <p:txEl>
                                              <p:pRg st="6" end="6"/>
                                            </p:txEl>
                                          </p:spTgt>
                                        </p:tgtEl>
                                        <p:attrNameLst>
                                          <p:attrName>r</p:attrName>
                                        </p:attrNameLst>
                                      </p:cBhvr>
                                    </p:animRot>
                                    <p:animRot by="-240000">
                                      <p:cBhvr>
                                        <p:cTn id="38" dur="200" fill="hold">
                                          <p:stCondLst>
                                            <p:cond delay="200"/>
                                          </p:stCondLst>
                                        </p:cTn>
                                        <p:tgtEl>
                                          <p:spTgt spid="3">
                                            <p:txEl>
                                              <p:pRg st="6" end="6"/>
                                            </p:txEl>
                                          </p:spTgt>
                                        </p:tgtEl>
                                        <p:attrNameLst>
                                          <p:attrName>r</p:attrName>
                                        </p:attrNameLst>
                                      </p:cBhvr>
                                    </p:animRot>
                                    <p:animRot by="240000">
                                      <p:cBhvr>
                                        <p:cTn id="39" dur="200" fill="hold">
                                          <p:stCondLst>
                                            <p:cond delay="400"/>
                                          </p:stCondLst>
                                        </p:cTn>
                                        <p:tgtEl>
                                          <p:spTgt spid="3">
                                            <p:txEl>
                                              <p:pRg st="6" end="6"/>
                                            </p:txEl>
                                          </p:spTgt>
                                        </p:tgtEl>
                                        <p:attrNameLst>
                                          <p:attrName>r</p:attrName>
                                        </p:attrNameLst>
                                      </p:cBhvr>
                                    </p:animRot>
                                    <p:animRot by="-240000">
                                      <p:cBhvr>
                                        <p:cTn id="40" dur="200" fill="hold">
                                          <p:stCondLst>
                                            <p:cond delay="600"/>
                                          </p:stCondLst>
                                        </p:cTn>
                                        <p:tgtEl>
                                          <p:spTgt spid="3">
                                            <p:txEl>
                                              <p:pRg st="6" end="6"/>
                                            </p:txEl>
                                          </p:spTgt>
                                        </p:tgtEl>
                                        <p:attrNameLst>
                                          <p:attrName>r</p:attrName>
                                        </p:attrNameLst>
                                      </p:cBhvr>
                                    </p:animRot>
                                    <p:animRot by="120000">
                                      <p:cBhvr>
                                        <p:cTn id="41" dur="200" fill="hold">
                                          <p:stCondLst>
                                            <p:cond delay="800"/>
                                          </p:stCondLst>
                                        </p:cTn>
                                        <p:tgtEl>
                                          <p:spTgt spid="3">
                                            <p:txEl>
                                              <p:pRg st="6" end="6"/>
                                            </p:txEl>
                                          </p:spTgt>
                                        </p:tgtEl>
                                        <p:attrNameLst>
                                          <p:attrName>r</p:attrName>
                                        </p:attrNameLst>
                                      </p:cBhvr>
                                    </p:animRot>
                                  </p:childTnLst>
                                </p:cTn>
                              </p:par>
                              <p:par>
                                <p:cTn id="42" presetID="32" presetClass="emph" presetSubtype="0" fill="hold" grpId="0" nodeType="withEffect">
                                  <p:stCondLst>
                                    <p:cond delay="0"/>
                                  </p:stCondLst>
                                  <p:childTnLst>
                                    <p:animRot by="120000">
                                      <p:cBhvr>
                                        <p:cTn id="43" dur="100" fill="hold">
                                          <p:stCondLst>
                                            <p:cond delay="0"/>
                                          </p:stCondLst>
                                        </p:cTn>
                                        <p:tgtEl>
                                          <p:spTgt spid="3">
                                            <p:txEl>
                                              <p:pRg st="7" end="7"/>
                                            </p:txEl>
                                          </p:spTgt>
                                        </p:tgtEl>
                                        <p:attrNameLst>
                                          <p:attrName>r</p:attrName>
                                        </p:attrNameLst>
                                      </p:cBhvr>
                                    </p:animRot>
                                    <p:animRot by="-240000">
                                      <p:cBhvr>
                                        <p:cTn id="44" dur="200" fill="hold">
                                          <p:stCondLst>
                                            <p:cond delay="200"/>
                                          </p:stCondLst>
                                        </p:cTn>
                                        <p:tgtEl>
                                          <p:spTgt spid="3">
                                            <p:txEl>
                                              <p:pRg st="7" end="7"/>
                                            </p:txEl>
                                          </p:spTgt>
                                        </p:tgtEl>
                                        <p:attrNameLst>
                                          <p:attrName>r</p:attrName>
                                        </p:attrNameLst>
                                      </p:cBhvr>
                                    </p:animRot>
                                    <p:animRot by="240000">
                                      <p:cBhvr>
                                        <p:cTn id="45" dur="200" fill="hold">
                                          <p:stCondLst>
                                            <p:cond delay="400"/>
                                          </p:stCondLst>
                                        </p:cTn>
                                        <p:tgtEl>
                                          <p:spTgt spid="3">
                                            <p:txEl>
                                              <p:pRg st="7" end="7"/>
                                            </p:txEl>
                                          </p:spTgt>
                                        </p:tgtEl>
                                        <p:attrNameLst>
                                          <p:attrName>r</p:attrName>
                                        </p:attrNameLst>
                                      </p:cBhvr>
                                    </p:animRot>
                                    <p:animRot by="-240000">
                                      <p:cBhvr>
                                        <p:cTn id="46" dur="200" fill="hold">
                                          <p:stCondLst>
                                            <p:cond delay="600"/>
                                          </p:stCondLst>
                                        </p:cTn>
                                        <p:tgtEl>
                                          <p:spTgt spid="3">
                                            <p:txEl>
                                              <p:pRg st="7" end="7"/>
                                            </p:txEl>
                                          </p:spTgt>
                                        </p:tgtEl>
                                        <p:attrNameLst>
                                          <p:attrName>r</p:attrName>
                                        </p:attrNameLst>
                                      </p:cBhvr>
                                    </p:animRot>
                                    <p:animRot by="120000">
                                      <p:cBhvr>
                                        <p:cTn id="47" dur="200" fill="hold">
                                          <p:stCondLst>
                                            <p:cond delay="800"/>
                                          </p:stCondLst>
                                        </p:cTn>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dirty="0" smtClean="0">
                <a:latin typeface="Comic Sans MS"/>
                <a:cs typeface="Comic Sans MS"/>
              </a:rPr>
              <a:t>What is Load Balancing……..</a:t>
            </a:r>
            <a:endParaRPr lang="en-IN" sz="5400" dirty="0">
              <a:latin typeface="Comic Sans MS"/>
              <a:cs typeface="Comic Sans MS"/>
            </a:endParaRPr>
          </a:p>
        </p:txBody>
      </p:sp>
      <p:sp>
        <p:nvSpPr>
          <p:cNvPr id="3" name="Content Placeholder 2"/>
          <p:cNvSpPr>
            <a:spLocks noGrp="1"/>
          </p:cNvSpPr>
          <p:nvPr>
            <p:ph idx="1"/>
          </p:nvPr>
        </p:nvSpPr>
        <p:spPr/>
        <p:txBody>
          <a:bodyPr>
            <a:normAutofit/>
          </a:bodyPr>
          <a:lstStyle/>
          <a:p>
            <a:r>
              <a:rPr lang="en-US" sz="3600" dirty="0" smtClean="0">
                <a:solidFill>
                  <a:srgbClr val="141413"/>
                </a:solidFill>
                <a:latin typeface="TimesNewRomanPSMT"/>
              </a:rPr>
              <a:t> </a:t>
            </a:r>
            <a:r>
              <a:rPr lang="en-US" sz="3200" dirty="0" smtClean="0">
                <a:solidFill>
                  <a:srgbClr val="141413"/>
                </a:solidFill>
                <a:latin typeface="TimesNewRomanPSMT"/>
              </a:rPr>
              <a:t>It is a process of distributing load equally among all the nodes or servers </a:t>
            </a:r>
          </a:p>
          <a:p>
            <a:endParaRPr lang="en-US" sz="3200" dirty="0" smtClean="0">
              <a:solidFill>
                <a:srgbClr val="141413"/>
              </a:solidFill>
              <a:latin typeface="TimesNewRomanPSMT"/>
            </a:endParaRPr>
          </a:p>
          <a:p>
            <a:r>
              <a:rPr lang="en-US" sz="3200" dirty="0" smtClean="0">
                <a:solidFill>
                  <a:srgbClr val="141413"/>
                </a:solidFill>
                <a:latin typeface="TimesNewRomanPSMT"/>
              </a:rPr>
              <a:t>It improves </a:t>
            </a:r>
            <a:r>
              <a:rPr lang="en-US" sz="3200" dirty="0">
                <a:solidFill>
                  <a:srgbClr val="141413"/>
                </a:solidFill>
                <a:latin typeface="TimesNewRomanPSMT"/>
              </a:rPr>
              <a:t>resource utilization, performance and </a:t>
            </a:r>
            <a:r>
              <a:rPr lang="en-US" sz="3200" dirty="0" smtClean="0">
                <a:solidFill>
                  <a:srgbClr val="141413"/>
                </a:solidFill>
                <a:latin typeface="TimesNewRomanPSMT"/>
              </a:rPr>
              <a:t>saves </a:t>
            </a:r>
            <a:r>
              <a:rPr lang="en-US" sz="3200" dirty="0">
                <a:solidFill>
                  <a:srgbClr val="141413"/>
                </a:solidFill>
                <a:latin typeface="TimesNewRomanPSMT"/>
              </a:rPr>
              <a:t>energy by properly assigning/re- assigning computing resources to the incoming requests from users.</a:t>
            </a:r>
            <a:endParaRPr lang="en-IN" sz="3200" dirty="0">
              <a:latin typeface="Andalus" pitchFamily="18" charset="-78"/>
              <a:cs typeface="Andalus" pitchFamily="18" charset="-78"/>
            </a:endParaRPr>
          </a:p>
        </p:txBody>
      </p:sp>
    </p:spTree>
    <p:extLst>
      <p:ext uri="{BB962C8B-B14F-4D97-AF65-F5344CB8AC3E}">
        <p14:creationId xmlns:p14="http://schemas.microsoft.com/office/powerpoint/2010/main" val="28161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21600000">
                                      <p:cBhvr>
                                        <p:cTn id="24" dur="2000" fill="hold"/>
                                        <p:tgtEl>
                                          <p:spTgt spid="3">
                                            <p:txEl>
                                              <p:pRg st="0" end="0"/>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21600000">
                                      <p:cBhvr>
                                        <p:cTn id="28" dur="2000" fill="hold"/>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01600">
              <a:schemeClr val="accent2">
                <a:satMod val="175000"/>
                <a:alpha val="40000"/>
              </a:schemeClr>
            </a:glow>
          </a:effectLst>
        </p:spPr>
        <p:txBody>
          <a:bodyPr/>
          <a:lstStyle/>
          <a:p>
            <a:pPr algn="ctr"/>
            <a:r>
              <a:rPr lang="en-US" sz="5400" b="1"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omic Sans MS"/>
                <a:cs typeface="Comic Sans MS"/>
              </a:rPr>
              <a:t>EFFICIENT LOAD BALANCING TECHNIQUE</a:t>
            </a:r>
            <a:endParaRPr lang="en-US" sz="5400" b="1"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omic Sans MS"/>
              <a:cs typeface="Comic Sans MS"/>
            </a:endParaRPr>
          </a:p>
        </p:txBody>
      </p:sp>
      <p:sp>
        <p:nvSpPr>
          <p:cNvPr id="3" name="Content Placeholder 2"/>
          <p:cNvSpPr>
            <a:spLocks noGrp="1"/>
          </p:cNvSpPr>
          <p:nvPr>
            <p:ph idx="1"/>
          </p:nvPr>
        </p:nvSpPr>
        <p:spPr/>
        <p:txBody>
          <a:bodyPr/>
          <a:lstStyle/>
          <a:p>
            <a:endParaRPr lang="en-US" sz="3200" dirty="0" smtClean="0">
              <a:latin typeface="Times New Roman"/>
              <a:cs typeface="Times New Roman"/>
            </a:endParaRPr>
          </a:p>
          <a:p>
            <a:r>
              <a:rPr lang="en-US" sz="3200" dirty="0" smtClean="0">
                <a:latin typeface="Times New Roman"/>
                <a:cs typeface="Times New Roman"/>
              </a:rPr>
              <a:t>Prevents under utilization and over utilization</a:t>
            </a:r>
          </a:p>
          <a:p>
            <a:endParaRPr lang="en-US" sz="3200" dirty="0" smtClean="0">
              <a:latin typeface="Times New Roman"/>
              <a:cs typeface="Times New Roman"/>
            </a:endParaRPr>
          </a:p>
          <a:p>
            <a:r>
              <a:rPr lang="en-US" sz="3200" dirty="0" err="1" smtClean="0">
                <a:latin typeface="Times New Roman"/>
                <a:cs typeface="Times New Roman"/>
              </a:rPr>
              <a:t>Impoves</a:t>
            </a:r>
            <a:r>
              <a:rPr lang="en-US" sz="3200" dirty="0" smtClean="0">
                <a:latin typeface="Times New Roman"/>
                <a:cs typeface="Times New Roman"/>
              </a:rPr>
              <a:t> the response time of clients</a:t>
            </a:r>
          </a:p>
          <a:p>
            <a:endParaRPr lang="en-US" sz="3200" dirty="0" smtClean="0">
              <a:latin typeface="Times New Roman"/>
              <a:cs typeface="Times New Roman"/>
            </a:endParaRPr>
          </a:p>
          <a:p>
            <a:r>
              <a:rPr lang="en-US" sz="3200" dirty="0" smtClean="0">
                <a:latin typeface="Times New Roman"/>
                <a:cs typeface="Times New Roman"/>
              </a:rPr>
              <a:t>Balances efficiently during peak hours</a:t>
            </a:r>
          </a:p>
          <a:p>
            <a:pPr marL="114300" indent="0">
              <a:buNone/>
            </a:pPr>
            <a:endParaRPr lang="en-US" dirty="0"/>
          </a:p>
        </p:txBody>
      </p:sp>
    </p:spTree>
    <p:extLst>
      <p:ext uri="{BB962C8B-B14F-4D97-AF65-F5344CB8AC3E}">
        <p14:creationId xmlns:p14="http://schemas.microsoft.com/office/powerpoint/2010/main" val="1191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836" y="188640"/>
            <a:ext cx="10360501" cy="1219200"/>
          </a:xfrm>
        </p:spPr>
        <p:txBody>
          <a:bodyPr/>
          <a:lstStyle/>
          <a:p>
            <a:r>
              <a:rPr lang="en-US" sz="5400" dirty="0">
                <a:latin typeface="Comic Sans MS"/>
                <a:cs typeface="Comic Sans MS"/>
              </a:rPr>
              <a:t>SYSTEM </a:t>
            </a:r>
            <a:r>
              <a:rPr lang="en-US" sz="5400" dirty="0" smtClean="0">
                <a:latin typeface="Comic Sans MS"/>
                <a:cs typeface="Comic Sans MS"/>
              </a:rPr>
              <a:t>ARCHITECTURE</a:t>
            </a:r>
            <a:endParaRPr lang="en-IN" sz="5400" dirty="0">
              <a:latin typeface="Comic Sans MS"/>
              <a:cs typeface="Comic Sans MS"/>
            </a:endParaRPr>
          </a:p>
        </p:txBody>
      </p:sp>
      <p:pic>
        <p:nvPicPr>
          <p:cNvPr id="7" name="Content Placeholder 6"/>
          <p:cNvPicPr>
            <a:picLocks noGrp="1"/>
          </p:cNvPicPr>
          <p:nvPr>
            <p:ph idx="1"/>
          </p:nvPr>
        </p:nvPicPr>
        <p:blipFill>
          <a:blip r:embed="rId2"/>
          <a:stretch>
            <a:fillRect/>
          </a:stretch>
        </p:blipFill>
        <p:spPr bwMode="auto">
          <a:xfrm>
            <a:off x="3562800" y="2251054"/>
            <a:ext cx="4250425" cy="3498891"/>
          </a:xfrm>
          <a:prstGeom prst="round2DiagRect">
            <a:avLst>
              <a:gd name="adj1" fmla="val 4922"/>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97466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260648"/>
            <a:ext cx="10157354" cy="1143000"/>
          </a:xfrm>
        </p:spPr>
        <p:txBody>
          <a:bodyPr/>
          <a:lstStyle/>
          <a:p>
            <a:r>
              <a:rPr lang="en-US" sz="5400" b="1" spc="0" dirty="0" smtClean="0">
                <a:ln w="10541" cmpd="sng">
                  <a:solidFill>
                    <a:schemeClr val="accent2">
                      <a:lumMod val="60000"/>
                      <a:lumOff val="40000"/>
                    </a:schemeClr>
                  </a:solidFill>
                  <a:prstDash val="solid"/>
                </a:ln>
                <a:solidFill>
                  <a:schemeClr val="tx1">
                    <a:lumMod val="75000"/>
                    <a:lumOff val="25000"/>
                  </a:schemeClr>
                </a:solidFill>
                <a:effectLst>
                  <a:glow rad="63500">
                    <a:schemeClr val="accent1">
                      <a:satMod val="175000"/>
                      <a:alpha val="40000"/>
                    </a:schemeClr>
                  </a:glow>
                </a:effectLst>
                <a:latin typeface="Comic Sans MS"/>
                <a:cs typeface="Comic Sans MS"/>
              </a:rPr>
              <a:t>States of nodes during load balancing</a:t>
            </a:r>
            <a:endParaRPr lang="en-US" sz="5400" b="1" spc="0" dirty="0">
              <a:ln w="10541" cmpd="sng">
                <a:solidFill>
                  <a:schemeClr val="accent2">
                    <a:lumMod val="60000"/>
                    <a:lumOff val="40000"/>
                  </a:schemeClr>
                </a:solidFill>
                <a:prstDash val="solid"/>
              </a:ln>
              <a:solidFill>
                <a:schemeClr val="tx1">
                  <a:lumMod val="75000"/>
                  <a:lumOff val="25000"/>
                </a:schemeClr>
              </a:solidFill>
              <a:effectLst>
                <a:glow rad="63500">
                  <a:schemeClr val="accent1">
                    <a:satMod val="175000"/>
                    <a:alpha val="40000"/>
                  </a:schemeClr>
                </a:glow>
              </a:effectLst>
              <a:latin typeface="Comic Sans MS"/>
              <a:cs typeface="Comic Sans MS"/>
            </a:endParaRPr>
          </a:p>
        </p:txBody>
      </p:sp>
      <p:sp>
        <p:nvSpPr>
          <p:cNvPr id="3" name="Content Placeholder 2"/>
          <p:cNvSpPr>
            <a:spLocks noGrp="1"/>
          </p:cNvSpPr>
          <p:nvPr>
            <p:ph idx="1"/>
          </p:nvPr>
        </p:nvSpPr>
        <p:spPr>
          <a:xfrm>
            <a:off x="477788" y="2060848"/>
            <a:ext cx="10157354" cy="3556992"/>
          </a:xfrm>
        </p:spPr>
        <p:txBody>
          <a:bodyPr>
            <a:normAutofit/>
          </a:bodyPr>
          <a:lstStyle/>
          <a:p>
            <a:r>
              <a:rPr lang="en-IN" sz="3200" dirty="0">
                <a:latin typeface="Times New Roman"/>
                <a:cs typeface="Times New Roman"/>
              </a:rPr>
              <a:t>Overload</a:t>
            </a:r>
          </a:p>
          <a:p>
            <a:endParaRPr lang="en-IN" sz="3200" dirty="0">
              <a:latin typeface="Times New Roman"/>
              <a:cs typeface="Times New Roman"/>
            </a:endParaRPr>
          </a:p>
          <a:p>
            <a:r>
              <a:rPr lang="en-IN" sz="3200" dirty="0">
                <a:latin typeface="Times New Roman"/>
                <a:cs typeface="Times New Roman"/>
              </a:rPr>
              <a:t>Under </a:t>
            </a:r>
            <a:r>
              <a:rPr lang="en-IN" sz="3200" dirty="0" smtClean="0">
                <a:latin typeface="Times New Roman"/>
                <a:cs typeface="Times New Roman"/>
              </a:rPr>
              <a:t>load</a:t>
            </a:r>
          </a:p>
          <a:p>
            <a:endParaRPr lang="en-IN" sz="3200" dirty="0">
              <a:latin typeface="Times New Roman"/>
              <a:cs typeface="Times New Roman"/>
            </a:endParaRPr>
          </a:p>
          <a:p>
            <a:r>
              <a:rPr lang="en-IN" sz="3200" dirty="0" smtClean="0">
                <a:latin typeface="Times New Roman"/>
                <a:cs typeface="Times New Roman"/>
              </a:rPr>
              <a:t>Idle</a:t>
            </a:r>
          </a:p>
          <a:p>
            <a:endParaRPr lang="en-IN" sz="3200" dirty="0">
              <a:latin typeface="Times New Roman"/>
              <a:cs typeface="Times New Roman"/>
            </a:endParaRPr>
          </a:p>
          <a:p>
            <a:endParaRPr lang="en-IN" sz="3200" dirty="0">
              <a:latin typeface="Times New Roman"/>
              <a:cs typeface="Times New Roman"/>
            </a:endParaRPr>
          </a:p>
          <a:p>
            <a:endParaRPr lang="en-IN" sz="3200" dirty="0">
              <a:latin typeface="Times New Roman"/>
              <a:cs typeface="Times New Roman"/>
            </a:endParaRPr>
          </a:p>
          <a:p>
            <a:endParaRPr lang="en-US" sz="3200" dirty="0"/>
          </a:p>
        </p:txBody>
      </p:sp>
    </p:spTree>
    <p:extLst>
      <p:ext uri="{BB962C8B-B14F-4D97-AF65-F5344CB8AC3E}">
        <p14:creationId xmlns:p14="http://schemas.microsoft.com/office/powerpoint/2010/main" val="172834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aseline="30000" dirty="0">
                <a:solidFill>
                  <a:srgbClr val="141413"/>
                </a:solidFill>
                <a:latin typeface="Comic Sans MS"/>
                <a:cs typeface="Comic Sans MS"/>
              </a:rPr>
              <a:t>Virtualization </a:t>
            </a:r>
            <a:endParaRPr lang="en-US" sz="5400" dirty="0">
              <a:latin typeface="Comic Sans MS"/>
              <a:cs typeface="Comic Sans MS"/>
            </a:endParaRPr>
          </a:p>
        </p:txBody>
      </p:sp>
      <p:sp>
        <p:nvSpPr>
          <p:cNvPr id="3" name="Content Placeholder 2"/>
          <p:cNvSpPr>
            <a:spLocks noGrp="1"/>
          </p:cNvSpPr>
          <p:nvPr>
            <p:ph idx="1"/>
          </p:nvPr>
        </p:nvSpPr>
        <p:spPr>
          <a:xfrm>
            <a:off x="405780" y="908720"/>
            <a:ext cx="10157354" cy="4800600"/>
          </a:xfrm>
        </p:spPr>
        <p:txBody>
          <a:bodyPr>
            <a:noAutofit/>
          </a:bodyPr>
          <a:lstStyle/>
          <a:p>
            <a:endParaRPr lang="en-US" sz="3200" dirty="0" smtClean="0"/>
          </a:p>
          <a:p>
            <a:r>
              <a:rPr lang="en-US" sz="2800" dirty="0" smtClean="0"/>
              <a:t>Virtualization </a:t>
            </a:r>
            <a:r>
              <a:rPr lang="en-US" sz="2800" dirty="0"/>
              <a:t>is a proven software technology that makes it possible to run multiple operating systems and applications on the same server at the </a:t>
            </a:r>
            <a:r>
              <a:rPr lang="en-US" sz="2800" dirty="0" smtClean="0"/>
              <a:t>same time.</a:t>
            </a:r>
          </a:p>
          <a:p>
            <a:endParaRPr lang="en-US" sz="2800" dirty="0" smtClean="0"/>
          </a:p>
          <a:p>
            <a:r>
              <a:rPr lang="en-US" sz="2800" i="1" dirty="0" smtClean="0"/>
              <a:t>Hardware </a:t>
            </a:r>
            <a:r>
              <a:rPr lang="en-US" sz="2800" i="1" dirty="0"/>
              <a:t>virtualization</a:t>
            </a:r>
            <a:r>
              <a:rPr lang="en-US" sz="2800" dirty="0"/>
              <a:t> or </a:t>
            </a:r>
            <a:r>
              <a:rPr lang="en-US" sz="2800" i="1" dirty="0"/>
              <a:t>platform virtualization</a:t>
            </a:r>
            <a:r>
              <a:rPr lang="en-US" sz="2800" dirty="0"/>
              <a:t> refers to the creation of a </a:t>
            </a:r>
            <a:r>
              <a:rPr lang="en-US" sz="2800" dirty="0" smtClean="0"/>
              <a:t>virtual machine that acts like </a:t>
            </a:r>
            <a:r>
              <a:rPr lang="en-US" sz="2800" smtClean="0"/>
              <a:t>a real </a:t>
            </a:r>
            <a:r>
              <a:rPr lang="en-US" sz="2800" dirty="0" smtClean="0"/>
              <a:t>computer with an operating system.</a:t>
            </a:r>
          </a:p>
          <a:p>
            <a:endParaRPr lang="en-US" sz="2800" dirty="0" smtClean="0"/>
          </a:p>
          <a:p>
            <a:r>
              <a:rPr lang="en-US" sz="2800" dirty="0"/>
              <a:t>A virtual machine (VM) is a software implementation of a machine (for example, a computer) that executes programs like a physical machine.</a:t>
            </a:r>
            <a:endParaRPr lang="en-US" sz="2800" b="1" dirty="0">
              <a:ln w="17780" cmpd="sng">
                <a:solidFill>
                  <a:schemeClr val="tx1">
                    <a:lumMod val="95000"/>
                    <a:lumOff val="5000"/>
                  </a:schemeClr>
                </a:solidFill>
                <a:prstDash val="solid"/>
                <a:miter lim="800000"/>
              </a:ln>
              <a:solidFill>
                <a:schemeClr val="tx1">
                  <a:lumMod val="95000"/>
                  <a:lumOff val="5000"/>
                </a:schemeClr>
              </a:solidFill>
              <a:effectLst>
                <a:outerShdw blurRad="50800" algn="tl" rotWithShape="0">
                  <a:srgbClr val="000000"/>
                </a:outerShdw>
              </a:effectLst>
            </a:endParaRPr>
          </a:p>
        </p:txBody>
      </p:sp>
    </p:spTree>
    <p:extLst>
      <p:ext uri="{BB962C8B-B14F-4D97-AF65-F5344CB8AC3E}">
        <p14:creationId xmlns:p14="http://schemas.microsoft.com/office/powerpoint/2010/main" val="83581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Inspiration.thmx</Template>
  <TotalTime>0</TotalTime>
  <Words>987</Words>
  <Application>Microsoft Macintosh PowerPoint</Application>
  <PresentationFormat>Custom</PresentationFormat>
  <Paragraphs>146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Adjacency</vt:lpstr>
      <vt:lpstr>Load Balancing Strategy for Optimal Peak        Hour Performance in Cloud Datacenters  </vt:lpstr>
      <vt:lpstr>PowerPoint Presentation</vt:lpstr>
      <vt:lpstr>ADVANTAGES OF CLOUD</vt:lpstr>
      <vt:lpstr>Cloud offerings</vt:lpstr>
      <vt:lpstr>What is Load Balancing……..</vt:lpstr>
      <vt:lpstr>EFFICIENT LOAD BALANCING TECHNIQUE</vt:lpstr>
      <vt:lpstr>SYSTEM ARCHITECTURE</vt:lpstr>
      <vt:lpstr>States of nodes during load balancing</vt:lpstr>
      <vt:lpstr>Virtualization </vt:lpstr>
      <vt:lpstr>Benefits of Virtualization </vt:lpstr>
      <vt:lpstr>ACTIVE VM ALGORITHM</vt:lpstr>
      <vt:lpstr>PowerPoint Presentation</vt:lpstr>
      <vt:lpstr>Problem with Active VM load balancer</vt:lpstr>
      <vt:lpstr>Algorithm: Proposed VM load balancer</vt:lpstr>
      <vt:lpstr>PowerPoint Presentation</vt:lpstr>
      <vt:lpstr>Pseudo code</vt:lpstr>
      <vt:lpstr>CALL FLOW OF PROPOSED ALGORITHM  </vt:lpstr>
      <vt:lpstr>CLOUD ANALYST ARCHITECTURE  </vt:lpstr>
      <vt:lpstr>Cloud Analyst Simulation Configuration  </vt:lpstr>
      <vt:lpstr>EXPERIMENTAL RESULTS  FOR 5 VMs</vt:lpstr>
      <vt:lpstr>PowerPoint Presentation</vt:lpstr>
      <vt:lpstr>EXPERIMENTAL RESULTS  FOR 25VMs</vt:lpstr>
      <vt:lpstr>PowerPoint Presentation</vt:lpstr>
      <vt:lpstr>CHART FOR THE RESULTS TABULATED</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2014-01-27T04:11:26Z</dcterms:created>
  <dcterms:modified xsi:type="dcterms:W3CDTF">2016-04-17T06:57:38Z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TC028048959991</vt:lpwstr>
  </property>
</Properties>
</file>