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4972" y="1075926"/>
            <a:ext cx="7235825" cy="1313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8157" y="3996137"/>
            <a:ext cx="7710170" cy="170942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>
              <a:lnSpc>
                <a:spcPct val="101000"/>
              </a:lnSpc>
              <a:spcBef>
                <a:spcPts val="80"/>
              </a:spcBef>
            </a:pPr>
            <a:r>
              <a:rPr dirty="0" sz="3650" spc="-30">
                <a:solidFill>
                  <a:srgbClr val="FFFFFF"/>
                </a:solidFill>
              </a:rPr>
              <a:t>Bleeding</a:t>
            </a:r>
            <a:r>
              <a:rPr dirty="0" sz="3650" spc="-229">
                <a:solidFill>
                  <a:srgbClr val="FFFFFF"/>
                </a:solidFill>
              </a:rPr>
              <a:t> </a:t>
            </a:r>
            <a:r>
              <a:rPr dirty="0" sz="3650" spc="-175">
                <a:solidFill>
                  <a:srgbClr val="FFFFFF"/>
                </a:solidFill>
              </a:rPr>
              <a:t>Hearts:</a:t>
            </a:r>
            <a:r>
              <a:rPr dirty="0" sz="3650" spc="-180">
                <a:solidFill>
                  <a:srgbClr val="FFFFFF"/>
                </a:solidFill>
              </a:rPr>
              <a:t> </a:t>
            </a:r>
            <a:r>
              <a:rPr dirty="0" sz="3650" spc="-80">
                <a:solidFill>
                  <a:srgbClr val="FFFFFF"/>
                </a:solidFill>
              </a:rPr>
              <a:t>Our</a:t>
            </a:r>
            <a:r>
              <a:rPr dirty="0" sz="3650" spc="-200">
                <a:solidFill>
                  <a:srgbClr val="FFFFFF"/>
                </a:solidFill>
              </a:rPr>
              <a:t> </a:t>
            </a:r>
            <a:r>
              <a:rPr dirty="0" sz="3650" spc="-65">
                <a:solidFill>
                  <a:srgbClr val="FFFFFF"/>
                </a:solidFill>
              </a:rPr>
              <a:t>Database </a:t>
            </a:r>
            <a:r>
              <a:rPr dirty="0" sz="3650" spc="-45">
                <a:solidFill>
                  <a:srgbClr val="FFFFFF"/>
                </a:solidFill>
              </a:rPr>
              <a:t>Management</a:t>
            </a:r>
            <a:r>
              <a:rPr dirty="0" sz="3650" spc="-270">
                <a:solidFill>
                  <a:srgbClr val="FFFFFF"/>
                </a:solidFill>
              </a:rPr>
              <a:t> </a:t>
            </a:r>
            <a:r>
              <a:rPr dirty="0" sz="3650" spc="-85">
                <a:solidFill>
                  <a:srgbClr val="FFFFFF"/>
                </a:solidFill>
              </a:rPr>
              <a:t>Project</a:t>
            </a:r>
            <a:r>
              <a:rPr dirty="0" sz="3650" spc="-225">
                <a:solidFill>
                  <a:srgbClr val="FFFFFF"/>
                </a:solidFill>
              </a:rPr>
              <a:t> </a:t>
            </a:r>
            <a:r>
              <a:rPr dirty="0" sz="3650">
                <a:solidFill>
                  <a:srgbClr val="FFFFFF"/>
                </a:solidFill>
              </a:rPr>
              <a:t>on</a:t>
            </a:r>
            <a:r>
              <a:rPr dirty="0" sz="3650" spc="-250">
                <a:solidFill>
                  <a:srgbClr val="FFFFFF"/>
                </a:solidFill>
              </a:rPr>
              <a:t> </a:t>
            </a:r>
            <a:r>
              <a:rPr dirty="0" sz="3650" spc="-10">
                <a:solidFill>
                  <a:srgbClr val="FFFFFF"/>
                </a:solidFill>
              </a:rPr>
              <a:t>Blood </a:t>
            </a:r>
            <a:r>
              <a:rPr dirty="0" sz="3650">
                <a:solidFill>
                  <a:srgbClr val="FFFFFF"/>
                </a:solidFill>
              </a:rPr>
              <a:t>Bank</a:t>
            </a:r>
            <a:r>
              <a:rPr dirty="0" sz="3650" spc="-305">
                <a:solidFill>
                  <a:srgbClr val="FFFFFF"/>
                </a:solidFill>
              </a:rPr>
              <a:t> </a:t>
            </a:r>
            <a:r>
              <a:rPr dirty="0" sz="3650" spc="-10">
                <a:solidFill>
                  <a:srgbClr val="FFFFFF"/>
                </a:solidFill>
              </a:rPr>
              <a:t>Donation</a:t>
            </a:r>
            <a:endParaRPr sz="3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0303" y="2288087"/>
            <a:ext cx="65874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30"/>
              <a:t>Welcome</a:t>
            </a:r>
            <a:r>
              <a:rPr dirty="0" sz="3350" spc="-250"/>
              <a:t> </a:t>
            </a:r>
            <a:r>
              <a:rPr dirty="0" sz="3350" spc="-35"/>
              <a:t>to</a:t>
            </a:r>
            <a:r>
              <a:rPr dirty="0" sz="3350" spc="-245"/>
              <a:t> </a:t>
            </a:r>
            <a:r>
              <a:rPr dirty="0" sz="3350" spc="-30"/>
              <a:t>Bleeding</a:t>
            </a:r>
            <a:r>
              <a:rPr dirty="0" sz="3350" spc="-245"/>
              <a:t> </a:t>
            </a:r>
            <a:r>
              <a:rPr dirty="0" sz="3350" spc="-55"/>
              <a:t>Hearts</a:t>
            </a:r>
            <a:endParaRPr sz="3350"/>
          </a:p>
        </p:txBody>
      </p:sp>
      <p:sp>
        <p:nvSpPr>
          <p:cNvPr id="4" name="object 4" descr=""/>
          <p:cNvSpPr txBox="1"/>
          <p:nvPr/>
        </p:nvSpPr>
        <p:spPr>
          <a:xfrm>
            <a:off x="9130303" y="3406394"/>
            <a:ext cx="7581900" cy="127952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ct val="98700"/>
              </a:lnSpc>
              <a:spcBef>
                <a:spcPts val="145"/>
              </a:spcBef>
            </a:pPr>
            <a:r>
              <a:rPr dirty="0" sz="2050" spc="250">
                <a:solidFill>
                  <a:srgbClr val="FFFFFF"/>
                </a:solidFill>
                <a:latin typeface="Calibri"/>
                <a:cs typeface="Calibri"/>
              </a:rPr>
              <a:t>Welcome</a:t>
            </a:r>
            <a:r>
              <a:rPr dirty="0" sz="2050" spc="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050" spc="15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5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050" spc="20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205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050" b="1">
                <a:solidFill>
                  <a:srgbClr val="FFFFFF"/>
                </a:solidFill>
                <a:latin typeface="Verdana"/>
                <a:cs typeface="Verdana"/>
              </a:rPr>
              <a:t>creative</a:t>
            </a:r>
            <a:r>
              <a:rPr dirty="0" sz="2050" spc="3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19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dirty="0" sz="2050" spc="7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050" spc="25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50" spc="8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100" spc="229" i="1">
                <a:solidFill>
                  <a:srgbClr val="FFFFFF"/>
                </a:solidFill>
                <a:latin typeface="Calibri"/>
                <a:cs typeface="Calibri"/>
              </a:rPr>
              <a:t>Blood</a:t>
            </a:r>
            <a:r>
              <a:rPr dirty="0" sz="2100" spc="70" i="1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100" spc="250" i="1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dirty="0" sz="2100" spc="25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100" spc="175" i="1">
                <a:solidFill>
                  <a:srgbClr val="FFFFFF"/>
                </a:solidFill>
                <a:latin typeface="Calibri"/>
                <a:cs typeface="Calibri"/>
              </a:rPr>
              <a:t>Donation</a:t>
            </a:r>
            <a:r>
              <a:rPr dirty="0" sz="2050" spc="17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05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235">
                <a:solidFill>
                  <a:srgbClr val="FFFFFF"/>
                </a:solidFill>
                <a:latin typeface="Calibri"/>
                <a:cs typeface="Calibri"/>
              </a:rPr>
              <a:t>Join</a:t>
            </a:r>
            <a:r>
              <a:rPr dirty="0" sz="205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245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dirty="0" sz="205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204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05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25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05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75">
                <a:solidFill>
                  <a:srgbClr val="FFFFFF"/>
                </a:solidFill>
                <a:latin typeface="Calibri"/>
                <a:cs typeface="Calibri"/>
              </a:rPr>
              <a:t>explore</a:t>
            </a:r>
            <a:r>
              <a:rPr dirty="0" sz="205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2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5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35">
                <a:solidFill>
                  <a:srgbClr val="FFFFFF"/>
                </a:solidFill>
                <a:latin typeface="Calibri"/>
                <a:cs typeface="Calibri"/>
              </a:rPr>
              <a:t>vital</a:t>
            </a:r>
            <a:r>
              <a:rPr dirty="0" sz="2050" spc="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35">
                <a:solidFill>
                  <a:srgbClr val="FFFFFF"/>
                </a:solidFill>
                <a:latin typeface="Calibri"/>
                <a:cs typeface="Calibri"/>
              </a:rPr>
              <a:t>role</a:t>
            </a:r>
            <a:r>
              <a:rPr dirty="0" sz="205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3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5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-25" b="1">
                <a:solidFill>
                  <a:srgbClr val="FFFFFF"/>
                </a:solidFill>
                <a:latin typeface="Verdana"/>
                <a:cs typeface="Verdana"/>
              </a:rPr>
              <a:t>database </a:t>
            </a:r>
            <a:r>
              <a:rPr dirty="0" sz="2050" spc="-35" b="1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2050" spc="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50" spc="18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5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225">
                <a:solidFill>
                  <a:srgbClr val="FFFFFF"/>
                </a:solidFill>
                <a:latin typeface="Calibri"/>
                <a:cs typeface="Calibri"/>
              </a:rPr>
              <a:t>saving</a:t>
            </a:r>
            <a:r>
              <a:rPr dirty="0" sz="205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00">
                <a:solidFill>
                  <a:srgbClr val="FFFFFF"/>
                </a:solidFill>
                <a:latin typeface="Calibri"/>
                <a:cs typeface="Calibri"/>
              </a:rPr>
              <a:t>lives.</a:t>
            </a:r>
            <a:r>
              <a:rPr dirty="0" sz="205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60">
                <a:solidFill>
                  <a:srgbClr val="FFFFFF"/>
                </a:solidFill>
                <a:latin typeface="Calibri"/>
                <a:cs typeface="Calibri"/>
              </a:rPr>
              <a:t>Let's</a:t>
            </a:r>
            <a:r>
              <a:rPr dirty="0" sz="205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80">
                <a:solidFill>
                  <a:srgbClr val="FFFFFF"/>
                </a:solidFill>
                <a:latin typeface="Calibri"/>
                <a:cs typeface="Calibri"/>
              </a:rPr>
              <a:t>dive</a:t>
            </a:r>
            <a:r>
              <a:rPr dirty="0" sz="205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65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05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21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5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9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dirty="0" sz="2050" spc="3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0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2050" spc="235">
                <a:solidFill>
                  <a:srgbClr val="FFFFFF"/>
                </a:solidFill>
                <a:latin typeface="Calibri"/>
                <a:cs typeface="Calibri"/>
              </a:rPr>
              <a:t>bleeding</a:t>
            </a:r>
            <a:r>
              <a:rPr dirty="0" sz="20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50" spc="135">
                <a:solidFill>
                  <a:srgbClr val="FFFFFF"/>
                </a:solidFill>
                <a:latin typeface="Calibri"/>
                <a:cs typeface="Calibri"/>
              </a:rPr>
              <a:t>hearts!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7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954859" y="3153190"/>
            <a:ext cx="6244590" cy="216090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70"/>
              </a:spcBef>
            </a:pPr>
            <a:r>
              <a:rPr dirty="0" sz="2300" spc="23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3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realm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3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229" i="1">
                <a:solidFill>
                  <a:srgbClr val="FFFFFF"/>
                </a:solidFill>
                <a:latin typeface="Calibri"/>
                <a:cs typeface="Calibri"/>
              </a:rPr>
              <a:t>blood</a:t>
            </a:r>
            <a:r>
              <a:rPr dirty="0" sz="2400" spc="7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185" i="1">
                <a:solidFill>
                  <a:srgbClr val="FFFFFF"/>
                </a:solidFill>
                <a:latin typeface="Calibri"/>
                <a:cs typeface="Calibri"/>
              </a:rPr>
              <a:t>donation</a:t>
            </a:r>
            <a:r>
              <a:rPr dirty="0" sz="2300" spc="185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3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85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dirty="0" sz="2300" spc="14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300" spc="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-20" b="1">
                <a:solidFill>
                  <a:srgbClr val="FFFFFF"/>
                </a:solidFill>
                <a:latin typeface="Verdana"/>
                <a:cs typeface="Verdana"/>
              </a:rPr>
              <a:t>efﬁcient</a:t>
            </a:r>
            <a:r>
              <a:rPr dirty="0" sz="23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5" b="1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dirty="0" sz="23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40" b="1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2300" spc="-1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300" spc="254">
                <a:solidFill>
                  <a:srgbClr val="FFFFFF"/>
                </a:solidFill>
                <a:latin typeface="Calibri"/>
                <a:cs typeface="Calibri"/>
              </a:rPr>
              <a:t>paramount.</a:t>
            </a:r>
            <a:r>
              <a:rPr dirty="0" sz="23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30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dirty="0" sz="23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35">
                <a:solidFill>
                  <a:srgbClr val="FFFFFF"/>
                </a:solidFill>
                <a:latin typeface="Calibri"/>
                <a:cs typeface="Calibri"/>
              </a:rPr>
              <a:t>accurate</a:t>
            </a:r>
            <a:r>
              <a:rPr dirty="0" sz="23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32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3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9">
                <a:solidFill>
                  <a:srgbClr val="FFFFFF"/>
                </a:solidFill>
                <a:latin typeface="Calibri"/>
                <a:cs typeface="Calibri"/>
              </a:rPr>
              <a:t>timely </a:t>
            </a:r>
            <a:r>
              <a:rPr dirty="0" sz="2300" spc="235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6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20">
                <a:solidFill>
                  <a:srgbClr val="FFFFFF"/>
                </a:solidFill>
                <a:latin typeface="Calibri"/>
                <a:cs typeface="Calibri"/>
              </a:rPr>
              <a:t>crucial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30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325">
                <a:solidFill>
                  <a:srgbClr val="FFFFFF"/>
                </a:solidFill>
                <a:latin typeface="Calibri"/>
                <a:cs typeface="Calibri"/>
              </a:rPr>
              <a:t>matching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45">
                <a:solidFill>
                  <a:srgbClr val="FFFFFF"/>
                </a:solidFill>
                <a:latin typeface="Calibri"/>
                <a:cs typeface="Calibri"/>
              </a:rPr>
              <a:t>donors with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Calibri"/>
                <a:cs typeface="Calibri"/>
              </a:rPr>
              <a:t>recipients.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95">
                <a:solidFill>
                  <a:srgbClr val="FFFFFF"/>
                </a:solidFill>
                <a:latin typeface="Calibri"/>
                <a:cs typeface="Calibri"/>
              </a:rPr>
              <a:t>Let's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15">
                <a:solidFill>
                  <a:srgbClr val="FFFFFF"/>
                </a:solidFill>
                <a:latin typeface="Calibri"/>
                <a:cs typeface="Calibri"/>
              </a:rPr>
              <a:t>explore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31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9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230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9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2300" spc="355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23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26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3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00" spc="170">
                <a:solidFill>
                  <a:srgbClr val="FFFFFF"/>
                </a:solidFill>
                <a:latin typeface="Calibri"/>
                <a:cs typeface="Calibri"/>
              </a:rPr>
              <a:t>difference.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0" y="1124888"/>
            <a:ext cx="5231765" cy="1024255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260"/>
              </a:spcBef>
            </a:pPr>
            <a:r>
              <a:rPr dirty="0" sz="3300" spc="-100"/>
              <a:t>The</a:t>
            </a:r>
            <a:r>
              <a:rPr dirty="0" sz="3300" spc="-170"/>
              <a:t> </a:t>
            </a:r>
            <a:r>
              <a:rPr dirty="0" sz="3300" spc="-85"/>
              <a:t>Need</a:t>
            </a:r>
            <a:r>
              <a:rPr dirty="0" sz="3300" spc="-170"/>
              <a:t> </a:t>
            </a:r>
            <a:r>
              <a:rPr dirty="0" sz="3300" spc="-120"/>
              <a:t>for</a:t>
            </a:r>
            <a:r>
              <a:rPr dirty="0" sz="3300" spc="-170"/>
              <a:t> </a:t>
            </a:r>
            <a:r>
              <a:rPr dirty="0" sz="3300" spc="-10"/>
              <a:t>Efﬁcient </a:t>
            </a:r>
            <a:r>
              <a:rPr dirty="0" sz="3300" spc="-105"/>
              <a:t>Database</a:t>
            </a:r>
            <a:r>
              <a:rPr dirty="0" sz="3300" spc="-125"/>
              <a:t> </a:t>
            </a:r>
            <a:r>
              <a:rPr dirty="0" sz="3300" spc="-50"/>
              <a:t>Management</a:t>
            </a:r>
            <a:endParaRPr sz="3300"/>
          </a:p>
        </p:txBody>
      </p:sp>
      <p:sp>
        <p:nvSpPr>
          <p:cNvPr id="5" name="object 5" descr=""/>
          <p:cNvSpPr/>
          <p:nvPr/>
        </p:nvSpPr>
        <p:spPr>
          <a:xfrm>
            <a:off x="1954314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20" y="0"/>
                </a:moveTo>
                <a:lnTo>
                  <a:pt x="0" y="0"/>
                </a:lnTo>
                <a:lnTo>
                  <a:pt x="0" y="28575"/>
                </a:lnTo>
                <a:lnTo>
                  <a:pt x="5216220" y="28575"/>
                </a:lnTo>
                <a:lnTo>
                  <a:pt x="521622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33" y="914167"/>
            <a:ext cx="5638799" cy="8458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1162" y="1442857"/>
            <a:ext cx="12423775" cy="5854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650" spc="-175"/>
              <a:t>Innovative</a:t>
            </a:r>
            <a:r>
              <a:rPr dirty="0" sz="3650" spc="-180"/>
              <a:t> </a:t>
            </a:r>
            <a:r>
              <a:rPr dirty="0" sz="3650" spc="-105"/>
              <a:t>Solutions</a:t>
            </a:r>
            <a:r>
              <a:rPr dirty="0" sz="3650" spc="-210"/>
              <a:t> </a:t>
            </a:r>
            <a:r>
              <a:rPr dirty="0" sz="3650" spc="-110"/>
              <a:t>for</a:t>
            </a:r>
            <a:r>
              <a:rPr dirty="0" sz="3650" spc="-200"/>
              <a:t> </a:t>
            </a:r>
            <a:r>
              <a:rPr dirty="0" sz="3650" spc="-25"/>
              <a:t>Blood</a:t>
            </a:r>
            <a:r>
              <a:rPr dirty="0" sz="3650" spc="-250"/>
              <a:t> </a:t>
            </a:r>
            <a:r>
              <a:rPr dirty="0" sz="3650"/>
              <a:t>Bank</a:t>
            </a:r>
            <a:r>
              <a:rPr dirty="0" sz="3650" spc="-210"/>
              <a:t> </a:t>
            </a:r>
            <a:r>
              <a:rPr dirty="0" sz="3650" spc="-10"/>
              <a:t>Management</a:t>
            </a:r>
            <a:endParaRPr sz="3650"/>
          </a:p>
        </p:txBody>
      </p:sp>
      <p:sp>
        <p:nvSpPr>
          <p:cNvPr id="4" name="object 4" descr=""/>
          <p:cNvSpPr txBox="1"/>
          <p:nvPr/>
        </p:nvSpPr>
        <p:spPr>
          <a:xfrm>
            <a:off x="4656229" y="2939656"/>
            <a:ext cx="8973820" cy="14198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 indent="-635">
              <a:lnSpc>
                <a:spcPct val="100699"/>
              </a:lnSpc>
              <a:spcBef>
                <a:spcPts val="75"/>
              </a:spcBef>
            </a:pPr>
            <a:r>
              <a:rPr dirty="0" sz="2250" spc="285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15">
                <a:solidFill>
                  <a:srgbClr val="FFFFFF"/>
                </a:solidFill>
                <a:latin typeface="Calibri"/>
                <a:cs typeface="Calibri"/>
              </a:rPr>
              <a:t>journey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8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50" spc="190" i="1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350" spc="7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50" spc="285" i="1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dirty="0" sz="2350" spc="8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7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40">
                <a:solidFill>
                  <a:srgbClr val="FFFFFF"/>
                </a:solidFill>
                <a:latin typeface="Calibri"/>
                <a:cs typeface="Calibri"/>
              </a:rPr>
              <a:t>uncovered </a:t>
            </a:r>
            <a:r>
              <a:rPr dirty="0" sz="2250" spc="204">
                <a:solidFill>
                  <a:srgbClr val="FFFFFF"/>
                </a:solidFill>
                <a:latin typeface="Calibri"/>
                <a:cs typeface="Calibri"/>
              </a:rPr>
              <a:t>innovative</a:t>
            </a:r>
            <a:r>
              <a:rPr dirty="0" sz="225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1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dirty="0" sz="225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35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25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-25" b="1">
                <a:solidFill>
                  <a:srgbClr val="FFFFFF"/>
                </a:solidFill>
                <a:latin typeface="Verdana"/>
                <a:cs typeface="Verdana"/>
              </a:rPr>
              <a:t>blood</a:t>
            </a:r>
            <a:r>
              <a:rPr dirty="0" sz="2250" spc="-1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10" b="1">
                <a:solidFill>
                  <a:srgbClr val="FFFFFF"/>
                </a:solidFill>
                <a:latin typeface="Verdana"/>
                <a:cs typeface="Verdana"/>
              </a:rPr>
              <a:t>bank</a:t>
            </a:r>
            <a:r>
              <a:rPr dirty="0" sz="2250" spc="-1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50" spc="-25" b="1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2250" spc="-2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dirty="0" sz="225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325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25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55">
                <a:solidFill>
                  <a:srgbClr val="FFFFFF"/>
                </a:solidFill>
                <a:latin typeface="Calibri"/>
                <a:cs typeface="Calibri"/>
              </a:rPr>
              <a:t>real- </a:t>
            </a:r>
            <a:r>
              <a:rPr dirty="0" sz="2250" spc="275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10">
                <a:solidFill>
                  <a:srgbClr val="FFFFFF"/>
                </a:solidFill>
                <a:latin typeface="Calibri"/>
                <a:cs typeface="Calibri"/>
              </a:rPr>
              <a:t>inventory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45">
                <a:solidFill>
                  <a:srgbClr val="FFFFFF"/>
                </a:solidFill>
                <a:latin typeface="Calibri"/>
                <a:cs typeface="Calibri"/>
              </a:rPr>
              <a:t>tracking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8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50">
                <a:solidFill>
                  <a:srgbClr val="FFFFFF"/>
                </a:solidFill>
                <a:latin typeface="Calibri"/>
                <a:cs typeface="Calibri"/>
              </a:rPr>
              <a:t>donor</a:t>
            </a:r>
            <a:r>
              <a:rPr dirty="0" sz="2250" spc="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60">
                <a:solidFill>
                  <a:srgbClr val="FFFFFF"/>
                </a:solidFill>
                <a:latin typeface="Calibri"/>
                <a:cs typeface="Calibri"/>
              </a:rPr>
              <a:t>proﬁles,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55">
                <a:solidFill>
                  <a:srgbClr val="FFFFFF"/>
                </a:solidFill>
                <a:latin typeface="Calibri"/>
                <a:cs typeface="Calibri"/>
              </a:rPr>
              <a:t>we're</a:t>
            </a:r>
            <a:r>
              <a:rPr dirty="0" sz="2250" spc="15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2250" spc="215">
                <a:solidFill>
                  <a:srgbClr val="FFFFFF"/>
                </a:solidFill>
                <a:latin typeface="Calibri"/>
                <a:cs typeface="Calibri"/>
              </a:rPr>
              <a:t>revolutionizing</a:t>
            </a:r>
            <a:r>
              <a:rPr dirty="0" sz="22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5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2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6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45">
                <a:solidFill>
                  <a:srgbClr val="FFFFFF"/>
                </a:solidFill>
                <a:latin typeface="Calibri"/>
                <a:cs typeface="Calibri"/>
              </a:rPr>
              <a:t>blood</a:t>
            </a:r>
            <a:r>
              <a:rPr dirty="0" sz="22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50">
                <a:solidFill>
                  <a:srgbClr val="FFFFFF"/>
                </a:solidFill>
                <a:latin typeface="Calibri"/>
                <a:cs typeface="Calibri"/>
              </a:rPr>
              <a:t>donation</a:t>
            </a:r>
            <a:r>
              <a:rPr dirty="0" sz="2250" spc="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155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2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90">
                <a:solidFill>
                  <a:srgbClr val="FFFFFF"/>
                </a:solidFill>
                <a:latin typeface="Calibri"/>
                <a:cs typeface="Calibri"/>
              </a:rPr>
              <a:t>managed.</a:t>
            </a:r>
            <a:endParaRPr sz="225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8896" y="5269457"/>
            <a:ext cx="10629899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40"/>
              </a:spcBef>
            </a:pPr>
            <a:r>
              <a:rPr dirty="0" spc="-70"/>
              <a:t>Conclusion:</a:t>
            </a:r>
            <a:r>
              <a:rPr dirty="0" spc="5"/>
              <a:t> </a:t>
            </a:r>
            <a:r>
              <a:rPr dirty="0" spc="-80"/>
              <a:t>Empowering </a:t>
            </a:r>
            <a:r>
              <a:rPr dirty="0" spc="-70"/>
              <a:t>Blood</a:t>
            </a:r>
            <a:r>
              <a:rPr dirty="0" spc="-275"/>
              <a:t> </a:t>
            </a:r>
            <a:r>
              <a:rPr dirty="0" spc="-10"/>
              <a:t>Donation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174953" y="1199494"/>
            <a:ext cx="556006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5155" algn="l"/>
                <a:tab pos="1259840" algn="l"/>
                <a:tab pos="2647950" algn="l"/>
                <a:tab pos="3356610" algn="l"/>
                <a:tab pos="5206365" algn="l"/>
              </a:tabLst>
            </a:pPr>
            <a:r>
              <a:rPr dirty="0" sz="1800" spc="195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21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204">
                <a:solidFill>
                  <a:srgbClr val="FFFFFF"/>
                </a:solidFill>
                <a:latin typeface="Calibri"/>
                <a:cs typeface="Calibri"/>
              </a:rPr>
              <a:t>conclude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16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150">
                <a:solidFill>
                  <a:srgbClr val="FFFFFF"/>
                </a:solidFill>
                <a:latin typeface="Calibri"/>
                <a:cs typeface="Calibri"/>
              </a:rPr>
              <a:t>presentation,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21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74953" y="1485244"/>
            <a:ext cx="5560060" cy="304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26564" algn="l"/>
                <a:tab pos="2562860" algn="l"/>
                <a:tab pos="3740785" algn="l"/>
                <a:tab pos="4410710" algn="l"/>
              </a:tabLst>
            </a:pPr>
            <a:r>
              <a:rPr dirty="0" sz="1800" spc="220">
                <a:solidFill>
                  <a:srgbClr val="FFFFFF"/>
                </a:solidFill>
                <a:latin typeface="Calibri"/>
                <a:cs typeface="Calibri"/>
              </a:rPr>
              <a:t>emphasize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17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190">
                <a:solidFill>
                  <a:srgbClr val="FFFFFF"/>
                </a:solidFill>
                <a:latin typeface="Calibri"/>
                <a:cs typeface="Calibri"/>
              </a:rPr>
              <a:t>power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1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800" spc="-35" b="1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74953" y="1754334"/>
            <a:ext cx="555942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1800" spc="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7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2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40">
                <a:solidFill>
                  <a:srgbClr val="FFFFFF"/>
                </a:solidFill>
                <a:latin typeface="Calibri"/>
                <a:cs typeface="Calibri"/>
              </a:rPr>
              <a:t>empowering</a:t>
            </a:r>
            <a:r>
              <a:rPr dirty="0" sz="1800" spc="3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50" spc="195" i="1">
                <a:solidFill>
                  <a:srgbClr val="FFFFFF"/>
                </a:solidFill>
                <a:latin typeface="Calibri"/>
                <a:cs typeface="Calibri"/>
              </a:rPr>
              <a:t>blood</a:t>
            </a:r>
            <a:r>
              <a:rPr dirty="0" sz="1850" spc="27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50" spc="145" i="1">
                <a:solidFill>
                  <a:srgbClr val="FFFFFF"/>
                </a:solidFill>
                <a:latin typeface="Calibri"/>
                <a:cs typeface="Calibri"/>
              </a:rPr>
              <a:t>donation</a:t>
            </a:r>
            <a:r>
              <a:rPr dirty="0" sz="1800" spc="145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74953" y="2037694"/>
            <a:ext cx="5560060" cy="8566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100699"/>
              </a:lnSpc>
              <a:spcBef>
                <a:spcPts val="110"/>
              </a:spcBef>
            </a:pPr>
            <a:r>
              <a:rPr dirty="0" sz="1800" spc="28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 spc="20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190">
                <a:solidFill>
                  <a:srgbClr val="FFFFFF"/>
                </a:solidFill>
                <a:latin typeface="Calibri"/>
                <a:cs typeface="Calibri"/>
              </a:rPr>
              <a:t>leveraging</a:t>
            </a:r>
            <a:r>
              <a:rPr dirty="0" sz="1800" spc="204">
                <a:solidFill>
                  <a:srgbClr val="FFFFFF"/>
                </a:solidFill>
                <a:latin typeface="Calibri"/>
                <a:cs typeface="Calibri"/>
              </a:rPr>
              <a:t>  technology</a:t>
            </a:r>
            <a:r>
              <a:rPr dirty="0" sz="1800" spc="21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25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20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15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dirty="0" sz="1800" spc="21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235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1800" spc="204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21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800" spc="28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800" spc="5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204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200">
                <a:solidFill>
                  <a:srgbClr val="FFFFFF"/>
                </a:solidFill>
                <a:latin typeface="Calibri"/>
                <a:cs typeface="Calibri"/>
              </a:rPr>
              <a:t>tangible</a:t>
            </a:r>
            <a:r>
              <a:rPr dirty="0" sz="1800" spc="5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24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229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5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210">
                <a:solidFill>
                  <a:srgbClr val="FFFFFF"/>
                </a:solidFill>
                <a:latin typeface="Calibri"/>
                <a:cs typeface="Calibri"/>
              </a:rPr>
              <a:t>saving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100">
                <a:solidFill>
                  <a:srgbClr val="FFFFFF"/>
                </a:solidFill>
                <a:latin typeface="Calibri"/>
                <a:cs typeface="Calibri"/>
              </a:rPr>
              <a:t>lives.</a:t>
            </a:r>
            <a:r>
              <a:rPr dirty="0" sz="1800" spc="55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800" spc="140">
                <a:solidFill>
                  <a:srgbClr val="FFFFFF"/>
                </a:solidFill>
                <a:latin typeface="Calibri"/>
                <a:cs typeface="Calibri"/>
              </a:rPr>
              <a:t>Let's </a:t>
            </a:r>
            <a:r>
              <a:rPr dirty="0" sz="1800" spc="204">
                <a:solidFill>
                  <a:srgbClr val="FFFFFF"/>
                </a:solidFill>
                <a:latin typeface="Calibri"/>
                <a:cs typeface="Calibri"/>
              </a:rPr>
              <a:t>continue</a:t>
            </a:r>
            <a:r>
              <a:rPr dirty="0" sz="1800" spc="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04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65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200">
                <a:solidFill>
                  <a:srgbClr val="FFFFFF"/>
                </a:solidFill>
                <a:latin typeface="Calibri"/>
                <a:cs typeface="Calibri"/>
              </a:rPr>
              <a:t>noble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150">
                <a:solidFill>
                  <a:srgbClr val="FFFFFF"/>
                </a:solidFill>
                <a:latin typeface="Calibri"/>
                <a:cs typeface="Calibri"/>
              </a:rPr>
              <a:t>cause!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954314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20" y="0"/>
                </a:moveTo>
                <a:lnTo>
                  <a:pt x="0" y="0"/>
                </a:lnTo>
                <a:lnTo>
                  <a:pt x="0" y="28575"/>
                </a:lnTo>
                <a:lnTo>
                  <a:pt x="5216220" y="28575"/>
                </a:lnTo>
                <a:lnTo>
                  <a:pt x="521622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36" y="2703613"/>
            <a:ext cx="38385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315">
                <a:solidFill>
                  <a:srgbClr val="FFFFFF"/>
                </a:solidFill>
              </a:rPr>
              <a:t>Thanks!</a:t>
            </a:r>
            <a:endParaRPr sz="7200"/>
          </a:p>
        </p:txBody>
      </p:sp>
      <p:sp>
        <p:nvSpPr>
          <p:cNvPr id="4" name="object 4" descr=""/>
          <p:cNvSpPr/>
          <p:nvPr/>
        </p:nvSpPr>
        <p:spPr>
          <a:xfrm>
            <a:off x="1609737" y="4315040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20" y="0"/>
                </a:moveTo>
                <a:lnTo>
                  <a:pt x="0" y="0"/>
                </a:lnTo>
                <a:lnTo>
                  <a:pt x="0" y="28575"/>
                </a:lnTo>
                <a:lnTo>
                  <a:pt x="5216220" y="28575"/>
                </a:lnTo>
                <a:lnTo>
                  <a:pt x="5216220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2024-05-02T19:21:01Z</dcterms:created>
  <dcterms:modified xsi:type="dcterms:W3CDTF">2024-05-02T19:21:01Z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2024-05-02T00:00:00Z</vt:filetime>
  </property>
  <property fmtid="{D5CDD505-2E9C-101B-9397-08002B2CF9AE}" pid="5" name="Producer">
    <vt:lpwstr>Skia/PDF m119</vt:lpwstr>
  </property>
</Properties>
</file>