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8" r:id="rId5"/>
    <p:sldId id="279" r:id="rId6"/>
    <p:sldId id="280" r:id="rId7"/>
    <p:sldId id="281"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81" d="100"/>
          <a:sy n="81" d="100"/>
        </p:scale>
        <p:origin x="-300" y="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11/16/2021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979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207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6802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8447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11/16/2021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7.jpe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7.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F8A1C807-B9AD-4C9B-BF9F-60F03428998E}"/>
              </a:ext>
              <a:ext uri="{C183D7F6-B498-43B3-948B-1728B52AA6E4}">
                <adec:decorative xmlns:adec="http://schemas.microsoft.com/office/drawing/2017/decorative" xmlns=""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10"/>
            <a:ext cx="12192001" cy="6857990"/>
          </a:xfrm>
          <a:prstGeom prst="rect">
            <a:avLst/>
          </a:prstGeom>
        </p:spPr>
      </p:pic>
      <p:sp useBgFill="1">
        <p:nvSpPr>
          <p:cNvPr id="103" name="Freeform 5">
            <a:extLst>
              <a:ext uri="{FF2B5EF4-FFF2-40B4-BE49-F238E27FC236}">
                <a16:creationId xmlns:a16="http://schemas.microsoft.com/office/drawing/2014/main" xmlns="" id="{FE469E50-3893-4ED6-92BA-2985C32B0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7389962" y="1673524"/>
            <a:ext cx="3485073" cy="1478049"/>
          </a:xfrm>
        </p:spPr>
        <p:txBody>
          <a:bodyPr>
            <a:normAutofit/>
          </a:bodyPr>
          <a:lstStyle/>
          <a:p>
            <a:pPr algn="l"/>
            <a:r>
              <a:rPr lang="en-US" sz="4000" dirty="0"/>
              <a:t>Regression vs Smoke Testing</a:t>
            </a: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7389962" y="3275190"/>
            <a:ext cx="3485072" cy="2060289"/>
          </a:xfrm>
        </p:spPr>
        <p:txBody>
          <a:bodyPr>
            <a:normAutofit fontScale="77500" lnSpcReduction="20000"/>
          </a:bodyPr>
          <a:lstStyle/>
          <a:p>
            <a:pPr marL="342900" indent="-342900" algn="l">
              <a:buFont typeface="Arial" panose="020B0604020202020204" pitchFamily="34" charset="0"/>
              <a:buChar char="•"/>
            </a:pPr>
            <a:r>
              <a:rPr lang="en-US" sz="2300" dirty="0"/>
              <a:t>Amit Dash</a:t>
            </a:r>
          </a:p>
          <a:p>
            <a:pPr marL="342900" indent="-342900" algn="l">
              <a:buFont typeface="Arial" panose="020B0604020202020204" pitchFamily="34" charset="0"/>
              <a:buChar char="•"/>
            </a:pPr>
            <a:r>
              <a:rPr lang="en-US" dirty="0"/>
              <a:t>Nikitha Naik</a:t>
            </a:r>
          </a:p>
          <a:p>
            <a:pPr marL="342900" indent="-342900" algn="l">
              <a:buFont typeface="Arial" panose="020B0604020202020204" pitchFamily="34" charset="0"/>
              <a:buChar char="•"/>
            </a:pPr>
            <a:r>
              <a:rPr lang="en-US" dirty="0"/>
              <a:t>Nayan Gadhari</a:t>
            </a:r>
          </a:p>
          <a:p>
            <a:pPr marL="342900" indent="-342900" algn="l">
              <a:buFont typeface="Arial" panose="020B0604020202020204" pitchFamily="34" charset="0"/>
              <a:buChar char="•"/>
            </a:pPr>
            <a:r>
              <a:rPr lang="en-US" dirty="0"/>
              <a:t>Akshat </a:t>
            </a:r>
          </a:p>
          <a:p>
            <a:pPr marL="342900" indent="-342900" algn="l">
              <a:buFont typeface="Arial" panose="020B0604020202020204" pitchFamily="34" charset="0"/>
              <a:buChar char="•"/>
            </a:pPr>
            <a:r>
              <a:rPr lang="en-US" dirty="0"/>
              <a:t>Abhishek Kumar</a:t>
            </a:r>
          </a:p>
          <a:p>
            <a:pPr marL="342900" indent="-342900" algn="l">
              <a:buFont typeface="Arial" panose="020B0604020202020204" pitchFamily="34" charset="0"/>
              <a:buChar char="•"/>
            </a:pP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xmlns="" id="{0EF2A0DA-AE81-4A45-972E-646AC2870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xmlns="" id="{72B2D6DE-C9B5-4678-91EF-77E85F2350DA}"/>
              </a:ext>
              <a:ext uri="{C183D7F6-B498-43B3-948B-1728B52AA6E4}">
                <adec:decorative xmlns:adec="http://schemas.microsoft.com/office/drawing/2017/decorative" xmlns=""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xmlns="" id="{B536FA4E-0152-4E27-91DA-0FC22D1846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xmlns="" id="{89559F60-4CE1-4E2F-86EA-1B60679F1F4A}"/>
              </a:ext>
            </a:extLst>
          </p:cNvPr>
          <p:cNvSpPr>
            <a:spLocks noGrp="1"/>
          </p:cNvSpPr>
          <p:nvPr>
            <p:ph type="title"/>
          </p:nvPr>
        </p:nvSpPr>
        <p:spPr>
          <a:xfrm>
            <a:off x="830049" y="574089"/>
            <a:ext cx="4538124" cy="970450"/>
          </a:xfrm>
        </p:spPr>
        <p:txBody>
          <a:bodyPr anchor="b">
            <a:normAutofit/>
          </a:bodyPr>
          <a:lstStyle/>
          <a:p>
            <a:pPr algn="l"/>
            <a:r>
              <a:rPr lang="en-IN" sz="3600" b="1" i="0" dirty="0">
                <a:solidFill>
                  <a:schemeClr val="bg1"/>
                </a:solidFill>
                <a:effectLst/>
                <a:latin typeface="Times New Roman" panose="02020603050405020304" pitchFamily="18" charset="0"/>
                <a:cs typeface="Times New Roman" panose="02020603050405020304" pitchFamily="18" charset="0"/>
              </a:rPr>
              <a:t>What is Regression?</a:t>
            </a:r>
          </a:p>
        </p:txBody>
      </p:sp>
      <p:sp>
        <p:nvSpPr>
          <p:cNvPr id="24" name="Content Placeholder 2">
            <a:extLst>
              <a:ext uri="{FF2B5EF4-FFF2-40B4-BE49-F238E27FC236}">
                <a16:creationId xmlns:a16="http://schemas.microsoft.com/office/drawing/2014/main" xmlns="" id="{F260476B-CCA6-412B-A9C5-399C34AE6F05}"/>
              </a:ext>
            </a:extLst>
          </p:cNvPr>
          <p:cNvSpPr>
            <a:spLocks noGrp="1"/>
          </p:cNvSpPr>
          <p:nvPr>
            <p:ph idx="1"/>
          </p:nvPr>
        </p:nvSpPr>
        <p:spPr>
          <a:xfrm>
            <a:off x="230819" y="2118618"/>
            <a:ext cx="5655076" cy="4058751"/>
          </a:xfrm>
        </p:spPr>
        <p:txBody>
          <a:bodyPr anchor="t">
            <a:normAutofit fontScale="92500"/>
          </a:bodyPr>
          <a:lstStyle/>
          <a:p>
            <a:pPr algn="l"/>
            <a:r>
              <a:rPr lang="en-US" sz="2000" b="1" i="0" dirty="0">
                <a:solidFill>
                  <a:schemeClr val="bg1"/>
                </a:solidFill>
                <a:effectLst/>
                <a:latin typeface="Times New Roman" panose="02020603050405020304" pitchFamily="18" charset="0"/>
                <a:cs typeface="Times New Roman" panose="02020603050405020304" pitchFamily="18" charset="0"/>
              </a:rPr>
              <a:t>REGRESSION TESTING</a:t>
            </a:r>
            <a:r>
              <a:rPr lang="en-US" sz="2000" b="0" i="0" dirty="0">
                <a:solidFill>
                  <a:schemeClr val="bg1"/>
                </a:solidFill>
                <a:effectLst/>
                <a:latin typeface="Times New Roman" panose="02020603050405020304" pitchFamily="18" charset="0"/>
                <a:cs typeface="Times New Roman" panose="02020603050405020304" pitchFamily="18" charset="0"/>
              </a:rPr>
              <a:t> is defined as a type of software testing to confirm that a recent program or code change has not adversely affected existing features.</a:t>
            </a:r>
          </a:p>
          <a:p>
            <a:pPr algn="l"/>
            <a:r>
              <a:rPr lang="en-US" sz="2000" b="0" i="0" dirty="0">
                <a:solidFill>
                  <a:schemeClr val="bg1"/>
                </a:solidFill>
                <a:effectLst/>
                <a:latin typeface="Times New Roman" panose="02020603050405020304" pitchFamily="18" charset="0"/>
                <a:cs typeface="Times New Roman" panose="02020603050405020304" pitchFamily="18" charset="0"/>
              </a:rPr>
              <a:t>Regression Testing is nothing but a full or partial selection of already executed test cases which are re-executed to ensure existing functionalities work fine.</a:t>
            </a:r>
          </a:p>
          <a:p>
            <a:pPr algn="l"/>
            <a:r>
              <a:rPr lang="en-US" sz="2000" b="0" i="0" dirty="0">
                <a:solidFill>
                  <a:schemeClr val="bg1"/>
                </a:solidFill>
                <a:effectLst/>
                <a:latin typeface="Times New Roman" panose="02020603050405020304" pitchFamily="18" charset="0"/>
                <a:cs typeface="Times New Roman" panose="02020603050405020304" pitchFamily="18" charset="0"/>
              </a:rPr>
              <a:t>This testing is done to make sure that new code changes should not have side effects on the existing functionalities. It ensures that the old code still works once the latest code changes are done.</a:t>
            </a:r>
          </a:p>
          <a:p>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xmlns="" id="{1D4315E7-4C3F-4AFC-A6BF-F5660DF57B19}"/>
              </a:ext>
            </a:extLst>
          </p:cNvPr>
          <p:cNvPicPr>
            <a:picLocks noChangeAspect="1"/>
          </p:cNvPicPr>
          <p:nvPr/>
        </p:nvPicPr>
        <p:blipFill>
          <a:blip r:embed="rId6"/>
          <a:stretch>
            <a:fillRect/>
          </a:stretch>
        </p:blipFill>
        <p:spPr>
          <a:xfrm>
            <a:off x="6343199" y="1168292"/>
            <a:ext cx="5762625" cy="4219575"/>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xmlns="" id="{0EF2A0DA-AE81-4A45-972E-646AC2870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xmlns="" id="{72B2D6DE-C9B5-4678-91EF-77E85F2350DA}"/>
              </a:ext>
              <a:ext uri="{C183D7F6-B498-43B3-948B-1728B52AA6E4}">
                <adec:decorative xmlns:adec="http://schemas.microsoft.com/office/drawing/2017/decorative" xmlns=""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xmlns="" id="{B536FA4E-0152-4E27-91DA-0FC22D1846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xmlns="" id="{89559F60-4CE1-4E2F-86EA-1B60679F1F4A}"/>
              </a:ext>
            </a:extLst>
          </p:cNvPr>
          <p:cNvSpPr>
            <a:spLocks noGrp="1"/>
          </p:cNvSpPr>
          <p:nvPr>
            <p:ph type="title"/>
          </p:nvPr>
        </p:nvSpPr>
        <p:spPr>
          <a:xfrm>
            <a:off x="778938" y="532661"/>
            <a:ext cx="4538124" cy="970450"/>
          </a:xfrm>
        </p:spPr>
        <p:txBody>
          <a:bodyPr anchor="b">
            <a:normAutofit fontScale="90000"/>
          </a:bodyPr>
          <a:lstStyle/>
          <a:p>
            <a:pPr algn="l"/>
            <a:r>
              <a:rPr lang="en-IN" sz="3600" b="1" i="0" dirty="0">
                <a:solidFill>
                  <a:schemeClr val="bg1"/>
                </a:solidFill>
                <a:effectLst/>
                <a:latin typeface="Times New Roman" panose="02020603050405020304" pitchFamily="18" charset="0"/>
                <a:cs typeface="Times New Roman" panose="02020603050405020304" pitchFamily="18" charset="0"/>
              </a:rPr>
              <a:t>What is Smoke Testing?</a:t>
            </a:r>
            <a:r>
              <a:rPr lang="en-IN" sz="1400" b="1" i="0" dirty="0">
                <a:solidFill>
                  <a:schemeClr val="bg1"/>
                </a:solidFill>
                <a:effectLst/>
                <a:latin typeface="Times New Roman" panose="02020603050405020304" pitchFamily="18" charset="0"/>
                <a:cs typeface="Times New Roman" panose="02020603050405020304" pitchFamily="18" charset="0"/>
              </a:rPr>
              <a:t/>
            </a:r>
            <a:br>
              <a:rPr lang="en-IN" sz="1400" b="1" i="0" dirty="0">
                <a:solidFill>
                  <a:schemeClr val="bg1"/>
                </a:solidFill>
                <a:effectLst/>
                <a:latin typeface="Times New Roman" panose="02020603050405020304" pitchFamily="18" charset="0"/>
                <a:cs typeface="Times New Roman" panose="02020603050405020304" pitchFamily="18" charset="0"/>
              </a:rPr>
            </a:b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24" name="Content Placeholder 2">
            <a:extLst>
              <a:ext uri="{FF2B5EF4-FFF2-40B4-BE49-F238E27FC236}">
                <a16:creationId xmlns:a16="http://schemas.microsoft.com/office/drawing/2014/main" xmlns="" id="{F260476B-CCA6-412B-A9C5-399C34AE6F05}"/>
              </a:ext>
            </a:extLst>
          </p:cNvPr>
          <p:cNvSpPr>
            <a:spLocks noGrp="1"/>
          </p:cNvSpPr>
          <p:nvPr>
            <p:ph idx="1"/>
          </p:nvPr>
        </p:nvSpPr>
        <p:spPr>
          <a:xfrm>
            <a:off x="275207" y="1781363"/>
            <a:ext cx="5122415" cy="4876889"/>
          </a:xfrm>
        </p:spPr>
        <p:txBody>
          <a:bodyPr anchor="t">
            <a:normAutofit/>
          </a:bodyPr>
          <a:lstStyle/>
          <a:p>
            <a:pPr algn="l"/>
            <a:r>
              <a:rPr lang="en-US" sz="2000" b="1" i="0" dirty="0">
                <a:solidFill>
                  <a:schemeClr val="bg1"/>
                </a:solidFill>
                <a:effectLst/>
                <a:latin typeface="Times New Roman" panose="02020603050405020304" pitchFamily="18" charset="0"/>
                <a:cs typeface="Times New Roman" panose="02020603050405020304" pitchFamily="18" charset="0"/>
              </a:rPr>
              <a:t>Smoke Testing</a:t>
            </a:r>
            <a:r>
              <a:rPr lang="en-US" sz="2000" b="0" i="0" dirty="0">
                <a:solidFill>
                  <a:schemeClr val="bg1"/>
                </a:solidFill>
                <a:effectLst/>
                <a:latin typeface="Times New Roman" panose="02020603050405020304" pitchFamily="18" charset="0"/>
                <a:cs typeface="Times New Roman" panose="02020603050405020304" pitchFamily="18" charset="0"/>
              </a:rPr>
              <a:t> is a software testing process that determines whether the deployed software build is stable or not. Smoke testing is a confirmation for QA team to proceed with further software testing. It consists of a minimal set of tests run on each build to test software functionalities. Smoke testing is also known as “Build Verification Testing” or “Confidence Testing.”</a:t>
            </a:r>
          </a:p>
          <a:p>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xmlns="" id="{3DD47735-C079-4AA4-9CA9-447821844398}"/>
              </a:ext>
            </a:extLst>
          </p:cNvPr>
          <p:cNvPicPr>
            <a:picLocks noChangeAspect="1"/>
          </p:cNvPicPr>
          <p:nvPr/>
        </p:nvPicPr>
        <p:blipFill>
          <a:blip r:embed="rId6"/>
          <a:stretch>
            <a:fillRect/>
          </a:stretch>
        </p:blipFill>
        <p:spPr>
          <a:xfrm>
            <a:off x="6387079" y="1017886"/>
            <a:ext cx="5674865" cy="4550453"/>
          </a:xfrm>
          <a:prstGeom prst="rect">
            <a:avLst/>
          </a:prstGeom>
        </p:spPr>
      </p:pic>
    </p:spTree>
    <p:extLst>
      <p:ext uri="{BB962C8B-B14F-4D97-AF65-F5344CB8AC3E}">
        <p14:creationId xmlns:p14="http://schemas.microsoft.com/office/powerpoint/2010/main" val="1745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sharpenSoften amount="50000"/>
                    </a14:imgEffect>
                    <a14:imgEffect>
                      <a14:saturation sat="400000"/>
                    </a14:imgEffect>
                    <a14:imgEffect>
                      <a14:brightnessContrast bright="-40000" contrast="-40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xmlns="" id="{0EF2A0DA-AE81-4A45-972E-646AC2870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chemeClr val="bg1">
                  <a:lumMod val="95000"/>
                  <a:lumOff val="5000"/>
                </a:schemeClr>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xmlns="" id="{B536FA4E-0152-4E27-91DA-0FC22D1846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xmlns="" id="{89559F60-4CE1-4E2F-86EA-1B60679F1F4A}"/>
              </a:ext>
            </a:extLst>
          </p:cNvPr>
          <p:cNvSpPr>
            <a:spLocks noGrp="1"/>
          </p:cNvSpPr>
          <p:nvPr>
            <p:ph type="title"/>
          </p:nvPr>
        </p:nvSpPr>
        <p:spPr>
          <a:xfrm>
            <a:off x="4316207" y="-35168"/>
            <a:ext cx="4538124" cy="559293"/>
          </a:xfrm>
        </p:spPr>
        <p:txBody>
          <a:bodyPr anchor="b">
            <a:normAutofit fontScale="90000"/>
          </a:bodyPr>
          <a:lstStyle/>
          <a:p>
            <a:pPr algn="l"/>
            <a:r>
              <a:rPr lang="en-US" sz="4000" b="1" dirty="0">
                <a:solidFill>
                  <a:schemeClr val="bg1">
                    <a:lumMod val="95000"/>
                    <a:lumOff val="5000"/>
                  </a:schemeClr>
                </a:solidFill>
              </a:rPr>
              <a:t>Regression vs Smoke</a:t>
            </a:r>
          </a:p>
        </p:txBody>
      </p:sp>
      <p:graphicFrame>
        <p:nvGraphicFramePr>
          <p:cNvPr id="6" name="Table 6">
            <a:extLst>
              <a:ext uri="{FF2B5EF4-FFF2-40B4-BE49-F238E27FC236}">
                <a16:creationId xmlns:a16="http://schemas.microsoft.com/office/drawing/2014/main" xmlns="" id="{8F6A42A8-450F-4475-B1EC-5C16D94F1912}"/>
              </a:ext>
            </a:extLst>
          </p:cNvPr>
          <p:cNvGraphicFramePr>
            <a:graphicFrameLocks noGrp="1"/>
          </p:cNvGraphicFramePr>
          <p:nvPr>
            <p:ph idx="1"/>
            <p:extLst>
              <p:ext uri="{D42A27DB-BD31-4B8C-83A1-F6EECF244321}">
                <p14:modId xmlns:p14="http://schemas.microsoft.com/office/powerpoint/2010/main" val="4083183135"/>
              </p:ext>
            </p:extLst>
          </p:nvPr>
        </p:nvGraphicFramePr>
        <p:xfrm>
          <a:off x="1865560" y="524125"/>
          <a:ext cx="9117367" cy="6516572"/>
        </p:xfrm>
        <a:graphic>
          <a:graphicData uri="http://schemas.openxmlformats.org/drawingml/2006/table">
            <a:tbl>
              <a:tblPr firstRow="1" bandRow="1">
                <a:tableStyleId>{7E9639D4-E3E2-4D34-9284-5A2195B3D0D7}</a:tableStyleId>
              </a:tblPr>
              <a:tblGrid>
                <a:gridCol w="4457200">
                  <a:extLst>
                    <a:ext uri="{9D8B030D-6E8A-4147-A177-3AD203B41FA5}">
                      <a16:colId xmlns:a16="http://schemas.microsoft.com/office/drawing/2014/main" xmlns="" val="1050905252"/>
                    </a:ext>
                  </a:extLst>
                </a:gridCol>
                <a:gridCol w="4660167">
                  <a:extLst>
                    <a:ext uri="{9D8B030D-6E8A-4147-A177-3AD203B41FA5}">
                      <a16:colId xmlns:a16="http://schemas.microsoft.com/office/drawing/2014/main" xmlns="" val="1459457900"/>
                    </a:ext>
                  </a:extLst>
                </a:gridCol>
              </a:tblGrid>
              <a:tr h="319699">
                <a:tc>
                  <a:txBody>
                    <a:bodyPr/>
                    <a:lstStyle/>
                    <a:p>
                      <a:pPr algn="ctr"/>
                      <a:r>
                        <a:rPr lang="en-IN" sz="2000" b="1" dirty="0">
                          <a:solidFill>
                            <a:schemeClr val="bg1"/>
                          </a:solidFill>
                        </a:rPr>
                        <a:t>Smoke Testing</a:t>
                      </a:r>
                    </a:p>
                  </a:txBody>
                  <a:tcPr/>
                </a:tc>
                <a:tc>
                  <a:txBody>
                    <a:bodyPr/>
                    <a:lstStyle/>
                    <a:p>
                      <a:pPr algn="ctr"/>
                      <a:r>
                        <a:rPr lang="en-IN" sz="2000" b="1" dirty="0">
                          <a:solidFill>
                            <a:schemeClr val="bg1"/>
                          </a:solidFill>
                        </a:rPr>
                        <a:t>Regression Testing</a:t>
                      </a:r>
                    </a:p>
                  </a:txBody>
                  <a:tcPr/>
                </a:tc>
                <a:extLst>
                  <a:ext uri="{0D108BD9-81ED-4DB2-BD59-A6C34878D82A}">
                    <a16:rowId xmlns:a16="http://schemas.microsoft.com/office/drawing/2014/main" xmlns="" val="1786633629"/>
                  </a:ext>
                </a:extLst>
              </a:tr>
              <a:tr h="1039020">
                <a:tc>
                  <a:txBody>
                    <a:bodyPr/>
                    <a:lstStyle/>
                    <a:p>
                      <a:pPr algn="l"/>
                      <a:r>
                        <a:rPr lang="en-US" sz="1800" b="0" kern="1200" dirty="0">
                          <a:solidFill>
                            <a:schemeClr val="bg1"/>
                          </a:solidFill>
                          <a:effectLst/>
                        </a:rPr>
                        <a:t>Smoke Testing is the Surface Level Testing to verify stability of system.</a:t>
                      </a:r>
                      <a:endParaRPr lang="en-IN" dirty="0">
                        <a:solidFill>
                          <a:schemeClr val="bg1"/>
                        </a:solidFill>
                      </a:endParaRPr>
                    </a:p>
                  </a:txBody>
                  <a:tcPr/>
                </a:tc>
                <a:tc>
                  <a:txBody>
                    <a:bodyPr/>
                    <a:lstStyle/>
                    <a:p>
                      <a:pPr algn="l"/>
                      <a:r>
                        <a:rPr lang="en-US" sz="1800" b="0" kern="1200" dirty="0">
                          <a:solidFill>
                            <a:schemeClr val="bg1"/>
                          </a:solidFill>
                          <a:effectLst/>
                        </a:rPr>
                        <a:t>Regression Testing is the Deep Level Testing to verify the rationality of system.</a:t>
                      </a:r>
                      <a:endParaRPr lang="en-IN" dirty="0">
                        <a:solidFill>
                          <a:schemeClr val="bg1"/>
                        </a:solidFill>
                      </a:endParaRPr>
                    </a:p>
                  </a:txBody>
                  <a:tcPr/>
                </a:tc>
                <a:extLst>
                  <a:ext uri="{0D108BD9-81ED-4DB2-BD59-A6C34878D82A}">
                    <a16:rowId xmlns:a16="http://schemas.microsoft.com/office/drawing/2014/main" xmlns="" val="3350086507"/>
                  </a:ext>
                </a:extLst>
              </a:tr>
              <a:tr h="799246">
                <a:tc>
                  <a:txBody>
                    <a:bodyPr/>
                    <a:lstStyle/>
                    <a:p>
                      <a:r>
                        <a:rPr lang="en-US" sz="1800" b="0" kern="1200" dirty="0">
                          <a:solidFill>
                            <a:schemeClr val="bg1"/>
                          </a:solidFill>
                          <a:effectLst/>
                        </a:rPr>
                        <a:t>Smoke Test is always followed by Regression Test.</a:t>
                      </a:r>
                      <a:endParaRPr lang="en-IN" dirty="0">
                        <a:solidFill>
                          <a:schemeClr val="bg1"/>
                        </a:solidFill>
                      </a:endParaRPr>
                    </a:p>
                  </a:txBody>
                  <a:tcPr/>
                </a:tc>
                <a:tc>
                  <a:txBody>
                    <a:bodyPr/>
                    <a:lstStyle/>
                    <a:p>
                      <a:r>
                        <a:rPr lang="en-US" sz="1800" b="0" kern="1200" dirty="0">
                          <a:solidFill>
                            <a:schemeClr val="bg1"/>
                          </a:solidFill>
                          <a:effectLst/>
                        </a:rPr>
                        <a:t>Regression Test is always carried out throughout the testing phase.</a:t>
                      </a:r>
                      <a:endParaRPr lang="en-IN" dirty="0">
                        <a:solidFill>
                          <a:schemeClr val="bg1"/>
                        </a:solidFill>
                      </a:endParaRPr>
                    </a:p>
                  </a:txBody>
                  <a:tcPr/>
                </a:tc>
                <a:extLst>
                  <a:ext uri="{0D108BD9-81ED-4DB2-BD59-A6C34878D82A}">
                    <a16:rowId xmlns:a16="http://schemas.microsoft.com/office/drawing/2014/main" xmlns="" val="1897416633"/>
                  </a:ext>
                </a:extLst>
              </a:tr>
              <a:tr h="1278794">
                <a:tc>
                  <a:txBody>
                    <a:bodyPr/>
                    <a:lstStyle/>
                    <a:p>
                      <a:r>
                        <a:rPr lang="en-US" sz="1800" b="0" kern="1200" dirty="0">
                          <a:solidFill>
                            <a:schemeClr val="bg1"/>
                          </a:solidFill>
                          <a:effectLst/>
                        </a:rPr>
                        <a:t>Test Cases of Smoke Test is a part of Regression Testing and covers only the core functionalities.</a:t>
                      </a:r>
                      <a:endParaRPr lang="en-IN" dirty="0">
                        <a:solidFill>
                          <a:schemeClr val="bg1"/>
                        </a:solidFill>
                      </a:endParaRPr>
                    </a:p>
                  </a:txBody>
                  <a:tcPr/>
                </a:tc>
                <a:tc>
                  <a:txBody>
                    <a:bodyPr/>
                    <a:lstStyle/>
                    <a:p>
                      <a:r>
                        <a:rPr lang="en-US" sz="1800" b="0" kern="1200" dirty="0">
                          <a:solidFill>
                            <a:schemeClr val="bg1"/>
                          </a:solidFill>
                          <a:effectLst/>
                        </a:rPr>
                        <a:t>Regression testing is obtained from functional specification.</a:t>
                      </a:r>
                      <a:endParaRPr lang="en-IN" u="sng" dirty="0">
                        <a:solidFill>
                          <a:schemeClr val="bg1"/>
                        </a:solidFill>
                      </a:endParaRPr>
                    </a:p>
                  </a:txBody>
                  <a:tcPr/>
                </a:tc>
                <a:extLst>
                  <a:ext uri="{0D108BD9-81ED-4DB2-BD59-A6C34878D82A}">
                    <a16:rowId xmlns:a16="http://schemas.microsoft.com/office/drawing/2014/main" xmlns="" val="3411111779"/>
                  </a:ext>
                </a:extLst>
              </a:tr>
              <a:tr h="799246">
                <a:tc>
                  <a:txBody>
                    <a:bodyPr/>
                    <a:lstStyle/>
                    <a:p>
                      <a:r>
                        <a:rPr lang="en-US" sz="1800" b="0" kern="1200" dirty="0">
                          <a:solidFill>
                            <a:schemeClr val="bg1"/>
                          </a:solidFill>
                          <a:effectLst/>
                        </a:rPr>
                        <a:t>Smoke tests are performed by the developers.</a:t>
                      </a:r>
                      <a:endParaRPr lang="en-IN" dirty="0">
                        <a:solidFill>
                          <a:schemeClr val="bg1"/>
                        </a:solidFill>
                      </a:endParaRPr>
                    </a:p>
                  </a:txBody>
                  <a:tcPr/>
                </a:tc>
                <a:tc>
                  <a:txBody>
                    <a:bodyPr/>
                    <a:lstStyle/>
                    <a:p>
                      <a:r>
                        <a:rPr lang="en-US" sz="1800" b="0" kern="1200" dirty="0">
                          <a:solidFill>
                            <a:schemeClr val="bg1"/>
                          </a:solidFill>
                          <a:effectLst/>
                        </a:rPr>
                        <a:t>Regression tests are performed by the professional testers.</a:t>
                      </a:r>
                      <a:endParaRPr lang="en-IN" dirty="0">
                        <a:solidFill>
                          <a:schemeClr val="bg1"/>
                        </a:solidFill>
                      </a:endParaRPr>
                    </a:p>
                  </a:txBody>
                  <a:tcPr/>
                </a:tc>
                <a:extLst>
                  <a:ext uri="{0D108BD9-81ED-4DB2-BD59-A6C34878D82A}">
                    <a16:rowId xmlns:a16="http://schemas.microsoft.com/office/drawing/2014/main" xmlns="" val="1015619136"/>
                  </a:ext>
                </a:extLst>
              </a:tr>
              <a:tr h="1278794">
                <a:tc>
                  <a:txBody>
                    <a:bodyPr/>
                    <a:lstStyle/>
                    <a:p>
                      <a:r>
                        <a:rPr lang="en-US" sz="1800" b="0" kern="1200" dirty="0">
                          <a:solidFill>
                            <a:schemeClr val="bg1"/>
                          </a:solidFill>
                          <a:effectLst/>
                        </a:rPr>
                        <a:t>Smoke tests are performed quickly to confirm whether to accept or reject the build.</a:t>
                      </a:r>
                      <a:endParaRPr lang="en-IN" dirty="0">
                        <a:solidFill>
                          <a:schemeClr val="bg1"/>
                        </a:solidFill>
                      </a:endParaRPr>
                    </a:p>
                  </a:txBody>
                  <a:tcPr/>
                </a:tc>
                <a:tc>
                  <a:txBody>
                    <a:bodyPr/>
                    <a:lstStyle/>
                    <a:p>
                      <a:r>
                        <a:rPr lang="en-US" sz="1800" b="0" kern="1200" dirty="0">
                          <a:solidFill>
                            <a:schemeClr val="bg1"/>
                          </a:solidFill>
                          <a:effectLst/>
                        </a:rPr>
                        <a:t>Regression tests are not accountable for accepting or rejecting a software build for further testing procedures.</a:t>
                      </a:r>
                      <a:endParaRPr lang="en-IN" dirty="0">
                        <a:solidFill>
                          <a:schemeClr val="bg1"/>
                        </a:solidFill>
                      </a:endParaRPr>
                    </a:p>
                  </a:txBody>
                  <a:tcPr/>
                </a:tc>
                <a:extLst>
                  <a:ext uri="{0D108BD9-81ED-4DB2-BD59-A6C34878D82A}">
                    <a16:rowId xmlns:a16="http://schemas.microsoft.com/office/drawing/2014/main" xmlns="" val="2631417198"/>
                  </a:ext>
                </a:extLst>
              </a:tr>
              <a:tr h="559472">
                <a:tc>
                  <a:txBody>
                    <a:bodyPr/>
                    <a:lstStyle/>
                    <a:p>
                      <a:r>
                        <a:rPr lang="en-US" sz="1800" b="0" kern="1200" dirty="0">
                          <a:solidFill>
                            <a:schemeClr val="bg1"/>
                          </a:solidFill>
                          <a:effectLst/>
                        </a:rPr>
                        <a:t>Cost of Smoke testing is low.</a:t>
                      </a:r>
                      <a:endParaRPr lang="en-IN" dirty="0">
                        <a:solidFill>
                          <a:schemeClr val="bg1"/>
                        </a:solidFill>
                      </a:endParaRPr>
                    </a:p>
                  </a:txBody>
                  <a:tcPr/>
                </a:tc>
                <a:tc>
                  <a:txBody>
                    <a:bodyPr/>
                    <a:lstStyle/>
                    <a:p>
                      <a:r>
                        <a:rPr lang="en-US" sz="1800" b="0" kern="1200" dirty="0">
                          <a:solidFill>
                            <a:schemeClr val="bg1"/>
                          </a:solidFill>
                          <a:effectLst/>
                        </a:rPr>
                        <a:t>Cost of Regression testing is little bit high.</a:t>
                      </a:r>
                      <a:endParaRPr lang="en-IN" dirty="0">
                        <a:solidFill>
                          <a:schemeClr val="bg1"/>
                        </a:solidFill>
                      </a:endParaRPr>
                    </a:p>
                  </a:txBody>
                  <a:tcPr/>
                </a:tc>
                <a:extLst>
                  <a:ext uri="{0D108BD9-81ED-4DB2-BD59-A6C34878D82A}">
                    <a16:rowId xmlns:a16="http://schemas.microsoft.com/office/drawing/2014/main" xmlns="" val="3020660348"/>
                  </a:ext>
                </a:extLst>
              </a:tr>
              <a:tr h="319699">
                <a:tc>
                  <a:txBody>
                    <a:bodyPr/>
                    <a:lstStyle/>
                    <a:p>
                      <a:endParaRPr lang="en-IN">
                        <a:solidFill>
                          <a:schemeClr val="bg1"/>
                        </a:solidFill>
                      </a:endParaRPr>
                    </a:p>
                  </a:txBody>
                  <a:tcPr/>
                </a:tc>
                <a:tc>
                  <a:txBody>
                    <a:bodyPr/>
                    <a:lstStyle/>
                    <a:p>
                      <a:endParaRPr lang="en-IN" dirty="0">
                        <a:solidFill>
                          <a:schemeClr val="bg1"/>
                        </a:solidFill>
                      </a:endParaRPr>
                    </a:p>
                  </a:txBody>
                  <a:tcPr/>
                </a:tc>
                <a:extLst>
                  <a:ext uri="{0D108BD9-81ED-4DB2-BD59-A6C34878D82A}">
                    <a16:rowId xmlns:a16="http://schemas.microsoft.com/office/drawing/2014/main" xmlns="" val="126832177"/>
                  </a:ext>
                </a:extLst>
              </a:tr>
            </a:tbl>
          </a:graphicData>
        </a:graphic>
      </p:graphicFrame>
    </p:spTree>
    <p:extLst>
      <p:ext uri="{BB962C8B-B14F-4D97-AF65-F5344CB8AC3E}">
        <p14:creationId xmlns:p14="http://schemas.microsoft.com/office/powerpoint/2010/main" val="326194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xmlns="" id="{0EF2A0DA-AE81-4A45-972E-646AC2870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xmlns="" id="{B536FA4E-0152-4E27-91DA-0FC22D1846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xmlns="" id="{89559F60-4CE1-4E2F-86EA-1B60679F1F4A}"/>
              </a:ext>
            </a:extLst>
          </p:cNvPr>
          <p:cNvSpPr>
            <a:spLocks noGrp="1"/>
          </p:cNvSpPr>
          <p:nvPr>
            <p:ph type="title"/>
          </p:nvPr>
        </p:nvSpPr>
        <p:spPr>
          <a:xfrm>
            <a:off x="6955450" y="381000"/>
            <a:ext cx="4538124" cy="970450"/>
          </a:xfrm>
        </p:spPr>
        <p:txBody>
          <a:bodyPr anchor="b">
            <a:normAutofit/>
          </a:bodyPr>
          <a:lstStyle/>
          <a:p>
            <a:pPr algn="l"/>
            <a:r>
              <a:rPr lang="en-US" sz="4000" b="1" dirty="0"/>
              <a:t>	Regression Testing</a:t>
            </a:r>
          </a:p>
        </p:txBody>
      </p:sp>
      <p:sp>
        <p:nvSpPr>
          <p:cNvPr id="24" name="Content Placeholder 2">
            <a:extLst>
              <a:ext uri="{FF2B5EF4-FFF2-40B4-BE49-F238E27FC236}">
                <a16:creationId xmlns:a16="http://schemas.microsoft.com/office/drawing/2014/main" xmlns="" id="{F260476B-CCA6-412B-A9C5-399C34AE6F05}"/>
              </a:ext>
            </a:extLst>
          </p:cNvPr>
          <p:cNvSpPr>
            <a:spLocks noGrp="1"/>
          </p:cNvSpPr>
          <p:nvPr>
            <p:ph idx="1"/>
          </p:nvPr>
        </p:nvSpPr>
        <p:spPr>
          <a:xfrm>
            <a:off x="6900493" y="1732449"/>
            <a:ext cx="4403596" cy="4058751"/>
          </a:xfrm>
        </p:spPr>
        <p:txBody>
          <a:bodyPr anchor="t">
            <a:normAutofit fontScale="92500" lnSpcReduction="20000"/>
          </a:bodyPr>
          <a:lstStyle/>
          <a:p>
            <a:pPr marL="36900" indent="0">
              <a:buNone/>
            </a:pPr>
            <a:r>
              <a:rPr lang="en-US" sz="2000" b="0" i="0" dirty="0">
                <a:solidFill>
                  <a:schemeClr val="tx1"/>
                </a:solidFill>
                <a:effectLst/>
                <a:latin typeface="Source Sans Pro" panose="020B0503030403020204" pitchFamily="34" charset="0"/>
              </a:rPr>
              <a:t>With successive regression runs, test suites become fairly large.  Due to time and budget constraints, the entire regression test suite cannot be executed</a:t>
            </a:r>
          </a:p>
          <a:p>
            <a:pPr marL="36900" lvl="0" indent="0">
              <a:buNone/>
            </a:pPr>
            <a:endParaRPr lang="en-US" sz="2000" b="0" i="0" dirty="0">
              <a:solidFill>
                <a:schemeClr val="tx1"/>
              </a:solidFill>
              <a:effectLst/>
              <a:latin typeface="Source Sans Pro" panose="020B0503030403020204" pitchFamily="34" charset="0"/>
            </a:endParaRPr>
          </a:p>
          <a:p>
            <a:pPr marL="36900" lvl="0" indent="0">
              <a:buNone/>
            </a:pPr>
            <a:r>
              <a:rPr lang="en-US" sz="2000" b="0" i="0" dirty="0">
                <a:solidFill>
                  <a:schemeClr val="tx1"/>
                </a:solidFill>
                <a:effectLst/>
                <a:latin typeface="Source Sans Pro" panose="020B0503030403020204" pitchFamily="34" charset="0"/>
              </a:rPr>
              <a:t>An effective regression strategy, save organizations both time and money. As per one of the case study in banking domain, regression saves up to 60% time in bug fixes(which would have been caught by regression tests) and 40%  in money </a:t>
            </a:r>
            <a:endParaRPr lang="en-US" sz="2400" dirty="0">
              <a:solidFill>
                <a:schemeClr val="tx1"/>
              </a:solidFill>
            </a:endParaRPr>
          </a:p>
        </p:txBody>
      </p:sp>
      <p:pic>
        <p:nvPicPr>
          <p:cNvPr id="7" name="Picture 6">
            <a:extLst>
              <a:ext uri="{FF2B5EF4-FFF2-40B4-BE49-F238E27FC236}">
                <a16:creationId xmlns:a16="http://schemas.microsoft.com/office/drawing/2014/main" xmlns="" id="{F4A459BE-DEAC-4FBB-B3CA-270DD39B56B1}"/>
              </a:ext>
              <a:ext uri="{C183D7F6-B498-43B3-948B-1728B52AA6E4}">
                <adec:decorative xmlns:adec="http://schemas.microsoft.com/office/drawing/2017/decorative" xmlns=""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 y="10"/>
            <a:ext cx="6257025" cy="6857990"/>
          </a:xfrm>
          <a:prstGeom prst="rect">
            <a:avLst/>
          </a:prstGeom>
        </p:spPr>
      </p:pic>
    </p:spTree>
    <p:extLst>
      <p:ext uri="{BB962C8B-B14F-4D97-AF65-F5344CB8AC3E}">
        <p14:creationId xmlns:p14="http://schemas.microsoft.com/office/powerpoint/2010/main" val="211403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xmlns="" id="{0EF2A0DA-AE81-4A45-972E-646AC2870C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xmlns="" id="{B536FA4E-0152-4E27-91DA-0FC22D1846B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4">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xmlns="" id="{89559F60-4CE1-4E2F-86EA-1B60679F1F4A}"/>
              </a:ext>
            </a:extLst>
          </p:cNvPr>
          <p:cNvSpPr>
            <a:spLocks noGrp="1"/>
          </p:cNvSpPr>
          <p:nvPr>
            <p:ph type="title"/>
          </p:nvPr>
        </p:nvSpPr>
        <p:spPr>
          <a:xfrm>
            <a:off x="6955450" y="381000"/>
            <a:ext cx="4538124" cy="970450"/>
          </a:xfrm>
        </p:spPr>
        <p:txBody>
          <a:bodyPr anchor="b">
            <a:normAutofit/>
          </a:bodyPr>
          <a:lstStyle/>
          <a:p>
            <a:pPr algn="l"/>
            <a:r>
              <a:rPr lang="en-US" sz="4000" b="1" dirty="0"/>
              <a:t>	Smoke Testing</a:t>
            </a:r>
          </a:p>
        </p:txBody>
      </p:sp>
      <p:sp>
        <p:nvSpPr>
          <p:cNvPr id="24" name="Content Placeholder 2">
            <a:extLst>
              <a:ext uri="{FF2B5EF4-FFF2-40B4-BE49-F238E27FC236}">
                <a16:creationId xmlns:a16="http://schemas.microsoft.com/office/drawing/2014/main" xmlns="" id="{F260476B-CCA6-412B-A9C5-399C34AE6F05}"/>
              </a:ext>
            </a:extLst>
          </p:cNvPr>
          <p:cNvSpPr>
            <a:spLocks noGrp="1"/>
          </p:cNvSpPr>
          <p:nvPr>
            <p:ph idx="1"/>
          </p:nvPr>
        </p:nvSpPr>
        <p:spPr>
          <a:xfrm>
            <a:off x="6900493" y="1732449"/>
            <a:ext cx="4951196" cy="4348755"/>
          </a:xfrm>
        </p:spPr>
        <p:txBody>
          <a:bodyPr anchor="t">
            <a:normAutofit/>
          </a:bodyPr>
          <a:lstStyle/>
          <a:p>
            <a:pPr algn="l"/>
            <a:r>
              <a:rPr lang="en-US" sz="1600" b="0" i="0" dirty="0">
                <a:solidFill>
                  <a:schemeClr val="tx1"/>
                </a:solidFill>
                <a:effectLst/>
                <a:latin typeface="Source Sans Pro" panose="020B0503030403020204" pitchFamily="34" charset="0"/>
              </a:rPr>
              <a:t>In Software Engineering, Smoke testing should be performed on each and every build without fail as it helps to find defects in early stages. Smoke test activity is the final step before the software build enters the system stage. Smoke tests must be performed on each build that is turned to testing. This applies to new development and major and minor releases of the system.</a:t>
            </a:r>
          </a:p>
          <a:p>
            <a:pPr algn="l"/>
            <a:r>
              <a:rPr lang="en-US" sz="1600" b="0" i="0" dirty="0">
                <a:solidFill>
                  <a:schemeClr val="tx1"/>
                </a:solidFill>
                <a:effectLst/>
                <a:latin typeface="Source Sans Pro" panose="020B0503030403020204" pitchFamily="34" charset="0"/>
              </a:rPr>
              <a:t>Smoke tests can minimize test effort, and can improve the quality of the application. Smoke testing can be done either manually or by automation depending on the client and the organization.</a:t>
            </a:r>
          </a:p>
        </p:txBody>
      </p:sp>
      <p:pic>
        <p:nvPicPr>
          <p:cNvPr id="6" name="Picture 5">
            <a:extLst>
              <a:ext uri="{FF2B5EF4-FFF2-40B4-BE49-F238E27FC236}">
                <a16:creationId xmlns:a16="http://schemas.microsoft.com/office/drawing/2014/main" xmlns="" id="{144B5EF5-C9BE-4CFB-9DC0-FA9411EE9FD4}"/>
              </a:ext>
              <a:ext uri="{C183D7F6-B498-43B3-948B-1728B52AA6E4}">
                <adec:decorative xmlns:adec="http://schemas.microsoft.com/office/drawing/2017/decorative" xmlns=""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 y="10"/>
            <a:ext cx="6257025" cy="6857990"/>
          </a:xfrm>
          <a:prstGeom prst="rect">
            <a:avLst/>
          </a:prstGeom>
        </p:spPr>
      </p:pic>
    </p:spTree>
    <p:extLst>
      <p:ext uri="{BB962C8B-B14F-4D97-AF65-F5344CB8AC3E}">
        <p14:creationId xmlns:p14="http://schemas.microsoft.com/office/powerpoint/2010/main" val="36592360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{89BA0EF4-C42F-42F2-8B35-E5F1E0CB8731}tf55705232_win32</Template>
  <TotalTime>90</TotalTime>
  <Words>291</Words>
  <Application>Microsoft Office PowerPoint</Application>
  <PresentationFormat>Custom</PresentationFormat>
  <Paragraphs>39</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SlateVTI</vt:lpstr>
      <vt:lpstr>Regression vs Smoke Testing</vt:lpstr>
      <vt:lpstr>What is Regression?</vt:lpstr>
      <vt:lpstr>What is Smoke Testing? </vt:lpstr>
      <vt:lpstr>Regression vs Smoke</vt:lpstr>
      <vt:lpstr> Regression Testing</vt:lpstr>
      <vt:lpstr> Smoke Testing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 vs Smoke Testing</dc:title>
  <dc:creator>Nayan G</dc:creator>
  <cp:lastModifiedBy>Sohan</cp:lastModifiedBy>
  <cp:revision>3</cp:revision>
  <dcterms:created xsi:type="dcterms:W3CDTF">2021-11-15T13:19:15Z</dcterms:created>
  <dcterms:modified xsi:type="dcterms:W3CDTF">2021-11-16T03:34:59Z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