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425" r:id="rId3"/>
    <p:sldId id="260" r:id="rId4"/>
    <p:sldId id="261" r:id="rId5"/>
    <p:sldId id="414" r:id="rId6"/>
    <p:sldId id="266" r:id="rId7"/>
    <p:sldId id="443" r:id="rId8"/>
    <p:sldId id="432" r:id="rId9"/>
    <p:sldId id="442" r:id="rId10"/>
    <p:sldId id="444" r:id="rId11"/>
    <p:sldId id="434" r:id="rId12"/>
    <p:sldId id="435" r:id="rId13"/>
    <p:sldId id="436" r:id="rId14"/>
    <p:sldId id="439" r:id="rId15"/>
    <p:sldId id="441" r:id="rId16"/>
    <p:sldId id="4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FDC954-1426-4F00-854C-7F67C5136BF6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EA932-E401-4897-880F-064FCD096A8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image" Target="../media/image4.png"/><Relationship Id="rId20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2.png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C15DB70-484C-4908-B014-4CC70594D134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0FB84-6A20-463F-AE58-DCA78DD33202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15671" y="212227"/>
            <a:ext cx="9081247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RAGHU</a:t>
            </a:r>
            <a:r>
              <a:rPr lang="en-US" sz="32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INSTITUTE</a:t>
            </a:r>
            <a:r>
              <a:rPr lang="en-US" sz="32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200" b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lang="en-GB" sz="2000" spc="-2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0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GB" sz="20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GB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GB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en-GB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GB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GB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endParaRPr lang="en-GB" sz="2000" dirty="0"/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20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Accredited</a:t>
            </a:r>
            <a:r>
              <a:rPr lang="en-US" sz="20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NAAC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NBA,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JNTU-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GV(Vizianagaram)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78915" marR="1500505" algn="ctr">
              <a:lnSpc>
                <a:spcPct val="100000"/>
              </a:lnSpc>
              <a:spcBef>
                <a:spcPts val="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Dakamarri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(V),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Bheemunipatnam</a:t>
            </a:r>
            <a:r>
              <a:rPr lang="en-US" sz="20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Visakhapatnam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pic>
        <p:nvPicPr>
          <p:cNvPr id="3" name="Picture 2" descr="download (4).jpeg"/>
          <p:cNvPicPr/>
          <p:nvPr/>
        </p:nvPicPr>
        <p:blipFill>
          <a:blip r:embed="rId1"/>
          <a:stretch>
            <a:fillRect/>
          </a:stretch>
        </p:blipFill>
        <p:spPr>
          <a:xfrm>
            <a:off x="626153" y="454540"/>
            <a:ext cx="1650883" cy="13661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/>
          <p:cNvSpPr txBox="1"/>
          <p:nvPr/>
        </p:nvSpPr>
        <p:spPr>
          <a:xfrm>
            <a:off x="790575" y="5041265"/>
            <a:ext cx="3559175" cy="12268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en-US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esteemed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guidance</a:t>
            </a:r>
            <a:r>
              <a:rPr lang="en-US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of,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B. Chakradhar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)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194061" y="4240334"/>
            <a:ext cx="4267200" cy="235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lang="en-US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42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(CSE-F</a:t>
            </a:r>
            <a:r>
              <a:rPr lang="en-US" b="1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US" b="1" spc="-25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6565">
              <a:lnSpc>
                <a:spcPct val="100000"/>
              </a:lnSpc>
              <a:spcBef>
                <a:spcPts val="1255"/>
              </a:spcBef>
              <a:buAutoNum type="arabicPeriod"/>
              <a:tabLst>
                <a:tab pos="469265" algn="l"/>
              </a:tabLst>
            </a:pPr>
            <a:r>
              <a:rPr lang="pt-B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altLang="pt-B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Nikitha</a:t>
            </a:r>
            <a:r>
              <a:rPr lang="pt-B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pt-BR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pt-BR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213J1A05H</a:t>
            </a:r>
            <a:r>
              <a:rPr lang="en-US" altLang="pt-B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pt-BR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656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469265" algn="l"/>
              </a:tabLst>
            </a:pP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Joshika Siddani             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(213J1A0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5I5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656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469265" algn="l"/>
              </a:tabLst>
            </a:pP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Manikanta Swamy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213J1A05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D6</a:t>
            </a:r>
            <a:r>
              <a:rPr lang="pt-B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                                                    </a:t>
            </a:r>
            <a:endParaRPr lang="pt-B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656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469265" algn="l"/>
              </a:tabLst>
            </a:pP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Uday Rishi               </a:t>
            </a:r>
            <a:r>
              <a:rPr lang="pt-B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3J5A05</a:t>
            </a:r>
            <a:r>
              <a:rPr lang="en-US" alt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D5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72988" y="2590800"/>
            <a:ext cx="9646024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 for learning disability detection and classifier system</a:t>
            </a:r>
            <a:endParaRPr lang="en-US" altLang="en-US" sz="3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3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123" y="100749"/>
            <a:ext cx="16447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1175" y="1537970"/>
            <a:ext cx="11133455" cy="13614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079500" y="5450205"/>
            <a:ext cx="3321050" cy="338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2 : RNN Training Model</a:t>
            </a:r>
            <a:endParaRPr lang="en-US" sz="16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Screenshot (7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747395"/>
            <a:ext cx="4111625" cy="4552950"/>
          </a:xfrm>
          <a:prstGeom prst="rect">
            <a:avLst/>
          </a:prstGeom>
        </p:spPr>
      </p:pic>
      <p:pic>
        <p:nvPicPr>
          <p:cNvPr id="7" name="Picture 6" descr="Screenshot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140" y="100965"/>
            <a:ext cx="5825490" cy="520001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90895" y="5451475"/>
            <a:ext cx="5824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3: </a:t>
            </a:r>
            <a:r>
              <a:rPr lang="en-US" sz="1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RNNs Confusion Matrix and Classification Report</a:t>
            </a:r>
            <a:endParaRPr lang="en-US" sz="16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11810" y="5859145"/>
            <a:ext cx="11132820" cy="998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RNN model's training progress, where the loss decreases over 20 epochs, indicating effective learning. The confusion matrix and classification report confirm an 84% accuracy, demonstrating strong classification performance.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420" y="4762500"/>
            <a:ext cx="301625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4: LSTM Training Model</a:t>
            </a:r>
            <a:endParaRPr lang="en-US" sz="16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shot (9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11125"/>
            <a:ext cx="4145915" cy="4552950"/>
          </a:xfrm>
          <a:prstGeom prst="rect">
            <a:avLst/>
          </a:prstGeom>
        </p:spPr>
      </p:pic>
      <p:pic>
        <p:nvPicPr>
          <p:cNvPr id="5" name="Picture 4" descr="Screenshot (10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435" y="111760"/>
            <a:ext cx="5683885" cy="498792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147435" y="5196205"/>
            <a:ext cx="55225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 5: LSTMs Confusion Matrix and Classification Report</a:t>
            </a:r>
            <a:endParaRPr lang="en-US" sz="16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66420" y="5629275"/>
            <a:ext cx="11264900" cy="1065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LSTM model's training process, where the loss decreases over 20 epochs, indicating improved learning. The confusion matrix and classification report show an 86% accuracy, highlighting better classification performance than RNN.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4604385" y="163195"/>
            <a:ext cx="24815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chemeClr val="accent2"/>
                </a:solidFill>
              </a:rPr>
              <a:t>USER INTERFACE</a:t>
            </a:r>
            <a:endParaRPr lang="en-US" sz="2000" b="1">
              <a:solidFill>
                <a:schemeClr val="accent2"/>
              </a:solidFill>
            </a:endParaRPr>
          </a:p>
        </p:txBody>
      </p:sp>
      <p:pic>
        <p:nvPicPr>
          <p:cNvPr id="5" name="Picture 4" descr="Screenshot 2025-03-07 0034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535" y="673735"/>
            <a:ext cx="5367020" cy="5740400"/>
          </a:xfrm>
          <a:prstGeom prst="rect">
            <a:avLst/>
          </a:prstGeom>
        </p:spPr>
      </p:pic>
      <p:pic>
        <p:nvPicPr>
          <p:cNvPr id="6" name="Picture 5" descr="Screenshot 2025-03-07 0032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5" y="673100"/>
            <a:ext cx="5572760" cy="5740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61064" y="157079"/>
            <a:ext cx="481413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Bef>
                <a:spcPts val="1200"/>
              </a:spcBef>
            </a:pPr>
            <a:r>
              <a:rPr lang="en-US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PREDICTION:</a:t>
            </a:r>
            <a:endParaRPr lang="en-US" b="1" dirty="0" smtClean="0">
              <a:solidFill>
                <a:srgbClr val="FF0000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Bef>
                <a:spcPts val="1200"/>
              </a:spcBef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User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getting the output based on the input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values. </a:t>
            </a:r>
            <a:endParaRPr lang="en-US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pic>
        <p:nvPicPr>
          <p:cNvPr id="4" name="Picture 3" descr="Screenshot 2025-03-07 003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1235" y="1040765"/>
            <a:ext cx="6849110" cy="5720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110" y="412115"/>
            <a:ext cx="4543425" cy="855345"/>
          </a:xfrm>
        </p:spPr>
        <p:txBody>
          <a:bodyPr/>
          <a:p>
            <a:r>
              <a:rPr lang="en-US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30325" y="1609090"/>
            <a:ext cx="9531985" cy="2910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LSTM-based deep learning in detecting learning disabilities using EEG data .By capturing temporal patterns , the model shows higher accuracy (86%) than RNNs, with reduced loss and better classification. The Gradio-based web interface makes it accessible for educators and doctors, enabling quick and reliable diagnosis. This approach supports early detection and intervention, improving outcomes for affected individuals.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779953" y="2456328"/>
            <a:ext cx="68122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995680" y="1118235"/>
            <a:ext cx="8596630" cy="7416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                            </a:t>
            </a:r>
            <a:r>
              <a:rPr lang="en-US" sz="3700" b="1" dirty="0">
                <a:solidFill>
                  <a:schemeClr val="accent3"/>
                </a:solidFill>
              </a:rPr>
              <a:t>INDEX</a:t>
            </a:r>
            <a:endParaRPr lang="en-US" sz="3700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4531995" y="2317115"/>
            <a:ext cx="3900170" cy="2981960"/>
          </a:xfrm>
          <a:prstGeom prst="rect">
            <a:avLst/>
          </a:prstGeom>
        </p:spPr>
        <p:txBody>
          <a:bodyPr numCol="2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4249" y="1661376"/>
            <a:ext cx="11263502" cy="376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0350" y="815340"/>
            <a:ext cx="9800590" cy="567499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ABSTRACT</a:t>
            </a:r>
            <a:endParaRPr lang="en-US" sz="3600" b="1" dirty="0" smtClean="0">
              <a:solidFill>
                <a:srgbClr val="C0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/>
            <a:endParaRPr lang="en-IN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Early detection of learning disabilities is crucial for effective support.  </a:t>
            </a:r>
            <a:endParaRPr lang="en-US" alt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EEG data is used with machine learning to classify learning disorders.  </a:t>
            </a:r>
            <a:endParaRPr lang="en-US" alt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Data preprocessing includes handling missing values, normalizing, and encoding labels.  </a:t>
            </a:r>
            <a:endParaRPr lang="en-US" alt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An RNN-LSTM  model captures EEG signal patterns.  </a:t>
            </a:r>
            <a:endParaRPr lang="en-US" alt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dataset is split 80% training – 20% testing.  </a:t>
            </a:r>
            <a:endParaRPr lang="en-US" alt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model is trained using Adam optimizer and cross-entropy loss for 20 epochs.  </a:t>
            </a:r>
            <a:endParaRPr lang="en-US" alt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Performance is evaluated using confusion matrices and classification reports.  </a:t>
            </a:r>
            <a:endParaRPr lang="en-US" alt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 Gradio-based web interface allows doctors and psychologists to analyze EEG data.  </a:t>
            </a:r>
            <a:endParaRPr lang="en-US" alt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system helps detect Dyslexia, ASD, and ADHD.</a:t>
            </a:r>
            <a:endParaRPr lang="en-US" alt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1255" y="112835"/>
            <a:ext cx="6123023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lnSpc>
                <a:spcPct val="170000"/>
              </a:lnSpc>
            </a:pPr>
            <a:r>
              <a:rPr lang="en-US" sz="3600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sz="3600" b="1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16915" y="1020445"/>
          <a:ext cx="10587990" cy="5591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980"/>
                <a:gridCol w="1433830"/>
                <a:gridCol w="2256790"/>
                <a:gridCol w="6168390"/>
              </a:tblGrid>
              <a:tr h="28257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Author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Outcomes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</a:tr>
              <a:tr h="75882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A. Devi, Dr. G. Kavya, M. Julie Therese, R. Gayathri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Early Diagnosing and Identifying Tool for Specific Learning Disability using Decision Tree Algorithm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Proposed a decision tree-based system for early diagnosis of learning disabilities, improving classification accuracy and efficiency.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</a:tr>
              <a:tr h="815975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Drotar, P., Dobes, M.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Dysgraphia detection through machine learning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a machine learning-based approach for detecting dysgraphia, improving early identification and intervention.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</a:tr>
              <a:tr h="96012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empus Sans ITC" panose="04020404030D07020202" pitchFamily="82" charset="0"/>
                        </a:rPr>
                        <a:t>        </a:t>
                      </a:r>
                      <a:r>
                        <a:rPr lang="en-US" sz="1100" dirty="0" smtClean="0">
                          <a:effectLst/>
                          <a:latin typeface="Tempus Sans ITC" panose="04020404030D07020202" pitchFamily="82" charset="0"/>
                        </a:rPr>
                        <a:t>                    </a:t>
                      </a: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Khan, Rehman, Lee, Julia, Oon, Yin Bee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Machine Learning and Dyslexia: Diagnostic and Classification System (DCS) for Kids with Learning Disabilities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a diagnostic and classification system using machine learning for dyslexia detection in children, improving early identification and support strategies.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</a:tr>
              <a:tr h="86614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2015 - 16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K. Ambili, P. Afsar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Framework for Learning Disability Prediction in School Children using Naive Bayes - Neural Network Fusion Technique</a:t>
                      </a:r>
                      <a:endParaRPr lang="en-US" alt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a hybrid Naïve Bayes-Neural Network model for predicting learning disabilities in school children, improving classification accuracy.</a:t>
                      </a:r>
                      <a:endParaRPr lang="en-US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</a:tr>
              <a:tr h="9334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2013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Pooja Manghirmalani Mishra, Dr. Sushil Kulkarni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Classification of Data using Semi-Supervised Learning (A Learning Disability Case Study)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Explored semi-supervised learning techniques for classifying learning disabilities, enhancing predictive accuracy with limited labeled data.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</a:tr>
              <a:tr h="97409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H. Atakan Varol, Subramani Mani, Donald L. Compton, Lynn S. Fuchs, Douglas Fuchs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Early Prediction of Reading Disability using Machine Learning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alt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Developed a machine learning model for early reading disability detection, enhancing early intervention strategies.</a:t>
                      </a:r>
                      <a:endParaRPr lang="en-US" altLang="en-US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594" marR="37594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864869" y="555327"/>
            <a:ext cx="8596668" cy="87147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3600" b="1" dirty="0" smtClean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600" b="1" dirty="0" smtClean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8380" y="1910715"/>
            <a:ext cx="10161905" cy="35496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proposed system leverages EEG-based deep learning models (RNN &amp; LSTM) to detect and classify learning disabilities like ADHD, dyslexia, and ASD.</a:t>
            </a: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Unlike traditional methods, it analyzes sequential brain activity to improve accuracy and early diagnosis.</a:t>
            </a: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The model is trained on preprocessed EEG data.</a:t>
            </a: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Deployed through a Gradio-based user-friendly interface for real-time and accessible predictions.</a:t>
            </a: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Enables educators, psychologists, and parents to analyze data easily.</a:t>
            </a: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Enhances efficiency, objectivity, and scalability in learning disability detection.</a:t>
            </a: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endParaRPr lang="en-US" altLang="en-US" sz="18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783715" y="5990590"/>
            <a:ext cx="8066405" cy="561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Fig 1: EEG-based Learning Disorder Classification: Methodology Flow</a:t>
            </a:r>
            <a:endParaRPr lang="en-US"/>
          </a:p>
        </p:txBody>
      </p:sp>
      <p:pic>
        <p:nvPicPr>
          <p:cNvPr id="4" name="Picture 3" descr="WhatsApp Image 2025-03-03 at 18.20.56_aff2b35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2755" y="268605"/>
            <a:ext cx="7802880" cy="53644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32054" y="177701"/>
            <a:ext cx="4493538" cy="906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 algn="ctr">
              <a:lnSpc>
                <a:spcPct val="170000"/>
              </a:lnSpc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US" sz="3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5" y="1228725"/>
            <a:ext cx="9789160" cy="5397500"/>
          </a:xfrm>
          <a:prstGeom prst="rect">
            <a:avLst/>
          </a:prstGeom>
        </p:spPr>
        <p:txBody>
          <a:bodyPr wrap="square" lIns="91440">
            <a:noAutofit/>
          </a:bodyPr>
          <a:lstStyle/>
          <a:p>
            <a:pPr lvl="0">
              <a:lnSpc>
                <a:spcPct val="150000"/>
              </a:lnSpc>
              <a:buClr>
                <a:schemeClr val="tx1"/>
              </a:buClr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16940" y="1228090"/>
            <a:ext cx="9290050" cy="4781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1.Data Collection &amp; Loading</a:t>
            </a:r>
            <a:endParaRPr lang="en-US" altLang="en-US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EEG dataset stored in Google Drive.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Multiple CSV files containing EEG readings.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Files loaded dynamically, non-empty data filtered, and class labels assigned.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2.Data Preprocessing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Merge all CSV files into a single dataset.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 by replacing them with column means.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Encode class labels into numerical values.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features for consistency.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3.Data Splitting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80% training and 20% testing.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Reshape data for LSTM processing.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56640" y="626745"/>
            <a:ext cx="442658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4.Model Design: RNN &amp; LSTM</a:t>
            </a:r>
            <a:endParaRPr lang="en-US" altLang="en-US" sz="200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56640" y="1601470"/>
            <a:ext cx="4064000" cy="4605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Recurrent Neural Networks (RNNs)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RNNs are designed for sequential data, where previous inputs influence the current output.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They have hidden states that store past information, making them useful for time-series and pattern recognition tasks.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However, standard RNNs suffer from the vanishing gradient problem, making it difficult to learn long-term dependencies.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553200" y="1601470"/>
            <a:ext cx="4064000" cy="4157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LSTMs are an advanced type of RNN designed to overcome the vanishing gradient problem.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They introduce memory cells with gates (input, forget, and output gates) to control the flow of information.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LSTMs are ideal for learning long-term dependencies, making them effective for task like EEG signal classification.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59840" y="1387475"/>
            <a:ext cx="9042400" cy="4930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5.Model Training</a:t>
            </a:r>
            <a:endParaRPr lang="en-US" altLang="en-US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en-US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Uses Cross-Entropy Loss and Adam Optimizer.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Trained for 20 epochs with backpropagation.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6.Model Evaluation</a:t>
            </a:r>
            <a:endParaRPr lang="en-US" altLang="en-US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Predictions made on test data.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assessed using Confusion Matrix and Classification Report.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7.Model Deployment</a:t>
            </a:r>
            <a:endParaRPr lang="en-US" altLang="en-US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Trained model saved for future use.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Gradio-based web interface for real-time disorder predictions.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33*440"/>
  <p:tag name="TABLE_ENDDRAG_RECT" val="56*80*833*44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6429</Words>
  <Application>WPS Presentation</Application>
  <PresentationFormat>Widescreen</PresentationFormat>
  <Paragraphs>204</Paragraphs>
  <Slides>15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Wingdings 3</vt:lpstr>
      <vt:lpstr>Arial</vt:lpstr>
      <vt:lpstr>Times New Roman</vt:lpstr>
      <vt:lpstr>Calibri</vt:lpstr>
      <vt:lpstr>Tempus Sans ITC</vt:lpstr>
      <vt:lpstr>Century Gothic</vt:lpstr>
      <vt:lpstr>Microsoft YaHei</vt:lpstr>
      <vt:lpstr>Arial Unicode MS</vt:lpstr>
      <vt:lpstr>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P Likith</dc:creator>
  <cp:lastModifiedBy>Vaishyaraju Nikitha</cp:lastModifiedBy>
  <cp:revision>113</cp:revision>
  <dcterms:created xsi:type="dcterms:W3CDTF">2024-06-12T08:04:00Z</dcterms:created>
  <dcterms:modified xsi:type="dcterms:W3CDTF">2025-03-24T14:26:22Z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E7A752AB95714DE5BDC257B8528CF001_13</vt:lpwstr>
  </property>
  <property fmtid="{D5CDD505-2E9C-101B-9397-08002B2CF9AE}" pid="3" name="KSOProductBuildVer">
    <vt:lpwstr>1033-12.2.0.20326</vt:lpwstr>
  </property>
</Properties>
</file>