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2"/>
  </p:sldMasterIdLst>
  <p:notesMasterIdLst>
    <p:notesMasterId r:id="rId21"/>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Lst>
  <p:sldSz cx="9144000" cy="5143500" type="screen16x9"/>
  <p:notesSz cx="6858000" cy="9144000"/>
  <p:custShowLst>
    <p:custShow name="Custom Show 1" id="0">
      <p:sldLst>
        <p:sld r:id="rId3"/>
        <p:sld r:id="rId5"/>
        <p:sld r:id="rId6"/>
        <p:sld r:id="rId7"/>
        <p:sld r:id="rId11"/>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1" d="100"/>
          <a:sy n="141" d="100"/>
        </p:scale>
        <p:origin x="126" y="16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18" Type="http://schemas.openxmlformats.org/officeDocument/2006/relationships/slide" Target="slides/slide16.xml" /><Relationship Id="rId3" Type="http://schemas.openxmlformats.org/officeDocument/2006/relationships/slide" Target="slides/slide1.xml" /><Relationship Id="rId21" Type="http://schemas.openxmlformats.org/officeDocument/2006/relationships/notesMaster" Target="notesMasters/notesMaster1.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slide" Target="slides/slide15.xml" /><Relationship Id="rId25" Type="http://schemas.openxmlformats.org/officeDocument/2006/relationships/tableStyles" Target="tableStyles.xml" /><Relationship Id="rId2" Type="http://schemas.openxmlformats.org/officeDocument/2006/relationships/slideMaster" Target="slideMasters/slideMaster1.xml" /><Relationship Id="rId16" Type="http://schemas.openxmlformats.org/officeDocument/2006/relationships/slide" Target="slides/slide14.xml" /><Relationship Id="rId20" Type="http://schemas.openxmlformats.org/officeDocument/2006/relationships/slide" Target="slides/slide18.xml" /><Relationship Id="rId1" Type="http://schemas.openxmlformats.org/officeDocument/2006/relationships/customXml" Target="../customXml/item1.xml" /><Relationship Id="rId6" Type="http://schemas.openxmlformats.org/officeDocument/2006/relationships/slide" Target="slides/slide4.xml" /><Relationship Id="rId11" Type="http://schemas.openxmlformats.org/officeDocument/2006/relationships/slide" Target="slides/slide9.xml" /><Relationship Id="rId24" Type="http://schemas.openxmlformats.org/officeDocument/2006/relationships/theme" Target="theme/theme1.xml" /><Relationship Id="rId5" Type="http://schemas.openxmlformats.org/officeDocument/2006/relationships/slide" Target="slides/slide3.xml" /><Relationship Id="rId15" Type="http://schemas.openxmlformats.org/officeDocument/2006/relationships/slide" Target="slides/slide13.xml" /><Relationship Id="rId23" Type="http://schemas.openxmlformats.org/officeDocument/2006/relationships/viewProps" Target="viewProps.xml" /><Relationship Id="rId10" Type="http://schemas.openxmlformats.org/officeDocument/2006/relationships/slide" Target="slides/slide8.xml" /><Relationship Id="rId19" Type="http://schemas.openxmlformats.org/officeDocument/2006/relationships/slide" Target="slides/slide17.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slide" Target="slides/slide12.xml" /><Relationship Id="rId22" Type="http://schemas.openxmlformats.org/officeDocument/2006/relationships/presProps" Target="presProps.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1048682"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83"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Slide Image Placeholder 1"/>
          <p:cNvSpPr>
            <a:spLocks noGrp="1" noRot="1" noChangeAspect="1"/>
          </p:cNvSpPr>
          <p:nvPr>
            <p:ph type="sldImg"/>
          </p:nvPr>
        </p:nvSpPr>
        <p:spPr>
          <a:xfrm>
            <a:off x="533400" y="763588"/>
            <a:ext cx="6704013" cy="3771900"/>
          </a:xfrm>
        </p:spPr>
      </p:sp>
      <p:sp>
        <p:nvSpPr>
          <p:cNvPr id="1048598" name="Notes Placeholder 2"/>
          <p:cNvSpPr>
            <a:spLocks noGrp="1"/>
          </p:cNvSpPr>
          <p:nvPr>
            <p:ph type="body" idx="1"/>
          </p:nvPr>
        </p:nvSpPr>
        <p:spPr/>
        <p:txBody>
          <a:bodyPr/>
          <a:lstStyle/>
          <a:p>
            <a:pPr marL="158750" indent="0">
              <a:buNone/>
            </a:pPr>
            <a:endParaRPr lang="en-US" b="1"/>
          </a:p>
        </p:txBody>
      </p:sp>
      <p:sp>
        <p:nvSpPr>
          <p:cNvPr id="1048599"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5" name="Slide Image Placeholder 1"/>
          <p:cNvSpPr>
            <a:spLocks noGrp="1" noRot="1" noChangeAspect="1"/>
          </p:cNvSpPr>
          <p:nvPr>
            <p:ph type="sldImg"/>
          </p:nvPr>
        </p:nvSpPr>
        <p:spPr>
          <a:xfrm>
            <a:off x="381000" y="685800"/>
            <a:ext cx="6096000" cy="3429000"/>
          </a:xfrm>
        </p:spPr>
      </p:sp>
      <p:sp>
        <p:nvSpPr>
          <p:cNvPr id="1048666"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06"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1048607"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12"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13"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16"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17"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20"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21"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25"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26"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3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3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42"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43"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57"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58"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048600"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04858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104858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4858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4/12/2024</a:t>
            </a:fld>
            <a:endParaRPr lang="en-US"/>
          </a:p>
        </p:txBody>
      </p:sp>
      <p:sp>
        <p:nvSpPr>
          <p:cNvPr id="104858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104858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1048659"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1048660"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1048661"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1048662"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4/12/2024</a:t>
            </a:fld>
            <a:endParaRPr lang="en-US"/>
          </a:p>
        </p:txBody>
      </p:sp>
      <p:sp>
        <p:nvSpPr>
          <p:cNvPr id="1048663"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1048644"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048645"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1048646"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1048672"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lvl1pPr>
            <a:lvl2pPr lvl="1" algn="l">
              <a:lnSpc>
                <a:spcPct val="100000"/>
              </a:lnSpc>
              <a:spcBef>
                <a:spcPts val="0"/>
              </a:spcBef>
              <a:spcAft>
                <a:spcPts val="0"/>
              </a:spcAft>
              <a:buSzPts val="2800"/>
              <a:buNone/>
            </a:lvl2pPr>
            <a:lvl3pPr lvl="2" algn="l">
              <a:lnSpc>
                <a:spcPct val="100000"/>
              </a:lnSpc>
              <a:spcBef>
                <a:spcPts val="0"/>
              </a:spcBef>
              <a:spcAft>
                <a:spcPts val="0"/>
              </a:spcAft>
              <a:buSzPts val="2800"/>
              <a:buNone/>
            </a:lvl3pPr>
            <a:lvl4pPr lvl="3" algn="l">
              <a:lnSpc>
                <a:spcPct val="100000"/>
              </a:lnSpc>
              <a:spcBef>
                <a:spcPts val="0"/>
              </a:spcBef>
              <a:spcAft>
                <a:spcPts val="0"/>
              </a:spcAft>
              <a:buSzPts val="2800"/>
              <a:buNone/>
            </a:lvl4pPr>
            <a:lvl5pPr lvl="4" algn="l">
              <a:lnSpc>
                <a:spcPct val="100000"/>
              </a:lnSpc>
              <a:spcBef>
                <a:spcPts val="0"/>
              </a:spcBef>
              <a:spcAft>
                <a:spcPts val="0"/>
              </a:spcAft>
              <a:buSzPts val="2800"/>
              <a:buNone/>
            </a:lvl5pPr>
            <a:lvl6pPr lvl="5" algn="l">
              <a:lnSpc>
                <a:spcPct val="100000"/>
              </a:lnSpc>
              <a:spcBef>
                <a:spcPts val="0"/>
              </a:spcBef>
              <a:spcAft>
                <a:spcPts val="0"/>
              </a:spcAft>
              <a:buSzPts val="2800"/>
              <a:buNone/>
            </a:lvl6pPr>
            <a:lvl7pPr lvl="6" algn="l">
              <a:lnSpc>
                <a:spcPct val="100000"/>
              </a:lnSpc>
              <a:spcBef>
                <a:spcPts val="0"/>
              </a:spcBef>
              <a:spcAft>
                <a:spcPts val="0"/>
              </a:spcAft>
              <a:buSzPts val="2800"/>
              <a:buNone/>
            </a:lvl7pPr>
            <a:lvl8pPr lvl="7" algn="l">
              <a:lnSpc>
                <a:spcPct val="100000"/>
              </a:lnSpc>
              <a:spcBef>
                <a:spcPts val="0"/>
              </a:spcBef>
              <a:spcAft>
                <a:spcPts val="0"/>
              </a:spcAft>
              <a:buSzPts val="2800"/>
              <a:buNone/>
            </a:lvl8pPr>
            <a:lvl9pPr lvl="8" algn="l">
              <a:lnSpc>
                <a:spcPct val="100000"/>
              </a:lnSpc>
              <a:spcBef>
                <a:spcPts val="0"/>
              </a:spcBef>
              <a:spcAft>
                <a:spcPts val="0"/>
              </a:spcAft>
              <a:buSzPts val="2800"/>
              <a:buNone/>
            </a:lvl9pPr>
          </a:lstStyle>
          <a:p>
            <a:endParaRPr/>
          </a:p>
        </p:txBody>
      </p:sp>
      <p:sp>
        <p:nvSpPr>
          <p:cNvPr id="1048673"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048674"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048675"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1048676"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048677"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048678"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1048608"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1048609"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1048667"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668"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048669"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048670"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lvl1pPr>
            <a:lvl2pPr marL="914378" lvl="1" indent="-317492" algn="l">
              <a:lnSpc>
                <a:spcPct val="115000"/>
              </a:lnSpc>
              <a:spcBef>
                <a:spcPts val="1600"/>
              </a:spcBef>
              <a:spcAft>
                <a:spcPts val="0"/>
              </a:spcAft>
              <a:buSzPts val="1400"/>
              <a:buChar char="○"/>
            </a:lvl2pPr>
            <a:lvl3pPr marL="1371566" lvl="2" indent="-317492" algn="l">
              <a:lnSpc>
                <a:spcPct val="115000"/>
              </a:lnSpc>
              <a:spcBef>
                <a:spcPts val="1600"/>
              </a:spcBef>
              <a:spcAft>
                <a:spcPts val="0"/>
              </a:spcAft>
              <a:buSzPts val="1400"/>
              <a:buChar char="■"/>
            </a:lvl3pPr>
            <a:lvl4pPr marL="1828754" lvl="3" indent="-317492" algn="l">
              <a:lnSpc>
                <a:spcPct val="115000"/>
              </a:lnSpc>
              <a:spcBef>
                <a:spcPts val="1600"/>
              </a:spcBef>
              <a:spcAft>
                <a:spcPts val="0"/>
              </a:spcAft>
              <a:buSzPts val="1400"/>
              <a:buChar char="●"/>
            </a:lvl4pPr>
            <a:lvl5pPr marL="2285943" lvl="4" indent="-317492" algn="l">
              <a:lnSpc>
                <a:spcPct val="115000"/>
              </a:lnSpc>
              <a:spcBef>
                <a:spcPts val="1600"/>
              </a:spcBef>
              <a:spcAft>
                <a:spcPts val="0"/>
              </a:spcAft>
              <a:buSzPts val="1400"/>
              <a:buChar char="○"/>
            </a:lvl5pPr>
            <a:lvl6pPr marL="2743132" lvl="5" indent="-317492" algn="l">
              <a:lnSpc>
                <a:spcPct val="115000"/>
              </a:lnSpc>
              <a:spcBef>
                <a:spcPts val="1600"/>
              </a:spcBef>
              <a:spcAft>
                <a:spcPts val="0"/>
              </a:spcAft>
              <a:buSzPts val="1400"/>
              <a:buChar char="■"/>
            </a:lvl6pPr>
            <a:lvl7pPr marL="3200320" lvl="6" indent="-317492" algn="l">
              <a:lnSpc>
                <a:spcPct val="115000"/>
              </a:lnSpc>
              <a:spcBef>
                <a:spcPts val="1600"/>
              </a:spcBef>
              <a:spcAft>
                <a:spcPts val="0"/>
              </a:spcAft>
              <a:buSzPts val="1400"/>
              <a:buChar char="●"/>
            </a:lvl7pPr>
            <a:lvl8pPr marL="3657509" lvl="7" indent="-317492" algn="l">
              <a:lnSpc>
                <a:spcPct val="115000"/>
              </a:lnSpc>
              <a:spcBef>
                <a:spcPts val="1600"/>
              </a:spcBef>
              <a:spcAft>
                <a:spcPts val="0"/>
              </a:spcAft>
              <a:buSzPts val="1400"/>
              <a:buChar char="○"/>
            </a:lvl8pPr>
            <a:lvl9pPr marL="4114697" lvl="8" indent="-317492" algn="l">
              <a:lnSpc>
                <a:spcPct val="115000"/>
              </a:lnSpc>
              <a:spcBef>
                <a:spcPts val="1600"/>
              </a:spcBef>
              <a:spcAft>
                <a:spcPts val="1600"/>
              </a:spcAft>
              <a:buSzPts val="1400"/>
              <a:buChar char="■"/>
            </a:lvl9pPr>
          </a:lstStyle>
          <a:p>
            <a:endParaRPr/>
          </a:p>
        </p:txBody>
      </p:sp>
      <p:sp>
        <p:nvSpPr>
          <p:cNvPr id="1048671"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1048679"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lvl1pPr>
          </a:lstStyle>
          <a:p>
            <a:endParaRPr/>
          </a:p>
        </p:txBody>
      </p:sp>
      <p:sp>
        <p:nvSpPr>
          <p:cNvPr id="1048680"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1048681"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104864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104864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1048576"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97152" name="Google Shape;110;p4" descr="A close up of a sign  Description automatically generated"/>
          <p:cNvPicPr preferRelativeResize="0">
            <a:picLocks/>
          </p:cNvPicPr>
          <p:nvPr userDrawn="1"/>
        </p:nvPicPr>
        <p:blipFill rotWithShape="1">
          <a:blip r:embed="rId13">
            <a:alphaModFix/>
          </a:blip>
          <a:srcRect/>
          <a:stretch>
            <a:fillRect/>
          </a:stretch>
        </p:blipFill>
        <p:spPr>
          <a:xfrm>
            <a:off x="7799751" y="88917"/>
            <a:ext cx="1233874" cy="412476"/>
          </a:xfrm>
          <a:prstGeom prst="rect">
            <a:avLst/>
          </a:prstGeom>
          <a:noFill/>
          <a:ln>
            <a:noFill/>
          </a:ln>
        </p:spPr>
      </p:pic>
      <p:sp>
        <p:nvSpPr>
          <p:cNvPr id="1048577"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78"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79"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0"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1"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10.xml" /><Relationship Id="rId6" Type="http://schemas.openxmlformats.org/officeDocument/2006/relationships/image" Target="../media/image5.png" /><Relationship Id="rId5" Type="http://schemas.openxmlformats.org/officeDocument/2006/relationships/image" Target="../media/image4.png" /><Relationship Id="rId4" Type="http://schemas.openxmlformats.org/officeDocument/2006/relationships/image" Target="../media/image3.png"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5.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9.xml" /></Relationships>
</file>

<file path=ppt/slides/_rels/slide13.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9.xml" /></Relationships>
</file>

<file path=ppt/slides/_rels/slide14.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9.xml" /></Relationships>
</file>

<file path=ppt/slides/_rels/slide15.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9.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5.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1.xml" /></Relationships>
</file>

<file path=ppt/slides/_rels/slide2.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5.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5.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5.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5.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9.xml.rels><?xml version="1.0" encoding="UTF-8" standalone="yes"?>
<Relationships xmlns="http://schemas.openxmlformats.org/package/2006/relationships"><Relationship Id="rId8" Type="http://schemas.openxmlformats.org/officeDocument/2006/relationships/image" Target="../media/image7.png" /><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notesSlide" Target="../notesSlides/notesSlide7.xml" /><Relationship Id="rId1" Type="http://schemas.openxmlformats.org/officeDocument/2006/relationships/slideLayout" Target="../slideLayouts/slideLayout1.xml" /><Relationship Id="rId6" Type="http://schemas.openxmlformats.org/officeDocument/2006/relationships/diagramColors" Target="../diagrams/colors1.xml" /><Relationship Id="rId5" Type="http://schemas.openxmlformats.org/officeDocument/2006/relationships/diagramQuickStyle" Target="../diagrams/quickStyle1.xml" /><Relationship Id="rId4" Type="http://schemas.openxmlformats.org/officeDocument/2006/relationships/diagramLayout" Target="../diagrams/layout1.xml" /><Relationship Id="rId9" Type="http://schemas.openxmlformats.org/officeDocument/2006/relationships/image" Target="../media/image8.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7"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97153" name="Picture 26" descr="A white circle in the sky  Description automatically generated"/>
          <p:cNvPicPr>
            <a:picLocks noChangeAspect="1"/>
          </p:cNvPicPr>
          <p:nvPr/>
        </p:nvPicPr>
        <p:blipFill rotWithShape="1">
          <a:blip r:embed="rId3">
            <a:alphaModFix amt="5000"/>
          </a:blip>
          <a:srcRect t="5928" r="746" b="10206"/>
          <a:stretch>
            <a:fillRect/>
          </a:stretch>
        </p:blipFill>
        <p:spPr>
          <a:xfrm>
            <a:off x="2635932" y="-21102"/>
            <a:ext cx="9130937" cy="5143501"/>
          </a:xfrm>
          <a:prstGeom prst="rect">
            <a:avLst/>
          </a:prstGeom>
          <a:effectLst/>
        </p:spPr>
      </p:pic>
      <p:sp>
        <p:nvSpPr>
          <p:cNvPr id="1048588" name="Rectangle 21"/>
          <p:cNvSpPr/>
          <p:nvPr/>
        </p:nvSpPr>
        <p:spPr>
          <a:xfrm>
            <a:off x="1854177" y="567413"/>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9" name="Rectangle 22"/>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90"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91"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1048592" name="TextBox 6"/>
          <p:cNvSpPr txBox="1"/>
          <p:nvPr/>
        </p:nvSpPr>
        <p:spPr>
          <a:xfrm>
            <a:off x="2541122" y="2795733"/>
            <a:ext cx="4019698" cy="400110"/>
          </a:xfrm>
          <a:prstGeom prst="rect">
            <a:avLst/>
          </a:prstGeom>
          <a:noFill/>
        </p:spPr>
        <p:txBody>
          <a:bodyPr wrap="square" rtlCol="0">
            <a:spAutoFit/>
          </a:bodyPr>
          <a:lstStyle/>
          <a:p>
            <a:r>
              <a:rPr lang="en-US" sz="2000" dirty="0">
                <a:solidFill>
                  <a:srgbClr val="161D23"/>
                </a:solidFill>
              </a:rPr>
              <a:t>Creating a future-ready workforce</a:t>
            </a:r>
          </a:p>
        </p:txBody>
      </p:sp>
      <p:sp>
        <p:nvSpPr>
          <p:cNvPr id="1048593" name="Google Shape;70;p13"/>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048594" name="TextBox 13"/>
          <p:cNvSpPr txBox="1"/>
          <p:nvPr/>
        </p:nvSpPr>
        <p:spPr>
          <a:xfrm>
            <a:off x="1095094" y="3956068"/>
            <a:ext cx="2314271"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a:t>
            </a:r>
            <a:r>
              <a:rPr lang="en-IN" sz="1100" b="0" i="0" u="none" strike="noStrike" cap="none" dirty="0">
                <a:solidFill>
                  <a:schemeClr val="tx1"/>
                </a:solidFill>
                <a:latin typeface="Arial"/>
                <a:ea typeface="Arial"/>
                <a:cs typeface="Arial"/>
                <a:sym typeface="Arial"/>
              </a:rPr>
              <a:t>M </a:t>
            </a:r>
            <a:r>
              <a:rPr lang="en-IN" sz="1100" b="0" i="0" u="none" strike="noStrike" cap="none" dirty="0" err="1">
                <a:solidFill>
                  <a:schemeClr val="tx1"/>
                </a:solidFill>
                <a:latin typeface="Arial"/>
                <a:ea typeface="Arial"/>
                <a:cs typeface="Arial"/>
                <a:sym typeface="Arial"/>
              </a:rPr>
              <a:t>Nikitha</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au</a:t>
            </a:r>
            <a:r>
              <a:rPr lang="en-US" altLang="en-IN" sz="1100" b="0" i="0" u="none" strike="noStrike" cap="none" dirty="0">
                <a:solidFill>
                  <a:schemeClr val="tx1"/>
                </a:solidFill>
                <a:latin typeface="Arial"/>
                <a:ea typeface="Arial"/>
                <a:cs typeface="Arial"/>
                <a:sym typeface="Arial"/>
              </a:rPr>
              <a:t>813121</a:t>
            </a:r>
            <a:r>
              <a:rPr lang="en-IN" altLang="en-IN" sz="1100" dirty="0">
                <a:solidFill>
                  <a:schemeClr val="tx1"/>
                </a:solidFill>
              </a:rPr>
              <a:t>205021</a:t>
            </a:r>
            <a:endParaRPr lang="en-US" sz="1100" b="0" i="0" u="none" strike="noStrike" cap="none" dirty="0">
              <a:solidFill>
                <a:schemeClr val="tx1"/>
              </a:solidFill>
              <a:latin typeface="Arial"/>
              <a:ea typeface="Arial"/>
              <a:cs typeface="Arial"/>
              <a:sym typeface="Arial"/>
            </a:endParaRPr>
          </a:p>
        </p:txBody>
      </p:sp>
      <p:cxnSp>
        <p:nvCxnSpPr>
          <p:cNvPr id="3145728" name="Straight Connector 14"/>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5" name="Google Shape;70;p13"/>
          <p:cNvSpPr txBox="1"/>
          <p:nvPr/>
        </p:nvSpPr>
        <p:spPr>
          <a:xfrm>
            <a:off x="5644771" y="3654875"/>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3145729" name="Straight Connector 19"/>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6" name="TextBox 23"/>
          <p:cNvSpPr txBox="1"/>
          <p:nvPr/>
        </p:nvSpPr>
        <p:spPr>
          <a:xfrm>
            <a:off x="5829643" y="3882612"/>
            <a:ext cx="2095554" cy="600164"/>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err="1">
                <a:solidFill>
                  <a:schemeClr val="tx1"/>
                </a:solidFill>
              </a:rPr>
              <a:t>Pavendar</a:t>
            </a:r>
            <a:r>
              <a:rPr lang="en-US" sz="1100" dirty="0">
                <a:solidFill>
                  <a:schemeClr val="tx1"/>
                </a:solidFill>
              </a:rPr>
              <a:t> </a:t>
            </a:r>
            <a:r>
              <a:rPr lang="en-US" sz="1100" dirty="0" err="1">
                <a:solidFill>
                  <a:schemeClr val="tx1"/>
                </a:solidFill>
              </a:rPr>
              <a:t>Bharathidasan</a:t>
            </a:r>
            <a:r>
              <a:rPr lang="en-US" sz="1100" dirty="0">
                <a:solidFill>
                  <a:schemeClr val="tx1"/>
                </a:solidFill>
              </a:rPr>
              <a:t> College of Engineering and Technology</a:t>
            </a:r>
            <a:endParaRPr lang="en-US" sz="1100" b="0" i="0" u="none" strike="noStrike" cap="none" dirty="0">
              <a:solidFill>
                <a:schemeClr val="tx1"/>
              </a:solidFill>
              <a:latin typeface="Arial"/>
              <a:ea typeface="Arial"/>
              <a:cs typeface="Arial"/>
              <a:sym typeface="Arial"/>
            </a:endParaRPr>
          </a:p>
        </p:txBody>
      </p:sp>
      <p:pic>
        <p:nvPicPr>
          <p:cNvPr id="2097154" name="Picture 2"/>
          <p:cNvPicPr>
            <a:picLocks noChangeAspect="1" noChangeArrowheads="1"/>
          </p:cNvPicPr>
          <p:nvPr/>
        </p:nvPicPr>
        <p:blipFill>
          <a:blip r:embed="rId4"/>
          <a:stretch>
            <a:fillRect/>
          </a:stretch>
        </p:blipFill>
        <p:spPr bwMode="auto">
          <a:xfrm>
            <a:off x="1834750" y="1249149"/>
            <a:ext cx="1146742" cy="666202"/>
          </a:xfrm>
          <a:prstGeom prst="rect">
            <a:avLst/>
          </a:prstGeom>
        </p:spPr>
      </p:pic>
      <p:pic>
        <p:nvPicPr>
          <p:cNvPr id="2097155" name="Picture 5" descr="A logo with people and map  Description automatically generated"/>
          <p:cNvPicPr>
            <a:picLocks noChangeAspect="1" noChangeArrowheads="1"/>
          </p:cNvPicPr>
          <p:nvPr/>
        </p:nvPicPr>
        <p:blipFill>
          <a:blip r:embed="rId5"/>
          <a:srcRect/>
          <a:stretch>
            <a:fillRect/>
          </a:stretch>
        </p:blipFill>
        <p:spPr bwMode="auto">
          <a:xfrm>
            <a:off x="6461189" y="1211666"/>
            <a:ext cx="668564" cy="666202"/>
          </a:xfrm>
          <a:prstGeom prst="rect">
            <a:avLst/>
          </a:prstGeom>
          <a:noFill/>
        </p:spPr>
      </p:pic>
      <p:pic>
        <p:nvPicPr>
          <p:cNvPr id="2097156" name="Picture 9" descr="A close up of a logo  Description automatically generated"/>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40" name="Google Shape;61;g5fab984687_2_0"/>
          <p:cNvSpPr txBox="1">
            <a:spLocks noGrp="1"/>
          </p:cNvSpPr>
          <p:nvPr>
            <p:ph type="title"/>
          </p:nvPr>
        </p:nvSpPr>
        <p:spPr>
          <a:xfrm>
            <a:off x="490249" y="650240"/>
            <a:ext cx="8118658" cy="3890709"/>
          </a:xfrm>
          <a:prstGeom prst="rect">
            <a:avLst/>
          </a:prstGeom>
          <a:noFill/>
          <a:ln>
            <a:noFill/>
          </a:ln>
        </p:spPr>
        <p:txBody>
          <a:bodyPr spcFirstLastPara="1" wrap="square" lIns="91425" tIns="91425" rIns="91425" bIns="91425" anchor="t" anchorCtr="0">
            <a:noAutofit/>
          </a:bodyPr>
          <a:lstStyle/>
          <a:p>
            <a:r>
              <a:rPr lang="en-IN" sz="1600" b="1" dirty="0">
                <a:solidFill>
                  <a:srgbClr val="213163"/>
                </a:solidFill>
              </a:rPr>
              <a:t>Modelling &amp; Results</a:t>
            </a:r>
            <a:br>
              <a:rPr lang="en-IN" sz="1600" b="1" dirty="0">
                <a:solidFill>
                  <a:srgbClr val="213163"/>
                </a:solidFill>
              </a:rPr>
            </a:br>
            <a:br>
              <a:rPr lang="en-IN" sz="1600" b="1" dirty="0">
                <a:solidFill>
                  <a:srgbClr val="213163"/>
                </a:solidFill>
              </a:rPr>
            </a:br>
            <a:r>
              <a:rPr lang="en-US" sz="1600" dirty="0"/>
              <a:t>This project traverses a lot of areas ranging from business concept to computing field,</a:t>
            </a:r>
            <a:br>
              <a:rPr lang="en-US" sz="1600" dirty="0"/>
            </a:br>
            <a:r>
              <a:rPr lang="en-US" sz="1600" dirty="0"/>
              <a:t>and required to perform several researches to be able to achieve the project objectives.</a:t>
            </a:r>
            <a:br>
              <a:rPr lang="en-US" sz="1600" dirty="0"/>
            </a:br>
            <a:r>
              <a:rPr lang="en-US" sz="1600" dirty="0"/>
              <a:t>The area covers include:</a:t>
            </a:r>
            <a:br>
              <a:rPr lang="en-US" sz="1600" dirty="0"/>
            </a:br>
            <a:r>
              <a:rPr lang="en-US" sz="1600" dirty="0"/>
              <a:t>Car rental industry: This includes study on how the car rental business is being done,</a:t>
            </a:r>
            <a:br>
              <a:rPr lang="en-US" sz="1600" dirty="0"/>
            </a:br>
            <a:r>
              <a:rPr lang="en-US" sz="1600" dirty="0"/>
              <a:t>process involved and opportunity that exist for improvement.</a:t>
            </a:r>
            <a:br>
              <a:rPr lang="en-US" sz="1600" dirty="0"/>
            </a:br>
            <a:r>
              <a:rPr lang="en-US" sz="1600" dirty="0"/>
              <a:t>General customers as well as the company’s staff will be able to use the system</a:t>
            </a:r>
            <a:br>
              <a:rPr lang="en-US" sz="1600" dirty="0"/>
            </a:br>
            <a:r>
              <a:rPr lang="en-US" sz="1600" dirty="0"/>
              <a:t>effectively. Web-platform means that the system will be available for access 24/7 except when there is a temporary server issue which is expected to be minimal.</a:t>
            </a:r>
            <a:br>
              <a:rPr lang="en-US" sz="1600" dirty="0"/>
            </a:br>
            <a:r>
              <a:rPr lang="en-US" sz="1600" dirty="0"/>
              <a:t>The system </a:t>
            </a:r>
            <a:r>
              <a:rPr lang="en-US" sz="1600" dirty="0" err="1"/>
              <a:t>hasre</a:t>
            </a:r>
            <a:r>
              <a:rPr lang="en-US" sz="1600" dirty="0"/>
              <a:t> </a:t>
            </a:r>
            <a:r>
              <a:rPr lang="en-US" sz="1600" dirty="0" err="1"/>
              <a:t>acheda</a:t>
            </a:r>
            <a:r>
              <a:rPr lang="en-US" sz="1600" dirty="0"/>
              <a:t> steady state where all bugs have been eliminated. The system is operated at a high level of efficiency and all teachers and users associated with the system understand its advantage. The system solves the problem- it was intended to solve as requirement specification. The system is user friendly &amp; easy to maintain.</a:t>
            </a:r>
            <a:br>
              <a:rPr lang="en-US" sz="1600" dirty="0"/>
            </a:br>
            <a:endParaRPr lang="en-IN" sz="1600" dirty="0"/>
          </a:p>
        </p:txBody>
      </p:sp>
      <p:cxnSp>
        <p:nvCxnSpPr>
          <p:cNvPr id="3145737"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41"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7" name="Title 1"/>
          <p:cNvSpPr>
            <a:spLocks noGrp="1"/>
          </p:cNvSpPr>
          <p:nvPr>
            <p:ph type="title"/>
          </p:nvPr>
        </p:nvSpPr>
        <p:spPr>
          <a:xfrm>
            <a:off x="155850" y="613142"/>
            <a:ext cx="8832300" cy="451933"/>
          </a:xfrm>
        </p:spPr>
        <p:txBody>
          <a:bodyPr/>
          <a:lstStyle/>
          <a:p>
            <a:pPr algn="ctr"/>
            <a:r>
              <a:rPr lang="en-US"/>
              <a:t>Homepage</a:t>
            </a:r>
          </a:p>
        </p:txBody>
      </p:sp>
      <p:pic>
        <p:nvPicPr>
          <p:cNvPr id="2097160" name="Picture 5"/>
          <p:cNvPicPr>
            <a:picLocks noChangeAspect="1"/>
          </p:cNvPicPr>
          <p:nvPr/>
        </p:nvPicPr>
        <p:blipFill>
          <a:blip r:embed="rId2"/>
          <a:stretch>
            <a:fillRect/>
          </a:stretch>
        </p:blipFill>
        <p:spPr>
          <a:xfrm>
            <a:off x="572067" y="1065075"/>
            <a:ext cx="7708318" cy="365263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0" name="Title 1"/>
          <p:cNvSpPr>
            <a:spLocks noGrp="1"/>
          </p:cNvSpPr>
          <p:nvPr>
            <p:ph type="title"/>
          </p:nvPr>
        </p:nvSpPr>
        <p:spPr>
          <a:xfrm>
            <a:off x="628560" y="601132"/>
            <a:ext cx="7886430" cy="666517"/>
          </a:xfrm>
        </p:spPr>
        <p:txBody>
          <a:bodyPr/>
          <a:lstStyle/>
          <a:p>
            <a:pPr algn="ctr"/>
            <a:r>
              <a:rPr lang="en-US" b="1" dirty="0"/>
              <a:t>About-Us-Page</a:t>
            </a:r>
          </a:p>
        </p:txBody>
      </p:sp>
      <p:pic>
        <p:nvPicPr>
          <p:cNvPr id="2097161" name="Picture 2"/>
          <p:cNvPicPr>
            <a:picLocks noChangeAspect="1"/>
          </p:cNvPicPr>
          <p:nvPr/>
        </p:nvPicPr>
        <p:blipFill>
          <a:blip r:embed="rId2"/>
          <a:stretch>
            <a:fillRect/>
          </a:stretch>
        </p:blipFill>
        <p:spPr>
          <a:xfrm>
            <a:off x="910788" y="1186369"/>
            <a:ext cx="7321974" cy="342703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1" name="Title 1"/>
          <p:cNvSpPr>
            <a:spLocks noGrp="1"/>
          </p:cNvSpPr>
          <p:nvPr>
            <p:ph type="title"/>
          </p:nvPr>
        </p:nvSpPr>
        <p:spPr>
          <a:xfrm>
            <a:off x="628560" y="635000"/>
            <a:ext cx="7886430" cy="632649"/>
          </a:xfrm>
        </p:spPr>
        <p:txBody>
          <a:bodyPr/>
          <a:lstStyle/>
          <a:p>
            <a:pPr algn="ctr"/>
            <a:r>
              <a:rPr lang="en-US" b="1" dirty="0"/>
              <a:t>Service-Page</a:t>
            </a:r>
          </a:p>
        </p:txBody>
      </p:sp>
      <p:pic>
        <p:nvPicPr>
          <p:cNvPr id="2097162" name="Picture 2"/>
          <p:cNvPicPr>
            <a:picLocks noChangeAspect="1"/>
          </p:cNvPicPr>
          <p:nvPr/>
        </p:nvPicPr>
        <p:blipFill>
          <a:blip r:embed="rId2"/>
          <a:stretch>
            <a:fillRect/>
          </a:stretch>
        </p:blipFill>
        <p:spPr>
          <a:xfrm>
            <a:off x="860214" y="1165013"/>
            <a:ext cx="7267788" cy="338243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2" name="Title 1"/>
          <p:cNvSpPr>
            <a:spLocks noGrp="1"/>
          </p:cNvSpPr>
          <p:nvPr>
            <p:ph type="title"/>
          </p:nvPr>
        </p:nvSpPr>
        <p:spPr>
          <a:xfrm>
            <a:off x="628560" y="643466"/>
            <a:ext cx="7886430" cy="624183"/>
          </a:xfrm>
        </p:spPr>
        <p:txBody>
          <a:bodyPr/>
          <a:lstStyle/>
          <a:p>
            <a:pPr algn="ctr"/>
            <a:r>
              <a:rPr lang="en-US" b="1"/>
              <a:t>Departments-Page</a:t>
            </a:r>
          </a:p>
        </p:txBody>
      </p:sp>
      <p:pic>
        <p:nvPicPr>
          <p:cNvPr id="2097163" name="Picture 2"/>
          <p:cNvPicPr>
            <a:picLocks noChangeAspect="1"/>
          </p:cNvPicPr>
          <p:nvPr/>
        </p:nvPicPr>
        <p:blipFill>
          <a:blip r:embed="rId2"/>
          <a:stretch>
            <a:fillRect/>
          </a:stretch>
        </p:blipFill>
        <p:spPr>
          <a:xfrm>
            <a:off x="724747" y="1205653"/>
            <a:ext cx="7193280" cy="338666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3" name="Title 1"/>
          <p:cNvSpPr>
            <a:spLocks noGrp="1"/>
          </p:cNvSpPr>
          <p:nvPr>
            <p:ph type="title"/>
          </p:nvPr>
        </p:nvSpPr>
        <p:spPr>
          <a:xfrm>
            <a:off x="486320" y="326813"/>
            <a:ext cx="7886430" cy="649583"/>
          </a:xfrm>
        </p:spPr>
        <p:txBody>
          <a:bodyPr/>
          <a:lstStyle/>
          <a:p>
            <a:pPr algn="ctr"/>
            <a:r>
              <a:rPr lang="en-US" b="1" dirty="0"/>
              <a:t>Blog-Page</a:t>
            </a:r>
          </a:p>
        </p:txBody>
      </p:sp>
      <p:pic>
        <p:nvPicPr>
          <p:cNvPr id="2097164" name="Picture 2"/>
          <p:cNvPicPr>
            <a:picLocks noChangeAspect="1"/>
          </p:cNvPicPr>
          <p:nvPr/>
        </p:nvPicPr>
        <p:blipFill>
          <a:blip r:embed="rId2"/>
          <a:stretch>
            <a:fillRect/>
          </a:stretch>
        </p:blipFill>
        <p:spPr>
          <a:xfrm>
            <a:off x="2050149" y="814164"/>
            <a:ext cx="5122811" cy="387585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4" name="Title 1"/>
          <p:cNvSpPr>
            <a:spLocks noGrp="1"/>
          </p:cNvSpPr>
          <p:nvPr>
            <p:ph type="title"/>
          </p:nvPr>
        </p:nvSpPr>
        <p:spPr>
          <a:xfrm>
            <a:off x="152400" y="762000"/>
            <a:ext cx="7938052" cy="3778950"/>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sz="1600" b="1" dirty="0">
                <a:solidFill>
                  <a:srgbClr val="374151"/>
                </a:solidFill>
                <a:latin typeface="+mj-lt"/>
                <a:cs typeface="Times New Roman" panose="02020603050405020304" pitchFamily="18" charset="0"/>
              </a:rPr>
            </a:br>
            <a:br>
              <a:rPr lang="en-US" sz="2000" b="1" dirty="0">
                <a:solidFill>
                  <a:srgbClr val="374151"/>
                </a:solidFill>
                <a:latin typeface="+mj-lt"/>
                <a:cs typeface="Times New Roman" panose="02020603050405020304" pitchFamily="18" charset="0"/>
              </a:rPr>
            </a:br>
            <a:r>
              <a:rPr lang="en-US" sz="2000" dirty="0"/>
              <a:t>This order cars online system project aimed at developing an online car rental system which can be used in small places, and medium cities firstly and then on a large scale. </a:t>
            </a:r>
            <a:br>
              <a:rPr lang="en-US" sz="2000" dirty="0"/>
            </a:br>
            <a:r>
              <a:rPr lang="en-US" sz="2000" dirty="0"/>
              <a:t>▪ It is developed to help car rental to simplify their daily operational and managerial task as well as improve the dining experience of customers. </a:t>
            </a:r>
            <a:br>
              <a:rPr lang="en-US" sz="6000" dirty="0"/>
            </a:br>
            <a:r>
              <a:rPr lang="en-US" sz="2000" dirty="0"/>
              <a:t>▪ And also helps restaurant develop healthy customer relationships by providing good services. The system enables staff to let update and make changes to their cars and beverage list information based on the orders placed and the orders completed</a:t>
            </a:r>
            <a:r>
              <a:rPr lang="en-US" sz="1600" dirty="0"/>
              <a:t>.</a:t>
            </a:r>
            <a:br>
              <a:rPr lang="en-US" sz="1600" b="0" i="0" dirty="0">
                <a:solidFill>
                  <a:srgbClr val="374151"/>
                </a:solidFill>
                <a:effectLst/>
                <a:latin typeface="Söhne"/>
              </a:rPr>
            </a:br>
            <a:endParaRPr lang="en-US" sz="1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55" name="Google Shape;61;g5fab984687_2_0"/>
          <p:cNvSpPr txBox="1">
            <a:spLocks noGrp="1"/>
          </p:cNvSpPr>
          <p:nvPr>
            <p:ph type="title"/>
          </p:nvPr>
        </p:nvSpPr>
        <p:spPr>
          <a:xfrm>
            <a:off x="490249" y="609600"/>
            <a:ext cx="8321857" cy="3931350"/>
          </a:xfrm>
          <a:prstGeom prst="rect">
            <a:avLst/>
          </a:prstGeom>
          <a:noFill/>
          <a:ln>
            <a:noFill/>
          </a:ln>
        </p:spPr>
        <p:txBody>
          <a:bodyPr spcFirstLastPara="1" wrap="square" lIns="91425" tIns="91425" rIns="91425" bIns="91425" anchor="t" anchorCtr="0">
            <a:noAutofit/>
          </a:bodyPr>
          <a:lstStyle/>
          <a:p>
            <a:pPr lvl="0">
              <a:buSzPts val="2800"/>
            </a:pPr>
            <a:r>
              <a:rPr lang="en-IN" sz="1600" b="1" dirty="0">
                <a:solidFill>
                  <a:srgbClr val="213163"/>
                </a:solidFill>
              </a:rPr>
              <a:t>Conclusion</a:t>
            </a:r>
            <a:br>
              <a:rPr lang="en-IN" sz="1600" b="1" dirty="0">
                <a:solidFill>
                  <a:srgbClr val="213163"/>
                </a:solidFill>
              </a:rPr>
            </a:br>
            <a:br>
              <a:rPr lang="en-IN" sz="1600" b="1" dirty="0">
                <a:solidFill>
                  <a:srgbClr val="213163"/>
                </a:solidFill>
              </a:rPr>
            </a:br>
            <a:r>
              <a:rPr lang="en-US" sz="1400" dirty="0"/>
              <a:t>An CAR RENTAL APPLICATION is developed where the customers can make an order for the cars and avoid the hassles of waiting for the order to be taken by the waiter. Using the application, the end users register online, read the E-menu card and select the cars from the e-menu card to order cars online. Once the customer selects the required cars item the chef will be able to see the results on the screen and start processing the cars. This application nullifies the need of a waiter or reduces the workload of the </a:t>
            </a:r>
            <a:r>
              <a:rPr lang="en-US" sz="1400" dirty="0" err="1"/>
              <a:t>waiter.The</a:t>
            </a:r>
            <a:r>
              <a:rPr lang="en-US" sz="1400" dirty="0"/>
              <a:t> advantage is that in a crowded restaurant there will be chances that the waiters are overloaded with orders and they are unable to meet the requirements of the customer in a satisfactory manner. Therefore by using this application, the users can directly place the order for cars to the chef online. In conclusion an online car rental system is proposed which is useful in small family run car rental as well as in places like college cafeteria, etc. This project can later be expanded on a larger scale. It is developed for car </a:t>
            </a:r>
            <a:r>
              <a:rPr lang="en-US" sz="1400" dirty="0" err="1"/>
              <a:t>rentalto</a:t>
            </a:r>
            <a:r>
              <a:rPr lang="en-US" sz="1400" dirty="0"/>
              <a:t> simplify their routine managerial and operational task and to improve the dining experience of the </a:t>
            </a:r>
            <a:r>
              <a:rPr lang="en-US" sz="1400" dirty="0" err="1"/>
              <a:t>clients.This</a:t>
            </a:r>
            <a:r>
              <a:rPr lang="en-US" sz="1400" dirty="0"/>
              <a:t> also helps the restaurant owners develop healthy customer relationships by providing reasonably good services. The system also enables the restaurant to know the items available in real time and make changes to their cars and beverage inventory based on the orders placed and the orders completed.</a:t>
            </a:r>
            <a:endParaRPr lang="en-IN" sz="1400" dirty="0"/>
          </a:p>
        </p:txBody>
      </p:sp>
      <p:cxnSp>
        <p:nvCxnSpPr>
          <p:cNvPr id="3145738"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56" name="Google Shape;61;g5fab984687_2_0"/>
          <p:cNvSpPr txBox="1"/>
          <p:nvPr/>
        </p:nvSpPr>
        <p:spPr>
          <a:xfrm>
            <a:off x="138651" y="4649739"/>
            <a:ext cx="318028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a:t>
            </a:r>
            <a:r>
              <a:rPr lang="en-IN" sz="1000" dirty="0"/>
              <a:t>arkajainuniversity.ac.in</a:t>
            </a:r>
            <a:endParaRPr lang="en-IN" sz="1000" dirty="0">
              <a:solidFill>
                <a:schemeClr val="tx1"/>
              </a:solidFill>
            </a:endParaRPr>
          </a:p>
          <a:p>
            <a:pPr>
              <a:buSzPts val="2800"/>
            </a:pPr>
            <a:endParaRPr lang="en-IN" sz="1000" dirty="0">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4"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2097157" name="Picture 10" descr="A blue and white rectangle with a white border  Description automatically generated"/>
          <p:cNvPicPr>
            <a:picLocks noChangeAspect="1"/>
          </p:cNvPicPr>
          <p:nvPr/>
        </p:nvPicPr>
        <p:blipFill>
          <a:blip r:embed="rId3"/>
          <a:stretch>
            <a:fillRect/>
          </a:stretch>
        </p:blipFill>
        <p:spPr>
          <a:xfrm>
            <a:off x="0" y="0"/>
            <a:ext cx="9144000" cy="5143500"/>
          </a:xfrm>
          <a:prstGeom prst="rect">
            <a:avLst/>
          </a:prstGeom>
        </p:spPr>
      </p:pic>
      <p:sp>
        <p:nvSpPr>
          <p:cNvPr id="1048601" name="TextBox 11"/>
          <p:cNvSpPr txBox="1"/>
          <p:nvPr/>
        </p:nvSpPr>
        <p:spPr>
          <a:xfrm>
            <a:off x="2422762" y="970065"/>
            <a:ext cx="4283236" cy="49911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048602"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03" name="TextBox 10"/>
          <p:cNvSpPr txBox="1"/>
          <p:nvPr/>
        </p:nvSpPr>
        <p:spPr>
          <a:xfrm>
            <a:off x="2129473"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t>Car Rentals Application with Django Framework</a:t>
            </a:r>
            <a:r>
              <a:rPr lang="en-US" sz="1600" b="1" dirty="0">
                <a:latin typeface="+mj-lt"/>
              </a:rPr>
              <a:t> </a:t>
            </a:r>
            <a:endParaRPr lang="en-US" sz="1600" b="1" dirty="0">
              <a:latin typeface="+mj-lt"/>
              <a:cs typeface="Poppins"/>
            </a:endParaRPr>
          </a:p>
        </p:txBody>
      </p:sp>
      <p:sp>
        <p:nvSpPr>
          <p:cNvPr id="1048604"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048605"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10" name="Google Shape;61;g5fab984687_2_0"/>
          <p:cNvSpPr txBox="1">
            <a:spLocks noGrp="1"/>
          </p:cNvSpPr>
          <p:nvPr>
            <p:ph type="title"/>
          </p:nvPr>
        </p:nvSpPr>
        <p:spPr>
          <a:xfrm>
            <a:off x="85642" y="547911"/>
            <a:ext cx="7700010" cy="4090800"/>
          </a:xfrm>
          <a:prstGeom prst="rect">
            <a:avLst/>
          </a:prstGeom>
          <a:noFill/>
          <a:ln>
            <a:noFill/>
          </a:ln>
        </p:spPr>
        <p:txBody>
          <a:bodyPr spcFirstLastPara="1" wrap="square" lIns="91425" tIns="91425" rIns="91425" bIns="91425" anchor="t" anchorCtr="0">
            <a:noAutofit/>
          </a:bodyPr>
          <a:lstStyle/>
          <a:p>
            <a:pPr lvl="0">
              <a:buSzPts val="2800"/>
            </a:pPr>
            <a:r>
              <a:rPr lang="en-IN" sz="1600" b="1" dirty="0">
                <a:solidFill>
                  <a:srgbClr val="213163"/>
                </a:solidFill>
              </a:rPr>
              <a:t>Abstract </a:t>
            </a:r>
            <a:br>
              <a:rPr lang="en-IN" sz="1600" b="1" dirty="0">
                <a:solidFill>
                  <a:srgbClr val="213163"/>
                </a:solidFill>
              </a:rPr>
            </a:br>
            <a:br>
              <a:rPr lang="en-IN" sz="1600" b="1" dirty="0">
                <a:solidFill>
                  <a:srgbClr val="213163"/>
                </a:solidFill>
              </a:rPr>
            </a:br>
            <a:r>
              <a:rPr lang="en-US" sz="1600" dirty="0"/>
              <a:t>“</a:t>
            </a:r>
            <a:r>
              <a:rPr lang="en-US" sz="1400" dirty="0"/>
              <a:t>CAR RENTAL APPLICATION WITH DJANGO FRAMEWORK” is a project which aims in developing an Online Application of car rental system. It is a system that enables customer to rent a car to place their choice online at any time at any place. The reason to develop the system is due to the issues of facing by fuel cost. These issues are such as peak hour-long queue issues, increase of taxi and private cabs than visitors, speed major request of car management, limited promotion, and quality control of cars management. Therefore this system enhances the speed and standardization pf taking rental car from the customers and display it to the staff in the website accordingly. Beside that it provide user friendly web-pages and effective advertising medium to the new product of the online car rental system to the customer at reasonable price. Furthermore, it also extend and deliver customer satisfactions especially to the hectic customer or reaching the customers who are constrain of transport to be in car shop. Altogether it is helpful for everyone for the customers and for the traveler’s also.</a:t>
            </a:r>
            <a:endParaRPr lang="en-IN" sz="1400" dirty="0"/>
          </a:p>
        </p:txBody>
      </p:sp>
      <p:cxnSp>
        <p:nvCxnSpPr>
          <p:cNvPr id="3145730" name="Straight Connector 2"/>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1" name="Google Shape;61;g5fab984687_2_0"/>
          <p:cNvSpPr txBox="1"/>
          <p:nvPr/>
        </p:nvSpPr>
        <p:spPr>
          <a:xfrm>
            <a:off x="145277" y="4713110"/>
            <a:ext cx="4671887"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a:t> arkajainuniversity.ac.in</a:t>
            </a:r>
            <a:endParaRPr lang="en-IN" sz="1000"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14" name="Google Shape;61;g5fab984687_2_0"/>
          <p:cNvSpPr txBox="1">
            <a:spLocks noGrp="1"/>
          </p:cNvSpPr>
          <p:nvPr>
            <p:ph type="title"/>
          </p:nvPr>
        </p:nvSpPr>
        <p:spPr>
          <a:xfrm>
            <a:off x="136665" y="585109"/>
            <a:ext cx="7348411" cy="4090800"/>
          </a:xfrm>
          <a:prstGeom prst="rect">
            <a:avLst/>
          </a:prstGeom>
          <a:noFill/>
          <a:ln>
            <a:noFill/>
          </a:ln>
        </p:spPr>
        <p:txBody>
          <a:bodyPr spcFirstLastPara="1" wrap="square" lIns="91425" tIns="91425" rIns="91425" bIns="91425" anchor="t" anchorCtr="0">
            <a:noAutofit/>
          </a:bodyPr>
          <a:lstStyle/>
          <a:p>
            <a:pPr lvl="0">
              <a:buSzPts val="2800"/>
            </a:pPr>
            <a:r>
              <a:rPr lang="en-IN" sz="1600" b="1" dirty="0">
                <a:solidFill>
                  <a:srgbClr val="213163"/>
                </a:solidFill>
              </a:rPr>
              <a:t>Problem Statement</a:t>
            </a:r>
            <a:br>
              <a:rPr lang="en-IN" sz="1600" b="1" dirty="0">
                <a:solidFill>
                  <a:srgbClr val="213163"/>
                </a:solidFill>
              </a:rPr>
            </a:br>
            <a:br>
              <a:rPr lang="en-IN" sz="1600" b="1" dirty="0">
                <a:solidFill>
                  <a:srgbClr val="213163"/>
                </a:solidFill>
              </a:rPr>
            </a:br>
            <a:r>
              <a:rPr lang="en-US" sz="1400" dirty="0"/>
              <a:t>The Manual car rental system provides services only during office hours. So; customers have limited time to make any transactions or reservation of the cars. The existence of the online car rental systems nowadays has overcome the limitation of the business operation hour. However; there is still a few numbers of these online car rental systems in Malaysia and most of the systems offered reservation service for tourists or traveler. Besides that, there are some customers who faced a problem in choosing car to be rented which suitable with some of the important requirements. </a:t>
            </a:r>
            <a:br>
              <a:rPr lang="en-US" sz="1400" dirty="0"/>
            </a:br>
            <a:br>
              <a:rPr lang="en-US" sz="1400" dirty="0"/>
            </a:br>
            <a:r>
              <a:rPr lang="en-US" sz="1400" dirty="0"/>
              <a:t>1. To rent a car a prospective renter must first go to the nearest office to register as a client. </a:t>
            </a:r>
            <a:br>
              <a:rPr lang="en-US" sz="1400" dirty="0"/>
            </a:br>
            <a:br>
              <a:rPr lang="en-US" sz="1400" dirty="0"/>
            </a:br>
            <a:r>
              <a:rPr lang="en-US" sz="1400" dirty="0"/>
              <a:t>2. Cars that provide difficulties to rent out are normally advertised in local or national newspaper. it involves a lot of paper work and consumes time.</a:t>
            </a:r>
            <a:endParaRPr lang="en-IN" sz="1400" dirty="0"/>
          </a:p>
        </p:txBody>
      </p:sp>
      <p:cxnSp>
        <p:nvCxnSpPr>
          <p:cNvPr id="3145731"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5" name="Google Shape;61;g5fab984687_2_0"/>
          <p:cNvSpPr txBox="1"/>
          <p:nvPr/>
        </p:nvSpPr>
        <p:spPr>
          <a:xfrm>
            <a:off x="136665" y="4675910"/>
            <a:ext cx="376609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www.coursehero.com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18" name="Google Shape;61;g5fab984687_2_0"/>
          <p:cNvSpPr txBox="1">
            <a:spLocks noGrp="1"/>
          </p:cNvSpPr>
          <p:nvPr>
            <p:ph type="title"/>
          </p:nvPr>
        </p:nvSpPr>
        <p:spPr>
          <a:xfrm>
            <a:off x="52512" y="607024"/>
            <a:ext cx="8342740" cy="4090800"/>
          </a:xfrm>
          <a:prstGeom prst="rect">
            <a:avLst/>
          </a:prstGeom>
          <a:noFill/>
          <a:ln>
            <a:noFill/>
          </a:ln>
        </p:spPr>
        <p:txBody>
          <a:bodyPr spcFirstLastPara="1" wrap="square" lIns="91425" tIns="91425" rIns="91425" bIns="91425" anchor="t" anchorCtr="0">
            <a:noAutofit/>
          </a:bodyPr>
          <a:lstStyle/>
          <a:p>
            <a:pPr lvl="0">
              <a:buSzPts val="2800"/>
            </a:pPr>
            <a:r>
              <a:rPr lang="en-IN" sz="1600" b="1" dirty="0">
                <a:solidFill>
                  <a:srgbClr val="213163"/>
                </a:solidFill>
              </a:rPr>
              <a:t>Project Overview</a:t>
            </a:r>
            <a:br>
              <a:rPr lang="en-IN" sz="1600" b="1" dirty="0">
                <a:solidFill>
                  <a:srgbClr val="213163"/>
                </a:solidFill>
              </a:rPr>
            </a:br>
            <a:br>
              <a:rPr lang="en-IN" sz="1800" b="1" dirty="0">
                <a:solidFill>
                  <a:srgbClr val="213163"/>
                </a:solidFill>
              </a:rPr>
            </a:br>
            <a:r>
              <a:rPr lang="en-US" sz="1600" dirty="0"/>
              <a:t>The primary purpose of an online car rental system is to allow customers to easily do order at website over the internet. With the improvement of technology, online car rental systems are becoming a popular topic. That’s because they are serving the ever-increasing Demand for convince. It benefits both the customer and the business. With a website or mobile app, customers can easily Browse all the dishes and place order of their </a:t>
            </a:r>
            <a:r>
              <a:rPr lang="en-US" sz="1600" dirty="0" err="1"/>
              <a:t>favourite</a:t>
            </a:r>
            <a:r>
              <a:rPr lang="en-US" sz="1600" dirty="0"/>
              <a:t> one. From the car rental perspective, they no longer spend time taking the customer’s order, stop worrying about communication errors and streamline their order management workflow. The main purpose behind building this website is to establish A smooth and easy way of ordering process to the users so they Didn’t get any trouble in placing orders or cancelling orders. In this project everything has been made in synchronize way with full order and sequence admin has full control over the system. And user will get a lot of facilities in this system. </a:t>
            </a:r>
            <a:endParaRPr lang="en-IN" sz="1600" dirty="0"/>
          </a:p>
        </p:txBody>
      </p:sp>
      <p:cxnSp>
        <p:nvCxnSpPr>
          <p:cNvPr id="3145732"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9" name="Google Shape;61;g5fab984687_2_0"/>
          <p:cNvSpPr txBox="1"/>
          <p:nvPr/>
        </p:nvSpPr>
        <p:spPr>
          <a:xfrm>
            <a:off x="235392" y="4697824"/>
            <a:ext cx="2690687"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a:t>
            </a:r>
            <a:r>
              <a:rPr lang="en-IN" sz="1000" dirty="0"/>
              <a:t>arkajainuniversity.ac.in</a:t>
            </a:r>
            <a:endParaRPr lang="en-IN" sz="1000" dirty="0">
              <a:solidFill>
                <a:schemeClr val="tx1"/>
              </a:solidFill>
            </a:endParaRPr>
          </a:p>
          <a:p>
            <a:pPr>
              <a:buSzPts val="2800"/>
            </a:pPr>
            <a:endParaRPr lang="en-IN" sz="1000"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22" name="Google Shape;61;g5fab984687_2_0"/>
          <p:cNvSpPr txBox="1">
            <a:spLocks noGrp="1"/>
          </p:cNvSpPr>
          <p:nvPr>
            <p:ph type="title"/>
          </p:nvPr>
        </p:nvSpPr>
        <p:spPr>
          <a:xfrm>
            <a:off x="138533" y="477078"/>
            <a:ext cx="8866934" cy="4063872"/>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048623" name="TextBox 10"/>
          <p:cNvSpPr txBox="1"/>
          <p:nvPr/>
        </p:nvSpPr>
        <p:spPr>
          <a:xfrm>
            <a:off x="138533" y="1102220"/>
            <a:ext cx="8866934" cy="3139440"/>
          </a:xfrm>
          <a:prstGeom prst="rect">
            <a:avLst/>
          </a:prstGeom>
          <a:noFill/>
        </p:spPr>
        <p:txBody>
          <a:bodyPr wrap="square">
            <a:spAutoFit/>
          </a:bodyPr>
          <a:lstStyle/>
          <a:p>
            <a:pPr>
              <a:lnSpc>
                <a:spcPct val="150000"/>
              </a:lnSpc>
            </a:pPr>
            <a:r>
              <a:rPr lang="en-US" dirty="0"/>
              <a:t>The existing system is a manual one. After studying the problems of the existing system, the following requirements have been identified. </a:t>
            </a:r>
          </a:p>
          <a:p>
            <a:pPr marL="342900" indent="-342900">
              <a:lnSpc>
                <a:spcPct val="150000"/>
              </a:lnSpc>
              <a:buAutoNum type="arabicPeriod"/>
            </a:pPr>
            <a:r>
              <a:rPr lang="en-US" dirty="0"/>
              <a:t>Develop a new system that will reduce the manual effort of creating reports</a:t>
            </a:r>
          </a:p>
          <a:p>
            <a:pPr marL="342900" indent="-342900">
              <a:lnSpc>
                <a:spcPct val="150000"/>
              </a:lnSpc>
              <a:buAutoNum type="arabicPeriod"/>
            </a:pPr>
            <a:r>
              <a:rPr lang="en-US" dirty="0"/>
              <a:t>Develop a system that will built-up the database to facilitate future information and retrieval for analysis and other statements.</a:t>
            </a:r>
          </a:p>
          <a:p>
            <a:pPr marL="342900" indent="-342900">
              <a:lnSpc>
                <a:spcPct val="150000"/>
              </a:lnSpc>
              <a:buAutoNum type="arabicPeriod"/>
            </a:pPr>
            <a:r>
              <a:rPr lang="en-US" dirty="0"/>
              <a:t>Develop a system that will automate the monitoring of any problem During Analysis. </a:t>
            </a:r>
          </a:p>
          <a:p>
            <a:pPr marL="342900" indent="-342900">
              <a:lnSpc>
                <a:spcPct val="150000"/>
              </a:lnSpc>
              <a:buAutoNum type="arabicPeriod"/>
            </a:pPr>
            <a:r>
              <a:rPr lang="en-US" dirty="0"/>
              <a:t>Develop a system that has a flexible form design.</a:t>
            </a:r>
          </a:p>
          <a:p>
            <a:pPr marL="342900" indent="-342900">
              <a:lnSpc>
                <a:spcPct val="150000"/>
              </a:lnSpc>
              <a:buAutoNum type="arabicPeriod"/>
            </a:pPr>
            <a:r>
              <a:rPr lang="en-US" dirty="0"/>
              <a:t>The system should have provision to view performance during working with system After completing the requirement determination and doing re analysis a new system is designed which could solve the problem of existing system and fulfill the requirement of the users. </a:t>
            </a: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3145733"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TextBox 2"/>
          <p:cNvSpPr txBox="1"/>
          <p:nvPr/>
        </p:nvSpPr>
        <p:spPr>
          <a:xfrm>
            <a:off x="492236" y="594573"/>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3145734"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8"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1048629" name="Title 4"/>
          <p:cNvSpPr>
            <a:spLocks noGrp="1"/>
          </p:cNvSpPr>
          <p:nvPr>
            <p:ph type="title"/>
          </p:nvPr>
        </p:nvSpPr>
        <p:spPr>
          <a:xfrm>
            <a:off x="492236" y="783441"/>
            <a:ext cx="7551834" cy="3855270"/>
          </a:xfrm>
        </p:spPr>
        <p:txBody>
          <a:bodyPr/>
          <a:lstStyle/>
          <a:p>
            <a:r>
              <a:rPr lang="en-US" sz="1600" dirty="0"/>
              <a:t>The benefits of the “Designing Training Database &amp; Effectiveness” are as follows:- </a:t>
            </a:r>
            <a:br>
              <a:rPr lang="en-US" sz="1600" dirty="0"/>
            </a:br>
            <a:br>
              <a:rPr lang="en-US" sz="1600" dirty="0"/>
            </a:br>
            <a:r>
              <a:rPr lang="en-US" sz="1600" dirty="0"/>
              <a:t>• Quick and easy retrieval of information</a:t>
            </a:r>
            <a:br>
              <a:rPr lang="en-US" sz="1600" dirty="0"/>
            </a:br>
            <a:br>
              <a:rPr lang="en-US" sz="1600" dirty="0"/>
            </a:br>
            <a:r>
              <a:rPr lang="en-US" sz="1600" dirty="0"/>
              <a:t> • Low cost maintenance. </a:t>
            </a:r>
            <a:br>
              <a:rPr lang="en-US" sz="1600" dirty="0"/>
            </a:br>
            <a:br>
              <a:rPr lang="en-US" sz="1600" dirty="0"/>
            </a:br>
            <a:r>
              <a:rPr lang="en-US" sz="1600" dirty="0"/>
              <a:t>• The system is not person dependent.</a:t>
            </a:r>
            <a:br>
              <a:rPr lang="en-US" sz="1600" dirty="0"/>
            </a:br>
            <a:r>
              <a:rPr lang="en-US" sz="1600" dirty="0"/>
              <a:t> </a:t>
            </a:r>
            <a:br>
              <a:rPr lang="en-US" sz="1600" dirty="0"/>
            </a:br>
            <a:r>
              <a:rPr lang="en-US" sz="1600" dirty="0"/>
              <a:t>• Knowledge of computer skill required is minimum.</a:t>
            </a:r>
            <a:br>
              <a:rPr lang="en-US" sz="1600" dirty="0"/>
            </a:br>
            <a:br>
              <a:rPr lang="en-US" sz="1600" dirty="0"/>
            </a:br>
            <a:r>
              <a:rPr lang="en-US" sz="1600" dirty="0"/>
              <a:t> • Use of this system will automate the function.</a:t>
            </a:r>
            <a:br>
              <a:rPr lang="en-US" sz="1600" dirty="0"/>
            </a:br>
            <a:br>
              <a:rPr lang="en-US" sz="1600" dirty="0"/>
            </a:br>
            <a:r>
              <a:rPr lang="en-US" sz="1600" dirty="0"/>
              <a:t>• It will also lead this system to improve the quality</a:t>
            </a:r>
            <a:endParaRPr lang="en-IN"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0" name="TextBox 2"/>
          <p:cNvSpPr txBox="1"/>
          <p:nvPr/>
        </p:nvSpPr>
        <p:spPr>
          <a:xfrm>
            <a:off x="138652" y="805841"/>
            <a:ext cx="8017933" cy="700000"/>
          </a:xfrm>
          <a:prstGeom prst="rect">
            <a:avLst/>
          </a:prstGeom>
          <a:noFill/>
        </p:spPr>
        <p:txBody>
          <a:bodyPr wrap="square">
            <a:spAutoFit/>
          </a:bodyPr>
          <a:lstStyle/>
          <a:p>
            <a:pPr marL="457200" lvl="1" algn="l">
              <a:lnSpc>
                <a:spcPct val="150000"/>
              </a:lnSpc>
            </a:pPr>
            <a:endParaRPr lang="en-US"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3145735"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1"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1048632" name="Title 4"/>
          <p:cNvSpPr>
            <a:spLocks noGrp="1"/>
          </p:cNvSpPr>
          <p:nvPr>
            <p:ph type="title"/>
          </p:nvPr>
        </p:nvSpPr>
        <p:spPr>
          <a:xfrm>
            <a:off x="490249" y="682486"/>
            <a:ext cx="7666335" cy="3858463"/>
          </a:xfrm>
        </p:spPr>
        <p:txBody>
          <a:bodyPr/>
          <a:lstStyle/>
          <a:p>
            <a:r>
              <a:rPr lang="en-US" sz="1800" dirty="0"/>
              <a:t>This Car Rental System project will enable the user to rent a vehicle. The user shall login to the system and check for availability of cars. The user specifies a type of car and the journey date and time. The Car Rental System shall check for the availability of the car and rent the car to the customer. The user can make payment online. The tool is designed using VB.net. All the data regarding the rental cars are stored in MySQL database. The user has to enter his name, address, phone details and check for the cars available for rent. The UI is very simple and the connectivity to back end is robust. The main advantage is that the user shall be able to choose a car depending on his budget.</a:t>
            </a:r>
            <a:br>
              <a:rPr lang="en-US" sz="1800" dirty="0">
                <a:solidFill>
                  <a:srgbClr val="374151"/>
                </a:solidFill>
                <a:latin typeface="Times New Roman" panose="02020603050405020304" pitchFamily="18" charset="0"/>
                <a:cs typeface="Times New Roman" panose="02020603050405020304" pitchFamily="18" charset="0"/>
              </a:rPr>
            </a:br>
            <a:endParaRPr lang="en-IN"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33"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1048634"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4194304" name="Diagram 4"/>
          <p:cNvGraphicFramePr>
            <a:graphicFrameLocks/>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97158" name="Picture 8"/>
          <p:cNvPicPr>
            <a:picLocks noChangeAspect="1"/>
          </p:cNvPicPr>
          <p:nvPr/>
        </p:nvPicPr>
        <p:blipFill>
          <a:blip r:embed="rId8"/>
          <a:stretch>
            <a:fillRect/>
          </a:stretch>
        </p:blipFill>
        <p:spPr>
          <a:xfrm>
            <a:off x="1021171" y="1723257"/>
            <a:ext cx="2956469" cy="2573047"/>
          </a:xfrm>
          <a:prstGeom prst="rect">
            <a:avLst/>
          </a:prstGeom>
        </p:spPr>
      </p:pic>
      <p:pic>
        <p:nvPicPr>
          <p:cNvPr id="2097159" name="Picture 10"/>
          <p:cNvPicPr>
            <a:picLocks noChangeAspect="1"/>
          </p:cNvPicPr>
          <p:nvPr/>
        </p:nvPicPr>
        <p:blipFill>
          <a:blip r:embed="rId9"/>
          <a:stretch>
            <a:fillRect/>
          </a:stretch>
        </p:blipFill>
        <p:spPr>
          <a:xfrm>
            <a:off x="4564380" y="1712692"/>
            <a:ext cx="4165599" cy="2090952"/>
          </a:xfrm>
          <a:prstGeom prst="rect">
            <a:avLst/>
          </a:prstGeom>
        </p:spPr>
      </p:pic>
      <p:sp>
        <p:nvSpPr>
          <p:cNvPr id="1048635" name="TextBox 11"/>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048636" name="TextBox 12"/>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3145736" name="Straight Connector 5"/>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1C8AE9E-D236-9E40-8357-85D7426EC24F}">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18</Slides>
  <Notes>10</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Simple Light</vt:lpstr>
      <vt:lpstr>PowerPoint Presentation</vt:lpstr>
      <vt:lpstr>PowerPoint Presentation</vt:lpstr>
      <vt:lpstr>Abstract   “CAR RENTAL APPLICATION WITH DJANGO FRAMEWORK” is a project which aims in developing an Online Application of car rental system. It is a system that enables customer to rent a car to place their choice online at any time at any place. The reason to develop the system is due to the issues of facing by fuel cost. These issues are such as peak hour-long queue issues, increase of taxi and private cabs than visitors, speed major request of car management, limited promotion, and quality control of cars management. Therefore this system enhances the speed and standardization pf taking rental car from the customers and display it to the staff in the website accordingly. Beside that it provide user friendly web-pages and effective advertising medium to the new product of the online car rental system to the customer at reasonable price. Furthermore, it also extend and deliver customer satisfactions especially to the hectic customer or reaching the customers who are constrain of transport to be in car shop. Altogether it is helpful for everyone for the customers and for the traveler’s also.</vt:lpstr>
      <vt:lpstr>Problem Statement  The Manual car rental system provides services only during office hours. So; customers have limited time to make any transactions or reservation of the cars. The existence of the online car rental systems nowadays has overcome the limitation of the business operation hour. However; there is still a few numbers of these online car rental systems in Malaysia and most of the systems offered reservation service for tourists or traveler. Besides that, there are some customers who faced a problem in choosing car to be rented which suitable with some of the important requirements.   1. To rent a car a prospective renter must first go to the nearest office to register as a client.   2. Cars that provide difficulties to rent out are normally advertised in local or national newspaper. it involves a lot of paper work and consumes time.</vt:lpstr>
      <vt:lpstr>Project Overview  The primary purpose of an online car rental system is to allow customers to easily do order at website over the internet. With the improvement of technology, online car rental systems are becoming a popular topic. That’s because they are serving the ever-increasing Demand for convince. It benefits both the customer and the business. With a website or mobile app, customers can easily Browse all the dishes and place order of their favourite one. From the car rental perspective, they no longer spend time taking the customer’s order, stop worrying about communication errors and streamline their order management workflow. The main purpose behind building this website is to establish A smooth and easy way of ordering process to the users so they Didn’t get any trouble in placing orders or cancelling orders. In this project everything has been made in synchronize way with full order and sequence admin has full control over the system. And user will get a lot of facilities in this system. </vt:lpstr>
      <vt:lpstr>Proposed Solution</vt:lpstr>
      <vt:lpstr>The benefits of the “Designing Training Database &amp; Effectiveness” are as follows:-   • Quick and easy retrieval of information   • Low cost maintenance.   • The system is not person dependent.   • Knowledge of computer skill required is minimum.   • Use of this system will automate the function.  • It will also lead this system to improve the quality</vt:lpstr>
      <vt:lpstr>This Car Rental System project will enable the user to rent a vehicle. The user shall login to the system and check for availability of cars. The user specifies a type of car and the journey date and time. The Car Rental System shall check for the availability of the car and rent the car to the customer. The user can make payment online. The tool is designed using VB.net. All the data regarding the rental cars are stored in MySQL database. The user has to enter his name, address, phone details and check for the cars available for rent. The UI is very simple and the connectivity to back end is robust. The main advantage is that the user shall be able to choose a car depending on his budget. </vt:lpstr>
      <vt:lpstr>Technology Used</vt:lpstr>
      <vt:lpstr>Modelling &amp; Results  This project traverses a lot of areas ranging from business concept to computing field, and required to perform several researches to be able to achieve the project objectives. The area covers include: Car rental industry: This includes study on how the car rental business is being done, process involved and opportunity that exist for improvement. General customers as well as the company’s staff will be able to use the system effectively. Web-platform means that the system will be available for access 24/7 except when there is a temporary server issue which is expected to be minimal. The system hasre acheda steady state where all bugs have been eliminated. The system is operated at a high level of efficiency and all teachers and users associated with the system understand its advantage. The system solves the problem- it was intended to solve as requirement specification. The system is user friendly &amp; easy to maintain. </vt:lpstr>
      <vt:lpstr>Homepage</vt:lpstr>
      <vt:lpstr>About-Us-Page</vt:lpstr>
      <vt:lpstr>Service-Page</vt:lpstr>
      <vt:lpstr>Departments-Page</vt:lpstr>
      <vt:lpstr>Blog-Page</vt:lpstr>
      <vt:lpstr>Future Enhancements:  This order cars online system project aimed at developing an online car rental system which can be used in small places, and medium cities firstly and then on a large scale.  ▪ It is developed to help car rental to simplify their daily operational and managerial task as well as improve the dining experience of customers.  ▪ And also helps restaurant develop healthy customer relationships by providing good services. The system enables staff to let update and make changes to their cars and beverage list information based on the orders placed and the orders completed. </vt:lpstr>
      <vt:lpstr>Conclusion  An CAR RENTAL APPLICATION is developed where the customers can make an order for the cars and avoid the hassles of waiting for the order to be taken by the waiter. Using the application, the end users register online, read the E-menu card and select the cars from the e-menu card to order cars online. Once the customer selects the required cars item the chef will be able to see the results on the screen and start processing the cars. This application nullifies the need of a waiter or reduces the workload of the waiter.The advantage is that in a crowded restaurant there will be chances that the waiters are overloaded with orders and they are unable to meet the requirements of the customer in a satisfactory manner. Therefore by using this application, the users can directly place the order for cars to the chef online. In conclusion an online car rental system is proposed which is useful in small family run car rental as well as in places like college cafeteria, etc. This project can later be expanded on a larger scale. It is developed for car rentalto simplify their routine managerial and operational task and to improve the dining experience of the clients.This also helps the restaurant owners develop healthy customer relationships by providing reasonably good services. The system also enables the restaurant to know the items available in real time and make changes to their cars and beverage inventory based on the orders placed and the orders completed.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Deva Baskaran</cp:lastModifiedBy>
  <cp:revision>4</cp:revision>
  <dcterms:created xsi:type="dcterms:W3CDTF">2024-04-06T19:37:02Z</dcterms:created>
  <dcterms:modified xsi:type="dcterms:W3CDTF">2024-04-12T07:16:21Z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7cd4ae4bc54345abbcdc6d58e7e95fd1</vt:lpwstr>
  </property>
</Properties>
</file>