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F7C072-9A87-4637-A003-70B62A6137EB}">
  <a:tblStyle styleId="{95F7C072-9A87-4637-A003-70B62A6137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bold.fntdata"/><Relationship Id="rId23" Type="http://schemas.openxmlformats.org/officeDocument/2006/relationships/slide" Target="slides/slide17.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Roboto-boldItalic.fntdata"/><Relationship Id="rId25" Type="http://schemas.openxmlformats.org/officeDocument/2006/relationships/slide" Target="slides/slide19.xml"/><Relationship Id="rId47"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2036466cca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2036466cc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2036466cca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2036466cca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e68c251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e68c251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e68c251d8_0_4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e68c251d8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e68c251d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e68c251d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e68c251d8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e68c251d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1e68c251d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1e68c251d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f594e13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f594e13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e68c251d8_0_1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e68c251d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1e68c251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1e68c251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1e68c251d8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1e68c251d8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e68c251d8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e68c251d8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e68c251d8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1e68c251d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1e68c251d8_0_2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1e68c251d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1e68c251d8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1e68c251d8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1e68c251d8_0_2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1e68c251d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1e68c251d8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1e68c251d8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1e68c251d8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1e68c251d8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1e68c251d8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1e68c251d8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7d80cca177d353ac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7d80cca177d353ac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7d80cca177d353a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7d80cca177d353a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1e68c251d8_0_3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1e68c251d8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1e68c251d8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1e68c251d8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1f594e13a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1f594e13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206cc19b2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206cc19b2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1e68c251d8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1e68c251d8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1e68c251d8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1e68c251d8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f594e13a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f594e13a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e68c251d8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e68c251d8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2036466cc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2036466cc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f594e13a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f594e13a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2036466cca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2036466cc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1">
  <p:cSld name="MAIN_POINT_1_1">
    <p:bg>
      <p:bgPr>
        <a:solidFill>
          <a:schemeClr val="lt1"/>
        </a:solidFill>
      </p:bgPr>
    </p:bg>
    <p:spTree>
      <p:nvGrpSpPr>
        <p:cNvPr id="74" name="Shape 74"/>
        <p:cNvGrpSpPr/>
        <p:nvPr/>
      </p:nvGrpSpPr>
      <p:grpSpPr>
        <a:xfrm>
          <a:off x="0" y="0"/>
          <a:ext cx="0" cy="0"/>
          <a:chOff x="0" y="0"/>
          <a:chExt cx="0" cy="0"/>
        </a:xfrm>
      </p:grpSpPr>
      <p:sp>
        <p:nvSpPr>
          <p:cNvPr id="75" name="Google Shape;75;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76" name="Google Shape;76;p11"/>
          <p:cNvGrpSpPr/>
          <p:nvPr/>
        </p:nvGrpSpPr>
        <p:grpSpPr>
          <a:xfrm>
            <a:off x="6098378" y="5"/>
            <a:ext cx="3045625" cy="2030570"/>
            <a:chOff x="6098378" y="5"/>
            <a:chExt cx="3045625" cy="2030570"/>
          </a:xfrm>
        </p:grpSpPr>
        <p:sp>
          <p:nvSpPr>
            <p:cNvPr id="77" name="Google Shape;77;p11"/>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 name="Google Shape;83;p11"/>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84" name="Google Shape;84;p11"/>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12"/>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8" name="Google Shape;88;p1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1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90" name="Google Shape;9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13"/>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93" name="Google Shape;93;p1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4" name="Shape 94"/>
        <p:cNvGrpSpPr/>
        <p:nvPr/>
      </p:nvGrpSpPr>
      <p:grpSpPr>
        <a:xfrm>
          <a:off x="0" y="0"/>
          <a:ext cx="0" cy="0"/>
          <a:chOff x="0" y="0"/>
          <a:chExt cx="0" cy="0"/>
        </a:xfrm>
      </p:grpSpPr>
      <p:grpSp>
        <p:nvGrpSpPr>
          <p:cNvPr id="95" name="Google Shape;95;p14"/>
          <p:cNvGrpSpPr/>
          <p:nvPr/>
        </p:nvGrpSpPr>
        <p:grpSpPr>
          <a:xfrm>
            <a:off x="6098378" y="5"/>
            <a:ext cx="3045625" cy="2030570"/>
            <a:chOff x="6098378" y="5"/>
            <a:chExt cx="3045625" cy="2030570"/>
          </a:xfrm>
        </p:grpSpPr>
        <p:sp>
          <p:nvSpPr>
            <p:cNvPr id="96" name="Google Shape;96;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02" name="Google Shape;102;p14"/>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103" name="Google Shape;103;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solidFill>
          <a:schemeClr val="lt1"/>
        </a:solidFill>
      </p:bgPr>
    </p:bg>
    <p:spTree>
      <p:nvGrpSpPr>
        <p:cNvPr id="104" name="Shape 104"/>
        <p:cNvGrpSpPr/>
        <p:nvPr/>
      </p:nvGrpSpPr>
      <p:grpSpPr>
        <a:xfrm>
          <a:off x="0" y="0"/>
          <a:ext cx="0" cy="0"/>
          <a:chOff x="0" y="0"/>
          <a:chExt cx="0" cy="0"/>
        </a:xfrm>
      </p:grpSpPr>
      <p:sp>
        <p:nvSpPr>
          <p:cNvPr id="105" name="Google Shape;105;p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6" name="Google Shape;106;p15"/>
          <p:cNvGrpSpPr/>
          <p:nvPr/>
        </p:nvGrpSpPr>
        <p:grpSpPr>
          <a:xfrm>
            <a:off x="6098378" y="5"/>
            <a:ext cx="3045625" cy="2030570"/>
            <a:chOff x="6098378" y="5"/>
            <a:chExt cx="3045625" cy="2030570"/>
          </a:xfrm>
        </p:grpSpPr>
        <p:sp>
          <p:nvSpPr>
            <p:cNvPr id="107" name="Google Shape;107;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3" name="Google Shape;113;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1">
  <p:cSld name="BIG_NUMBER_1_1">
    <p:bg>
      <p:bgPr>
        <a:solidFill>
          <a:schemeClr val="lt1"/>
        </a:solidFill>
      </p:bgPr>
    </p:bg>
    <p:spTree>
      <p:nvGrpSpPr>
        <p:cNvPr id="114" name="Shape 114"/>
        <p:cNvGrpSpPr/>
        <p:nvPr/>
      </p:nvGrpSpPr>
      <p:grpSpPr>
        <a:xfrm>
          <a:off x="0" y="0"/>
          <a:ext cx="0" cy="0"/>
          <a:chOff x="0" y="0"/>
          <a:chExt cx="0" cy="0"/>
        </a:xfrm>
      </p:grpSpPr>
      <p:sp>
        <p:nvSpPr>
          <p:cNvPr id="115" name="Google Shape;115;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16" name="Google Shape;116;p16"/>
          <p:cNvGrpSpPr/>
          <p:nvPr/>
        </p:nvGrpSpPr>
        <p:grpSpPr>
          <a:xfrm>
            <a:off x="6098378" y="5"/>
            <a:ext cx="3045625" cy="2030570"/>
            <a:chOff x="6098378" y="5"/>
            <a:chExt cx="3045625" cy="2030570"/>
          </a:xfrm>
        </p:grpSpPr>
        <p:sp>
          <p:nvSpPr>
            <p:cNvPr id="117" name="Google Shape;117;p1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23" name="Google Shape;123;p1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24" name="Google Shape;124;p1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38" name="Shape 38"/>
        <p:cNvGrpSpPr/>
        <p:nvPr/>
      </p:nvGrpSpPr>
      <p:grpSpPr>
        <a:xfrm>
          <a:off x="0" y="0"/>
          <a:ext cx="0" cy="0"/>
          <a:chOff x="0" y="0"/>
          <a:chExt cx="0" cy="0"/>
        </a:xfrm>
      </p:grpSpPr>
      <p:sp>
        <p:nvSpPr>
          <p:cNvPr id="39" name="Google Shape;39;p5"/>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6" name="Google Shape;46;p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7" name="Google Shape;47;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0" name="Google Shape;50;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8"/>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4" name="Google Shape;54;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5" name="Shape 55"/>
        <p:cNvGrpSpPr/>
        <p:nvPr/>
      </p:nvGrpSpPr>
      <p:grpSpPr>
        <a:xfrm>
          <a:off x="0" y="0"/>
          <a:ext cx="0" cy="0"/>
          <a:chOff x="0" y="0"/>
          <a:chExt cx="0" cy="0"/>
        </a:xfrm>
      </p:grpSpPr>
      <p:grpSp>
        <p:nvGrpSpPr>
          <p:cNvPr id="56" name="Google Shape;56;p9"/>
          <p:cNvGrpSpPr/>
          <p:nvPr/>
        </p:nvGrpSpPr>
        <p:grpSpPr>
          <a:xfrm>
            <a:off x="6098378" y="5"/>
            <a:ext cx="3045625" cy="2030570"/>
            <a:chOff x="6098378" y="5"/>
            <a:chExt cx="3045625" cy="2030570"/>
          </a:xfrm>
        </p:grpSpPr>
        <p:sp>
          <p:nvSpPr>
            <p:cNvPr id="57" name="Google Shape;57;p9"/>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9"/>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3" name="Google Shape;63;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lt1"/>
        </a:solidFill>
      </p:bgPr>
    </p:bg>
    <p:spTree>
      <p:nvGrpSpPr>
        <p:cNvPr id="64" name="Shape 64"/>
        <p:cNvGrpSpPr/>
        <p:nvPr/>
      </p:nvGrpSpPr>
      <p:grpSpPr>
        <a:xfrm>
          <a:off x="0" y="0"/>
          <a:ext cx="0" cy="0"/>
          <a:chOff x="0" y="0"/>
          <a:chExt cx="0" cy="0"/>
        </a:xfrm>
      </p:grpSpPr>
      <p:sp>
        <p:nvSpPr>
          <p:cNvPr id="65" name="Google Shape;65;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66" name="Google Shape;66;p10"/>
          <p:cNvGrpSpPr/>
          <p:nvPr/>
        </p:nvGrpSpPr>
        <p:grpSpPr>
          <a:xfrm>
            <a:off x="6098378" y="5"/>
            <a:ext cx="3045625" cy="2030570"/>
            <a:chOff x="6098378" y="5"/>
            <a:chExt cx="3045625" cy="2030570"/>
          </a:xfrm>
        </p:grpSpPr>
        <p:sp>
          <p:nvSpPr>
            <p:cNvPr id="67" name="Google Shape;67;p1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1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3" name="Google Shape;73;p1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github.com/sotomsa/HuffPostDataSet" TargetMode="External"/><Relationship Id="rId4" Type="http://schemas.openxmlformats.org/officeDocument/2006/relationships/hyperlink" Target="https://www.researchgate.net/publication/346992862_Towards_Re-Inventing_Psychohistory_Predicting_the_Popularity_of_Tomorrow's_News_from_Yesterday's_Twitter_and_News_Feed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github.com/ictmcg/news-environment-perception" TargetMode="External"/><Relationship Id="rId4" Type="http://schemas.openxmlformats.org/officeDocument/2006/relationships/hyperlink" Target="https://aclanthology.org/2020.lrec-1.509.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trends.google.com/trends/explore?date=now%201-d&amp;geo=US&amp;q=donald%20trump,joe%20biden&amp;hl=e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medium.com/@abhishekjainindore24/n-grams-in-nlp-a7c05c1aff12"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hyperlink" Target="https://arxiv.org/pdf/2209.11429" TargetMode="External"/><Relationship Id="rId4" Type="http://schemas.openxmlformats.org/officeDocument/2006/relationships/hyperlink" Target="https://www.kaggle.com/datasets/rmisra/news-category-dataset?resource=download" TargetMode="External"/><Relationship Id="rId9" Type="http://schemas.openxmlformats.org/officeDocument/2006/relationships/hyperlink" Target="http://medium.com/@abhishekjainindore24/n-grams-in-nlp-a7c05c1aff12" TargetMode="External"/><Relationship Id="rId5" Type="http://schemas.openxmlformats.org/officeDocument/2006/relationships/hyperlink" Target="https://rishabhmisra.github.io/Sculpting_Data_for_ML.pdf" TargetMode="External"/><Relationship Id="rId6" Type="http://schemas.openxmlformats.org/officeDocument/2006/relationships/hyperlink" Target="https://rishabhmisra.github.io/publications/" TargetMode="External"/><Relationship Id="rId7" Type="http://schemas.openxmlformats.org/officeDocument/2006/relationships/hyperlink" Target="https://www.tableau.com/blog/beyond-visuals-elevating-text-first-class-citizen-dashboard-design" TargetMode="External"/><Relationship Id="rId8" Type="http://schemas.openxmlformats.org/officeDocument/2006/relationships/hyperlink" Target="http://medium.com/@abhishekjainindore24/n-grams-in-nlp-a7c05c1aff1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xiv.org/pdf/2209.1142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rxiv.org/pdf/2209.1142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arxiv.org/abs/2209.11429" TargetMode="External"/><Relationship Id="rId4" Type="http://schemas.openxmlformats.org/officeDocument/2006/relationships/hyperlink" Target="https://rishabhmisra.github.io/Sculpting_Data_for_ML.pdf" TargetMode="External"/><Relationship Id="rId5" Type="http://schemas.openxmlformats.org/officeDocument/2006/relationships/hyperlink" Target="https://github.com/rishabhmisra/News-Category-Dataset" TargetMode="External"/><Relationship Id="rId6" Type="http://schemas.openxmlformats.org/officeDocument/2006/relationships/hyperlink" Target="https://www.tandfonline.com/doi/full/10.1080/19312458.2022.212809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huggingface.co/Yueh-Huan/news-category-classification-distilbert" TargetMode="External"/><Relationship Id="rId4" Type="http://schemas.openxmlformats.org/officeDocument/2006/relationships/hyperlink" Target="https://www.researchgate.net/publication/345506060_A_Novel_Approach_to_Categorize_News_Articles_From_Headlines_and_Short_Text" TargetMode="External"/><Relationship Id="rId5" Type="http://schemas.openxmlformats.org/officeDocument/2006/relationships/hyperlink" Target="https://www.researchgate.net/publication/380837270_Interpretability_of_Machine_Learning_Algorithms_for_News_Category_Classification_Using_XA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18"/>
          <p:cNvGrpSpPr/>
          <p:nvPr/>
        </p:nvGrpSpPr>
        <p:grpSpPr>
          <a:xfrm>
            <a:off x="4939500" y="1219611"/>
            <a:ext cx="3837000" cy="2704200"/>
            <a:chOff x="4939500" y="1219611"/>
            <a:chExt cx="3837000" cy="2704200"/>
          </a:xfrm>
        </p:grpSpPr>
        <p:cxnSp>
          <p:nvCxnSpPr>
            <p:cNvPr id="132" name="Google Shape;132;p18"/>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3" name="Google Shape;133;p18"/>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4" name="Google Shape;134;p18"/>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5" name="Google Shape;135;p18"/>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6" name="Google Shape;136;p18"/>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7" name="Google Shape;137;p18"/>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8" name="Google Shape;138;p18"/>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39" name="Google Shape;139;p18"/>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0" name="Google Shape;140;p18"/>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1" name="Google Shape;141;p18"/>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42" name="Google Shape;142;p18"/>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Exploring and Visualizing Trends in News Data</a:t>
            </a:r>
            <a:endParaRPr/>
          </a:p>
        </p:txBody>
      </p:sp>
      <p:sp>
        <p:nvSpPr>
          <p:cNvPr id="144" name="Google Shape;144;p1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AIT 684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Nikitha Budipati</a:t>
            </a:r>
            <a:endParaRPr/>
          </a:p>
          <a:p>
            <a:pPr indent="0" lvl="0" marL="0" rtl="0" algn="l">
              <a:spcBef>
                <a:spcPts val="0"/>
              </a:spcBef>
              <a:spcAft>
                <a:spcPts val="0"/>
              </a:spcAft>
              <a:buNone/>
            </a:pPr>
            <a:r>
              <a:rPr lang="en"/>
              <a:t>Sophia Herman</a:t>
            </a:r>
            <a:endParaRPr/>
          </a:p>
          <a:p>
            <a:pPr indent="0" lvl="0" marL="0" rtl="0" algn="ctr">
              <a:spcBef>
                <a:spcPts val="0"/>
              </a:spcBef>
              <a:spcAft>
                <a:spcPts val="0"/>
              </a:spcAft>
              <a:buNone/>
            </a:pPr>
            <a:r>
              <a:t/>
            </a:r>
            <a:endParaRPr/>
          </a:p>
        </p:txBody>
      </p:sp>
      <p:grpSp>
        <p:nvGrpSpPr>
          <p:cNvPr id="145" name="Google Shape;145;p18"/>
          <p:cNvGrpSpPr/>
          <p:nvPr/>
        </p:nvGrpSpPr>
        <p:grpSpPr>
          <a:xfrm>
            <a:off x="4939534" y="2017046"/>
            <a:ext cx="3825543" cy="1573620"/>
            <a:chOff x="1000000" y="2393988"/>
            <a:chExt cx="4144235" cy="1704713"/>
          </a:xfrm>
        </p:grpSpPr>
        <p:sp>
          <p:nvSpPr>
            <p:cNvPr id="146" name="Google Shape;146;p18"/>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47" name="Google Shape;147;p18"/>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8"/>
          <p:cNvGrpSpPr/>
          <p:nvPr/>
        </p:nvGrpSpPr>
        <p:grpSpPr>
          <a:xfrm>
            <a:off x="4939557" y="1778136"/>
            <a:ext cx="3836911" cy="1503799"/>
            <a:chOff x="1000025" y="2059300"/>
            <a:chExt cx="4156550" cy="1629075"/>
          </a:xfrm>
        </p:grpSpPr>
        <p:sp>
          <p:nvSpPr>
            <p:cNvPr id="156" name="Google Shape;156;p18"/>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57" name="Google Shape;157;p18"/>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8"/>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Papers Referencing This Dataset (Pt 3)</a:t>
            </a:r>
            <a:endParaRPr/>
          </a:p>
        </p:txBody>
      </p:sp>
      <p:sp>
        <p:nvSpPr>
          <p:cNvPr id="237" name="Google Shape;237;p27"/>
          <p:cNvSpPr txBox="1"/>
          <p:nvPr>
            <p:ph idx="4294967295" type="body"/>
          </p:nvPr>
        </p:nvSpPr>
        <p:spPr>
          <a:xfrm>
            <a:off x="311700" y="1108075"/>
            <a:ext cx="8520600" cy="34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Trend Identification</a:t>
            </a:r>
            <a:endParaRPr b="1"/>
          </a:p>
          <a:p>
            <a:pPr indent="0" lvl="0" marL="0" rtl="0" algn="l">
              <a:spcBef>
                <a:spcPts val="0"/>
              </a:spcBef>
              <a:spcAft>
                <a:spcPts val="0"/>
              </a:spcAft>
              <a:buNone/>
            </a:pPr>
            <a:r>
              <a:rPr lang="en" sz="1600"/>
              <a:t>Sotomsa on GitHub</a:t>
            </a:r>
            <a:endParaRPr sz="1600"/>
          </a:p>
          <a:p>
            <a:pPr indent="-317500" lvl="0" marL="914400" rtl="0" algn="l">
              <a:spcBef>
                <a:spcPts val="0"/>
              </a:spcBef>
              <a:spcAft>
                <a:spcPts val="0"/>
              </a:spcAft>
              <a:buSzPts val="1400"/>
              <a:buChar char="●"/>
            </a:pPr>
            <a:r>
              <a:rPr lang="en" sz="1400"/>
              <a:t>Extracted trends and patterns in news content, categories, and authors.</a:t>
            </a:r>
            <a:endParaRPr sz="1400"/>
          </a:p>
          <a:p>
            <a:pPr indent="-317500" lvl="1" marL="1371600" rtl="0" algn="l">
              <a:spcBef>
                <a:spcPts val="0"/>
              </a:spcBef>
              <a:spcAft>
                <a:spcPts val="0"/>
              </a:spcAft>
              <a:buSzPts val="1400"/>
              <a:buChar char="○"/>
            </a:pPr>
            <a:r>
              <a:rPr lang="en" u="sng">
                <a:solidFill>
                  <a:schemeClr val="accent5"/>
                </a:solidFill>
                <a:hlinkClick r:id="rId3">
                  <a:extLst>
                    <a:ext uri="{A12FA001-AC4F-418D-AE19-62706E023703}">
                      <ahyp:hlinkClr val="tx"/>
                    </a:ext>
                  </a:extLst>
                </a:hlinkClick>
              </a:rPr>
              <a:t>https://github.com/sotomsa/HuffPostDataSet</a:t>
            </a:r>
            <a:r>
              <a:rPr lang="en"/>
              <a:t> </a:t>
            </a:r>
            <a:endParaRPr/>
          </a:p>
          <a:p>
            <a:pPr indent="0" lvl="0" marL="0" rtl="0" algn="l">
              <a:spcBef>
                <a:spcPts val="1600"/>
              </a:spcBef>
              <a:spcAft>
                <a:spcPts val="0"/>
              </a:spcAft>
              <a:buNone/>
            </a:pPr>
            <a:r>
              <a:rPr lang="en" sz="1600"/>
              <a:t>Jiachen Sun, P. Gloor</a:t>
            </a:r>
            <a:endParaRPr sz="1600"/>
          </a:p>
          <a:p>
            <a:pPr indent="-317500" lvl="0" marL="914400" rtl="0" algn="l">
              <a:spcBef>
                <a:spcPts val="0"/>
              </a:spcBef>
              <a:spcAft>
                <a:spcPts val="0"/>
              </a:spcAft>
              <a:buSzPts val="1400"/>
              <a:buChar char="●"/>
            </a:pPr>
            <a:r>
              <a:rPr lang="en" sz="1400"/>
              <a:t>Predictive modeling of news popularity by analyzing Twitter data and news coverage.</a:t>
            </a:r>
            <a:endParaRPr sz="1400"/>
          </a:p>
          <a:p>
            <a:pPr indent="-266700" lvl="1" marL="1371600" rtl="0" algn="l">
              <a:spcBef>
                <a:spcPts val="0"/>
              </a:spcBef>
              <a:spcAft>
                <a:spcPts val="0"/>
              </a:spcAft>
              <a:buSzPts val="600"/>
              <a:buChar char="○"/>
            </a:pPr>
            <a:r>
              <a:rPr lang="en" sz="600" u="sng">
                <a:solidFill>
                  <a:schemeClr val="hlink"/>
                </a:solidFill>
                <a:hlinkClick r:id="rId4"/>
              </a:rPr>
              <a:t>https://www.researchgate.net/publication/346992862_Towards_Re-Inventing_Psychohistory_Predicting_the_Popularity_of_Tomorrow's_News_from_Yesterday's_Twitter_and_News_Feeds</a:t>
            </a:r>
            <a:r>
              <a:rPr lang="en" sz="600"/>
              <a:t>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Papers Referencing This Dataset (Pt 4)</a:t>
            </a:r>
            <a:endParaRPr/>
          </a:p>
        </p:txBody>
      </p:sp>
      <p:sp>
        <p:nvSpPr>
          <p:cNvPr id="243" name="Google Shape;243;p28"/>
          <p:cNvSpPr txBox="1"/>
          <p:nvPr>
            <p:ph idx="4294967295" type="body"/>
          </p:nvPr>
        </p:nvSpPr>
        <p:spPr>
          <a:xfrm>
            <a:off x="311700" y="1108075"/>
            <a:ext cx="8520600" cy="34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Fake News/Information Extraction</a:t>
            </a:r>
            <a:endParaRPr b="1" sz="2000"/>
          </a:p>
          <a:p>
            <a:pPr indent="0" lvl="0" marL="0" rtl="0" algn="l">
              <a:spcBef>
                <a:spcPts val="0"/>
              </a:spcBef>
              <a:spcAft>
                <a:spcPts val="0"/>
              </a:spcAft>
              <a:buNone/>
            </a:pPr>
            <a:r>
              <a:rPr lang="en" sz="1600"/>
              <a:t>Qiang Sheng, Juan Cao, Xueyao Zhang, Rundong Li, Danding Wang, Yongchun Zhu</a:t>
            </a:r>
            <a:endParaRPr sz="1600"/>
          </a:p>
          <a:p>
            <a:pPr indent="-317500" lvl="0" marL="914400" rtl="0" algn="l">
              <a:spcBef>
                <a:spcPts val="0"/>
              </a:spcBef>
              <a:spcAft>
                <a:spcPts val="0"/>
              </a:spcAft>
              <a:buSzPts val="1400"/>
              <a:buChar char="●"/>
            </a:pPr>
            <a:r>
              <a:rPr lang="en" sz="1400"/>
              <a:t>P</a:t>
            </a:r>
            <a:r>
              <a:rPr lang="en" sz="1400"/>
              <a:t>roposes a framework for detecting fake news by analyzing the broader news environment.</a:t>
            </a:r>
            <a:endParaRPr sz="1400"/>
          </a:p>
          <a:p>
            <a:pPr indent="-317500" lvl="1" marL="1371600" rtl="0" algn="l">
              <a:spcBef>
                <a:spcPts val="0"/>
              </a:spcBef>
              <a:spcAft>
                <a:spcPts val="0"/>
              </a:spcAft>
              <a:buSzPts val="1400"/>
              <a:buChar char="○"/>
            </a:pPr>
            <a:r>
              <a:rPr lang="en" u="sng">
                <a:solidFill>
                  <a:schemeClr val="hlink"/>
                </a:solidFill>
                <a:hlinkClick r:id="rId3"/>
              </a:rPr>
              <a:t>https://github.com/ictmcg/news-environment-perception</a:t>
            </a:r>
            <a:r>
              <a:rPr lang="en"/>
              <a:t> </a:t>
            </a:r>
            <a:endParaRPr/>
          </a:p>
          <a:p>
            <a:pPr indent="0" lvl="0" marL="0" rtl="0" algn="l">
              <a:spcBef>
                <a:spcPts val="1600"/>
              </a:spcBef>
              <a:spcAft>
                <a:spcPts val="0"/>
              </a:spcAft>
              <a:buNone/>
            </a:pPr>
            <a:r>
              <a:rPr lang="en" sz="1600"/>
              <a:t>Stephen Mutuvi, A. Doucet, Gaël Lejeune, Moses Odeo</a:t>
            </a:r>
            <a:endParaRPr sz="1600"/>
          </a:p>
          <a:p>
            <a:pPr indent="-317500" lvl="0" marL="914400" rtl="0" algn="l">
              <a:spcBef>
                <a:spcPts val="0"/>
              </a:spcBef>
              <a:spcAft>
                <a:spcPts val="0"/>
              </a:spcAft>
              <a:buSzPts val="1400"/>
              <a:buChar char="●"/>
            </a:pPr>
            <a:r>
              <a:rPr lang="en" sz="1400"/>
              <a:t>Introduces a corpus for developing tools to identify infectious disease threats using news.</a:t>
            </a:r>
            <a:endParaRPr sz="1400"/>
          </a:p>
          <a:p>
            <a:pPr indent="-317500" lvl="1" marL="1371600" rtl="0" algn="l">
              <a:spcBef>
                <a:spcPts val="0"/>
              </a:spcBef>
              <a:spcAft>
                <a:spcPts val="0"/>
              </a:spcAft>
              <a:buSzPts val="1400"/>
              <a:buChar char="○"/>
            </a:pPr>
            <a:r>
              <a:rPr lang="en" u="sng">
                <a:solidFill>
                  <a:schemeClr val="hlink"/>
                </a:solidFill>
                <a:hlinkClick r:id="rId4"/>
              </a:rPr>
              <a:t>https://aclanthology.org/2020.lrec-1.509.pdf</a:t>
            </a:r>
            <a:r>
              <a:rPr lang="en"/>
              <a:t> </a:t>
            </a:r>
            <a:endParaRPr/>
          </a:p>
          <a:p>
            <a:pPr indent="0" lvl="0" marL="0" rtl="0" algn="l">
              <a:spcBef>
                <a:spcPts val="1600"/>
              </a:spcBef>
              <a:spcAft>
                <a:spcPts val="16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311700" y="410000"/>
            <a:ext cx="3719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Inspiration</a:t>
            </a:r>
            <a:endParaRPr/>
          </a:p>
        </p:txBody>
      </p:sp>
      <p:pic>
        <p:nvPicPr>
          <p:cNvPr id="249" name="Google Shape;249;p29"/>
          <p:cNvPicPr preferRelativeResize="0"/>
          <p:nvPr/>
        </p:nvPicPr>
        <p:blipFill>
          <a:blip r:embed="rId3">
            <a:alphaModFix/>
          </a:blip>
          <a:stretch>
            <a:fillRect/>
          </a:stretch>
        </p:blipFill>
        <p:spPr>
          <a:xfrm>
            <a:off x="4130000" y="214875"/>
            <a:ext cx="4801799" cy="4480324"/>
          </a:xfrm>
          <a:prstGeom prst="rect">
            <a:avLst/>
          </a:prstGeom>
          <a:noFill/>
          <a:ln>
            <a:noFill/>
          </a:ln>
        </p:spPr>
      </p:pic>
      <p:sp>
        <p:nvSpPr>
          <p:cNvPr id="250" name="Google Shape;250;p29"/>
          <p:cNvSpPr txBox="1"/>
          <p:nvPr>
            <p:ph idx="1" type="body"/>
          </p:nvPr>
        </p:nvSpPr>
        <p:spPr>
          <a:xfrm>
            <a:off x="311700" y="1037675"/>
            <a:ext cx="3680700" cy="3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Trends enables users to discover trends of interest, utilizing queries from:</a:t>
            </a:r>
            <a:endParaRPr/>
          </a:p>
          <a:p>
            <a:pPr indent="-330200" lvl="0" marL="457200" rtl="0" algn="l">
              <a:spcBef>
                <a:spcPts val="1600"/>
              </a:spcBef>
              <a:spcAft>
                <a:spcPts val="0"/>
              </a:spcAft>
              <a:buSzPts val="1600"/>
              <a:buChar char="●"/>
            </a:pPr>
            <a:r>
              <a:rPr lang="en" sz="1600"/>
              <a:t>Google Search</a:t>
            </a:r>
            <a:endParaRPr sz="1600"/>
          </a:p>
          <a:p>
            <a:pPr indent="-330200" lvl="0" marL="457200" rtl="0" algn="l">
              <a:spcBef>
                <a:spcPts val="0"/>
              </a:spcBef>
              <a:spcAft>
                <a:spcPts val="0"/>
              </a:spcAft>
              <a:buSzPts val="1600"/>
              <a:buChar char="●"/>
            </a:pPr>
            <a:r>
              <a:rPr lang="en" sz="1600"/>
              <a:t>YouTube </a:t>
            </a:r>
            <a:endParaRPr sz="1600"/>
          </a:p>
          <a:p>
            <a:pPr indent="0" lvl="0" marL="0" rtl="0" algn="l">
              <a:spcBef>
                <a:spcPts val="1600"/>
              </a:spcBef>
              <a:spcAft>
                <a:spcPts val="0"/>
              </a:spcAft>
              <a:buNone/>
            </a:pPr>
            <a:r>
              <a:rPr lang="en"/>
              <a:t>P</a:t>
            </a:r>
            <a:r>
              <a:rPr lang="en"/>
              <a:t>rovides geographic and temporal insights for any subject, except:</a:t>
            </a:r>
            <a:endParaRPr/>
          </a:p>
          <a:p>
            <a:pPr indent="-330200" lvl="0" marL="457200" rtl="0" algn="l">
              <a:spcBef>
                <a:spcPts val="1600"/>
              </a:spcBef>
              <a:spcAft>
                <a:spcPts val="0"/>
              </a:spcAft>
              <a:buSzPts val="1600"/>
              <a:buChar char="●"/>
            </a:pPr>
            <a:r>
              <a:rPr lang="en" sz="1600"/>
              <a:t>Duplicates from the same user</a:t>
            </a:r>
            <a:endParaRPr sz="1600"/>
          </a:p>
          <a:p>
            <a:pPr indent="-330200" lvl="0" marL="457200" rtl="0" algn="l">
              <a:spcBef>
                <a:spcPts val="0"/>
              </a:spcBef>
              <a:spcAft>
                <a:spcPts val="0"/>
              </a:spcAft>
              <a:buSzPts val="1600"/>
              <a:buChar char="●"/>
            </a:pPr>
            <a:r>
              <a:rPr lang="en" sz="1600"/>
              <a:t>Non-meaningful queries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a:p>
        </p:txBody>
      </p:sp>
      <p:sp>
        <p:nvSpPr>
          <p:cNvPr id="251" name="Google Shape;251;p29"/>
          <p:cNvSpPr txBox="1"/>
          <p:nvPr/>
        </p:nvSpPr>
        <p:spPr>
          <a:xfrm>
            <a:off x="0" y="4841275"/>
            <a:ext cx="9144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200">
                <a:solidFill>
                  <a:schemeClr val="lt1"/>
                </a:solidFill>
                <a:latin typeface="Roboto"/>
                <a:ea typeface="Roboto"/>
                <a:cs typeface="Roboto"/>
                <a:sym typeface="Roboto"/>
              </a:rPr>
              <a:t>Google Trends</a:t>
            </a:r>
            <a:r>
              <a:rPr lang="en" sz="1200">
                <a:solidFill>
                  <a:schemeClr val="lt1"/>
                </a:solidFill>
                <a:latin typeface="Roboto"/>
                <a:ea typeface="Roboto"/>
                <a:cs typeface="Roboto"/>
                <a:sym typeface="Roboto"/>
              </a:rPr>
              <a:t> </a:t>
            </a:r>
            <a:r>
              <a:rPr lang="en" sz="1200" u="sng">
                <a:solidFill>
                  <a:schemeClr val="hlink"/>
                </a:solidFill>
                <a:latin typeface="Roboto"/>
                <a:ea typeface="Roboto"/>
                <a:cs typeface="Roboto"/>
                <a:sym typeface="Roboto"/>
                <a:hlinkClick r:id="rId4"/>
              </a:rPr>
              <a:t>https://trends.google.com/trends/explore?date=now%201-d&amp;geo=US&amp;q=donald%20trump,joe%20biden&amp;hl=en</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Approach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Distributions</a:t>
            </a:r>
            <a:endParaRPr/>
          </a:p>
        </p:txBody>
      </p:sp>
      <p:pic>
        <p:nvPicPr>
          <p:cNvPr id="262" name="Google Shape;262;p31" title="1a-2.png"/>
          <p:cNvPicPr preferRelativeResize="0"/>
          <p:nvPr/>
        </p:nvPicPr>
        <p:blipFill>
          <a:blip r:embed="rId3">
            <a:alphaModFix/>
          </a:blip>
          <a:stretch>
            <a:fillRect/>
          </a:stretch>
        </p:blipFill>
        <p:spPr>
          <a:xfrm>
            <a:off x="927987" y="1186150"/>
            <a:ext cx="3559838" cy="3619500"/>
          </a:xfrm>
          <a:prstGeom prst="rect">
            <a:avLst/>
          </a:prstGeom>
          <a:noFill/>
          <a:ln>
            <a:noFill/>
          </a:ln>
        </p:spPr>
      </p:pic>
      <p:pic>
        <p:nvPicPr>
          <p:cNvPr id="263" name="Google Shape;263;p31" title="1d.png"/>
          <p:cNvPicPr preferRelativeResize="0"/>
          <p:nvPr/>
        </p:nvPicPr>
        <p:blipFill>
          <a:blip r:embed="rId4">
            <a:alphaModFix/>
          </a:blip>
          <a:stretch>
            <a:fillRect/>
          </a:stretch>
        </p:blipFill>
        <p:spPr>
          <a:xfrm>
            <a:off x="5430225" y="143825"/>
            <a:ext cx="2414450" cy="4855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descr="Background pointer shape in timeline graphic" id="268" name="Google Shape;268;p32"/>
          <p:cNvSpPr/>
          <p:nvPr/>
        </p:nvSpPr>
        <p:spPr>
          <a:xfrm>
            <a:off x="535535" y="2609021"/>
            <a:ext cx="1779900" cy="755700"/>
          </a:xfrm>
          <a:prstGeom prst="homePlate">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9" name="Google Shape;269;p32"/>
          <p:cNvSpPr txBox="1"/>
          <p:nvPr/>
        </p:nvSpPr>
        <p:spPr>
          <a:xfrm>
            <a:off x="535525" y="2748448"/>
            <a:ext cx="1383900" cy="477000"/>
          </a:xfrm>
          <a:prstGeom prst="rect">
            <a:avLst/>
          </a:prstGeom>
          <a:noFill/>
          <a:ln>
            <a:noFill/>
          </a:ln>
        </p:spPr>
        <p:txBody>
          <a:bodyPr anchorCtr="0" anchor="ctr" bIns="91425" lIns="91425" spcFirstLastPara="1" rIns="91425" wrap="square" tIns="91425">
            <a:normAutofit fontScale="7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Dataset Collection</a:t>
            </a:r>
            <a:endParaRPr sz="1600">
              <a:solidFill>
                <a:srgbClr val="FFFFFF"/>
              </a:solidFill>
              <a:latin typeface="Roboto"/>
              <a:ea typeface="Roboto"/>
              <a:cs typeface="Roboto"/>
              <a:sym typeface="Roboto"/>
            </a:endParaRPr>
          </a:p>
        </p:txBody>
      </p:sp>
      <p:grpSp>
        <p:nvGrpSpPr>
          <p:cNvPr id="270" name="Google Shape;270;p32"/>
          <p:cNvGrpSpPr/>
          <p:nvPr/>
        </p:nvGrpSpPr>
        <p:grpSpPr>
          <a:xfrm>
            <a:off x="1132822" y="2012140"/>
            <a:ext cx="189074" cy="601730"/>
            <a:chOff x="777447" y="1610215"/>
            <a:chExt cx="198900" cy="593656"/>
          </a:xfrm>
        </p:grpSpPr>
        <p:cxnSp>
          <p:nvCxnSpPr>
            <p:cNvPr id="271" name="Google Shape;271;p32"/>
            <p:cNvCxnSpPr/>
            <p:nvPr/>
          </p:nvCxnSpPr>
          <p:spPr>
            <a:xfrm>
              <a:off x="876909" y="1649171"/>
              <a:ext cx="0" cy="554700"/>
            </a:xfrm>
            <a:prstGeom prst="straightConnector1">
              <a:avLst/>
            </a:prstGeom>
            <a:noFill/>
            <a:ln cap="flat" cmpd="sng" w="9525">
              <a:solidFill>
                <a:srgbClr val="434343"/>
              </a:solidFill>
              <a:prstDash val="solid"/>
              <a:round/>
              <a:headEnd len="sm" w="sm" type="none"/>
              <a:tailEnd len="sm" w="sm" type="none"/>
            </a:ln>
          </p:spPr>
        </p:cxnSp>
        <p:sp>
          <p:nvSpPr>
            <p:cNvPr id="272" name="Google Shape;272;p32"/>
            <p:cNvSpPr/>
            <p:nvPr/>
          </p:nvSpPr>
          <p:spPr>
            <a:xfrm>
              <a:off x="777447"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32"/>
          <p:cNvSpPr txBox="1"/>
          <p:nvPr/>
        </p:nvSpPr>
        <p:spPr>
          <a:xfrm>
            <a:off x="459775" y="1093500"/>
            <a:ext cx="21423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Downloaded from Kaggle, containing &gt;200k articles.</a:t>
            </a:r>
            <a:endParaRPr sz="1200">
              <a:solidFill>
                <a:srgbClr val="434343"/>
              </a:solidFill>
              <a:latin typeface="Roboto"/>
              <a:ea typeface="Roboto"/>
              <a:cs typeface="Roboto"/>
              <a:sym typeface="Roboto"/>
            </a:endParaRPr>
          </a:p>
        </p:txBody>
      </p:sp>
      <p:sp>
        <p:nvSpPr>
          <p:cNvPr descr="Background pointer shape in timeline graphic" id="274" name="Google Shape;274;p32"/>
          <p:cNvSpPr/>
          <p:nvPr/>
        </p:nvSpPr>
        <p:spPr>
          <a:xfrm>
            <a:off x="1938823" y="2609021"/>
            <a:ext cx="1950000" cy="755700"/>
          </a:xfrm>
          <a:prstGeom prst="chevron">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5" name="Google Shape;275;p32"/>
          <p:cNvSpPr txBox="1"/>
          <p:nvPr/>
        </p:nvSpPr>
        <p:spPr>
          <a:xfrm>
            <a:off x="2315439" y="2748001"/>
            <a:ext cx="1251000" cy="477000"/>
          </a:xfrm>
          <a:prstGeom prst="rect">
            <a:avLst/>
          </a:prstGeom>
          <a:noFill/>
          <a:ln>
            <a:noFill/>
          </a:ln>
        </p:spPr>
        <p:txBody>
          <a:bodyPr anchorCtr="0" anchor="ctr" bIns="91425" lIns="91425" spcFirstLastPara="1" rIns="91425" wrap="square" tIns="91425">
            <a:normAutofit fontScale="7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 Processing</a:t>
            </a:r>
            <a:endParaRPr sz="1600">
              <a:solidFill>
                <a:srgbClr val="FFFFFF"/>
              </a:solidFill>
              <a:latin typeface="Roboto"/>
              <a:ea typeface="Roboto"/>
              <a:cs typeface="Roboto"/>
              <a:sym typeface="Roboto"/>
            </a:endParaRPr>
          </a:p>
        </p:txBody>
      </p:sp>
      <p:grpSp>
        <p:nvGrpSpPr>
          <p:cNvPr id="276" name="Google Shape;276;p32"/>
          <p:cNvGrpSpPr/>
          <p:nvPr/>
        </p:nvGrpSpPr>
        <p:grpSpPr>
          <a:xfrm>
            <a:off x="2763462" y="3358954"/>
            <a:ext cx="189074" cy="601730"/>
            <a:chOff x="2223534" y="2938958"/>
            <a:chExt cx="198900" cy="593656"/>
          </a:xfrm>
        </p:grpSpPr>
        <p:cxnSp>
          <p:nvCxnSpPr>
            <p:cNvPr id="277" name="Google Shape;277;p32"/>
            <p:cNvCxnSpPr/>
            <p:nvPr/>
          </p:nvCxnSpPr>
          <p:spPr>
            <a:xfrm rot="10800000">
              <a:off x="2322997" y="2938958"/>
              <a:ext cx="0" cy="554700"/>
            </a:xfrm>
            <a:prstGeom prst="straightConnector1">
              <a:avLst/>
            </a:prstGeom>
            <a:noFill/>
            <a:ln cap="flat" cmpd="sng" w="9525">
              <a:solidFill>
                <a:srgbClr val="9C254D"/>
              </a:solidFill>
              <a:prstDash val="solid"/>
              <a:round/>
              <a:headEnd len="sm" w="sm" type="none"/>
              <a:tailEnd len="sm" w="sm" type="none"/>
            </a:ln>
          </p:spPr>
        </p:cxnSp>
        <p:sp>
          <p:nvSpPr>
            <p:cNvPr id="278" name="Google Shape;278;p32"/>
            <p:cNvSpPr/>
            <p:nvPr/>
          </p:nvSpPr>
          <p:spPr>
            <a:xfrm flipH="1" rot="10800000">
              <a:off x="2223534" y="3333714"/>
              <a:ext cx="198900" cy="198900"/>
            </a:xfrm>
            <a:prstGeom prst="ellipse">
              <a:avLst/>
            </a:prstGeom>
            <a:solidFill>
              <a:srgbClr val="9C254D"/>
            </a:solidFill>
            <a:ln cap="flat" cmpd="sng" w="9525">
              <a:solidFill>
                <a:srgbClr val="9C25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32"/>
          <p:cNvSpPr txBox="1"/>
          <p:nvPr/>
        </p:nvSpPr>
        <p:spPr>
          <a:xfrm>
            <a:off x="1262547" y="4094825"/>
            <a:ext cx="32277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Removed duplicates, categories, non-text, and missing data, with 90k articles still remaining.</a:t>
            </a:r>
            <a:endParaRPr sz="1200">
              <a:solidFill>
                <a:srgbClr val="434343"/>
              </a:solidFill>
              <a:latin typeface="Roboto"/>
              <a:ea typeface="Roboto"/>
              <a:cs typeface="Roboto"/>
              <a:sym typeface="Roboto"/>
            </a:endParaRPr>
          </a:p>
        </p:txBody>
      </p:sp>
      <p:sp>
        <p:nvSpPr>
          <p:cNvPr descr="Background pointer shape in timeline graphic" id="280" name="Google Shape;280;p32"/>
          <p:cNvSpPr/>
          <p:nvPr/>
        </p:nvSpPr>
        <p:spPr>
          <a:xfrm>
            <a:off x="3512089" y="2609021"/>
            <a:ext cx="1950000" cy="755700"/>
          </a:xfrm>
          <a:prstGeom prst="chevron">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1" name="Google Shape;281;p32"/>
          <p:cNvSpPr txBox="1"/>
          <p:nvPr/>
        </p:nvSpPr>
        <p:spPr>
          <a:xfrm>
            <a:off x="3875889" y="2748001"/>
            <a:ext cx="1251000" cy="477000"/>
          </a:xfrm>
          <a:prstGeom prst="rect">
            <a:avLst/>
          </a:prstGeom>
          <a:noFill/>
          <a:ln>
            <a:noFill/>
          </a:ln>
        </p:spPr>
        <p:txBody>
          <a:bodyPr anchorCtr="0" anchor="ctr" bIns="91425" lIns="91425" spcFirstLastPara="1" rIns="91425" wrap="square" tIns="91425">
            <a:normAutofit fontScale="7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Entity Extraction</a:t>
            </a:r>
            <a:endParaRPr sz="1600">
              <a:solidFill>
                <a:srgbClr val="FFFFFF"/>
              </a:solidFill>
              <a:latin typeface="Roboto"/>
              <a:ea typeface="Roboto"/>
              <a:cs typeface="Roboto"/>
              <a:sym typeface="Roboto"/>
            </a:endParaRPr>
          </a:p>
        </p:txBody>
      </p:sp>
      <p:grpSp>
        <p:nvGrpSpPr>
          <p:cNvPr id="282" name="Google Shape;282;p32"/>
          <p:cNvGrpSpPr/>
          <p:nvPr/>
        </p:nvGrpSpPr>
        <p:grpSpPr>
          <a:xfrm>
            <a:off x="4317606" y="2012140"/>
            <a:ext cx="189074" cy="601730"/>
            <a:chOff x="3918084" y="1610215"/>
            <a:chExt cx="198900" cy="593656"/>
          </a:xfrm>
        </p:grpSpPr>
        <p:cxnSp>
          <p:nvCxnSpPr>
            <p:cNvPr id="283" name="Google Shape;283;p32"/>
            <p:cNvCxnSpPr/>
            <p:nvPr/>
          </p:nvCxnSpPr>
          <p:spPr>
            <a:xfrm>
              <a:off x="4017546" y="1649171"/>
              <a:ext cx="0" cy="554700"/>
            </a:xfrm>
            <a:prstGeom prst="straightConnector1">
              <a:avLst/>
            </a:prstGeom>
            <a:noFill/>
            <a:ln cap="flat" cmpd="sng" w="9525">
              <a:solidFill>
                <a:schemeClr val="dk1"/>
              </a:solidFill>
              <a:prstDash val="solid"/>
              <a:round/>
              <a:headEnd len="sm" w="sm" type="none"/>
              <a:tailEnd len="sm" w="sm" type="none"/>
            </a:ln>
          </p:spPr>
        </p:cxnSp>
        <p:sp>
          <p:nvSpPr>
            <p:cNvPr id="284" name="Google Shape;284;p32"/>
            <p:cNvSpPr/>
            <p:nvPr/>
          </p:nvSpPr>
          <p:spPr>
            <a:xfrm>
              <a:off x="3918084" y="1610215"/>
              <a:ext cx="198900" cy="198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32"/>
          <p:cNvSpPr txBox="1"/>
          <p:nvPr/>
        </p:nvSpPr>
        <p:spPr>
          <a:xfrm>
            <a:off x="2974425" y="1093502"/>
            <a:ext cx="3053400" cy="9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Tokenized articles, extracting Names, Locations, Nationalities, Organizations, Verbs, Adjectives, and N-grams.</a:t>
            </a:r>
            <a:endParaRPr sz="1200">
              <a:solidFill>
                <a:srgbClr val="434343"/>
              </a:solidFill>
              <a:latin typeface="Roboto"/>
              <a:ea typeface="Roboto"/>
              <a:cs typeface="Roboto"/>
              <a:sym typeface="Roboto"/>
            </a:endParaRPr>
          </a:p>
        </p:txBody>
      </p:sp>
      <p:sp>
        <p:nvSpPr>
          <p:cNvPr descr="Background pointer shape in timeline graphic" id="286" name="Google Shape;286;p32"/>
          <p:cNvSpPr/>
          <p:nvPr/>
        </p:nvSpPr>
        <p:spPr>
          <a:xfrm>
            <a:off x="5085355" y="2609021"/>
            <a:ext cx="1950000" cy="7557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7" name="Google Shape;287;p32"/>
          <p:cNvSpPr txBox="1"/>
          <p:nvPr/>
        </p:nvSpPr>
        <p:spPr>
          <a:xfrm>
            <a:off x="5443474" y="2748001"/>
            <a:ext cx="1251000" cy="477000"/>
          </a:xfrm>
          <a:prstGeom prst="rect">
            <a:avLst/>
          </a:prstGeom>
          <a:noFill/>
          <a:ln>
            <a:noFill/>
          </a:ln>
        </p:spPr>
        <p:txBody>
          <a:bodyPr anchorCtr="0" anchor="ctr" bIns="91425" lIns="91425" spcFirstLastPara="1" rIns="91425" wrap="square" tIns="91425">
            <a:normAutofit fontScale="70000" lnSpcReduction="2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Dataframe Formatting</a:t>
            </a:r>
            <a:endParaRPr sz="1600">
              <a:solidFill>
                <a:srgbClr val="FFFFFF"/>
              </a:solidFill>
              <a:latin typeface="Roboto"/>
              <a:ea typeface="Roboto"/>
              <a:cs typeface="Roboto"/>
              <a:sym typeface="Roboto"/>
            </a:endParaRPr>
          </a:p>
        </p:txBody>
      </p:sp>
      <p:grpSp>
        <p:nvGrpSpPr>
          <p:cNvPr id="288" name="Google Shape;288;p32"/>
          <p:cNvGrpSpPr/>
          <p:nvPr/>
        </p:nvGrpSpPr>
        <p:grpSpPr>
          <a:xfrm>
            <a:off x="5889424" y="3358954"/>
            <a:ext cx="189074" cy="601730"/>
            <a:chOff x="5958946" y="2938958"/>
            <a:chExt cx="198900" cy="593656"/>
          </a:xfrm>
        </p:grpSpPr>
        <p:cxnSp>
          <p:nvCxnSpPr>
            <p:cNvPr id="289" name="Google Shape;289;p32"/>
            <p:cNvCxnSpPr/>
            <p:nvPr/>
          </p:nvCxnSpPr>
          <p:spPr>
            <a:xfrm rot="10800000">
              <a:off x="6058409" y="2938958"/>
              <a:ext cx="0" cy="554700"/>
            </a:xfrm>
            <a:prstGeom prst="straightConnector1">
              <a:avLst/>
            </a:prstGeom>
            <a:noFill/>
            <a:ln cap="flat" cmpd="sng" w="9525">
              <a:solidFill>
                <a:srgbClr val="434343"/>
              </a:solidFill>
              <a:prstDash val="solid"/>
              <a:round/>
              <a:headEnd len="sm" w="sm" type="none"/>
              <a:tailEnd len="sm" w="sm" type="none"/>
            </a:ln>
          </p:spPr>
        </p:cxnSp>
        <p:sp>
          <p:nvSpPr>
            <p:cNvPr id="290" name="Google Shape;290;p32"/>
            <p:cNvSpPr/>
            <p:nvPr/>
          </p:nvSpPr>
          <p:spPr>
            <a:xfrm flipH="1" rot="10800000">
              <a:off x="5958946" y="3333714"/>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32"/>
          <p:cNvSpPr txBox="1"/>
          <p:nvPr/>
        </p:nvSpPr>
        <p:spPr>
          <a:xfrm>
            <a:off x="4842177" y="4094625"/>
            <a:ext cx="26604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Convert dataset to a database (.db) for optimized fetching.</a:t>
            </a:r>
            <a:endParaRPr sz="1200">
              <a:solidFill>
                <a:srgbClr val="434343"/>
              </a:solidFill>
              <a:latin typeface="Roboto"/>
              <a:ea typeface="Roboto"/>
              <a:cs typeface="Roboto"/>
              <a:sym typeface="Roboto"/>
            </a:endParaRPr>
          </a:p>
        </p:txBody>
      </p:sp>
      <p:sp>
        <p:nvSpPr>
          <p:cNvPr descr="Background pointer shape in timeline graphic" id="292" name="Google Shape;292;p32"/>
          <p:cNvSpPr/>
          <p:nvPr/>
        </p:nvSpPr>
        <p:spPr>
          <a:xfrm>
            <a:off x="6658621" y="2609021"/>
            <a:ext cx="1950000" cy="7557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3" name="Google Shape;293;p32"/>
          <p:cNvSpPr txBox="1"/>
          <p:nvPr/>
        </p:nvSpPr>
        <p:spPr>
          <a:xfrm>
            <a:off x="7054665" y="2748001"/>
            <a:ext cx="1251000" cy="477000"/>
          </a:xfrm>
          <a:prstGeom prst="rect">
            <a:avLst/>
          </a:prstGeom>
          <a:noFill/>
          <a:ln>
            <a:noFill/>
          </a:ln>
        </p:spPr>
        <p:txBody>
          <a:bodyPr anchorCtr="0" anchor="ctr" bIns="91425" lIns="91425" spcFirstLastPara="1" rIns="91425" wrap="square" tIns="91425">
            <a:normAutofit fontScale="70000" lnSpcReduction="2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Plugin Data with Tool</a:t>
            </a:r>
            <a:endParaRPr sz="1600">
              <a:solidFill>
                <a:srgbClr val="FFFFFF"/>
              </a:solidFill>
              <a:latin typeface="Roboto"/>
              <a:ea typeface="Roboto"/>
              <a:cs typeface="Roboto"/>
              <a:sym typeface="Roboto"/>
            </a:endParaRPr>
          </a:p>
        </p:txBody>
      </p:sp>
      <p:grpSp>
        <p:nvGrpSpPr>
          <p:cNvPr id="294" name="Google Shape;294;p32"/>
          <p:cNvGrpSpPr/>
          <p:nvPr/>
        </p:nvGrpSpPr>
        <p:grpSpPr>
          <a:xfrm>
            <a:off x="7502567" y="2012140"/>
            <a:ext cx="189074" cy="601730"/>
            <a:chOff x="3918084" y="1610215"/>
            <a:chExt cx="198900" cy="593656"/>
          </a:xfrm>
        </p:grpSpPr>
        <p:cxnSp>
          <p:nvCxnSpPr>
            <p:cNvPr id="295" name="Google Shape;295;p32"/>
            <p:cNvCxnSpPr/>
            <p:nvPr/>
          </p:nvCxnSpPr>
          <p:spPr>
            <a:xfrm>
              <a:off x="4017546" y="1649171"/>
              <a:ext cx="0" cy="554700"/>
            </a:xfrm>
            <a:prstGeom prst="straightConnector1">
              <a:avLst/>
            </a:prstGeom>
            <a:noFill/>
            <a:ln cap="flat" cmpd="sng" w="9525">
              <a:solidFill>
                <a:srgbClr val="434343"/>
              </a:solidFill>
              <a:prstDash val="solid"/>
              <a:round/>
              <a:headEnd len="sm" w="sm" type="none"/>
              <a:tailEnd len="sm" w="sm" type="none"/>
            </a:ln>
          </p:spPr>
        </p:cxnSp>
        <p:sp>
          <p:nvSpPr>
            <p:cNvPr id="296" name="Google Shape;296;p32"/>
            <p:cNvSpPr/>
            <p:nvPr/>
          </p:nvSpPr>
          <p:spPr>
            <a:xfrm>
              <a:off x="3918084"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32"/>
          <p:cNvSpPr txBox="1"/>
          <p:nvPr/>
        </p:nvSpPr>
        <p:spPr>
          <a:xfrm>
            <a:off x="6541913" y="1093500"/>
            <a:ext cx="21423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Plugged-in processed dataset into the interactive tool.</a:t>
            </a:r>
            <a:endParaRPr sz="1200">
              <a:solidFill>
                <a:srgbClr val="434343"/>
              </a:solidFill>
              <a:latin typeface="Roboto"/>
              <a:ea typeface="Roboto"/>
              <a:cs typeface="Roboto"/>
              <a:sym typeface="Roboto"/>
            </a:endParaRPr>
          </a:p>
        </p:txBody>
      </p:sp>
      <p:sp>
        <p:nvSpPr>
          <p:cNvPr id="298" name="Google Shape;298;p32"/>
          <p:cNvSpPr txBox="1"/>
          <p:nvPr>
            <p:ph idx="4294967295" type="title"/>
          </p:nvPr>
        </p:nvSpPr>
        <p:spPr>
          <a:xfrm>
            <a:off x="311700" y="283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Workflow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Processing</a:t>
            </a:r>
            <a:endParaRPr/>
          </a:p>
        </p:txBody>
      </p:sp>
      <p:sp>
        <p:nvSpPr>
          <p:cNvPr id="304" name="Google Shape;304;p33"/>
          <p:cNvSpPr txBox="1"/>
          <p:nvPr>
            <p:ph idx="4294967295"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Excluded articles with missing or empty values.</a:t>
            </a:r>
            <a:endParaRPr sz="1600"/>
          </a:p>
          <a:p>
            <a:pPr indent="0" lvl="0" marL="0" rtl="0" algn="l">
              <a:spcBef>
                <a:spcPts val="1600"/>
              </a:spcBef>
              <a:spcAft>
                <a:spcPts val="0"/>
              </a:spcAft>
              <a:buNone/>
            </a:pPr>
            <a:r>
              <a:rPr lang="en" sz="1600"/>
              <a:t>Used the ftfy library to resolve text encoding issues.</a:t>
            </a:r>
            <a:endParaRPr sz="1600"/>
          </a:p>
          <a:p>
            <a:pPr indent="0" lvl="0" marL="0" rtl="0" algn="l">
              <a:spcBef>
                <a:spcPts val="1600"/>
              </a:spcBef>
              <a:spcAft>
                <a:spcPts val="1600"/>
              </a:spcAft>
              <a:buNone/>
            </a:pPr>
            <a:r>
              <a:t/>
            </a:r>
            <a:endParaRPr b="1" sz="2000">
              <a:solidFill>
                <a:schemeClr val="accent4"/>
              </a:solidFill>
              <a:highlight>
                <a:schemeClr val="lt1"/>
              </a:highlight>
            </a:endParaRPr>
          </a:p>
        </p:txBody>
      </p:sp>
      <p:sp>
        <p:nvSpPr>
          <p:cNvPr id="305" name="Google Shape;305;p33"/>
          <p:cNvSpPr txBox="1"/>
          <p:nvPr>
            <p:ph idx="2" type="body"/>
          </p:nvPr>
        </p:nvSpPr>
        <p:spPr>
          <a:xfrm>
            <a:off x="4832400" y="1229975"/>
            <a:ext cx="3999900" cy="36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Removed Most Categories Except (24):</a:t>
            </a:r>
            <a:endParaRPr sz="1600"/>
          </a:p>
          <a:p>
            <a:pPr indent="-317500" lvl="0" marL="457200" rtl="0" algn="l">
              <a:spcBef>
                <a:spcPts val="1600"/>
              </a:spcBef>
              <a:spcAft>
                <a:spcPts val="0"/>
              </a:spcAft>
              <a:buSzPts val="1400"/>
              <a:buChar char="●"/>
            </a:pPr>
            <a:r>
              <a:rPr lang="en"/>
              <a:t>Black Voices</a:t>
            </a:r>
            <a:endParaRPr/>
          </a:p>
          <a:p>
            <a:pPr indent="-317500" lvl="0" marL="457200" rtl="0" algn="l">
              <a:spcBef>
                <a:spcPts val="0"/>
              </a:spcBef>
              <a:spcAft>
                <a:spcPts val="0"/>
              </a:spcAft>
              <a:buSzPts val="1400"/>
              <a:buChar char="●"/>
            </a:pPr>
            <a:r>
              <a:rPr lang="en"/>
              <a:t>Business</a:t>
            </a:r>
            <a:endParaRPr/>
          </a:p>
          <a:p>
            <a:pPr indent="-317500" lvl="0" marL="457200" rtl="0" algn="l">
              <a:spcBef>
                <a:spcPts val="0"/>
              </a:spcBef>
              <a:spcAft>
                <a:spcPts val="0"/>
              </a:spcAft>
              <a:buSzPts val="1400"/>
              <a:buChar char="●"/>
            </a:pPr>
            <a:r>
              <a:rPr lang="en"/>
              <a:t>College</a:t>
            </a:r>
            <a:endParaRPr/>
          </a:p>
          <a:p>
            <a:pPr indent="-317500" lvl="0" marL="457200" rtl="0" algn="l">
              <a:spcBef>
                <a:spcPts val="0"/>
              </a:spcBef>
              <a:spcAft>
                <a:spcPts val="0"/>
              </a:spcAft>
              <a:buSzPts val="1400"/>
              <a:buChar char="●"/>
            </a:pPr>
            <a:r>
              <a:rPr lang="en"/>
              <a:t>Crime</a:t>
            </a:r>
            <a:endParaRPr/>
          </a:p>
          <a:p>
            <a:pPr indent="-317500" lvl="0" marL="457200" rtl="0" algn="l">
              <a:spcBef>
                <a:spcPts val="0"/>
              </a:spcBef>
              <a:spcAft>
                <a:spcPts val="0"/>
              </a:spcAft>
              <a:buSzPts val="1400"/>
              <a:buChar char="●"/>
            </a:pPr>
            <a:r>
              <a:rPr lang="en"/>
              <a:t>Entertainment</a:t>
            </a:r>
            <a:endParaRPr/>
          </a:p>
          <a:p>
            <a:pPr indent="-317500" lvl="0" marL="457200" rtl="0" algn="l">
              <a:spcBef>
                <a:spcPts val="0"/>
              </a:spcBef>
              <a:spcAft>
                <a:spcPts val="0"/>
              </a:spcAft>
              <a:buSzPts val="1400"/>
              <a:buChar char="●"/>
            </a:pPr>
            <a:r>
              <a:rPr lang="en"/>
              <a:t>Environment</a:t>
            </a:r>
            <a:endParaRPr/>
          </a:p>
          <a:p>
            <a:pPr indent="-317500" lvl="0" marL="457200" rtl="0" algn="l">
              <a:spcBef>
                <a:spcPts val="0"/>
              </a:spcBef>
              <a:spcAft>
                <a:spcPts val="0"/>
              </a:spcAft>
              <a:buSzPts val="1400"/>
              <a:buChar char="●"/>
            </a:pPr>
            <a:r>
              <a:rPr lang="en"/>
              <a:t>Good News</a:t>
            </a:r>
            <a:endParaRPr/>
          </a:p>
          <a:p>
            <a:pPr indent="-317500" lvl="0" marL="457200" rtl="0" algn="l">
              <a:spcBef>
                <a:spcPts val="0"/>
              </a:spcBef>
              <a:spcAft>
                <a:spcPts val="0"/>
              </a:spcAft>
              <a:buSzPts val="1400"/>
              <a:buChar char="●"/>
            </a:pPr>
            <a:r>
              <a:rPr lang="en"/>
              <a:t>Green</a:t>
            </a:r>
            <a:endParaRPr/>
          </a:p>
          <a:p>
            <a:pPr indent="-317500" lvl="0" marL="457200" rtl="0" algn="l">
              <a:spcBef>
                <a:spcPts val="0"/>
              </a:spcBef>
              <a:spcAft>
                <a:spcPts val="0"/>
              </a:spcAft>
              <a:buSzPts val="1400"/>
              <a:buChar char="●"/>
            </a:pPr>
            <a:r>
              <a:rPr lang="en"/>
              <a:t>Impact</a:t>
            </a:r>
            <a:endParaRPr/>
          </a:p>
          <a:p>
            <a:pPr indent="-317500" lvl="0" marL="457200" rtl="0" algn="l">
              <a:spcBef>
                <a:spcPts val="0"/>
              </a:spcBef>
              <a:spcAft>
                <a:spcPts val="0"/>
              </a:spcAft>
              <a:buSzPts val="1400"/>
              <a:buChar char="●"/>
            </a:pPr>
            <a:r>
              <a:rPr lang="en"/>
              <a:t>Latino Voices</a:t>
            </a:r>
            <a:endParaRPr/>
          </a:p>
          <a:p>
            <a:pPr indent="-317500" lvl="0" marL="457200" rtl="0" algn="l">
              <a:spcBef>
                <a:spcPts val="0"/>
              </a:spcBef>
              <a:spcAft>
                <a:spcPts val="0"/>
              </a:spcAft>
              <a:buSzPts val="1400"/>
              <a:buChar char="●"/>
            </a:pPr>
            <a:r>
              <a:rPr lang="en"/>
              <a:t>Media</a:t>
            </a:r>
            <a:endParaRPr/>
          </a:p>
          <a:p>
            <a:pPr indent="-317500" lvl="0" marL="457200" rtl="0" algn="l">
              <a:spcBef>
                <a:spcPts val="0"/>
              </a:spcBef>
              <a:spcAft>
                <a:spcPts val="0"/>
              </a:spcAft>
              <a:buSzPts val="1400"/>
              <a:buChar char="●"/>
            </a:pPr>
            <a:r>
              <a:rPr lang="en"/>
              <a:t>Money</a:t>
            </a:r>
            <a:endParaRPr/>
          </a:p>
        </p:txBody>
      </p:sp>
      <p:sp>
        <p:nvSpPr>
          <p:cNvPr id="306" name="Google Shape;306;p33"/>
          <p:cNvSpPr txBox="1"/>
          <p:nvPr/>
        </p:nvSpPr>
        <p:spPr>
          <a:xfrm>
            <a:off x="6649175" y="1736675"/>
            <a:ext cx="30000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Politics</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Queer Voices</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Religion</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Science</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Style</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Tech</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The World Post</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U.S. News</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Weird News</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Women</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World News</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WorldPost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34"/>
          <p:cNvPicPr preferRelativeResize="0"/>
          <p:nvPr/>
        </p:nvPicPr>
        <p:blipFill>
          <a:blip r:embed="rId3">
            <a:alphaModFix/>
          </a:blip>
          <a:stretch>
            <a:fillRect/>
          </a:stretch>
        </p:blipFill>
        <p:spPr>
          <a:xfrm>
            <a:off x="159450" y="1557100"/>
            <a:ext cx="4672950" cy="4672950"/>
          </a:xfrm>
          <a:prstGeom prst="rect">
            <a:avLst/>
          </a:prstGeom>
          <a:noFill/>
          <a:ln>
            <a:noFill/>
          </a:ln>
        </p:spPr>
      </p:pic>
      <p:sp>
        <p:nvSpPr>
          <p:cNvPr id="312" name="Google Shape;312;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Processing</a:t>
            </a:r>
            <a:endParaRPr/>
          </a:p>
        </p:txBody>
      </p:sp>
      <p:sp>
        <p:nvSpPr>
          <p:cNvPr id="313" name="Google Shape;313;p34"/>
          <p:cNvSpPr txBox="1"/>
          <p:nvPr>
            <p:ph idx="4294967295"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Excluded articles with missing or empty values.</a:t>
            </a:r>
            <a:endParaRPr sz="1600"/>
          </a:p>
          <a:p>
            <a:pPr indent="0" lvl="0" marL="0" rtl="0" algn="l">
              <a:spcBef>
                <a:spcPts val="1600"/>
              </a:spcBef>
              <a:spcAft>
                <a:spcPts val="0"/>
              </a:spcAft>
              <a:buNone/>
            </a:pPr>
            <a:r>
              <a:rPr lang="en" sz="1600"/>
              <a:t>Used the ftfy library to resolve text encoding issues.</a:t>
            </a:r>
            <a:endParaRPr sz="1600"/>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457200" lvl="0" marL="0" rtl="0" algn="l">
              <a:spcBef>
                <a:spcPts val="0"/>
              </a:spcBef>
              <a:spcAft>
                <a:spcPts val="1600"/>
              </a:spcAft>
              <a:buNone/>
            </a:pPr>
            <a:r>
              <a:rPr b="1" lang="en" sz="2000">
                <a:solidFill>
                  <a:schemeClr val="accent4"/>
                </a:solidFill>
                <a:highlight>
                  <a:schemeClr val="lt1"/>
                </a:highlight>
              </a:rPr>
              <a:t>210k reduced to 91k articles</a:t>
            </a:r>
            <a:endParaRPr b="1" sz="2000">
              <a:solidFill>
                <a:schemeClr val="accent4"/>
              </a:solidFill>
              <a:highlight>
                <a:schemeClr val="lt1"/>
              </a:highlight>
            </a:endParaRPr>
          </a:p>
        </p:txBody>
      </p:sp>
      <p:sp>
        <p:nvSpPr>
          <p:cNvPr id="314" name="Google Shape;314;p34"/>
          <p:cNvSpPr txBox="1"/>
          <p:nvPr>
            <p:ph idx="2" type="body"/>
          </p:nvPr>
        </p:nvSpPr>
        <p:spPr>
          <a:xfrm>
            <a:off x="4832400" y="1229975"/>
            <a:ext cx="3999900" cy="36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Removed Most Categories Except (24):</a:t>
            </a:r>
            <a:endParaRPr sz="1600"/>
          </a:p>
          <a:p>
            <a:pPr indent="-317500" lvl="0" marL="457200" rtl="0" algn="l">
              <a:spcBef>
                <a:spcPts val="1600"/>
              </a:spcBef>
              <a:spcAft>
                <a:spcPts val="0"/>
              </a:spcAft>
              <a:buSzPts val="1400"/>
              <a:buChar char="●"/>
            </a:pPr>
            <a:r>
              <a:rPr lang="en"/>
              <a:t>Black Voices</a:t>
            </a:r>
            <a:endParaRPr/>
          </a:p>
          <a:p>
            <a:pPr indent="-317500" lvl="0" marL="457200" rtl="0" algn="l">
              <a:spcBef>
                <a:spcPts val="0"/>
              </a:spcBef>
              <a:spcAft>
                <a:spcPts val="0"/>
              </a:spcAft>
              <a:buSzPts val="1400"/>
              <a:buChar char="●"/>
            </a:pPr>
            <a:r>
              <a:rPr lang="en"/>
              <a:t>Business</a:t>
            </a:r>
            <a:endParaRPr/>
          </a:p>
          <a:p>
            <a:pPr indent="-317500" lvl="0" marL="457200" rtl="0" algn="l">
              <a:spcBef>
                <a:spcPts val="0"/>
              </a:spcBef>
              <a:spcAft>
                <a:spcPts val="0"/>
              </a:spcAft>
              <a:buSzPts val="1400"/>
              <a:buChar char="●"/>
            </a:pPr>
            <a:r>
              <a:rPr lang="en"/>
              <a:t>College</a:t>
            </a:r>
            <a:endParaRPr/>
          </a:p>
          <a:p>
            <a:pPr indent="-317500" lvl="0" marL="457200" rtl="0" algn="l">
              <a:spcBef>
                <a:spcPts val="0"/>
              </a:spcBef>
              <a:spcAft>
                <a:spcPts val="0"/>
              </a:spcAft>
              <a:buSzPts val="1400"/>
              <a:buChar char="●"/>
            </a:pPr>
            <a:r>
              <a:rPr lang="en"/>
              <a:t>Crime</a:t>
            </a:r>
            <a:endParaRPr/>
          </a:p>
          <a:p>
            <a:pPr indent="-317500" lvl="0" marL="457200" rtl="0" algn="l">
              <a:spcBef>
                <a:spcPts val="0"/>
              </a:spcBef>
              <a:spcAft>
                <a:spcPts val="0"/>
              </a:spcAft>
              <a:buSzPts val="1400"/>
              <a:buChar char="●"/>
            </a:pPr>
            <a:r>
              <a:rPr lang="en"/>
              <a:t>Entertainment</a:t>
            </a:r>
            <a:endParaRPr/>
          </a:p>
          <a:p>
            <a:pPr indent="-317500" lvl="0" marL="457200" rtl="0" algn="l">
              <a:spcBef>
                <a:spcPts val="0"/>
              </a:spcBef>
              <a:spcAft>
                <a:spcPts val="0"/>
              </a:spcAft>
              <a:buSzPts val="1400"/>
              <a:buChar char="●"/>
            </a:pPr>
            <a:r>
              <a:rPr lang="en"/>
              <a:t>Environment</a:t>
            </a:r>
            <a:endParaRPr/>
          </a:p>
          <a:p>
            <a:pPr indent="-317500" lvl="0" marL="457200" rtl="0" algn="l">
              <a:spcBef>
                <a:spcPts val="0"/>
              </a:spcBef>
              <a:spcAft>
                <a:spcPts val="0"/>
              </a:spcAft>
              <a:buSzPts val="1400"/>
              <a:buChar char="●"/>
            </a:pPr>
            <a:r>
              <a:rPr lang="en"/>
              <a:t>Good News</a:t>
            </a:r>
            <a:endParaRPr/>
          </a:p>
          <a:p>
            <a:pPr indent="-317500" lvl="0" marL="457200" rtl="0" algn="l">
              <a:spcBef>
                <a:spcPts val="0"/>
              </a:spcBef>
              <a:spcAft>
                <a:spcPts val="0"/>
              </a:spcAft>
              <a:buSzPts val="1400"/>
              <a:buChar char="●"/>
            </a:pPr>
            <a:r>
              <a:rPr lang="en"/>
              <a:t>Green</a:t>
            </a:r>
            <a:endParaRPr/>
          </a:p>
          <a:p>
            <a:pPr indent="-317500" lvl="0" marL="457200" rtl="0" algn="l">
              <a:spcBef>
                <a:spcPts val="0"/>
              </a:spcBef>
              <a:spcAft>
                <a:spcPts val="0"/>
              </a:spcAft>
              <a:buSzPts val="1400"/>
              <a:buChar char="●"/>
            </a:pPr>
            <a:r>
              <a:rPr lang="en"/>
              <a:t>Impact</a:t>
            </a:r>
            <a:endParaRPr/>
          </a:p>
          <a:p>
            <a:pPr indent="-317500" lvl="0" marL="457200" rtl="0" algn="l">
              <a:spcBef>
                <a:spcPts val="0"/>
              </a:spcBef>
              <a:spcAft>
                <a:spcPts val="0"/>
              </a:spcAft>
              <a:buSzPts val="1400"/>
              <a:buChar char="●"/>
            </a:pPr>
            <a:r>
              <a:rPr lang="en"/>
              <a:t>Latino Voices</a:t>
            </a:r>
            <a:endParaRPr/>
          </a:p>
          <a:p>
            <a:pPr indent="-317500" lvl="0" marL="457200" rtl="0" algn="l">
              <a:spcBef>
                <a:spcPts val="0"/>
              </a:spcBef>
              <a:spcAft>
                <a:spcPts val="0"/>
              </a:spcAft>
              <a:buSzPts val="1400"/>
              <a:buChar char="●"/>
            </a:pPr>
            <a:r>
              <a:rPr lang="en"/>
              <a:t>Media</a:t>
            </a:r>
            <a:endParaRPr/>
          </a:p>
          <a:p>
            <a:pPr indent="-317500" lvl="0" marL="457200" rtl="0" algn="l">
              <a:spcBef>
                <a:spcPts val="0"/>
              </a:spcBef>
              <a:spcAft>
                <a:spcPts val="0"/>
              </a:spcAft>
              <a:buSzPts val="1400"/>
              <a:buChar char="●"/>
            </a:pPr>
            <a:r>
              <a:rPr lang="en"/>
              <a:t>Money</a:t>
            </a:r>
            <a:endParaRPr/>
          </a:p>
        </p:txBody>
      </p:sp>
      <p:sp>
        <p:nvSpPr>
          <p:cNvPr id="315" name="Google Shape;315;p34"/>
          <p:cNvSpPr txBox="1"/>
          <p:nvPr/>
        </p:nvSpPr>
        <p:spPr>
          <a:xfrm>
            <a:off x="6649175" y="1736675"/>
            <a:ext cx="30000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Politics</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Queer Voices</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Religion</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Science</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Style</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Tech</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The World Post</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U.S. News</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Weird News</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Women</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World News</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WorldPost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descr="Background pointer shape in timeline graphic" id="320" name="Google Shape;320;p35"/>
          <p:cNvSpPr/>
          <p:nvPr/>
        </p:nvSpPr>
        <p:spPr>
          <a:xfrm>
            <a:off x="535535" y="2609021"/>
            <a:ext cx="1779900" cy="755700"/>
          </a:xfrm>
          <a:prstGeom prst="homePlate">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1" name="Google Shape;321;p35"/>
          <p:cNvSpPr txBox="1"/>
          <p:nvPr/>
        </p:nvSpPr>
        <p:spPr>
          <a:xfrm>
            <a:off x="535525" y="2748448"/>
            <a:ext cx="1383900" cy="477000"/>
          </a:xfrm>
          <a:prstGeom prst="rect">
            <a:avLst/>
          </a:prstGeom>
          <a:noFill/>
          <a:ln>
            <a:noFill/>
          </a:ln>
        </p:spPr>
        <p:txBody>
          <a:bodyPr anchorCtr="0" anchor="ctr" bIns="91425" lIns="91425" spcFirstLastPara="1" rIns="91425" wrap="square" tIns="91425">
            <a:normAutofit fontScale="7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Dataset Collection</a:t>
            </a:r>
            <a:endParaRPr sz="1600">
              <a:solidFill>
                <a:srgbClr val="FFFFFF"/>
              </a:solidFill>
              <a:latin typeface="Roboto"/>
              <a:ea typeface="Roboto"/>
              <a:cs typeface="Roboto"/>
              <a:sym typeface="Roboto"/>
            </a:endParaRPr>
          </a:p>
        </p:txBody>
      </p:sp>
      <p:grpSp>
        <p:nvGrpSpPr>
          <p:cNvPr id="322" name="Google Shape;322;p35"/>
          <p:cNvGrpSpPr/>
          <p:nvPr/>
        </p:nvGrpSpPr>
        <p:grpSpPr>
          <a:xfrm>
            <a:off x="1132822" y="2012140"/>
            <a:ext cx="189074" cy="601730"/>
            <a:chOff x="777447" y="1610215"/>
            <a:chExt cx="198900" cy="593656"/>
          </a:xfrm>
        </p:grpSpPr>
        <p:cxnSp>
          <p:nvCxnSpPr>
            <p:cNvPr id="323" name="Google Shape;323;p35"/>
            <p:cNvCxnSpPr/>
            <p:nvPr/>
          </p:nvCxnSpPr>
          <p:spPr>
            <a:xfrm>
              <a:off x="876909" y="1649171"/>
              <a:ext cx="0" cy="554700"/>
            </a:xfrm>
            <a:prstGeom prst="straightConnector1">
              <a:avLst/>
            </a:prstGeom>
            <a:noFill/>
            <a:ln cap="flat" cmpd="sng" w="9525">
              <a:solidFill>
                <a:srgbClr val="434343"/>
              </a:solidFill>
              <a:prstDash val="solid"/>
              <a:round/>
              <a:headEnd len="sm" w="sm" type="none"/>
              <a:tailEnd len="sm" w="sm" type="none"/>
            </a:ln>
          </p:spPr>
        </p:cxnSp>
        <p:sp>
          <p:nvSpPr>
            <p:cNvPr id="324" name="Google Shape;324;p35"/>
            <p:cNvSpPr/>
            <p:nvPr/>
          </p:nvSpPr>
          <p:spPr>
            <a:xfrm>
              <a:off x="777447"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35"/>
          <p:cNvSpPr txBox="1"/>
          <p:nvPr/>
        </p:nvSpPr>
        <p:spPr>
          <a:xfrm>
            <a:off x="459775" y="1093500"/>
            <a:ext cx="21423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Downloaded from Kaggle, containing &gt;200k articles.</a:t>
            </a:r>
            <a:endParaRPr sz="1200">
              <a:solidFill>
                <a:srgbClr val="434343"/>
              </a:solidFill>
              <a:latin typeface="Roboto"/>
              <a:ea typeface="Roboto"/>
              <a:cs typeface="Roboto"/>
              <a:sym typeface="Roboto"/>
            </a:endParaRPr>
          </a:p>
        </p:txBody>
      </p:sp>
      <p:sp>
        <p:nvSpPr>
          <p:cNvPr descr="Background pointer shape in timeline graphic" id="326" name="Google Shape;326;p35"/>
          <p:cNvSpPr/>
          <p:nvPr/>
        </p:nvSpPr>
        <p:spPr>
          <a:xfrm>
            <a:off x="1938823" y="2609021"/>
            <a:ext cx="1950000" cy="755700"/>
          </a:xfrm>
          <a:prstGeom prst="chevron">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7" name="Google Shape;327;p35"/>
          <p:cNvSpPr txBox="1"/>
          <p:nvPr/>
        </p:nvSpPr>
        <p:spPr>
          <a:xfrm>
            <a:off x="2315439" y="2748001"/>
            <a:ext cx="1251000" cy="477000"/>
          </a:xfrm>
          <a:prstGeom prst="rect">
            <a:avLst/>
          </a:prstGeom>
          <a:noFill/>
          <a:ln>
            <a:noFill/>
          </a:ln>
        </p:spPr>
        <p:txBody>
          <a:bodyPr anchorCtr="0" anchor="ctr" bIns="91425" lIns="91425" spcFirstLastPara="1" rIns="91425" wrap="square" tIns="91425">
            <a:normAutofit fontScale="7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 Processing</a:t>
            </a:r>
            <a:endParaRPr sz="1600">
              <a:solidFill>
                <a:srgbClr val="FFFFFF"/>
              </a:solidFill>
              <a:latin typeface="Roboto"/>
              <a:ea typeface="Roboto"/>
              <a:cs typeface="Roboto"/>
              <a:sym typeface="Roboto"/>
            </a:endParaRPr>
          </a:p>
        </p:txBody>
      </p:sp>
      <p:grpSp>
        <p:nvGrpSpPr>
          <p:cNvPr id="328" name="Google Shape;328;p35"/>
          <p:cNvGrpSpPr/>
          <p:nvPr/>
        </p:nvGrpSpPr>
        <p:grpSpPr>
          <a:xfrm>
            <a:off x="2763462" y="3358954"/>
            <a:ext cx="189074" cy="601730"/>
            <a:chOff x="2223534" y="2938958"/>
            <a:chExt cx="198900" cy="593656"/>
          </a:xfrm>
        </p:grpSpPr>
        <p:cxnSp>
          <p:nvCxnSpPr>
            <p:cNvPr id="329" name="Google Shape;329;p35"/>
            <p:cNvCxnSpPr/>
            <p:nvPr/>
          </p:nvCxnSpPr>
          <p:spPr>
            <a:xfrm rot="10800000">
              <a:off x="2322997" y="2938958"/>
              <a:ext cx="0" cy="554700"/>
            </a:xfrm>
            <a:prstGeom prst="straightConnector1">
              <a:avLst/>
            </a:prstGeom>
            <a:noFill/>
            <a:ln cap="flat" cmpd="sng" w="9525">
              <a:solidFill>
                <a:schemeClr val="dk1"/>
              </a:solidFill>
              <a:prstDash val="solid"/>
              <a:round/>
              <a:headEnd len="sm" w="sm" type="none"/>
              <a:tailEnd len="sm" w="sm" type="none"/>
            </a:ln>
          </p:spPr>
        </p:cxnSp>
        <p:sp>
          <p:nvSpPr>
            <p:cNvPr id="330" name="Google Shape;330;p35"/>
            <p:cNvSpPr/>
            <p:nvPr/>
          </p:nvSpPr>
          <p:spPr>
            <a:xfrm flipH="1" rot="10800000">
              <a:off x="2223534" y="3333714"/>
              <a:ext cx="198900" cy="198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35"/>
          <p:cNvSpPr txBox="1"/>
          <p:nvPr/>
        </p:nvSpPr>
        <p:spPr>
          <a:xfrm>
            <a:off x="1262547" y="4094825"/>
            <a:ext cx="32277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Removed duplicates, categories, non-text, and missing data, with 90k articles still remaining.</a:t>
            </a:r>
            <a:endParaRPr sz="1200">
              <a:solidFill>
                <a:srgbClr val="434343"/>
              </a:solidFill>
              <a:latin typeface="Roboto"/>
              <a:ea typeface="Roboto"/>
              <a:cs typeface="Roboto"/>
              <a:sym typeface="Roboto"/>
            </a:endParaRPr>
          </a:p>
        </p:txBody>
      </p:sp>
      <p:sp>
        <p:nvSpPr>
          <p:cNvPr descr="Background pointer shape in timeline graphic" id="332" name="Google Shape;332;p35"/>
          <p:cNvSpPr/>
          <p:nvPr/>
        </p:nvSpPr>
        <p:spPr>
          <a:xfrm>
            <a:off x="3512089" y="2609021"/>
            <a:ext cx="1950000" cy="755700"/>
          </a:xfrm>
          <a:prstGeom prst="chevron">
            <a:avLst>
              <a:gd fmla="val 50000" name="adj"/>
            </a:avLst>
          </a:prstGeom>
          <a:solidFill>
            <a:srgbClr val="9C254D"/>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3" name="Google Shape;333;p35"/>
          <p:cNvSpPr txBox="1"/>
          <p:nvPr/>
        </p:nvSpPr>
        <p:spPr>
          <a:xfrm>
            <a:off x="3875889" y="2748001"/>
            <a:ext cx="1251000" cy="477000"/>
          </a:xfrm>
          <a:prstGeom prst="rect">
            <a:avLst/>
          </a:prstGeom>
          <a:noFill/>
          <a:ln>
            <a:noFill/>
          </a:ln>
        </p:spPr>
        <p:txBody>
          <a:bodyPr anchorCtr="0" anchor="ctr" bIns="91425" lIns="91425" spcFirstLastPara="1" rIns="91425" wrap="square" tIns="91425">
            <a:normAutofit fontScale="7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Entity Extraction</a:t>
            </a:r>
            <a:endParaRPr sz="1600">
              <a:solidFill>
                <a:srgbClr val="FFFFFF"/>
              </a:solidFill>
              <a:latin typeface="Roboto"/>
              <a:ea typeface="Roboto"/>
              <a:cs typeface="Roboto"/>
              <a:sym typeface="Roboto"/>
            </a:endParaRPr>
          </a:p>
        </p:txBody>
      </p:sp>
      <p:grpSp>
        <p:nvGrpSpPr>
          <p:cNvPr id="334" name="Google Shape;334;p35"/>
          <p:cNvGrpSpPr/>
          <p:nvPr/>
        </p:nvGrpSpPr>
        <p:grpSpPr>
          <a:xfrm>
            <a:off x="4317606" y="2012140"/>
            <a:ext cx="189074" cy="601730"/>
            <a:chOff x="3918084" y="1610215"/>
            <a:chExt cx="198900" cy="593656"/>
          </a:xfrm>
        </p:grpSpPr>
        <p:cxnSp>
          <p:nvCxnSpPr>
            <p:cNvPr id="335" name="Google Shape;335;p35"/>
            <p:cNvCxnSpPr/>
            <p:nvPr/>
          </p:nvCxnSpPr>
          <p:spPr>
            <a:xfrm>
              <a:off x="4017546" y="1649171"/>
              <a:ext cx="0" cy="554700"/>
            </a:xfrm>
            <a:prstGeom prst="straightConnector1">
              <a:avLst/>
            </a:prstGeom>
            <a:noFill/>
            <a:ln cap="flat" cmpd="sng" w="9525">
              <a:solidFill>
                <a:srgbClr val="9C254D"/>
              </a:solidFill>
              <a:prstDash val="solid"/>
              <a:round/>
              <a:headEnd len="sm" w="sm" type="none"/>
              <a:tailEnd len="sm" w="sm" type="none"/>
            </a:ln>
          </p:spPr>
        </p:cxnSp>
        <p:sp>
          <p:nvSpPr>
            <p:cNvPr id="336" name="Google Shape;336;p35"/>
            <p:cNvSpPr/>
            <p:nvPr/>
          </p:nvSpPr>
          <p:spPr>
            <a:xfrm>
              <a:off x="3918084" y="1610215"/>
              <a:ext cx="198900" cy="198900"/>
            </a:xfrm>
            <a:prstGeom prst="ellipse">
              <a:avLst/>
            </a:prstGeom>
            <a:solidFill>
              <a:srgbClr val="9C254D"/>
            </a:solidFill>
            <a:ln cap="flat" cmpd="sng" w="9525">
              <a:solidFill>
                <a:srgbClr val="9C25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35"/>
          <p:cNvSpPr txBox="1"/>
          <p:nvPr/>
        </p:nvSpPr>
        <p:spPr>
          <a:xfrm>
            <a:off x="2974425" y="1093502"/>
            <a:ext cx="3053400" cy="9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Tokenized articles, extracting Names, Locations, Nationalities, Organizations, Verbs, Adjectives, and N-grams.</a:t>
            </a:r>
            <a:endParaRPr sz="1200">
              <a:solidFill>
                <a:srgbClr val="434343"/>
              </a:solidFill>
              <a:latin typeface="Roboto"/>
              <a:ea typeface="Roboto"/>
              <a:cs typeface="Roboto"/>
              <a:sym typeface="Roboto"/>
            </a:endParaRPr>
          </a:p>
        </p:txBody>
      </p:sp>
      <p:sp>
        <p:nvSpPr>
          <p:cNvPr descr="Background pointer shape in timeline graphic" id="338" name="Google Shape;338;p35"/>
          <p:cNvSpPr/>
          <p:nvPr/>
        </p:nvSpPr>
        <p:spPr>
          <a:xfrm>
            <a:off x="5085355" y="2609021"/>
            <a:ext cx="1950000" cy="7557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9" name="Google Shape;339;p35"/>
          <p:cNvSpPr txBox="1"/>
          <p:nvPr/>
        </p:nvSpPr>
        <p:spPr>
          <a:xfrm>
            <a:off x="5443474" y="2748001"/>
            <a:ext cx="1251000" cy="477000"/>
          </a:xfrm>
          <a:prstGeom prst="rect">
            <a:avLst/>
          </a:prstGeom>
          <a:noFill/>
          <a:ln>
            <a:noFill/>
          </a:ln>
        </p:spPr>
        <p:txBody>
          <a:bodyPr anchorCtr="0" anchor="ctr" bIns="91425" lIns="91425" spcFirstLastPara="1" rIns="91425" wrap="square" tIns="91425">
            <a:normAutofit fontScale="70000" lnSpcReduction="2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Dataframe Formatting</a:t>
            </a:r>
            <a:endParaRPr sz="1600">
              <a:solidFill>
                <a:srgbClr val="FFFFFF"/>
              </a:solidFill>
              <a:latin typeface="Roboto"/>
              <a:ea typeface="Roboto"/>
              <a:cs typeface="Roboto"/>
              <a:sym typeface="Roboto"/>
            </a:endParaRPr>
          </a:p>
        </p:txBody>
      </p:sp>
      <p:grpSp>
        <p:nvGrpSpPr>
          <p:cNvPr id="340" name="Google Shape;340;p35"/>
          <p:cNvGrpSpPr/>
          <p:nvPr/>
        </p:nvGrpSpPr>
        <p:grpSpPr>
          <a:xfrm>
            <a:off x="5889424" y="3358954"/>
            <a:ext cx="189074" cy="601730"/>
            <a:chOff x="5958946" y="2938958"/>
            <a:chExt cx="198900" cy="593656"/>
          </a:xfrm>
        </p:grpSpPr>
        <p:cxnSp>
          <p:nvCxnSpPr>
            <p:cNvPr id="341" name="Google Shape;341;p35"/>
            <p:cNvCxnSpPr/>
            <p:nvPr/>
          </p:nvCxnSpPr>
          <p:spPr>
            <a:xfrm rot="10800000">
              <a:off x="6058409" y="2938958"/>
              <a:ext cx="0" cy="554700"/>
            </a:xfrm>
            <a:prstGeom prst="straightConnector1">
              <a:avLst/>
            </a:prstGeom>
            <a:noFill/>
            <a:ln cap="flat" cmpd="sng" w="9525">
              <a:solidFill>
                <a:srgbClr val="434343"/>
              </a:solidFill>
              <a:prstDash val="solid"/>
              <a:round/>
              <a:headEnd len="sm" w="sm" type="none"/>
              <a:tailEnd len="sm" w="sm" type="none"/>
            </a:ln>
          </p:spPr>
        </p:cxnSp>
        <p:sp>
          <p:nvSpPr>
            <p:cNvPr id="342" name="Google Shape;342;p35"/>
            <p:cNvSpPr/>
            <p:nvPr/>
          </p:nvSpPr>
          <p:spPr>
            <a:xfrm flipH="1" rot="10800000">
              <a:off x="5958946" y="3333714"/>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35"/>
          <p:cNvSpPr txBox="1"/>
          <p:nvPr/>
        </p:nvSpPr>
        <p:spPr>
          <a:xfrm>
            <a:off x="4842177" y="4094625"/>
            <a:ext cx="26604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Convert dataset to a database (.db) for optimized fetching.</a:t>
            </a:r>
            <a:endParaRPr sz="1200">
              <a:solidFill>
                <a:srgbClr val="434343"/>
              </a:solidFill>
              <a:latin typeface="Roboto"/>
              <a:ea typeface="Roboto"/>
              <a:cs typeface="Roboto"/>
              <a:sym typeface="Roboto"/>
            </a:endParaRPr>
          </a:p>
        </p:txBody>
      </p:sp>
      <p:sp>
        <p:nvSpPr>
          <p:cNvPr descr="Background pointer shape in timeline graphic" id="344" name="Google Shape;344;p35"/>
          <p:cNvSpPr/>
          <p:nvPr/>
        </p:nvSpPr>
        <p:spPr>
          <a:xfrm>
            <a:off x="6658621" y="2609021"/>
            <a:ext cx="1950000" cy="7557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5" name="Google Shape;345;p35"/>
          <p:cNvSpPr txBox="1"/>
          <p:nvPr/>
        </p:nvSpPr>
        <p:spPr>
          <a:xfrm>
            <a:off x="7054665" y="2748001"/>
            <a:ext cx="1251000" cy="477000"/>
          </a:xfrm>
          <a:prstGeom prst="rect">
            <a:avLst/>
          </a:prstGeom>
          <a:noFill/>
          <a:ln>
            <a:noFill/>
          </a:ln>
        </p:spPr>
        <p:txBody>
          <a:bodyPr anchorCtr="0" anchor="ctr" bIns="91425" lIns="91425" spcFirstLastPara="1" rIns="91425" wrap="square" tIns="91425">
            <a:normAutofit fontScale="70000" lnSpcReduction="2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Plugin Data with Tool</a:t>
            </a:r>
            <a:endParaRPr sz="1600">
              <a:solidFill>
                <a:srgbClr val="FFFFFF"/>
              </a:solidFill>
              <a:latin typeface="Roboto"/>
              <a:ea typeface="Roboto"/>
              <a:cs typeface="Roboto"/>
              <a:sym typeface="Roboto"/>
            </a:endParaRPr>
          </a:p>
        </p:txBody>
      </p:sp>
      <p:grpSp>
        <p:nvGrpSpPr>
          <p:cNvPr id="346" name="Google Shape;346;p35"/>
          <p:cNvGrpSpPr/>
          <p:nvPr/>
        </p:nvGrpSpPr>
        <p:grpSpPr>
          <a:xfrm>
            <a:off x="7502567" y="2012140"/>
            <a:ext cx="189074" cy="601730"/>
            <a:chOff x="3918084" y="1610215"/>
            <a:chExt cx="198900" cy="593656"/>
          </a:xfrm>
        </p:grpSpPr>
        <p:cxnSp>
          <p:nvCxnSpPr>
            <p:cNvPr id="347" name="Google Shape;347;p35"/>
            <p:cNvCxnSpPr/>
            <p:nvPr/>
          </p:nvCxnSpPr>
          <p:spPr>
            <a:xfrm>
              <a:off x="4017546" y="1649171"/>
              <a:ext cx="0" cy="554700"/>
            </a:xfrm>
            <a:prstGeom prst="straightConnector1">
              <a:avLst/>
            </a:prstGeom>
            <a:noFill/>
            <a:ln cap="flat" cmpd="sng" w="9525">
              <a:solidFill>
                <a:srgbClr val="434343"/>
              </a:solidFill>
              <a:prstDash val="solid"/>
              <a:round/>
              <a:headEnd len="sm" w="sm" type="none"/>
              <a:tailEnd len="sm" w="sm" type="none"/>
            </a:ln>
          </p:spPr>
        </p:cxnSp>
        <p:sp>
          <p:nvSpPr>
            <p:cNvPr id="348" name="Google Shape;348;p35"/>
            <p:cNvSpPr/>
            <p:nvPr/>
          </p:nvSpPr>
          <p:spPr>
            <a:xfrm>
              <a:off x="3918084"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35"/>
          <p:cNvSpPr txBox="1"/>
          <p:nvPr/>
        </p:nvSpPr>
        <p:spPr>
          <a:xfrm>
            <a:off x="6541913" y="1093500"/>
            <a:ext cx="21423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Plugged-in processed dataset into the interactive tool.</a:t>
            </a:r>
            <a:endParaRPr sz="1200">
              <a:solidFill>
                <a:srgbClr val="434343"/>
              </a:solidFill>
              <a:latin typeface="Roboto"/>
              <a:ea typeface="Roboto"/>
              <a:cs typeface="Roboto"/>
              <a:sym typeface="Roboto"/>
            </a:endParaRPr>
          </a:p>
        </p:txBody>
      </p:sp>
      <p:sp>
        <p:nvSpPr>
          <p:cNvPr id="350" name="Google Shape;350;p35"/>
          <p:cNvSpPr txBox="1"/>
          <p:nvPr>
            <p:ph idx="4294967295" type="title"/>
          </p:nvPr>
        </p:nvSpPr>
        <p:spPr>
          <a:xfrm>
            <a:off x="311700" y="283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Workflow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6"/>
          <p:cNvSpPr/>
          <p:nvPr/>
        </p:nvSpPr>
        <p:spPr>
          <a:xfrm>
            <a:off x="3777925" y="1805625"/>
            <a:ext cx="4015800" cy="1686300"/>
          </a:xfrm>
          <a:prstGeom prst="rect">
            <a:avLst/>
          </a:prstGeom>
          <a:solidFill>
            <a:srgbClr val="ECEC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56" name="Google Shape;356;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of </a:t>
            </a:r>
            <a:r>
              <a:rPr lang="en"/>
              <a:t>Entity Extraction</a:t>
            </a:r>
            <a:endParaRPr/>
          </a:p>
        </p:txBody>
      </p:sp>
      <p:sp>
        <p:nvSpPr>
          <p:cNvPr id="357" name="Google Shape;357;p36"/>
          <p:cNvSpPr txBox="1"/>
          <p:nvPr>
            <p:ph idx="1" type="body"/>
          </p:nvPr>
        </p:nvSpPr>
        <p:spPr>
          <a:xfrm>
            <a:off x="311700" y="1121350"/>
            <a:ext cx="6625500" cy="3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Identifying tokens within news articles (headlines and descriptions), </a:t>
            </a:r>
            <a:r>
              <a:rPr lang="en" sz="1500"/>
              <a:t>extracting and utilizing:</a:t>
            </a:r>
            <a:endParaRPr sz="1500"/>
          </a:p>
          <a:p>
            <a:pPr indent="-311150" lvl="0" marL="457200" rtl="0" algn="l">
              <a:spcBef>
                <a:spcPts val="1600"/>
              </a:spcBef>
              <a:spcAft>
                <a:spcPts val="0"/>
              </a:spcAft>
              <a:buSzPts val="1300"/>
              <a:buChar char="●"/>
            </a:pPr>
            <a:r>
              <a:rPr lang="en" sz="1300"/>
              <a:t>Names</a:t>
            </a:r>
            <a:endParaRPr sz="1300"/>
          </a:p>
          <a:p>
            <a:pPr indent="-311150" lvl="0" marL="457200" rtl="0" algn="l">
              <a:spcBef>
                <a:spcPts val="0"/>
              </a:spcBef>
              <a:spcAft>
                <a:spcPts val="0"/>
              </a:spcAft>
              <a:buSzPts val="1300"/>
              <a:buChar char="●"/>
            </a:pPr>
            <a:r>
              <a:rPr lang="en" sz="1300"/>
              <a:t>Locations</a:t>
            </a:r>
            <a:endParaRPr sz="1300"/>
          </a:p>
          <a:p>
            <a:pPr indent="-311150" lvl="0" marL="457200" rtl="0" algn="l">
              <a:spcBef>
                <a:spcPts val="0"/>
              </a:spcBef>
              <a:spcAft>
                <a:spcPts val="0"/>
              </a:spcAft>
              <a:buSzPts val="1300"/>
              <a:buChar char="●"/>
            </a:pPr>
            <a:r>
              <a:rPr lang="en" sz="1300"/>
              <a:t>Nationalities</a:t>
            </a:r>
            <a:endParaRPr sz="1300"/>
          </a:p>
          <a:p>
            <a:pPr indent="-311150" lvl="0" marL="457200" rtl="0" algn="l">
              <a:spcBef>
                <a:spcPts val="0"/>
              </a:spcBef>
              <a:spcAft>
                <a:spcPts val="0"/>
              </a:spcAft>
              <a:buSzPts val="1300"/>
              <a:buChar char="●"/>
            </a:pPr>
            <a:r>
              <a:rPr lang="en" sz="1300"/>
              <a:t>Organizations</a:t>
            </a:r>
            <a:endParaRPr sz="1300"/>
          </a:p>
          <a:p>
            <a:pPr indent="-311150" lvl="0" marL="457200" rtl="0" algn="l">
              <a:spcBef>
                <a:spcPts val="0"/>
              </a:spcBef>
              <a:spcAft>
                <a:spcPts val="0"/>
              </a:spcAft>
              <a:buSzPts val="1300"/>
              <a:buChar char="●"/>
            </a:pPr>
            <a:r>
              <a:rPr lang="en" sz="1300"/>
              <a:t>Verbs</a:t>
            </a:r>
            <a:endParaRPr sz="1300"/>
          </a:p>
          <a:p>
            <a:pPr indent="-311150" lvl="0" marL="457200" rtl="0" algn="l">
              <a:spcBef>
                <a:spcPts val="0"/>
              </a:spcBef>
              <a:spcAft>
                <a:spcPts val="0"/>
              </a:spcAft>
              <a:buSzPts val="1300"/>
              <a:buChar char="●"/>
            </a:pPr>
            <a:r>
              <a:rPr lang="en" sz="1300"/>
              <a:t>Adjectives</a:t>
            </a:r>
            <a:endParaRPr sz="1300"/>
          </a:p>
          <a:p>
            <a:pPr indent="-311150" lvl="0" marL="457200" rtl="0" algn="l">
              <a:spcBef>
                <a:spcPts val="0"/>
              </a:spcBef>
              <a:spcAft>
                <a:spcPts val="0"/>
              </a:spcAft>
              <a:buSzPts val="1300"/>
              <a:buChar char="●"/>
            </a:pPr>
            <a:r>
              <a:rPr lang="en" sz="1300"/>
              <a:t>N-grams</a:t>
            </a:r>
            <a:endParaRPr sz="1300"/>
          </a:p>
          <a:p>
            <a:pPr indent="0" lvl="0" marL="0" rtl="0" algn="l">
              <a:spcBef>
                <a:spcPts val="1600"/>
              </a:spcBef>
              <a:spcAft>
                <a:spcPts val="1600"/>
              </a:spcAft>
              <a:buNone/>
            </a:pPr>
            <a:r>
              <a:rPr lang="en" sz="1500"/>
              <a:t>N-grams are sets of words (≥1) that help machines decipher word-order and relevancy within language. We are using N-grams (1-3 words) as searchable/analyzable entities for our analysis tool.</a:t>
            </a:r>
            <a:endParaRPr sz="1500"/>
          </a:p>
        </p:txBody>
      </p:sp>
      <p:sp>
        <p:nvSpPr>
          <p:cNvPr id="358" name="Google Shape;358;p36"/>
          <p:cNvSpPr txBox="1"/>
          <p:nvPr/>
        </p:nvSpPr>
        <p:spPr>
          <a:xfrm>
            <a:off x="0" y="4841275"/>
            <a:ext cx="9144000" cy="1204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lt1"/>
                </a:solidFill>
                <a:latin typeface="Roboto"/>
                <a:ea typeface="Roboto"/>
                <a:cs typeface="Roboto"/>
                <a:sym typeface="Roboto"/>
              </a:rPr>
              <a:t>Jain, </a:t>
            </a:r>
            <a:r>
              <a:rPr lang="en" sz="1200">
                <a:solidFill>
                  <a:schemeClr val="lt1"/>
                </a:solidFill>
                <a:latin typeface="Roboto"/>
                <a:ea typeface="Roboto"/>
                <a:cs typeface="Roboto"/>
                <a:sym typeface="Roboto"/>
              </a:rPr>
              <a:t>Abhishek</a:t>
            </a:r>
            <a:r>
              <a:rPr lang="en" sz="1200">
                <a:solidFill>
                  <a:schemeClr val="lt1"/>
                </a:solidFill>
                <a:latin typeface="Roboto"/>
                <a:ea typeface="Roboto"/>
                <a:cs typeface="Roboto"/>
                <a:sym typeface="Roboto"/>
              </a:rPr>
              <a:t>. "</a:t>
            </a:r>
            <a:r>
              <a:rPr lang="en" sz="1200">
                <a:solidFill>
                  <a:schemeClr val="lt1"/>
                </a:solidFill>
                <a:latin typeface="Roboto"/>
                <a:ea typeface="Roboto"/>
                <a:cs typeface="Roboto"/>
                <a:sym typeface="Roboto"/>
              </a:rPr>
              <a:t>N-grams in NLP</a:t>
            </a:r>
            <a:r>
              <a:rPr lang="en" sz="1200">
                <a:solidFill>
                  <a:schemeClr val="lt1"/>
                </a:solidFill>
                <a:latin typeface="Roboto"/>
                <a:ea typeface="Roboto"/>
                <a:cs typeface="Roboto"/>
                <a:sym typeface="Roboto"/>
              </a:rPr>
              <a:t>." Medium (</a:t>
            </a:r>
            <a:r>
              <a:rPr lang="en" sz="1200">
                <a:solidFill>
                  <a:schemeClr val="lt1"/>
                </a:solidFill>
                <a:latin typeface="Roboto"/>
                <a:ea typeface="Roboto"/>
                <a:cs typeface="Roboto"/>
                <a:sym typeface="Roboto"/>
              </a:rPr>
              <a:t>Feb 5, 2024</a:t>
            </a:r>
            <a:r>
              <a:rPr lang="en" sz="1200">
                <a:solidFill>
                  <a:schemeClr val="lt1"/>
                </a:solidFill>
                <a:latin typeface="Roboto"/>
                <a:ea typeface="Roboto"/>
                <a:cs typeface="Roboto"/>
                <a:sym typeface="Roboto"/>
              </a:rPr>
              <a:t>) </a:t>
            </a:r>
            <a:r>
              <a:rPr lang="en" sz="1200" u="sng">
                <a:solidFill>
                  <a:schemeClr val="hlink"/>
                </a:solidFill>
                <a:latin typeface="Roboto"/>
                <a:ea typeface="Roboto"/>
                <a:cs typeface="Roboto"/>
                <a:sym typeface="Roboto"/>
                <a:hlinkClick r:id="rId3"/>
              </a:rPr>
              <a:t>medium.com/@abhishekjainindore24/n-grams-in-nlp-a7c05c1aff12</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a:p>
            <a:pPr indent="0" lvl="0" marL="0" rtl="0" algn="ctr">
              <a:lnSpc>
                <a:spcPct val="115000"/>
              </a:lnSpc>
              <a:spcBef>
                <a:spcPts val="1600"/>
              </a:spcBef>
              <a:spcAft>
                <a:spcPts val="0"/>
              </a:spcAft>
              <a:buNone/>
            </a:pPr>
            <a:r>
              <a:t/>
            </a:r>
            <a:endParaRPr sz="1200">
              <a:solidFill>
                <a:schemeClr val="lt1"/>
              </a:solidFill>
              <a:latin typeface="Roboto"/>
              <a:ea typeface="Roboto"/>
              <a:cs typeface="Roboto"/>
              <a:sym typeface="Roboto"/>
            </a:endParaRPr>
          </a:p>
          <a:p>
            <a:pPr indent="0" lvl="0" marL="0" rtl="0" algn="ctr">
              <a:lnSpc>
                <a:spcPct val="115000"/>
              </a:lnSpc>
              <a:spcBef>
                <a:spcPts val="1600"/>
              </a:spcBef>
              <a:spcAft>
                <a:spcPts val="1600"/>
              </a:spcAft>
              <a:buNone/>
            </a:pPr>
            <a:r>
              <a:t/>
            </a:r>
            <a:endParaRPr sz="1200">
              <a:solidFill>
                <a:schemeClr val="lt1"/>
              </a:solidFill>
              <a:latin typeface="Roboto"/>
              <a:ea typeface="Roboto"/>
              <a:cs typeface="Roboto"/>
              <a:sym typeface="Roboto"/>
            </a:endParaRPr>
          </a:p>
        </p:txBody>
      </p:sp>
      <p:pic>
        <p:nvPicPr>
          <p:cNvPr id="359" name="Google Shape;359;p36"/>
          <p:cNvPicPr preferRelativeResize="0"/>
          <p:nvPr/>
        </p:nvPicPr>
        <p:blipFill>
          <a:blip r:embed="rId4">
            <a:alphaModFix/>
          </a:blip>
          <a:stretch>
            <a:fillRect/>
          </a:stretch>
        </p:blipFill>
        <p:spPr>
          <a:xfrm>
            <a:off x="3879128" y="1864136"/>
            <a:ext cx="3813420" cy="15692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nvSpPr>
        <p:spPr>
          <a:xfrm>
            <a:off x="598100" y="928824"/>
            <a:ext cx="8222100" cy="2603100"/>
          </a:xfrm>
          <a:prstGeom prst="rect">
            <a:avLst/>
          </a:prstGeom>
          <a:noFill/>
          <a:ln>
            <a:noFill/>
          </a:ln>
        </p:spPr>
        <p:txBody>
          <a:bodyPr anchorCtr="0" anchor="b" bIns="91425" lIns="91425" spcFirstLastPara="1" rIns="91425" wrap="square" tIns="91425">
            <a:normAutofit lnSpcReduction="10000"/>
          </a:bodyPr>
          <a:lstStyle/>
          <a:p>
            <a:pPr indent="0" lvl="0" marL="0" rtl="0" algn="l">
              <a:spcBef>
                <a:spcPts val="0"/>
              </a:spcBef>
              <a:spcAft>
                <a:spcPts val="0"/>
              </a:spcAft>
              <a:buNone/>
            </a:pPr>
            <a:r>
              <a:rPr lang="en" sz="4200">
                <a:solidFill>
                  <a:srgbClr val="FFFFFF"/>
                </a:solidFill>
                <a:latin typeface="Roboto"/>
                <a:ea typeface="Roboto"/>
                <a:cs typeface="Roboto"/>
                <a:sym typeface="Roboto"/>
              </a:rPr>
              <a:t>Sophia</a:t>
            </a:r>
            <a:endParaRPr sz="4200">
              <a:solidFill>
                <a:srgbClr val="FFFFFF"/>
              </a:solidFill>
              <a:latin typeface="Roboto"/>
              <a:ea typeface="Roboto"/>
              <a:cs typeface="Roboto"/>
              <a:sym typeface="Roboto"/>
            </a:endParaRPr>
          </a:p>
          <a:p>
            <a:pPr indent="0" lvl="0" marL="0" rtl="0" algn="l">
              <a:spcBef>
                <a:spcPts val="0"/>
              </a:spcBef>
              <a:spcAft>
                <a:spcPts val="0"/>
              </a:spcAft>
              <a:buNone/>
            </a:pPr>
            <a:r>
              <a:t/>
            </a:r>
            <a:endParaRPr sz="4200">
              <a:solidFill>
                <a:srgbClr val="FFFFFF"/>
              </a:solidFill>
              <a:latin typeface="Roboto"/>
              <a:ea typeface="Roboto"/>
              <a:cs typeface="Roboto"/>
              <a:sym typeface="Roboto"/>
            </a:endParaRPr>
          </a:p>
          <a:p>
            <a:pPr indent="0" lvl="0" marL="0" rtl="0" algn="l">
              <a:spcBef>
                <a:spcPts val="0"/>
              </a:spcBef>
              <a:spcAft>
                <a:spcPts val="0"/>
              </a:spcAft>
              <a:buNone/>
            </a:pPr>
            <a:r>
              <a:t/>
            </a:r>
            <a:endParaRPr sz="4200">
              <a:solidFill>
                <a:srgbClr val="FFFFFF"/>
              </a:solidFill>
              <a:latin typeface="Roboto"/>
              <a:ea typeface="Roboto"/>
              <a:cs typeface="Roboto"/>
              <a:sym typeface="Roboto"/>
            </a:endParaRPr>
          </a:p>
          <a:p>
            <a:pPr indent="0" lvl="0" marL="0" rtl="0" algn="l">
              <a:spcBef>
                <a:spcPts val="0"/>
              </a:spcBef>
              <a:spcAft>
                <a:spcPts val="0"/>
              </a:spcAft>
              <a:buNone/>
            </a:pPr>
            <a:r>
              <a:rPr lang="en" sz="4200">
                <a:solidFill>
                  <a:srgbClr val="FFFFFF"/>
                </a:solidFill>
                <a:latin typeface="Roboto"/>
                <a:ea typeface="Roboto"/>
                <a:cs typeface="Roboto"/>
                <a:sym typeface="Roboto"/>
              </a:rPr>
              <a:t>Nikitha</a:t>
            </a:r>
            <a:endParaRPr sz="4200">
              <a:solidFill>
                <a:srgbClr val="FFFFFF"/>
              </a:solidFill>
              <a:latin typeface="Roboto"/>
              <a:ea typeface="Roboto"/>
              <a:cs typeface="Roboto"/>
              <a:sym typeface="Roboto"/>
            </a:endParaRPr>
          </a:p>
        </p:txBody>
      </p:sp>
      <p:sp>
        <p:nvSpPr>
          <p:cNvPr id="171" name="Google Shape;171;p19"/>
          <p:cNvSpPr txBox="1"/>
          <p:nvPr/>
        </p:nvSpPr>
        <p:spPr>
          <a:xfrm>
            <a:off x="598088" y="3531915"/>
            <a:ext cx="8222100" cy="7695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FFFFFF"/>
                </a:solidFill>
                <a:latin typeface="Roboto"/>
                <a:ea typeface="Roboto"/>
                <a:cs typeface="Roboto"/>
                <a:sym typeface="Roboto"/>
              </a:rPr>
              <a:t>Research</a:t>
            </a:r>
            <a:endParaRPr sz="2100">
              <a:solidFill>
                <a:srgbClr val="FFFFFF"/>
              </a:solidFill>
              <a:latin typeface="Roboto"/>
              <a:ea typeface="Roboto"/>
              <a:cs typeface="Roboto"/>
              <a:sym typeface="Roboto"/>
            </a:endParaRPr>
          </a:p>
        </p:txBody>
      </p:sp>
      <p:sp>
        <p:nvSpPr>
          <p:cNvPr id="172" name="Google Shape;172;p19"/>
          <p:cNvSpPr txBox="1"/>
          <p:nvPr/>
        </p:nvSpPr>
        <p:spPr>
          <a:xfrm>
            <a:off x="598088" y="1802240"/>
            <a:ext cx="8222100" cy="7695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FFFFFF"/>
                </a:solidFill>
                <a:latin typeface="Roboto"/>
                <a:ea typeface="Roboto"/>
                <a:cs typeface="Roboto"/>
                <a:sym typeface="Roboto"/>
              </a:rPr>
              <a:t>Dataset Preparation &amp; Visualization</a:t>
            </a:r>
            <a:endParaRPr sz="21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7"/>
          <p:cNvSpPr txBox="1"/>
          <p:nvPr>
            <p:ph type="title"/>
          </p:nvPr>
        </p:nvSpPr>
        <p:spPr>
          <a:xfrm>
            <a:off x="311700" y="126500"/>
            <a:ext cx="4407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Entity Extraction In Action</a:t>
            </a:r>
            <a:endParaRPr/>
          </a:p>
        </p:txBody>
      </p:sp>
      <p:sp>
        <p:nvSpPr>
          <p:cNvPr id="365" name="Google Shape;365;p37"/>
          <p:cNvSpPr txBox="1"/>
          <p:nvPr>
            <p:ph idx="1" type="body"/>
          </p:nvPr>
        </p:nvSpPr>
        <p:spPr>
          <a:xfrm>
            <a:off x="311700" y="836475"/>
            <a:ext cx="4808400" cy="3303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rPr>
              <a:t>Utilized Natural Language Processing (NLP) libraries, spaCy and NLTK pre-trained models, for named entity recognition (NER).</a:t>
            </a:r>
            <a:endParaRPr>
              <a:solidFill>
                <a:srgbClr val="000000"/>
              </a:solidFill>
            </a:endParaRPr>
          </a:p>
          <a:p>
            <a:pPr indent="0" lvl="0" marL="0" rtl="0" algn="l">
              <a:spcBef>
                <a:spcPts val="1200"/>
              </a:spcBef>
              <a:spcAft>
                <a:spcPts val="0"/>
              </a:spcAft>
              <a:buNone/>
            </a:pPr>
            <a:r>
              <a:rPr b="1" lang="en">
                <a:solidFill>
                  <a:srgbClr val="000000"/>
                </a:solidFill>
              </a:rPr>
              <a:t>Entity Extraction</a:t>
            </a:r>
            <a:r>
              <a:rPr lang="en">
                <a:solidFill>
                  <a:srgbClr val="000000"/>
                </a:solidFill>
              </a:rPr>
              <a:t>:</a:t>
            </a:r>
            <a:endParaRPr>
              <a:solidFill>
                <a:srgbClr val="000000"/>
              </a:solidFill>
            </a:endParaRPr>
          </a:p>
          <a:p>
            <a:pPr indent="-304800" lvl="0" marL="457200" rtl="0" algn="l">
              <a:spcBef>
                <a:spcPts val="1200"/>
              </a:spcBef>
              <a:spcAft>
                <a:spcPts val="0"/>
              </a:spcAft>
              <a:buClr>
                <a:srgbClr val="000000"/>
              </a:buClr>
              <a:buSzPts val="1200"/>
              <a:buFont typeface="Roboto"/>
              <a:buChar char="●"/>
            </a:pPr>
            <a:r>
              <a:rPr lang="en">
                <a:solidFill>
                  <a:srgbClr val="000000"/>
                </a:solidFill>
              </a:rPr>
              <a:t>Identifies names, locations, nationalities, and organizations.</a:t>
            </a:r>
            <a:endParaRPr>
              <a:solidFill>
                <a:srgbClr val="000000"/>
              </a:solidFill>
            </a:endParaRPr>
          </a:p>
          <a:p>
            <a:pPr indent="-304800" lvl="0" marL="457200" rtl="0" algn="l">
              <a:spcBef>
                <a:spcPts val="0"/>
              </a:spcBef>
              <a:spcAft>
                <a:spcPts val="0"/>
              </a:spcAft>
              <a:buClr>
                <a:srgbClr val="000000"/>
              </a:buClr>
              <a:buSzPts val="1200"/>
              <a:buFont typeface="Roboto"/>
              <a:buChar char="●"/>
            </a:pPr>
            <a:r>
              <a:rPr lang="en">
                <a:solidFill>
                  <a:srgbClr val="000000"/>
                </a:solidFill>
              </a:rPr>
              <a:t>Cross-references with external datasets for enhanced accuracy.</a:t>
            </a:r>
            <a:endParaRPr>
              <a:solidFill>
                <a:srgbClr val="000000"/>
              </a:solidFill>
            </a:endParaRPr>
          </a:p>
          <a:p>
            <a:pPr indent="0" lvl="0" marL="0" rtl="0" algn="l">
              <a:spcBef>
                <a:spcPts val="1200"/>
              </a:spcBef>
              <a:spcAft>
                <a:spcPts val="0"/>
              </a:spcAft>
              <a:buNone/>
            </a:pPr>
            <a:r>
              <a:rPr b="1" lang="en">
                <a:solidFill>
                  <a:srgbClr val="000000"/>
                </a:solidFill>
              </a:rPr>
              <a:t>Part-of-Speech Tagging</a:t>
            </a:r>
            <a:r>
              <a:rPr lang="en">
                <a:solidFill>
                  <a:srgbClr val="000000"/>
                </a:solidFill>
              </a:rPr>
              <a:t>:</a:t>
            </a:r>
            <a:endParaRPr>
              <a:solidFill>
                <a:srgbClr val="000000"/>
              </a:solidFill>
            </a:endParaRPr>
          </a:p>
          <a:p>
            <a:pPr indent="-304800" lvl="0" marL="457200" rtl="0" algn="l">
              <a:spcBef>
                <a:spcPts val="1200"/>
              </a:spcBef>
              <a:spcAft>
                <a:spcPts val="0"/>
              </a:spcAft>
              <a:buClr>
                <a:srgbClr val="000000"/>
              </a:buClr>
              <a:buSzPts val="1200"/>
              <a:buFont typeface="Roboto"/>
              <a:buChar char="●"/>
            </a:pPr>
            <a:r>
              <a:rPr lang="en">
                <a:solidFill>
                  <a:srgbClr val="000000"/>
                </a:solidFill>
              </a:rPr>
              <a:t>Classifies words into verbs and adjectives.</a:t>
            </a:r>
            <a:endParaRPr>
              <a:solidFill>
                <a:srgbClr val="000000"/>
              </a:solidFill>
            </a:endParaRPr>
          </a:p>
          <a:p>
            <a:pPr indent="-304800" lvl="0" marL="457200" rtl="0" algn="l">
              <a:spcBef>
                <a:spcPts val="0"/>
              </a:spcBef>
              <a:spcAft>
                <a:spcPts val="0"/>
              </a:spcAft>
              <a:buClr>
                <a:srgbClr val="000000"/>
              </a:buClr>
              <a:buSzPts val="1200"/>
              <a:buFont typeface="Roboto"/>
              <a:buChar char="●"/>
            </a:pPr>
            <a:r>
              <a:rPr lang="en">
                <a:solidFill>
                  <a:srgbClr val="000000"/>
                </a:solidFill>
              </a:rPr>
              <a:t>Essential for assessing sentiment and emotional contexts.</a:t>
            </a:r>
            <a:endParaRPr>
              <a:solidFill>
                <a:srgbClr val="000000"/>
              </a:solidFill>
            </a:endParaRPr>
          </a:p>
          <a:p>
            <a:pPr indent="0" lvl="0" marL="0" rtl="0" algn="l">
              <a:spcBef>
                <a:spcPts val="1200"/>
              </a:spcBef>
              <a:spcAft>
                <a:spcPts val="0"/>
              </a:spcAft>
              <a:buNone/>
            </a:pPr>
            <a:r>
              <a:rPr b="1" lang="en">
                <a:solidFill>
                  <a:srgbClr val="000000"/>
                </a:solidFill>
              </a:rPr>
              <a:t>N-grams</a:t>
            </a:r>
            <a:r>
              <a:rPr lang="en">
                <a:solidFill>
                  <a:srgbClr val="000000"/>
                </a:solidFill>
              </a:rPr>
              <a:t>:</a:t>
            </a:r>
            <a:endParaRPr>
              <a:solidFill>
                <a:srgbClr val="000000"/>
              </a:solidFill>
            </a:endParaRPr>
          </a:p>
          <a:p>
            <a:pPr indent="-304800" lvl="0" marL="457200" rtl="0" algn="l">
              <a:spcBef>
                <a:spcPts val="1200"/>
              </a:spcBef>
              <a:spcAft>
                <a:spcPts val="0"/>
              </a:spcAft>
              <a:buClr>
                <a:srgbClr val="000000"/>
              </a:buClr>
              <a:buSzPts val="1200"/>
              <a:buFont typeface="Roboto"/>
              <a:buChar char="●"/>
            </a:pPr>
            <a:r>
              <a:rPr lang="en">
                <a:solidFill>
                  <a:srgbClr val="000000"/>
                </a:solidFill>
              </a:rPr>
              <a:t>Finds unigrams, bigrams, trigrams from text.</a:t>
            </a:r>
            <a:endParaRPr>
              <a:solidFill>
                <a:srgbClr val="000000"/>
              </a:solidFill>
            </a:endParaRPr>
          </a:p>
          <a:p>
            <a:pPr indent="-304800" lvl="0" marL="457200" rtl="0" algn="l">
              <a:spcBef>
                <a:spcPts val="0"/>
              </a:spcBef>
              <a:spcAft>
                <a:spcPts val="0"/>
              </a:spcAft>
              <a:buClr>
                <a:srgbClr val="000000"/>
              </a:buClr>
              <a:buSzPts val="1200"/>
              <a:buFont typeface="Roboto"/>
              <a:buChar char="●"/>
            </a:pPr>
            <a:r>
              <a:rPr lang="en">
                <a:solidFill>
                  <a:srgbClr val="000000"/>
                </a:solidFill>
              </a:rPr>
              <a:t>Crucial for text classification and enhancing search functionalities.</a:t>
            </a:r>
            <a:endParaRPr>
              <a:solidFill>
                <a:srgbClr val="000000"/>
              </a:solidFill>
            </a:endParaRPr>
          </a:p>
          <a:p>
            <a:pPr indent="0" lvl="0" marL="0" rtl="0" algn="l">
              <a:spcBef>
                <a:spcPts val="1200"/>
              </a:spcBef>
              <a:spcAft>
                <a:spcPts val="1600"/>
              </a:spcAft>
              <a:buNone/>
            </a:pPr>
            <a:r>
              <a:t/>
            </a:r>
            <a:endParaRPr/>
          </a:p>
        </p:txBody>
      </p:sp>
      <p:pic>
        <p:nvPicPr>
          <p:cNvPr id="366" name="Google Shape;366;p37"/>
          <p:cNvPicPr preferRelativeResize="0"/>
          <p:nvPr/>
        </p:nvPicPr>
        <p:blipFill>
          <a:blip r:embed="rId3">
            <a:alphaModFix/>
          </a:blip>
          <a:stretch>
            <a:fillRect/>
          </a:stretch>
        </p:blipFill>
        <p:spPr>
          <a:xfrm>
            <a:off x="5171825" y="118100"/>
            <a:ext cx="3862225" cy="49073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8"/>
          <p:cNvSpPr txBox="1"/>
          <p:nvPr/>
        </p:nvSpPr>
        <p:spPr>
          <a:xfrm>
            <a:off x="135150" y="262950"/>
            <a:ext cx="88737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9C254D"/>
                </a:solidFill>
                <a:latin typeface="Roboto"/>
                <a:ea typeface="Roboto"/>
                <a:cs typeface="Roboto"/>
                <a:sym typeface="Roboto"/>
              </a:rPr>
              <a:t>{</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  "headline": "Over 100 Dogs And Monkeys Were Rescued From Michigan Democrat's Shuttered Company",</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  "category": "POLITICS",</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  "short_description": "Shri Thanedar owned a New Jersey lab where the poor animals were used in tests.",</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  "mentions": {</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    "nationality": ["Democrat"],</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    "organizations": ["Shuttered Company"],</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    "locations": ["Michigan", "New Jersey"],</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    "full_names": ["Shri Thanedar"],</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  "unigrams": </a:t>
            </a:r>
            <a:endParaRPr b="1" sz="1200">
              <a:solidFill>
                <a:srgbClr val="9C254D"/>
              </a:solidFill>
              <a:latin typeface="Roboto"/>
              <a:ea typeface="Roboto"/>
              <a:cs typeface="Roboto"/>
              <a:sym typeface="Roboto"/>
            </a:endParaRPr>
          </a:p>
          <a:p>
            <a:pPr indent="0" lvl="0" marL="457200" rtl="0" algn="l">
              <a:spcBef>
                <a:spcPts val="0"/>
              </a:spcBef>
              <a:spcAft>
                <a:spcPts val="0"/>
              </a:spcAft>
              <a:buNone/>
            </a:pPr>
            <a:r>
              <a:rPr b="1" lang="en" sz="1200">
                <a:solidFill>
                  <a:srgbClr val="9C254D"/>
                </a:solidFill>
                <a:latin typeface="Roboto"/>
                <a:ea typeface="Roboto"/>
                <a:cs typeface="Roboto"/>
                <a:sym typeface="Roboto"/>
              </a:rPr>
              <a:t>["Over", "Dogs", "And", "Monkeys", "Were", "Rescued", "From", "Michigan", "Democrat", "Shuttered", "Company", "Shri", "Thanedar", "owned", "a", "New", "Jersey", "lab", "where", "the", “poor”, "animals", "were", "used", "in", "tests"],</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  "bigrams": </a:t>
            </a:r>
            <a:endParaRPr b="1" sz="1200">
              <a:solidFill>
                <a:srgbClr val="9C254D"/>
              </a:solidFill>
              <a:latin typeface="Roboto"/>
              <a:ea typeface="Roboto"/>
              <a:cs typeface="Roboto"/>
              <a:sym typeface="Roboto"/>
            </a:endParaRPr>
          </a:p>
          <a:p>
            <a:pPr indent="0" lvl="0" marL="457200" rtl="0" algn="l">
              <a:spcBef>
                <a:spcPts val="0"/>
              </a:spcBef>
              <a:spcAft>
                <a:spcPts val="0"/>
              </a:spcAft>
              <a:buNone/>
            </a:pPr>
            <a:r>
              <a:rPr b="1" lang="en" sz="1200">
                <a:solidFill>
                  <a:srgbClr val="9C254D"/>
                </a:solidFill>
                <a:latin typeface="Roboto"/>
                <a:ea typeface="Roboto"/>
                <a:cs typeface="Roboto"/>
                <a:sym typeface="Roboto"/>
              </a:rPr>
              <a:t>["Dogs And", "And Monkeys", "Monkeys Were", "Were Rescued", "Rescued From", "From Michigan", "Michigan Democrat", "Shuttered Company", "Company Shri", "Shri Thanedar", "Thanedar owned", "owned a", "a New", "New Jersey", "Jersey lab", "lab where", "where the", “the poor”, "poor animals", "animals were", "were used", "used in", "in tests"],</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  "trigrams": </a:t>
            </a:r>
            <a:endParaRPr b="1" sz="1200">
              <a:solidFill>
                <a:srgbClr val="9C254D"/>
              </a:solidFill>
              <a:latin typeface="Roboto"/>
              <a:ea typeface="Roboto"/>
              <a:cs typeface="Roboto"/>
              <a:sym typeface="Roboto"/>
            </a:endParaRPr>
          </a:p>
          <a:p>
            <a:pPr indent="0" lvl="0" marL="457200" rtl="0" algn="l">
              <a:spcBef>
                <a:spcPts val="0"/>
              </a:spcBef>
              <a:spcAft>
                <a:spcPts val="0"/>
              </a:spcAft>
              <a:buNone/>
            </a:pPr>
            <a:r>
              <a:rPr b="1" lang="en" sz="1200">
                <a:solidFill>
                  <a:srgbClr val="9C254D"/>
                </a:solidFill>
                <a:latin typeface="Roboto"/>
                <a:ea typeface="Roboto"/>
                <a:cs typeface="Roboto"/>
                <a:sym typeface="Roboto"/>
              </a:rPr>
              <a:t>["Dogs And Monkeys", "And Monkeys Were", "Monkeys Were Rescued", "Were Rescued From", "Rescued From Michigan", "From Michigan Democrat", "Shuttered Company Shri", "Company Shri Thanedar", "Shri Thanedar owned", "Thanedar owned a", "owned a New", "a New Jersey", "New Jersey lab", "Jersey lab where", "lab where the", "where the poor", "the poor animals", "poor animals were", "animals were used", "were used in", "used in tests"],</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  "adjectives": ["poor"],</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  "verbs": ["Rescued", "owned", "used"]</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a:t>
            </a:r>
            <a:endParaRPr b="1" sz="12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9"/>
          <p:cNvSpPr txBox="1"/>
          <p:nvPr/>
        </p:nvSpPr>
        <p:spPr>
          <a:xfrm>
            <a:off x="135150" y="262950"/>
            <a:ext cx="88737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A3990"/>
                </a:solidFill>
                <a:latin typeface="Roboto"/>
                <a:ea typeface="Roboto"/>
                <a:cs typeface="Roboto"/>
                <a:sym typeface="Roboto"/>
              </a:rPr>
              <a:t>{</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  "headline": "Over 100 Dogs And Monkeys Were Rescued From Michigan Democrat's Shuttered Company",</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  "category": "POLITICS",</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  "short_description": "Shri Thanedar owned a New Jersey lab where the poor animals were used in tests.",</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  "mentions": {</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    "nationality": ["Democrat"],</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    "organizations": ["Shuttered Company"],</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    "locations": ["Michigan", "New Jersey"],</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    "full_names": ["Shri Thanedar"],</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  "unigrams": </a:t>
            </a:r>
            <a:endParaRPr b="1" sz="1200">
              <a:solidFill>
                <a:srgbClr val="2A3990"/>
              </a:solidFill>
              <a:latin typeface="Roboto"/>
              <a:ea typeface="Roboto"/>
              <a:cs typeface="Roboto"/>
              <a:sym typeface="Roboto"/>
            </a:endParaRPr>
          </a:p>
          <a:p>
            <a:pPr indent="0" lvl="0" marL="457200" rtl="0" algn="l">
              <a:spcBef>
                <a:spcPts val="0"/>
              </a:spcBef>
              <a:spcAft>
                <a:spcPts val="0"/>
              </a:spcAft>
              <a:buNone/>
            </a:pPr>
            <a:r>
              <a:rPr b="1" lang="en" sz="1200">
                <a:solidFill>
                  <a:srgbClr val="2A3990"/>
                </a:solidFill>
                <a:latin typeface="Roboto"/>
                <a:ea typeface="Roboto"/>
                <a:cs typeface="Roboto"/>
                <a:sym typeface="Roboto"/>
              </a:rPr>
              <a:t>["Over", "Dogs", "And", "Monkeys", "Were", "Rescued", "From", "Michigan", "Democrat", "Shuttered", "Company", "Shri", "Thanedar", "owned", "a", "New", "Jersey", "lab", "where", "the", “poor”, "animals", "were", "used", "in", "tests"],</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  "bigrams": </a:t>
            </a:r>
            <a:endParaRPr b="1" sz="1200">
              <a:solidFill>
                <a:srgbClr val="2A3990"/>
              </a:solidFill>
              <a:latin typeface="Roboto"/>
              <a:ea typeface="Roboto"/>
              <a:cs typeface="Roboto"/>
              <a:sym typeface="Roboto"/>
            </a:endParaRPr>
          </a:p>
          <a:p>
            <a:pPr indent="0" lvl="0" marL="457200" rtl="0" algn="l">
              <a:spcBef>
                <a:spcPts val="0"/>
              </a:spcBef>
              <a:spcAft>
                <a:spcPts val="0"/>
              </a:spcAft>
              <a:buNone/>
            </a:pPr>
            <a:r>
              <a:rPr b="1" lang="en" sz="1200">
                <a:solidFill>
                  <a:srgbClr val="2A3990"/>
                </a:solidFill>
                <a:latin typeface="Roboto"/>
                <a:ea typeface="Roboto"/>
                <a:cs typeface="Roboto"/>
                <a:sym typeface="Roboto"/>
              </a:rPr>
              <a:t>["Dogs And", "And Monkeys", "Monkeys Were", "Were Rescued", "Rescued From", "From Michigan", "Michigan Democrat", "Shuttered Company", "Company Shri", "Shri Thanedar", "Thanedar owned", "owned a", "a New", "New Jersey", "Jersey lab", "lab where", "where the", “the poor”, "poor animals", "animals were", "were used", "used in", "in tests"],</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2A3990"/>
                </a:solidFill>
                <a:latin typeface="Roboto"/>
                <a:ea typeface="Roboto"/>
                <a:cs typeface="Roboto"/>
                <a:sym typeface="Roboto"/>
              </a:rPr>
              <a:t>  "trigrams": </a:t>
            </a:r>
            <a:endParaRPr b="1" sz="1200">
              <a:solidFill>
                <a:srgbClr val="2A3990"/>
              </a:solidFill>
              <a:latin typeface="Roboto"/>
              <a:ea typeface="Roboto"/>
              <a:cs typeface="Roboto"/>
              <a:sym typeface="Roboto"/>
            </a:endParaRPr>
          </a:p>
          <a:p>
            <a:pPr indent="0" lvl="0" marL="457200" rtl="0" algn="l">
              <a:spcBef>
                <a:spcPts val="0"/>
              </a:spcBef>
              <a:spcAft>
                <a:spcPts val="0"/>
              </a:spcAft>
              <a:buNone/>
            </a:pPr>
            <a:r>
              <a:rPr b="1" lang="en" sz="1200">
                <a:solidFill>
                  <a:srgbClr val="2A3990"/>
                </a:solidFill>
                <a:latin typeface="Roboto"/>
                <a:ea typeface="Roboto"/>
                <a:cs typeface="Roboto"/>
                <a:sym typeface="Roboto"/>
              </a:rPr>
              <a:t>["Dogs And Monkeys", "And Monkeys Were", "Monkeys Were Rescued", "Were Rescued From", "Rescued From Michigan", "From Michigan Democrat", "Shuttered Company Shri", "Company Shri Thanedar", "Shri Thanedar owned", "Thanedar owned a", "owned a New", "a New Jersey", "New Jersey lab", "Jersey lab where", "lab where the", "where the poor", "the poor animals", "poor animals were", "animals were used", "were used in", "used in tests"],</a:t>
            </a:r>
            <a:endParaRPr b="1" sz="1200">
              <a:solidFill>
                <a:srgbClr val="2A3990"/>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  "adjectives": ["poor"],</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  "verbs": ["Rescued", "owned", "used"]</a:t>
            </a:r>
            <a:endParaRPr b="1" sz="1200">
              <a:solidFill>
                <a:srgbClr val="9C254D"/>
              </a:solidFill>
              <a:latin typeface="Roboto"/>
              <a:ea typeface="Roboto"/>
              <a:cs typeface="Roboto"/>
              <a:sym typeface="Roboto"/>
            </a:endParaRPr>
          </a:p>
          <a:p>
            <a:pPr indent="0" lvl="0" marL="0" rtl="0" algn="l">
              <a:spcBef>
                <a:spcPts val="0"/>
              </a:spcBef>
              <a:spcAft>
                <a:spcPts val="0"/>
              </a:spcAft>
              <a:buNone/>
            </a:pPr>
            <a:r>
              <a:rPr b="1" lang="en" sz="1200">
                <a:solidFill>
                  <a:srgbClr val="9C254D"/>
                </a:solidFill>
                <a:latin typeface="Roboto"/>
                <a:ea typeface="Roboto"/>
                <a:cs typeface="Roboto"/>
                <a:sym typeface="Roboto"/>
              </a:rPr>
              <a:t>}</a:t>
            </a:r>
            <a:endParaRPr b="1" sz="12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descr="Background pointer shape in timeline graphic" id="381" name="Google Shape;381;p40"/>
          <p:cNvSpPr/>
          <p:nvPr/>
        </p:nvSpPr>
        <p:spPr>
          <a:xfrm>
            <a:off x="535535" y="2609021"/>
            <a:ext cx="1779900" cy="755700"/>
          </a:xfrm>
          <a:prstGeom prst="homePlate">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82" name="Google Shape;382;p40"/>
          <p:cNvSpPr txBox="1"/>
          <p:nvPr/>
        </p:nvSpPr>
        <p:spPr>
          <a:xfrm>
            <a:off x="535525" y="2748448"/>
            <a:ext cx="1383900" cy="477000"/>
          </a:xfrm>
          <a:prstGeom prst="rect">
            <a:avLst/>
          </a:prstGeom>
          <a:noFill/>
          <a:ln>
            <a:noFill/>
          </a:ln>
        </p:spPr>
        <p:txBody>
          <a:bodyPr anchorCtr="0" anchor="ctr" bIns="91425" lIns="91425" spcFirstLastPara="1" rIns="91425" wrap="square" tIns="91425">
            <a:normAutofit fontScale="7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Dataset Collection</a:t>
            </a:r>
            <a:endParaRPr sz="1600">
              <a:solidFill>
                <a:srgbClr val="FFFFFF"/>
              </a:solidFill>
              <a:latin typeface="Roboto"/>
              <a:ea typeface="Roboto"/>
              <a:cs typeface="Roboto"/>
              <a:sym typeface="Roboto"/>
            </a:endParaRPr>
          </a:p>
        </p:txBody>
      </p:sp>
      <p:grpSp>
        <p:nvGrpSpPr>
          <p:cNvPr id="383" name="Google Shape;383;p40"/>
          <p:cNvGrpSpPr/>
          <p:nvPr/>
        </p:nvGrpSpPr>
        <p:grpSpPr>
          <a:xfrm>
            <a:off x="1132822" y="2012140"/>
            <a:ext cx="189074" cy="601730"/>
            <a:chOff x="777447" y="1610215"/>
            <a:chExt cx="198900" cy="593656"/>
          </a:xfrm>
        </p:grpSpPr>
        <p:cxnSp>
          <p:nvCxnSpPr>
            <p:cNvPr id="384" name="Google Shape;384;p40"/>
            <p:cNvCxnSpPr/>
            <p:nvPr/>
          </p:nvCxnSpPr>
          <p:spPr>
            <a:xfrm>
              <a:off x="876909" y="1649171"/>
              <a:ext cx="0" cy="554700"/>
            </a:xfrm>
            <a:prstGeom prst="straightConnector1">
              <a:avLst/>
            </a:prstGeom>
            <a:noFill/>
            <a:ln cap="flat" cmpd="sng" w="9525">
              <a:solidFill>
                <a:srgbClr val="434343"/>
              </a:solidFill>
              <a:prstDash val="solid"/>
              <a:round/>
              <a:headEnd len="sm" w="sm" type="none"/>
              <a:tailEnd len="sm" w="sm" type="none"/>
            </a:ln>
          </p:spPr>
        </p:cxnSp>
        <p:sp>
          <p:nvSpPr>
            <p:cNvPr id="385" name="Google Shape;385;p40"/>
            <p:cNvSpPr/>
            <p:nvPr/>
          </p:nvSpPr>
          <p:spPr>
            <a:xfrm>
              <a:off x="777447"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40"/>
          <p:cNvSpPr txBox="1"/>
          <p:nvPr/>
        </p:nvSpPr>
        <p:spPr>
          <a:xfrm>
            <a:off x="459775" y="1093500"/>
            <a:ext cx="21423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Downloaded from Kaggle, containing &gt;200k articles.</a:t>
            </a:r>
            <a:endParaRPr sz="1200">
              <a:solidFill>
                <a:srgbClr val="434343"/>
              </a:solidFill>
              <a:latin typeface="Roboto"/>
              <a:ea typeface="Roboto"/>
              <a:cs typeface="Roboto"/>
              <a:sym typeface="Roboto"/>
            </a:endParaRPr>
          </a:p>
        </p:txBody>
      </p:sp>
      <p:sp>
        <p:nvSpPr>
          <p:cNvPr descr="Background pointer shape in timeline graphic" id="387" name="Google Shape;387;p40"/>
          <p:cNvSpPr/>
          <p:nvPr/>
        </p:nvSpPr>
        <p:spPr>
          <a:xfrm>
            <a:off x="1938823" y="2609021"/>
            <a:ext cx="1950000" cy="755700"/>
          </a:xfrm>
          <a:prstGeom prst="chevron">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88" name="Google Shape;388;p40"/>
          <p:cNvSpPr txBox="1"/>
          <p:nvPr/>
        </p:nvSpPr>
        <p:spPr>
          <a:xfrm>
            <a:off x="2315439" y="2748001"/>
            <a:ext cx="1251000" cy="477000"/>
          </a:xfrm>
          <a:prstGeom prst="rect">
            <a:avLst/>
          </a:prstGeom>
          <a:noFill/>
          <a:ln>
            <a:noFill/>
          </a:ln>
        </p:spPr>
        <p:txBody>
          <a:bodyPr anchorCtr="0" anchor="ctr" bIns="91425" lIns="91425" spcFirstLastPara="1" rIns="91425" wrap="square" tIns="91425">
            <a:normAutofit fontScale="7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 Processing</a:t>
            </a:r>
            <a:endParaRPr sz="1600">
              <a:solidFill>
                <a:srgbClr val="FFFFFF"/>
              </a:solidFill>
              <a:latin typeface="Roboto"/>
              <a:ea typeface="Roboto"/>
              <a:cs typeface="Roboto"/>
              <a:sym typeface="Roboto"/>
            </a:endParaRPr>
          </a:p>
        </p:txBody>
      </p:sp>
      <p:grpSp>
        <p:nvGrpSpPr>
          <p:cNvPr id="389" name="Google Shape;389;p40"/>
          <p:cNvGrpSpPr/>
          <p:nvPr/>
        </p:nvGrpSpPr>
        <p:grpSpPr>
          <a:xfrm>
            <a:off x="2763462" y="3358954"/>
            <a:ext cx="189074" cy="601730"/>
            <a:chOff x="2223534" y="2938958"/>
            <a:chExt cx="198900" cy="593656"/>
          </a:xfrm>
        </p:grpSpPr>
        <p:cxnSp>
          <p:nvCxnSpPr>
            <p:cNvPr id="390" name="Google Shape;390;p40"/>
            <p:cNvCxnSpPr/>
            <p:nvPr/>
          </p:nvCxnSpPr>
          <p:spPr>
            <a:xfrm rot="10800000">
              <a:off x="2322997" y="2938958"/>
              <a:ext cx="0" cy="554700"/>
            </a:xfrm>
            <a:prstGeom prst="straightConnector1">
              <a:avLst/>
            </a:prstGeom>
            <a:noFill/>
            <a:ln cap="flat" cmpd="sng" w="9525">
              <a:solidFill>
                <a:schemeClr val="dk1"/>
              </a:solidFill>
              <a:prstDash val="solid"/>
              <a:round/>
              <a:headEnd len="sm" w="sm" type="none"/>
              <a:tailEnd len="sm" w="sm" type="none"/>
            </a:ln>
          </p:spPr>
        </p:cxnSp>
        <p:sp>
          <p:nvSpPr>
            <p:cNvPr id="391" name="Google Shape;391;p40"/>
            <p:cNvSpPr/>
            <p:nvPr/>
          </p:nvSpPr>
          <p:spPr>
            <a:xfrm flipH="1" rot="10800000">
              <a:off x="2223534" y="3333714"/>
              <a:ext cx="198900" cy="198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40"/>
          <p:cNvSpPr txBox="1"/>
          <p:nvPr/>
        </p:nvSpPr>
        <p:spPr>
          <a:xfrm>
            <a:off x="1262547" y="4094825"/>
            <a:ext cx="32277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Removed duplicates, categories, non-text, and missing data, with 90k articles still remaining.</a:t>
            </a:r>
            <a:endParaRPr sz="1200">
              <a:solidFill>
                <a:srgbClr val="434343"/>
              </a:solidFill>
              <a:latin typeface="Roboto"/>
              <a:ea typeface="Roboto"/>
              <a:cs typeface="Roboto"/>
              <a:sym typeface="Roboto"/>
            </a:endParaRPr>
          </a:p>
        </p:txBody>
      </p:sp>
      <p:sp>
        <p:nvSpPr>
          <p:cNvPr descr="Background pointer shape in timeline graphic" id="393" name="Google Shape;393;p40"/>
          <p:cNvSpPr/>
          <p:nvPr/>
        </p:nvSpPr>
        <p:spPr>
          <a:xfrm>
            <a:off x="3512089" y="2609021"/>
            <a:ext cx="1950000" cy="755700"/>
          </a:xfrm>
          <a:prstGeom prst="chevron">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94" name="Google Shape;394;p40"/>
          <p:cNvSpPr txBox="1"/>
          <p:nvPr/>
        </p:nvSpPr>
        <p:spPr>
          <a:xfrm>
            <a:off x="3875889" y="2748001"/>
            <a:ext cx="1251000" cy="477000"/>
          </a:xfrm>
          <a:prstGeom prst="rect">
            <a:avLst/>
          </a:prstGeom>
          <a:noFill/>
          <a:ln>
            <a:noFill/>
          </a:ln>
        </p:spPr>
        <p:txBody>
          <a:bodyPr anchorCtr="0" anchor="ctr" bIns="91425" lIns="91425" spcFirstLastPara="1" rIns="91425" wrap="square" tIns="91425">
            <a:normAutofit fontScale="7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Entity Extraction</a:t>
            </a:r>
            <a:endParaRPr sz="1600">
              <a:solidFill>
                <a:srgbClr val="FFFFFF"/>
              </a:solidFill>
              <a:latin typeface="Roboto"/>
              <a:ea typeface="Roboto"/>
              <a:cs typeface="Roboto"/>
              <a:sym typeface="Roboto"/>
            </a:endParaRPr>
          </a:p>
        </p:txBody>
      </p:sp>
      <p:grpSp>
        <p:nvGrpSpPr>
          <p:cNvPr id="395" name="Google Shape;395;p40"/>
          <p:cNvGrpSpPr/>
          <p:nvPr/>
        </p:nvGrpSpPr>
        <p:grpSpPr>
          <a:xfrm>
            <a:off x="4317606" y="2012140"/>
            <a:ext cx="189074" cy="601730"/>
            <a:chOff x="3918084" y="1610215"/>
            <a:chExt cx="198900" cy="593656"/>
          </a:xfrm>
        </p:grpSpPr>
        <p:cxnSp>
          <p:nvCxnSpPr>
            <p:cNvPr id="396" name="Google Shape;396;p40"/>
            <p:cNvCxnSpPr/>
            <p:nvPr/>
          </p:nvCxnSpPr>
          <p:spPr>
            <a:xfrm>
              <a:off x="4017546" y="1649171"/>
              <a:ext cx="0" cy="554700"/>
            </a:xfrm>
            <a:prstGeom prst="straightConnector1">
              <a:avLst/>
            </a:prstGeom>
            <a:noFill/>
            <a:ln cap="flat" cmpd="sng" w="9525">
              <a:solidFill>
                <a:schemeClr val="dk1"/>
              </a:solidFill>
              <a:prstDash val="solid"/>
              <a:round/>
              <a:headEnd len="sm" w="sm" type="none"/>
              <a:tailEnd len="sm" w="sm" type="none"/>
            </a:ln>
          </p:spPr>
        </p:cxnSp>
        <p:sp>
          <p:nvSpPr>
            <p:cNvPr id="397" name="Google Shape;397;p40"/>
            <p:cNvSpPr/>
            <p:nvPr/>
          </p:nvSpPr>
          <p:spPr>
            <a:xfrm>
              <a:off x="3918084" y="1610215"/>
              <a:ext cx="198900" cy="198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40"/>
          <p:cNvSpPr txBox="1"/>
          <p:nvPr/>
        </p:nvSpPr>
        <p:spPr>
          <a:xfrm>
            <a:off x="2974425" y="1093502"/>
            <a:ext cx="3053400" cy="9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Tokenized articles, extracting Names, Locations, Nationalities, Organizations, Verbs, Adjectives, and N-grams.</a:t>
            </a:r>
            <a:endParaRPr sz="1200">
              <a:solidFill>
                <a:srgbClr val="434343"/>
              </a:solidFill>
              <a:latin typeface="Roboto"/>
              <a:ea typeface="Roboto"/>
              <a:cs typeface="Roboto"/>
              <a:sym typeface="Roboto"/>
            </a:endParaRPr>
          </a:p>
        </p:txBody>
      </p:sp>
      <p:sp>
        <p:nvSpPr>
          <p:cNvPr descr="Background pointer shape in timeline graphic" id="399" name="Google Shape;399;p40"/>
          <p:cNvSpPr/>
          <p:nvPr/>
        </p:nvSpPr>
        <p:spPr>
          <a:xfrm>
            <a:off x="5085355" y="2609021"/>
            <a:ext cx="1950000" cy="755700"/>
          </a:xfrm>
          <a:prstGeom prst="chevron">
            <a:avLst>
              <a:gd fmla="val 50000" name="adj"/>
            </a:avLst>
          </a:prstGeom>
          <a:solidFill>
            <a:srgbClr val="9C254D"/>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00" name="Google Shape;400;p40"/>
          <p:cNvSpPr txBox="1"/>
          <p:nvPr/>
        </p:nvSpPr>
        <p:spPr>
          <a:xfrm>
            <a:off x="5443474" y="2748001"/>
            <a:ext cx="1251000" cy="477000"/>
          </a:xfrm>
          <a:prstGeom prst="rect">
            <a:avLst/>
          </a:prstGeom>
          <a:noFill/>
          <a:ln>
            <a:noFill/>
          </a:ln>
        </p:spPr>
        <p:txBody>
          <a:bodyPr anchorCtr="0" anchor="ctr" bIns="91425" lIns="91425" spcFirstLastPara="1" rIns="91425" wrap="square" tIns="91425">
            <a:normAutofit fontScale="70000" lnSpcReduction="2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Dataframe Formatting</a:t>
            </a:r>
            <a:endParaRPr sz="1600">
              <a:solidFill>
                <a:srgbClr val="FFFFFF"/>
              </a:solidFill>
              <a:latin typeface="Roboto"/>
              <a:ea typeface="Roboto"/>
              <a:cs typeface="Roboto"/>
              <a:sym typeface="Roboto"/>
            </a:endParaRPr>
          </a:p>
        </p:txBody>
      </p:sp>
      <p:grpSp>
        <p:nvGrpSpPr>
          <p:cNvPr id="401" name="Google Shape;401;p40"/>
          <p:cNvGrpSpPr/>
          <p:nvPr/>
        </p:nvGrpSpPr>
        <p:grpSpPr>
          <a:xfrm>
            <a:off x="5889424" y="3358954"/>
            <a:ext cx="189074" cy="601730"/>
            <a:chOff x="5958946" y="2938958"/>
            <a:chExt cx="198900" cy="593656"/>
          </a:xfrm>
        </p:grpSpPr>
        <p:cxnSp>
          <p:nvCxnSpPr>
            <p:cNvPr id="402" name="Google Shape;402;p40"/>
            <p:cNvCxnSpPr/>
            <p:nvPr/>
          </p:nvCxnSpPr>
          <p:spPr>
            <a:xfrm rot="10800000">
              <a:off x="6058409" y="2938958"/>
              <a:ext cx="0" cy="554700"/>
            </a:xfrm>
            <a:prstGeom prst="straightConnector1">
              <a:avLst/>
            </a:prstGeom>
            <a:noFill/>
            <a:ln cap="flat" cmpd="sng" w="9525">
              <a:solidFill>
                <a:srgbClr val="9C254D"/>
              </a:solidFill>
              <a:prstDash val="solid"/>
              <a:round/>
              <a:headEnd len="sm" w="sm" type="none"/>
              <a:tailEnd len="sm" w="sm" type="none"/>
            </a:ln>
          </p:spPr>
        </p:cxnSp>
        <p:sp>
          <p:nvSpPr>
            <p:cNvPr id="403" name="Google Shape;403;p40"/>
            <p:cNvSpPr/>
            <p:nvPr/>
          </p:nvSpPr>
          <p:spPr>
            <a:xfrm flipH="1" rot="10800000">
              <a:off x="5958946" y="3333714"/>
              <a:ext cx="198900" cy="198900"/>
            </a:xfrm>
            <a:prstGeom prst="ellipse">
              <a:avLst/>
            </a:prstGeom>
            <a:solidFill>
              <a:srgbClr val="9C254D"/>
            </a:solidFill>
            <a:ln cap="flat" cmpd="sng" w="9525">
              <a:solidFill>
                <a:srgbClr val="9C25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40"/>
          <p:cNvSpPr txBox="1"/>
          <p:nvPr/>
        </p:nvSpPr>
        <p:spPr>
          <a:xfrm>
            <a:off x="4842177" y="4094625"/>
            <a:ext cx="26604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Convert JSON dataset to a </a:t>
            </a:r>
            <a:r>
              <a:rPr lang="en" sz="1200">
                <a:solidFill>
                  <a:srgbClr val="434343"/>
                </a:solidFill>
                <a:latin typeface="Roboto"/>
                <a:ea typeface="Roboto"/>
                <a:cs typeface="Roboto"/>
                <a:sym typeface="Roboto"/>
              </a:rPr>
              <a:t>database</a:t>
            </a:r>
            <a:r>
              <a:rPr lang="en" sz="1200">
                <a:solidFill>
                  <a:srgbClr val="434343"/>
                </a:solidFill>
                <a:latin typeface="Roboto"/>
                <a:ea typeface="Roboto"/>
                <a:cs typeface="Roboto"/>
                <a:sym typeface="Roboto"/>
              </a:rPr>
              <a:t> (.db) for optimized fetching.</a:t>
            </a:r>
            <a:endParaRPr sz="1200">
              <a:solidFill>
                <a:srgbClr val="434343"/>
              </a:solidFill>
              <a:latin typeface="Roboto"/>
              <a:ea typeface="Roboto"/>
              <a:cs typeface="Roboto"/>
              <a:sym typeface="Roboto"/>
            </a:endParaRPr>
          </a:p>
        </p:txBody>
      </p:sp>
      <p:sp>
        <p:nvSpPr>
          <p:cNvPr descr="Background pointer shape in timeline graphic" id="405" name="Google Shape;405;p40"/>
          <p:cNvSpPr/>
          <p:nvPr/>
        </p:nvSpPr>
        <p:spPr>
          <a:xfrm>
            <a:off x="6658621" y="2609021"/>
            <a:ext cx="1950000" cy="755700"/>
          </a:xfrm>
          <a:prstGeom prst="chevron">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06" name="Google Shape;406;p40"/>
          <p:cNvSpPr txBox="1"/>
          <p:nvPr/>
        </p:nvSpPr>
        <p:spPr>
          <a:xfrm>
            <a:off x="7054665" y="2748001"/>
            <a:ext cx="1251000" cy="477000"/>
          </a:xfrm>
          <a:prstGeom prst="rect">
            <a:avLst/>
          </a:prstGeom>
          <a:noFill/>
          <a:ln>
            <a:noFill/>
          </a:ln>
        </p:spPr>
        <p:txBody>
          <a:bodyPr anchorCtr="0" anchor="ctr" bIns="91425" lIns="91425" spcFirstLastPara="1" rIns="91425" wrap="square" tIns="91425">
            <a:normAutofit fontScale="70000" lnSpcReduction="2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Plugin Data with Tool</a:t>
            </a:r>
            <a:endParaRPr sz="1600">
              <a:solidFill>
                <a:srgbClr val="FFFFFF"/>
              </a:solidFill>
              <a:latin typeface="Roboto"/>
              <a:ea typeface="Roboto"/>
              <a:cs typeface="Roboto"/>
              <a:sym typeface="Roboto"/>
            </a:endParaRPr>
          </a:p>
        </p:txBody>
      </p:sp>
      <p:grpSp>
        <p:nvGrpSpPr>
          <p:cNvPr id="407" name="Google Shape;407;p40"/>
          <p:cNvGrpSpPr/>
          <p:nvPr/>
        </p:nvGrpSpPr>
        <p:grpSpPr>
          <a:xfrm>
            <a:off x="7502567" y="2012140"/>
            <a:ext cx="189074" cy="601730"/>
            <a:chOff x="3918084" y="1610215"/>
            <a:chExt cx="198900" cy="593656"/>
          </a:xfrm>
        </p:grpSpPr>
        <p:cxnSp>
          <p:nvCxnSpPr>
            <p:cNvPr id="408" name="Google Shape;408;p40"/>
            <p:cNvCxnSpPr/>
            <p:nvPr/>
          </p:nvCxnSpPr>
          <p:spPr>
            <a:xfrm>
              <a:off x="4017546" y="1649171"/>
              <a:ext cx="0" cy="554700"/>
            </a:xfrm>
            <a:prstGeom prst="straightConnector1">
              <a:avLst/>
            </a:prstGeom>
            <a:noFill/>
            <a:ln cap="flat" cmpd="sng" w="9525">
              <a:solidFill>
                <a:srgbClr val="434343"/>
              </a:solidFill>
              <a:prstDash val="solid"/>
              <a:round/>
              <a:headEnd len="sm" w="sm" type="none"/>
              <a:tailEnd len="sm" w="sm" type="none"/>
            </a:ln>
          </p:spPr>
        </p:cxnSp>
        <p:sp>
          <p:nvSpPr>
            <p:cNvPr id="409" name="Google Shape;409;p40"/>
            <p:cNvSpPr/>
            <p:nvPr/>
          </p:nvSpPr>
          <p:spPr>
            <a:xfrm>
              <a:off x="3918084"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40"/>
          <p:cNvSpPr txBox="1"/>
          <p:nvPr/>
        </p:nvSpPr>
        <p:spPr>
          <a:xfrm>
            <a:off x="6541913" y="1093500"/>
            <a:ext cx="21423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Plugged-in processed dataset into the interactive tool.</a:t>
            </a:r>
            <a:endParaRPr sz="1200">
              <a:solidFill>
                <a:srgbClr val="434343"/>
              </a:solidFill>
              <a:latin typeface="Roboto"/>
              <a:ea typeface="Roboto"/>
              <a:cs typeface="Roboto"/>
              <a:sym typeface="Roboto"/>
            </a:endParaRPr>
          </a:p>
        </p:txBody>
      </p:sp>
      <p:sp>
        <p:nvSpPr>
          <p:cNvPr id="411" name="Google Shape;411;p40"/>
          <p:cNvSpPr txBox="1"/>
          <p:nvPr>
            <p:ph idx="4294967295" type="title"/>
          </p:nvPr>
        </p:nvSpPr>
        <p:spPr>
          <a:xfrm>
            <a:off x="311700" y="283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Workflow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417" name="Google Shape;417;p41"/>
          <p:cNvSpPr txBox="1"/>
          <p:nvPr>
            <p:ph idx="2" type="body"/>
          </p:nvPr>
        </p:nvSpPr>
        <p:spPr>
          <a:xfrm>
            <a:off x="311700" y="1229975"/>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1. articles</a:t>
            </a:r>
            <a:endParaRPr b="1" sz="1100"/>
          </a:p>
          <a:p>
            <a:pPr indent="0" lvl="0" marL="0" rtl="0" algn="l">
              <a:spcBef>
                <a:spcPts val="0"/>
              </a:spcBef>
              <a:spcAft>
                <a:spcPts val="0"/>
              </a:spcAft>
              <a:buNone/>
            </a:pPr>
            <a:r>
              <a:rPr lang="en" sz="1100"/>
              <a:t>Parent entity</a:t>
            </a:r>
            <a:endParaRPr sz="1100"/>
          </a:p>
          <a:p>
            <a:pPr indent="-177800" lvl="0" marL="342900" rtl="0" algn="l">
              <a:spcBef>
                <a:spcPts val="0"/>
              </a:spcBef>
              <a:spcAft>
                <a:spcPts val="0"/>
              </a:spcAft>
              <a:buSzPts val="1000"/>
              <a:buChar char="●"/>
            </a:pPr>
            <a:r>
              <a:rPr lang="en" sz="1000"/>
              <a:t>id: Unique identifier for each article (INTEGER, Primary Key).</a:t>
            </a:r>
            <a:endParaRPr sz="1000"/>
          </a:p>
          <a:p>
            <a:pPr indent="-177800" lvl="0" marL="342900" rtl="0" algn="l">
              <a:spcBef>
                <a:spcPts val="0"/>
              </a:spcBef>
              <a:spcAft>
                <a:spcPts val="0"/>
              </a:spcAft>
              <a:buSzPts val="1000"/>
              <a:buChar char="●"/>
            </a:pPr>
            <a:r>
              <a:rPr lang="en" sz="1000"/>
              <a:t>link: URL link to the article (TEXT).</a:t>
            </a:r>
            <a:endParaRPr sz="1000"/>
          </a:p>
          <a:p>
            <a:pPr indent="-177800" lvl="0" marL="342900" rtl="0" algn="l">
              <a:spcBef>
                <a:spcPts val="0"/>
              </a:spcBef>
              <a:spcAft>
                <a:spcPts val="0"/>
              </a:spcAft>
              <a:buSzPts val="1000"/>
              <a:buChar char="●"/>
            </a:pPr>
            <a:r>
              <a:rPr lang="en" sz="1000"/>
              <a:t>headline: The headline of the article (TEXT).</a:t>
            </a:r>
            <a:endParaRPr sz="1000"/>
          </a:p>
          <a:p>
            <a:pPr indent="-177800" lvl="0" marL="342900" rtl="0" algn="l">
              <a:spcBef>
                <a:spcPts val="0"/>
              </a:spcBef>
              <a:spcAft>
                <a:spcPts val="0"/>
              </a:spcAft>
              <a:buSzPts val="1000"/>
              <a:buChar char="●"/>
            </a:pPr>
            <a:r>
              <a:rPr lang="en" sz="1000"/>
              <a:t>category: The category of the article (TEXT).</a:t>
            </a:r>
            <a:endParaRPr sz="1000"/>
          </a:p>
          <a:p>
            <a:pPr indent="-177800" lvl="0" marL="342900" rtl="0" algn="l">
              <a:spcBef>
                <a:spcPts val="0"/>
              </a:spcBef>
              <a:spcAft>
                <a:spcPts val="0"/>
              </a:spcAft>
              <a:buSzPts val="1000"/>
              <a:buChar char="●"/>
            </a:pPr>
            <a:r>
              <a:rPr lang="en" sz="1000"/>
              <a:t>short_description: A brief description of the article (TEXT).</a:t>
            </a:r>
            <a:endParaRPr sz="1000"/>
          </a:p>
          <a:p>
            <a:pPr indent="-177800" lvl="0" marL="342900" rtl="0" algn="l">
              <a:spcBef>
                <a:spcPts val="0"/>
              </a:spcBef>
              <a:spcAft>
                <a:spcPts val="0"/>
              </a:spcAft>
              <a:buSzPts val="1000"/>
              <a:buChar char="●"/>
            </a:pPr>
            <a:r>
              <a:rPr lang="en" sz="1000"/>
              <a:t>authors: The author(s) of the article (TEXT).</a:t>
            </a:r>
            <a:endParaRPr sz="1000"/>
          </a:p>
          <a:p>
            <a:pPr indent="-177800" lvl="0" marL="342900" rtl="0" algn="l">
              <a:spcBef>
                <a:spcPts val="0"/>
              </a:spcBef>
              <a:spcAft>
                <a:spcPts val="0"/>
              </a:spcAft>
              <a:buSzPts val="1000"/>
              <a:buChar char="●"/>
            </a:pPr>
            <a:r>
              <a:rPr lang="en" sz="1000"/>
              <a:t>date: The publication date of the article (TEXT).</a:t>
            </a:r>
            <a:endParaRPr sz="1000"/>
          </a:p>
          <a:p>
            <a:pPr indent="0" lvl="0" marL="0" rtl="0" algn="l">
              <a:spcBef>
                <a:spcPts val="1600"/>
              </a:spcBef>
              <a:spcAft>
                <a:spcPts val="0"/>
              </a:spcAft>
              <a:buNone/>
            </a:pPr>
            <a:r>
              <a:rPr b="1" lang="en" sz="1100"/>
              <a:t>2. mentions</a:t>
            </a:r>
            <a:endParaRPr b="1" sz="1100"/>
          </a:p>
          <a:p>
            <a:pPr indent="0" lvl="0" marL="0" rtl="0" algn="l">
              <a:spcBef>
                <a:spcPts val="0"/>
              </a:spcBef>
              <a:spcAft>
                <a:spcPts val="0"/>
              </a:spcAft>
              <a:buNone/>
            </a:pPr>
            <a:r>
              <a:rPr lang="en" sz="1100"/>
              <a:t>One-to-many relationship with ‘articles’</a:t>
            </a:r>
            <a:endParaRPr sz="1100"/>
          </a:p>
          <a:p>
            <a:pPr indent="-177800" lvl="0" marL="342900" rtl="0" algn="l">
              <a:spcBef>
                <a:spcPts val="0"/>
              </a:spcBef>
              <a:spcAft>
                <a:spcPts val="0"/>
              </a:spcAft>
              <a:buSzPts val="1000"/>
              <a:buChar char="●"/>
            </a:pPr>
            <a:r>
              <a:rPr lang="en" sz="1000"/>
              <a:t>id: Unique identifier for each mention (INTEGER, Primary Key).</a:t>
            </a:r>
            <a:endParaRPr sz="1000"/>
          </a:p>
          <a:p>
            <a:pPr indent="-177800" lvl="0" marL="342900" rtl="0" algn="l">
              <a:spcBef>
                <a:spcPts val="0"/>
              </a:spcBef>
              <a:spcAft>
                <a:spcPts val="0"/>
              </a:spcAft>
              <a:buSzPts val="1000"/>
              <a:buChar char="●"/>
            </a:pPr>
            <a:r>
              <a:rPr lang="en" sz="1000"/>
              <a:t>article_id: Reference to the associated article (INTEGER).</a:t>
            </a:r>
            <a:endParaRPr sz="1000"/>
          </a:p>
          <a:p>
            <a:pPr indent="-177800" lvl="0" marL="342900" rtl="0" algn="l">
              <a:spcBef>
                <a:spcPts val="0"/>
              </a:spcBef>
              <a:spcAft>
                <a:spcPts val="0"/>
              </a:spcAft>
              <a:buSzPts val="1000"/>
              <a:buChar char="●"/>
            </a:pPr>
            <a:r>
              <a:rPr lang="en" sz="1000"/>
              <a:t>mention_type: The type of mention (TEXT).</a:t>
            </a:r>
            <a:endParaRPr sz="1000"/>
          </a:p>
          <a:p>
            <a:pPr indent="-177800" lvl="0" marL="342900" rtl="0" algn="l">
              <a:spcBef>
                <a:spcPts val="0"/>
              </a:spcBef>
              <a:spcAft>
                <a:spcPts val="0"/>
              </a:spcAft>
              <a:buSzPts val="1000"/>
              <a:buChar char="●"/>
            </a:pPr>
            <a:r>
              <a:rPr lang="en" sz="1000"/>
              <a:t>mention_text: The text of the mention (TEXT).</a:t>
            </a:r>
            <a:endParaRPr sz="1100"/>
          </a:p>
        </p:txBody>
      </p:sp>
      <p:sp>
        <p:nvSpPr>
          <p:cNvPr id="418" name="Google Shape;418;p41"/>
          <p:cNvSpPr txBox="1"/>
          <p:nvPr>
            <p:ph idx="1" type="body"/>
          </p:nvPr>
        </p:nvSpPr>
        <p:spPr>
          <a:xfrm>
            <a:off x="4572000" y="1229975"/>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3</a:t>
            </a:r>
            <a:r>
              <a:rPr b="1" lang="en" sz="1100"/>
              <a:t>. ngrams</a:t>
            </a:r>
            <a:endParaRPr b="1" sz="1100"/>
          </a:p>
          <a:p>
            <a:pPr indent="0" lvl="0" marL="0" rtl="0" algn="l">
              <a:spcBef>
                <a:spcPts val="0"/>
              </a:spcBef>
              <a:spcAft>
                <a:spcPts val="0"/>
              </a:spcAft>
              <a:buNone/>
            </a:pPr>
            <a:r>
              <a:rPr lang="en" sz="1100"/>
              <a:t>One-to-many relationship with ‘articles’ </a:t>
            </a:r>
            <a:endParaRPr sz="1100"/>
          </a:p>
          <a:p>
            <a:pPr indent="-177800" lvl="0" marL="342900" rtl="0" algn="l">
              <a:spcBef>
                <a:spcPts val="0"/>
              </a:spcBef>
              <a:spcAft>
                <a:spcPts val="0"/>
              </a:spcAft>
              <a:buSzPts val="1000"/>
              <a:buChar char="●"/>
            </a:pPr>
            <a:r>
              <a:rPr lang="en" sz="1000"/>
              <a:t>id: Unique identifier for each n-gram (INTEGER, Primary Key).</a:t>
            </a:r>
            <a:endParaRPr sz="1000"/>
          </a:p>
          <a:p>
            <a:pPr indent="-177800" lvl="0" marL="342900" rtl="0" algn="l">
              <a:spcBef>
                <a:spcPts val="0"/>
              </a:spcBef>
              <a:spcAft>
                <a:spcPts val="0"/>
              </a:spcAft>
              <a:buSzPts val="1000"/>
              <a:buChar char="●"/>
            </a:pPr>
            <a:r>
              <a:rPr lang="en" sz="1000"/>
              <a:t>article_id: Reference to the associated article (INTEGER).</a:t>
            </a:r>
            <a:endParaRPr sz="1000"/>
          </a:p>
          <a:p>
            <a:pPr indent="-177800" lvl="0" marL="342900" rtl="0" algn="l">
              <a:spcBef>
                <a:spcPts val="0"/>
              </a:spcBef>
              <a:spcAft>
                <a:spcPts val="0"/>
              </a:spcAft>
              <a:buSzPts val="1000"/>
              <a:buChar char="●"/>
            </a:pPr>
            <a:r>
              <a:rPr lang="en" sz="1000"/>
              <a:t>ngram_type: Type of the n-gram (e.g., bigram, trigram) (TEXT).</a:t>
            </a:r>
            <a:endParaRPr sz="1000"/>
          </a:p>
          <a:p>
            <a:pPr indent="-177800" lvl="0" marL="342900" rtl="0" algn="l">
              <a:spcBef>
                <a:spcPts val="0"/>
              </a:spcBef>
              <a:spcAft>
                <a:spcPts val="0"/>
              </a:spcAft>
              <a:buSzPts val="1000"/>
              <a:buChar char="●"/>
            </a:pPr>
            <a:r>
              <a:rPr lang="en" sz="1000"/>
              <a:t>ngram_text: The text of the n-gram (TEXT).</a:t>
            </a:r>
            <a:endParaRPr sz="1000"/>
          </a:p>
          <a:p>
            <a:pPr indent="0" lvl="0" marL="0" rtl="0" algn="l">
              <a:spcBef>
                <a:spcPts val="1600"/>
              </a:spcBef>
              <a:spcAft>
                <a:spcPts val="0"/>
              </a:spcAft>
              <a:buNone/>
            </a:pPr>
            <a:r>
              <a:rPr b="1" lang="en" sz="1100"/>
              <a:t>4. words</a:t>
            </a:r>
            <a:endParaRPr b="1" sz="1100"/>
          </a:p>
          <a:p>
            <a:pPr indent="0" lvl="0" marL="0" rtl="0" algn="l">
              <a:spcBef>
                <a:spcPts val="0"/>
              </a:spcBef>
              <a:spcAft>
                <a:spcPts val="0"/>
              </a:spcAft>
              <a:buNone/>
            </a:pPr>
            <a:r>
              <a:rPr lang="en" sz="1100"/>
              <a:t>One-to-many relationship with ‘articles’</a:t>
            </a:r>
            <a:endParaRPr sz="1100"/>
          </a:p>
          <a:p>
            <a:pPr indent="-177800" lvl="0" marL="342900" rtl="0" algn="l">
              <a:spcBef>
                <a:spcPts val="0"/>
              </a:spcBef>
              <a:spcAft>
                <a:spcPts val="0"/>
              </a:spcAft>
              <a:buSzPts val="1000"/>
              <a:buChar char="●"/>
            </a:pPr>
            <a:r>
              <a:rPr lang="en" sz="1000"/>
              <a:t>id: Unique identifier for each word (INTEGER, Primary Key).</a:t>
            </a:r>
            <a:endParaRPr sz="1000"/>
          </a:p>
          <a:p>
            <a:pPr indent="-177800" lvl="0" marL="342900" rtl="0" algn="l">
              <a:spcBef>
                <a:spcPts val="0"/>
              </a:spcBef>
              <a:spcAft>
                <a:spcPts val="0"/>
              </a:spcAft>
              <a:buSzPts val="1000"/>
              <a:buChar char="●"/>
            </a:pPr>
            <a:r>
              <a:rPr lang="en" sz="1000"/>
              <a:t>article_id: Reference to the associated article (INTEGER).</a:t>
            </a:r>
            <a:endParaRPr sz="1000"/>
          </a:p>
          <a:p>
            <a:pPr indent="-177800" lvl="0" marL="342900" rtl="0" algn="l">
              <a:spcBef>
                <a:spcPts val="0"/>
              </a:spcBef>
              <a:spcAft>
                <a:spcPts val="0"/>
              </a:spcAft>
              <a:buSzPts val="1000"/>
              <a:buChar char="●"/>
            </a:pPr>
            <a:r>
              <a:rPr lang="en" sz="1000"/>
              <a:t>word_type: Type of the word (e.g., noun, verb) (TEXT).</a:t>
            </a:r>
            <a:endParaRPr sz="1000"/>
          </a:p>
          <a:p>
            <a:pPr indent="-177800" lvl="0" marL="342900" rtl="0" algn="l">
              <a:spcBef>
                <a:spcPts val="0"/>
              </a:spcBef>
              <a:spcAft>
                <a:spcPts val="0"/>
              </a:spcAft>
              <a:buSzPts val="1000"/>
              <a:buChar char="●"/>
            </a:pPr>
            <a:r>
              <a:rPr lang="en" sz="1000"/>
              <a:t>word_text: The text of the word (TEXT).</a:t>
            </a:r>
            <a:endParaRPr sz="1000"/>
          </a:p>
          <a:p>
            <a:pPr indent="0" lvl="0" marL="0" rtl="0" algn="l">
              <a:spcBef>
                <a:spcPts val="1600"/>
              </a:spcBef>
              <a:spcAft>
                <a:spcPts val="0"/>
              </a:spcAft>
              <a:buNone/>
            </a:pPr>
            <a:r>
              <a:rPr b="1" lang="en" sz="1100"/>
              <a:t>5. sqlite_sequence</a:t>
            </a:r>
            <a:endParaRPr b="1" sz="1100"/>
          </a:p>
          <a:p>
            <a:pPr indent="0" lvl="0" marL="0" rtl="0" algn="l">
              <a:spcBef>
                <a:spcPts val="0"/>
              </a:spcBef>
              <a:spcAft>
                <a:spcPts val="0"/>
              </a:spcAft>
              <a:buNone/>
            </a:pPr>
            <a:r>
              <a:rPr lang="en" sz="1100"/>
              <a:t>Used internally for managing auto-increment fields</a:t>
            </a:r>
            <a:endParaRPr sz="1100"/>
          </a:p>
          <a:p>
            <a:pPr indent="-177800" lvl="0" marL="342900" rtl="0" algn="l">
              <a:spcBef>
                <a:spcPts val="0"/>
              </a:spcBef>
              <a:spcAft>
                <a:spcPts val="0"/>
              </a:spcAft>
              <a:buSzPts val="1000"/>
              <a:buChar char="●"/>
            </a:pPr>
            <a:r>
              <a:rPr lang="en" sz="1000"/>
              <a:t>name: Name of the table using auto-increment (TEXT).</a:t>
            </a:r>
            <a:endParaRPr sz="1000"/>
          </a:p>
          <a:p>
            <a:pPr indent="-177800" lvl="0" marL="342900" rtl="0" algn="l">
              <a:spcBef>
                <a:spcPts val="0"/>
              </a:spcBef>
              <a:spcAft>
                <a:spcPts val="0"/>
              </a:spcAft>
              <a:buSzPts val="1000"/>
              <a:buChar char="●"/>
            </a:pPr>
            <a:r>
              <a:rPr lang="en" sz="1000"/>
              <a:t>seq: The current sequence number for auto-increment (INTEGER).</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descr="Background pointer shape in timeline graphic" id="428" name="Google Shape;428;p43"/>
          <p:cNvSpPr/>
          <p:nvPr/>
        </p:nvSpPr>
        <p:spPr>
          <a:xfrm>
            <a:off x="535535" y="2609021"/>
            <a:ext cx="1779900" cy="755700"/>
          </a:xfrm>
          <a:prstGeom prst="homePlate">
            <a:avLst>
              <a:gd fmla="val 50000" name="adj"/>
            </a:avLst>
          </a:prstGeom>
          <a:solidFill>
            <a:srgbClr val="2A3990"/>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29" name="Google Shape;429;p43"/>
          <p:cNvSpPr txBox="1"/>
          <p:nvPr/>
        </p:nvSpPr>
        <p:spPr>
          <a:xfrm>
            <a:off x="535525" y="2748448"/>
            <a:ext cx="1383900" cy="477000"/>
          </a:xfrm>
          <a:prstGeom prst="rect">
            <a:avLst/>
          </a:prstGeom>
          <a:noFill/>
          <a:ln>
            <a:noFill/>
          </a:ln>
        </p:spPr>
        <p:txBody>
          <a:bodyPr anchorCtr="0" anchor="ctr" bIns="91425" lIns="91425" spcFirstLastPara="1" rIns="91425" wrap="square" tIns="91425">
            <a:normAutofit fontScale="7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Dataset Collection</a:t>
            </a:r>
            <a:endParaRPr sz="1600">
              <a:solidFill>
                <a:srgbClr val="FFFFFF"/>
              </a:solidFill>
              <a:latin typeface="Roboto"/>
              <a:ea typeface="Roboto"/>
              <a:cs typeface="Roboto"/>
              <a:sym typeface="Roboto"/>
            </a:endParaRPr>
          </a:p>
        </p:txBody>
      </p:sp>
      <p:grpSp>
        <p:nvGrpSpPr>
          <p:cNvPr id="430" name="Google Shape;430;p43"/>
          <p:cNvGrpSpPr/>
          <p:nvPr/>
        </p:nvGrpSpPr>
        <p:grpSpPr>
          <a:xfrm>
            <a:off x="1132822" y="2012140"/>
            <a:ext cx="189074" cy="601730"/>
            <a:chOff x="777447" y="1610215"/>
            <a:chExt cx="198900" cy="593656"/>
          </a:xfrm>
        </p:grpSpPr>
        <p:cxnSp>
          <p:nvCxnSpPr>
            <p:cNvPr id="431" name="Google Shape;431;p43"/>
            <p:cNvCxnSpPr/>
            <p:nvPr/>
          </p:nvCxnSpPr>
          <p:spPr>
            <a:xfrm>
              <a:off x="876909" y="1649171"/>
              <a:ext cx="0" cy="554700"/>
            </a:xfrm>
            <a:prstGeom prst="straightConnector1">
              <a:avLst/>
            </a:prstGeom>
            <a:noFill/>
            <a:ln cap="flat" cmpd="sng" w="9525">
              <a:solidFill>
                <a:srgbClr val="434343"/>
              </a:solidFill>
              <a:prstDash val="solid"/>
              <a:round/>
              <a:headEnd len="sm" w="sm" type="none"/>
              <a:tailEnd len="sm" w="sm" type="none"/>
            </a:ln>
          </p:spPr>
        </p:cxnSp>
        <p:sp>
          <p:nvSpPr>
            <p:cNvPr id="432" name="Google Shape;432;p43"/>
            <p:cNvSpPr/>
            <p:nvPr/>
          </p:nvSpPr>
          <p:spPr>
            <a:xfrm>
              <a:off x="777447" y="1610215"/>
              <a:ext cx="198900" cy="198900"/>
            </a:xfrm>
            <a:prstGeom prst="ellipse">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43"/>
          <p:cNvSpPr txBox="1"/>
          <p:nvPr/>
        </p:nvSpPr>
        <p:spPr>
          <a:xfrm>
            <a:off x="459775" y="1093500"/>
            <a:ext cx="21423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Downloaded from Kaggle, containing &gt;200k articles.</a:t>
            </a:r>
            <a:endParaRPr sz="1200">
              <a:solidFill>
                <a:srgbClr val="434343"/>
              </a:solidFill>
              <a:latin typeface="Roboto"/>
              <a:ea typeface="Roboto"/>
              <a:cs typeface="Roboto"/>
              <a:sym typeface="Roboto"/>
            </a:endParaRPr>
          </a:p>
        </p:txBody>
      </p:sp>
      <p:sp>
        <p:nvSpPr>
          <p:cNvPr descr="Background pointer shape in timeline graphic" id="434" name="Google Shape;434;p43"/>
          <p:cNvSpPr/>
          <p:nvPr/>
        </p:nvSpPr>
        <p:spPr>
          <a:xfrm>
            <a:off x="1938823" y="2609021"/>
            <a:ext cx="1950000" cy="755700"/>
          </a:xfrm>
          <a:prstGeom prst="chevron">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35" name="Google Shape;435;p43"/>
          <p:cNvSpPr txBox="1"/>
          <p:nvPr/>
        </p:nvSpPr>
        <p:spPr>
          <a:xfrm>
            <a:off x="2315439" y="2748001"/>
            <a:ext cx="1251000" cy="477000"/>
          </a:xfrm>
          <a:prstGeom prst="rect">
            <a:avLst/>
          </a:prstGeom>
          <a:noFill/>
          <a:ln>
            <a:noFill/>
          </a:ln>
        </p:spPr>
        <p:txBody>
          <a:bodyPr anchorCtr="0" anchor="ctr" bIns="91425" lIns="91425" spcFirstLastPara="1" rIns="91425" wrap="square" tIns="91425">
            <a:normAutofit fontScale="7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 Processing</a:t>
            </a:r>
            <a:endParaRPr sz="1600">
              <a:solidFill>
                <a:srgbClr val="FFFFFF"/>
              </a:solidFill>
              <a:latin typeface="Roboto"/>
              <a:ea typeface="Roboto"/>
              <a:cs typeface="Roboto"/>
              <a:sym typeface="Roboto"/>
            </a:endParaRPr>
          </a:p>
        </p:txBody>
      </p:sp>
      <p:grpSp>
        <p:nvGrpSpPr>
          <p:cNvPr id="436" name="Google Shape;436;p43"/>
          <p:cNvGrpSpPr/>
          <p:nvPr/>
        </p:nvGrpSpPr>
        <p:grpSpPr>
          <a:xfrm>
            <a:off x="2763462" y="3358954"/>
            <a:ext cx="189074" cy="601730"/>
            <a:chOff x="2223534" y="2938958"/>
            <a:chExt cx="198900" cy="593656"/>
          </a:xfrm>
        </p:grpSpPr>
        <p:cxnSp>
          <p:nvCxnSpPr>
            <p:cNvPr id="437" name="Google Shape;437;p43"/>
            <p:cNvCxnSpPr/>
            <p:nvPr/>
          </p:nvCxnSpPr>
          <p:spPr>
            <a:xfrm rot="10800000">
              <a:off x="2322997" y="2938958"/>
              <a:ext cx="0" cy="554700"/>
            </a:xfrm>
            <a:prstGeom prst="straightConnector1">
              <a:avLst/>
            </a:prstGeom>
            <a:noFill/>
            <a:ln cap="flat" cmpd="sng" w="9525">
              <a:solidFill>
                <a:schemeClr val="dk1"/>
              </a:solidFill>
              <a:prstDash val="solid"/>
              <a:round/>
              <a:headEnd len="sm" w="sm" type="none"/>
              <a:tailEnd len="sm" w="sm" type="none"/>
            </a:ln>
          </p:spPr>
        </p:cxnSp>
        <p:sp>
          <p:nvSpPr>
            <p:cNvPr id="438" name="Google Shape;438;p43"/>
            <p:cNvSpPr/>
            <p:nvPr/>
          </p:nvSpPr>
          <p:spPr>
            <a:xfrm flipH="1" rot="10800000">
              <a:off x="2223534" y="3333714"/>
              <a:ext cx="198900" cy="198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43"/>
          <p:cNvSpPr txBox="1"/>
          <p:nvPr/>
        </p:nvSpPr>
        <p:spPr>
          <a:xfrm>
            <a:off x="1262547" y="4094825"/>
            <a:ext cx="32277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Removed duplicates, categories, non-text, and missing data, with 90k articles still remaining.</a:t>
            </a:r>
            <a:endParaRPr sz="1200">
              <a:solidFill>
                <a:srgbClr val="434343"/>
              </a:solidFill>
              <a:latin typeface="Roboto"/>
              <a:ea typeface="Roboto"/>
              <a:cs typeface="Roboto"/>
              <a:sym typeface="Roboto"/>
            </a:endParaRPr>
          </a:p>
        </p:txBody>
      </p:sp>
      <p:sp>
        <p:nvSpPr>
          <p:cNvPr descr="Background pointer shape in timeline graphic" id="440" name="Google Shape;440;p43"/>
          <p:cNvSpPr/>
          <p:nvPr/>
        </p:nvSpPr>
        <p:spPr>
          <a:xfrm>
            <a:off x="3512089" y="2609021"/>
            <a:ext cx="1950000" cy="755700"/>
          </a:xfrm>
          <a:prstGeom prst="chevron">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1" name="Google Shape;441;p43"/>
          <p:cNvSpPr txBox="1"/>
          <p:nvPr/>
        </p:nvSpPr>
        <p:spPr>
          <a:xfrm>
            <a:off x="3875889" y="2748001"/>
            <a:ext cx="1251000" cy="477000"/>
          </a:xfrm>
          <a:prstGeom prst="rect">
            <a:avLst/>
          </a:prstGeom>
          <a:noFill/>
          <a:ln>
            <a:noFill/>
          </a:ln>
        </p:spPr>
        <p:txBody>
          <a:bodyPr anchorCtr="0" anchor="ctr" bIns="91425" lIns="91425" spcFirstLastPara="1" rIns="91425" wrap="square" tIns="91425">
            <a:normAutofit fontScale="7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Entity Extraction</a:t>
            </a:r>
            <a:endParaRPr sz="1600">
              <a:solidFill>
                <a:srgbClr val="FFFFFF"/>
              </a:solidFill>
              <a:latin typeface="Roboto"/>
              <a:ea typeface="Roboto"/>
              <a:cs typeface="Roboto"/>
              <a:sym typeface="Roboto"/>
            </a:endParaRPr>
          </a:p>
        </p:txBody>
      </p:sp>
      <p:grpSp>
        <p:nvGrpSpPr>
          <p:cNvPr id="442" name="Google Shape;442;p43"/>
          <p:cNvGrpSpPr/>
          <p:nvPr/>
        </p:nvGrpSpPr>
        <p:grpSpPr>
          <a:xfrm>
            <a:off x="4317606" y="2012140"/>
            <a:ext cx="189074" cy="601730"/>
            <a:chOff x="3918084" y="1610215"/>
            <a:chExt cx="198900" cy="593656"/>
          </a:xfrm>
        </p:grpSpPr>
        <p:cxnSp>
          <p:nvCxnSpPr>
            <p:cNvPr id="443" name="Google Shape;443;p43"/>
            <p:cNvCxnSpPr/>
            <p:nvPr/>
          </p:nvCxnSpPr>
          <p:spPr>
            <a:xfrm>
              <a:off x="4017546" y="1649171"/>
              <a:ext cx="0" cy="554700"/>
            </a:xfrm>
            <a:prstGeom prst="straightConnector1">
              <a:avLst/>
            </a:prstGeom>
            <a:noFill/>
            <a:ln cap="flat" cmpd="sng" w="9525">
              <a:solidFill>
                <a:schemeClr val="dk1"/>
              </a:solidFill>
              <a:prstDash val="solid"/>
              <a:round/>
              <a:headEnd len="sm" w="sm" type="none"/>
              <a:tailEnd len="sm" w="sm" type="none"/>
            </a:ln>
          </p:spPr>
        </p:cxnSp>
        <p:sp>
          <p:nvSpPr>
            <p:cNvPr id="444" name="Google Shape;444;p43"/>
            <p:cNvSpPr/>
            <p:nvPr/>
          </p:nvSpPr>
          <p:spPr>
            <a:xfrm>
              <a:off x="3918084" y="1610215"/>
              <a:ext cx="198900" cy="198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43"/>
          <p:cNvSpPr txBox="1"/>
          <p:nvPr/>
        </p:nvSpPr>
        <p:spPr>
          <a:xfrm>
            <a:off x="2974425" y="1093502"/>
            <a:ext cx="3053400" cy="9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Tokenized articles, extracting Names, Locations, Nationalities, Organizations, Verbs, Adjectives, and N-grams.</a:t>
            </a:r>
            <a:endParaRPr sz="1200">
              <a:solidFill>
                <a:srgbClr val="434343"/>
              </a:solidFill>
              <a:latin typeface="Roboto"/>
              <a:ea typeface="Roboto"/>
              <a:cs typeface="Roboto"/>
              <a:sym typeface="Roboto"/>
            </a:endParaRPr>
          </a:p>
        </p:txBody>
      </p:sp>
      <p:sp>
        <p:nvSpPr>
          <p:cNvPr descr="Background pointer shape in timeline graphic" id="446" name="Google Shape;446;p43"/>
          <p:cNvSpPr/>
          <p:nvPr/>
        </p:nvSpPr>
        <p:spPr>
          <a:xfrm>
            <a:off x="5085355" y="2609021"/>
            <a:ext cx="1950000" cy="755700"/>
          </a:xfrm>
          <a:prstGeom prst="chevron">
            <a:avLst>
              <a:gd fmla="val 50000" name="adj"/>
            </a:avLst>
          </a:prstGeom>
          <a:solidFill>
            <a:schemeClr val="dk1"/>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7" name="Google Shape;447;p43"/>
          <p:cNvSpPr txBox="1"/>
          <p:nvPr/>
        </p:nvSpPr>
        <p:spPr>
          <a:xfrm>
            <a:off x="5443474" y="2748001"/>
            <a:ext cx="1251000" cy="477000"/>
          </a:xfrm>
          <a:prstGeom prst="rect">
            <a:avLst/>
          </a:prstGeom>
          <a:noFill/>
          <a:ln>
            <a:noFill/>
          </a:ln>
        </p:spPr>
        <p:txBody>
          <a:bodyPr anchorCtr="0" anchor="ctr" bIns="91425" lIns="91425" spcFirstLastPara="1" rIns="91425" wrap="square" tIns="91425">
            <a:normAutofit fontScale="70000" lnSpcReduction="2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Dataframe Formatting</a:t>
            </a:r>
            <a:endParaRPr sz="1600">
              <a:solidFill>
                <a:srgbClr val="FFFFFF"/>
              </a:solidFill>
              <a:latin typeface="Roboto"/>
              <a:ea typeface="Roboto"/>
              <a:cs typeface="Roboto"/>
              <a:sym typeface="Roboto"/>
            </a:endParaRPr>
          </a:p>
        </p:txBody>
      </p:sp>
      <p:grpSp>
        <p:nvGrpSpPr>
          <p:cNvPr id="448" name="Google Shape;448;p43"/>
          <p:cNvGrpSpPr/>
          <p:nvPr/>
        </p:nvGrpSpPr>
        <p:grpSpPr>
          <a:xfrm>
            <a:off x="5889424" y="3358954"/>
            <a:ext cx="189074" cy="601730"/>
            <a:chOff x="5958946" y="2938958"/>
            <a:chExt cx="198900" cy="593656"/>
          </a:xfrm>
        </p:grpSpPr>
        <p:cxnSp>
          <p:nvCxnSpPr>
            <p:cNvPr id="449" name="Google Shape;449;p43"/>
            <p:cNvCxnSpPr/>
            <p:nvPr/>
          </p:nvCxnSpPr>
          <p:spPr>
            <a:xfrm rot="10800000">
              <a:off x="6058409" y="2938958"/>
              <a:ext cx="0" cy="554700"/>
            </a:xfrm>
            <a:prstGeom prst="straightConnector1">
              <a:avLst/>
            </a:prstGeom>
            <a:noFill/>
            <a:ln cap="flat" cmpd="sng" w="9525">
              <a:solidFill>
                <a:schemeClr val="dk1"/>
              </a:solidFill>
              <a:prstDash val="solid"/>
              <a:round/>
              <a:headEnd len="sm" w="sm" type="none"/>
              <a:tailEnd len="sm" w="sm" type="none"/>
            </a:ln>
          </p:spPr>
        </p:cxnSp>
        <p:sp>
          <p:nvSpPr>
            <p:cNvPr id="450" name="Google Shape;450;p43"/>
            <p:cNvSpPr/>
            <p:nvPr/>
          </p:nvSpPr>
          <p:spPr>
            <a:xfrm flipH="1" rot="10800000">
              <a:off x="5958946" y="3333714"/>
              <a:ext cx="198900" cy="198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43"/>
          <p:cNvSpPr txBox="1"/>
          <p:nvPr/>
        </p:nvSpPr>
        <p:spPr>
          <a:xfrm>
            <a:off x="4842177" y="4094625"/>
            <a:ext cx="26604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Convert dataset to a database (.db) for optimized fetching.</a:t>
            </a:r>
            <a:endParaRPr sz="1200">
              <a:solidFill>
                <a:srgbClr val="434343"/>
              </a:solidFill>
              <a:latin typeface="Roboto"/>
              <a:ea typeface="Roboto"/>
              <a:cs typeface="Roboto"/>
              <a:sym typeface="Roboto"/>
            </a:endParaRPr>
          </a:p>
        </p:txBody>
      </p:sp>
      <p:sp>
        <p:nvSpPr>
          <p:cNvPr descr="Background pointer shape in timeline graphic" id="452" name="Google Shape;452;p43"/>
          <p:cNvSpPr/>
          <p:nvPr/>
        </p:nvSpPr>
        <p:spPr>
          <a:xfrm>
            <a:off x="6658621" y="2609021"/>
            <a:ext cx="1950000" cy="755700"/>
          </a:xfrm>
          <a:prstGeom prst="chevron">
            <a:avLst>
              <a:gd fmla="val 50000" name="adj"/>
            </a:avLst>
          </a:prstGeom>
          <a:solidFill>
            <a:srgbClr val="9C254D"/>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53" name="Google Shape;453;p43"/>
          <p:cNvSpPr txBox="1"/>
          <p:nvPr/>
        </p:nvSpPr>
        <p:spPr>
          <a:xfrm>
            <a:off x="7054665" y="2748001"/>
            <a:ext cx="1251000" cy="477000"/>
          </a:xfrm>
          <a:prstGeom prst="rect">
            <a:avLst/>
          </a:prstGeom>
          <a:noFill/>
          <a:ln>
            <a:noFill/>
          </a:ln>
        </p:spPr>
        <p:txBody>
          <a:bodyPr anchorCtr="0" anchor="ctr" bIns="91425" lIns="91425" spcFirstLastPara="1" rIns="91425" wrap="square" tIns="91425">
            <a:normAutofit fontScale="70000" lnSpcReduction="20000"/>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Plugin Data with Tool</a:t>
            </a:r>
            <a:endParaRPr sz="1600">
              <a:solidFill>
                <a:srgbClr val="FFFFFF"/>
              </a:solidFill>
              <a:latin typeface="Roboto"/>
              <a:ea typeface="Roboto"/>
              <a:cs typeface="Roboto"/>
              <a:sym typeface="Roboto"/>
            </a:endParaRPr>
          </a:p>
        </p:txBody>
      </p:sp>
      <p:grpSp>
        <p:nvGrpSpPr>
          <p:cNvPr id="454" name="Google Shape;454;p43"/>
          <p:cNvGrpSpPr/>
          <p:nvPr/>
        </p:nvGrpSpPr>
        <p:grpSpPr>
          <a:xfrm>
            <a:off x="7502567" y="2012140"/>
            <a:ext cx="189074" cy="601730"/>
            <a:chOff x="3918084" y="1610215"/>
            <a:chExt cx="198900" cy="593656"/>
          </a:xfrm>
        </p:grpSpPr>
        <p:cxnSp>
          <p:nvCxnSpPr>
            <p:cNvPr id="455" name="Google Shape;455;p43"/>
            <p:cNvCxnSpPr/>
            <p:nvPr/>
          </p:nvCxnSpPr>
          <p:spPr>
            <a:xfrm>
              <a:off x="4017546" y="1649171"/>
              <a:ext cx="0" cy="554700"/>
            </a:xfrm>
            <a:prstGeom prst="straightConnector1">
              <a:avLst/>
            </a:prstGeom>
            <a:noFill/>
            <a:ln cap="flat" cmpd="sng" w="9525">
              <a:solidFill>
                <a:srgbClr val="9C254D"/>
              </a:solidFill>
              <a:prstDash val="solid"/>
              <a:round/>
              <a:headEnd len="sm" w="sm" type="none"/>
              <a:tailEnd len="sm" w="sm" type="none"/>
            </a:ln>
          </p:spPr>
        </p:cxnSp>
        <p:sp>
          <p:nvSpPr>
            <p:cNvPr id="456" name="Google Shape;456;p43"/>
            <p:cNvSpPr/>
            <p:nvPr/>
          </p:nvSpPr>
          <p:spPr>
            <a:xfrm>
              <a:off x="3918084" y="1610215"/>
              <a:ext cx="198900" cy="198900"/>
            </a:xfrm>
            <a:prstGeom prst="ellipse">
              <a:avLst/>
            </a:prstGeom>
            <a:solidFill>
              <a:srgbClr val="9C254D"/>
            </a:solidFill>
            <a:ln cap="flat" cmpd="sng" w="9525">
              <a:solidFill>
                <a:srgbClr val="9C25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43"/>
          <p:cNvSpPr txBox="1"/>
          <p:nvPr/>
        </p:nvSpPr>
        <p:spPr>
          <a:xfrm>
            <a:off x="6541913" y="1093500"/>
            <a:ext cx="21423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200">
                <a:solidFill>
                  <a:srgbClr val="434343"/>
                </a:solidFill>
                <a:latin typeface="Roboto"/>
                <a:ea typeface="Roboto"/>
                <a:cs typeface="Roboto"/>
                <a:sym typeface="Roboto"/>
              </a:rPr>
              <a:t>Plugged-in processed dataset into the interactive tool.</a:t>
            </a:r>
            <a:endParaRPr sz="1200">
              <a:solidFill>
                <a:srgbClr val="434343"/>
              </a:solidFill>
              <a:latin typeface="Roboto"/>
              <a:ea typeface="Roboto"/>
              <a:cs typeface="Roboto"/>
              <a:sym typeface="Roboto"/>
            </a:endParaRPr>
          </a:p>
        </p:txBody>
      </p:sp>
      <p:sp>
        <p:nvSpPr>
          <p:cNvPr id="458" name="Google Shape;458;p43"/>
          <p:cNvSpPr txBox="1"/>
          <p:nvPr>
            <p:ph idx="4294967295" type="title"/>
          </p:nvPr>
        </p:nvSpPr>
        <p:spPr>
          <a:xfrm>
            <a:off x="311700" y="283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Workflow</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Trends Over Time</a:t>
            </a:r>
            <a:endParaRPr/>
          </a:p>
        </p:txBody>
      </p:sp>
      <p:sp>
        <p:nvSpPr>
          <p:cNvPr id="464" name="Google Shape;464;p4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a:t>
            </a:r>
            <a:r>
              <a:rPr lang="en"/>
              <a:t>Occurrences</a:t>
            </a:r>
            <a:endParaRPr/>
          </a:p>
        </p:txBody>
      </p:sp>
      <p:sp>
        <p:nvSpPr>
          <p:cNvPr id="470" name="Google Shape;470;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a:t>
            </a:r>
            <a:endParaRPr/>
          </a:p>
        </p:txBody>
      </p:sp>
      <p:sp>
        <p:nvSpPr>
          <p:cNvPr id="476" name="Google Shape;476;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178" name="Google Shape;178;p20"/>
          <p:cNvGrpSpPr/>
          <p:nvPr/>
        </p:nvGrpSpPr>
        <p:grpSpPr>
          <a:xfrm>
            <a:off x="431925" y="1304875"/>
            <a:ext cx="2628925" cy="3416400"/>
            <a:chOff x="431925" y="1304875"/>
            <a:chExt cx="2628925" cy="3416400"/>
          </a:xfrm>
        </p:grpSpPr>
        <p:sp>
          <p:nvSpPr>
            <p:cNvPr id="179" name="Google Shape;179;p2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0"/>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Frequency</a:t>
            </a:r>
            <a:endParaRPr>
              <a:solidFill>
                <a:schemeClr val="lt1"/>
              </a:solidFill>
            </a:endParaRPr>
          </a:p>
        </p:txBody>
      </p:sp>
      <p:sp>
        <p:nvSpPr>
          <p:cNvPr id="182" name="Google Shape;182;p20"/>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Which entities appear most frequently over time, and in which categories?</a:t>
            </a:r>
            <a:endParaRPr sz="1600"/>
          </a:p>
          <a:p>
            <a:pPr indent="0" lvl="0" marL="0" rtl="0" algn="l">
              <a:spcBef>
                <a:spcPts val="1600"/>
              </a:spcBef>
              <a:spcAft>
                <a:spcPts val="1600"/>
              </a:spcAft>
              <a:buNone/>
            </a:pPr>
            <a:r>
              <a:rPr i="1" lang="en" sz="1400"/>
              <a:t>Line Charts, Stacked Bar Graphs, Scatter Plots</a:t>
            </a:r>
            <a:endParaRPr i="1" sz="1400"/>
          </a:p>
        </p:txBody>
      </p:sp>
      <p:grpSp>
        <p:nvGrpSpPr>
          <p:cNvPr id="183" name="Google Shape;183;p20"/>
          <p:cNvGrpSpPr/>
          <p:nvPr/>
        </p:nvGrpSpPr>
        <p:grpSpPr>
          <a:xfrm>
            <a:off x="3320450" y="1304875"/>
            <a:ext cx="2632500" cy="3416400"/>
            <a:chOff x="3320450" y="1304875"/>
            <a:chExt cx="2632500" cy="3416400"/>
          </a:xfrm>
        </p:grpSpPr>
        <p:sp>
          <p:nvSpPr>
            <p:cNvPr id="184" name="Google Shape;184;p2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0"/>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Co-Occurrence</a:t>
            </a:r>
            <a:endParaRPr>
              <a:solidFill>
                <a:schemeClr val="lt1"/>
              </a:solidFill>
            </a:endParaRPr>
          </a:p>
        </p:txBody>
      </p:sp>
      <p:sp>
        <p:nvSpPr>
          <p:cNvPr id="187" name="Google Shape;187;p20"/>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What relationships exist between co-occurring entities in news articles?</a:t>
            </a:r>
            <a:endParaRPr sz="1600"/>
          </a:p>
          <a:p>
            <a:pPr indent="0" lvl="0" marL="0" rtl="0" algn="l">
              <a:spcBef>
                <a:spcPts val="1200"/>
              </a:spcBef>
              <a:spcAft>
                <a:spcPts val="0"/>
              </a:spcAft>
              <a:buNone/>
            </a:pPr>
            <a:r>
              <a:rPr i="1" lang="en" sz="1400"/>
              <a:t>Heat Maps, Network Plots, and Frequency</a:t>
            </a:r>
            <a:endParaRPr sz="1600"/>
          </a:p>
          <a:p>
            <a:pPr indent="0" lvl="0" marL="0" rtl="0" algn="l">
              <a:spcBef>
                <a:spcPts val="1600"/>
              </a:spcBef>
              <a:spcAft>
                <a:spcPts val="1200"/>
              </a:spcAft>
              <a:buNone/>
            </a:pPr>
            <a:r>
              <a:t/>
            </a:r>
            <a:endParaRPr sz="1600"/>
          </a:p>
        </p:txBody>
      </p:sp>
      <p:grpSp>
        <p:nvGrpSpPr>
          <p:cNvPr id="188" name="Google Shape;188;p20"/>
          <p:cNvGrpSpPr/>
          <p:nvPr/>
        </p:nvGrpSpPr>
        <p:grpSpPr>
          <a:xfrm>
            <a:off x="6212550" y="1304875"/>
            <a:ext cx="2632500" cy="3416400"/>
            <a:chOff x="6212550" y="1304875"/>
            <a:chExt cx="2632500" cy="3416400"/>
          </a:xfrm>
        </p:grpSpPr>
        <p:sp>
          <p:nvSpPr>
            <p:cNvPr id="189" name="Google Shape;189;p2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2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Sentiment</a:t>
            </a:r>
            <a:endParaRPr>
              <a:solidFill>
                <a:schemeClr val="lt1"/>
              </a:solidFill>
            </a:endParaRPr>
          </a:p>
        </p:txBody>
      </p:sp>
      <p:sp>
        <p:nvSpPr>
          <p:cNvPr id="192" name="Google Shape;192;p20"/>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How has the sentiment around key entities shifted over time?</a:t>
            </a:r>
            <a:endParaRPr sz="1600"/>
          </a:p>
          <a:p>
            <a:pPr indent="-330200" lvl="0" marL="457200" rtl="0" algn="l">
              <a:spcBef>
                <a:spcPts val="1000"/>
              </a:spcBef>
              <a:spcAft>
                <a:spcPts val="0"/>
              </a:spcAft>
              <a:buSzPts val="1600"/>
              <a:buChar char="●"/>
            </a:pPr>
            <a:r>
              <a:rPr b="1" lang="en" sz="1600"/>
              <a:t>2012 - 2022</a:t>
            </a:r>
            <a:endParaRPr b="1" sz="1600"/>
          </a:p>
          <a:p>
            <a:pPr indent="0" lvl="0" marL="0" rtl="0" algn="l">
              <a:spcBef>
                <a:spcPts val="1600"/>
              </a:spcBef>
              <a:spcAft>
                <a:spcPts val="0"/>
              </a:spcAft>
              <a:buNone/>
            </a:pPr>
            <a:r>
              <a:rPr lang="en" sz="1400"/>
              <a:t>Typically seen as “positive”, “negative”, or “neutral”</a:t>
            </a:r>
            <a:endParaRPr sz="1400"/>
          </a:p>
          <a:p>
            <a:pPr indent="0" lvl="0" marL="0" rtl="0" algn="l">
              <a:spcBef>
                <a:spcPts val="1600"/>
              </a:spcBef>
              <a:spcAft>
                <a:spcPts val="0"/>
              </a:spcAft>
              <a:buNone/>
            </a:pPr>
            <a:r>
              <a:rPr i="1" lang="en" sz="1400"/>
              <a:t>Verbs, Adjectives, Frequency, and Co-Occurrence</a:t>
            </a:r>
            <a:endParaRPr i="1" sz="1400"/>
          </a:p>
          <a:p>
            <a:pPr indent="0" lvl="0" marL="0" rtl="0" algn="l">
              <a:spcBef>
                <a:spcPts val="1600"/>
              </a:spcBef>
              <a:spcAft>
                <a:spcPts val="1600"/>
              </a:spcAft>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Demonstration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Improvements</a:t>
            </a:r>
            <a:endParaRPr/>
          </a:p>
        </p:txBody>
      </p:sp>
      <p:sp>
        <p:nvSpPr>
          <p:cNvPr id="487" name="Google Shape;487;p4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Outcome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498" name="Google Shape;498;p50"/>
          <p:cNvSpPr txBox="1"/>
          <p:nvPr>
            <p:ph idx="4294967295"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 to entity-level sentiment analysis is relatively unique.</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499" name="Google Shape;499;p50"/>
          <p:cNvGraphicFramePr/>
          <p:nvPr/>
        </p:nvGraphicFramePr>
        <p:xfrm>
          <a:off x="462450" y="1881525"/>
          <a:ext cx="3000000" cy="3000000"/>
        </p:xfrm>
        <a:graphic>
          <a:graphicData uri="http://schemas.openxmlformats.org/drawingml/2006/table">
            <a:tbl>
              <a:tblPr>
                <a:noFill/>
                <a:tableStyleId>{95F7C072-9A87-4637-A003-70B62A6137EB}</a:tableStyleId>
              </a:tblPr>
              <a:tblGrid>
                <a:gridCol w="2081425"/>
                <a:gridCol w="3121900"/>
                <a:gridCol w="3015775"/>
              </a:tblGrid>
              <a:tr h="381000">
                <a:tc>
                  <a:txBody>
                    <a:bodyPr/>
                    <a:lstStyle/>
                    <a:p>
                      <a:pPr indent="0" lvl="0" marL="0" rtl="0" algn="l">
                        <a:spcBef>
                          <a:spcPts val="0"/>
                        </a:spcBef>
                        <a:spcAft>
                          <a:spcPts val="0"/>
                        </a:spcAft>
                        <a:buNone/>
                      </a:pPr>
                      <a:r>
                        <a:t/>
                      </a:r>
                      <a:endParaRPr b="1"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sz="1600"/>
                        <a:t>Most </a:t>
                      </a:r>
                      <a:r>
                        <a:rPr b="1" lang="en" sz="1600"/>
                        <a:t>Other Projects</a:t>
                      </a:r>
                      <a:endParaRPr b="1" sz="1600"/>
                    </a:p>
                  </a:txBody>
                  <a:tcPr marT="91425" marB="91425" marR="91425" marL="91425">
                    <a:lnL cap="flat" cmpd="sng" w="9525">
                      <a:solidFill>
                        <a:schemeClr val="lt1"/>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b="1" lang="en" sz="1600"/>
                        <a:t>Our Project</a:t>
                      </a:r>
                      <a:endParaRPr b="1" sz="1600"/>
                    </a:p>
                  </a:txBody>
                  <a:tcPr marT="91425" marB="91425" marR="91425" marL="91425">
                    <a:solidFill>
                      <a:srgbClr val="D9D9D9"/>
                    </a:solidFill>
                  </a:tcPr>
                </a:tc>
              </a:tr>
              <a:tr h="623350">
                <a:tc>
                  <a:txBody>
                    <a:bodyPr/>
                    <a:lstStyle/>
                    <a:p>
                      <a:pPr indent="0" lvl="0" marL="0" rtl="0" algn="l">
                        <a:spcBef>
                          <a:spcPts val="0"/>
                        </a:spcBef>
                        <a:spcAft>
                          <a:spcPts val="0"/>
                        </a:spcAft>
                        <a:buNone/>
                      </a:pPr>
                      <a:r>
                        <a:rPr b="1" lang="en" sz="1600"/>
                        <a:t>Main Approach</a:t>
                      </a:r>
                      <a:endParaRPr b="1" sz="1600"/>
                    </a:p>
                  </a:txBody>
                  <a:tcPr marT="91425" marB="91425" marR="91425" marL="91425">
                    <a:lnT cap="flat" cmpd="sng" w="9525">
                      <a:solidFill>
                        <a:schemeClr val="lt1"/>
                      </a:solidFill>
                      <a:prstDash val="solid"/>
                      <a:round/>
                      <a:headEnd len="sm" w="sm" type="none"/>
                      <a:tailEnd len="sm" w="sm" type="none"/>
                    </a:lnT>
                    <a:solidFill>
                      <a:srgbClr val="D9D9D9"/>
                    </a:solidFill>
                  </a:tcPr>
                </a:tc>
                <a:tc>
                  <a:txBody>
                    <a:bodyPr/>
                    <a:lstStyle/>
                    <a:p>
                      <a:pPr indent="0" lvl="0" marL="0" rtl="0" algn="l">
                        <a:spcBef>
                          <a:spcPts val="0"/>
                        </a:spcBef>
                        <a:spcAft>
                          <a:spcPts val="0"/>
                        </a:spcAft>
                        <a:buNone/>
                      </a:pPr>
                      <a:r>
                        <a:rPr i="1" lang="en" sz="1600"/>
                        <a:t>C</a:t>
                      </a:r>
                      <a:r>
                        <a:rPr i="1" lang="en" sz="1600"/>
                        <a:t>lassification techniques</a:t>
                      </a:r>
                      <a:endParaRPr i="1" sz="1600"/>
                    </a:p>
                  </a:txBody>
                  <a:tcPr marT="91425" marB="91425" marR="91425" marL="91425"/>
                </a:tc>
                <a:tc>
                  <a:txBody>
                    <a:bodyPr/>
                    <a:lstStyle/>
                    <a:p>
                      <a:pPr indent="0" lvl="0" marL="0" rtl="0" algn="l">
                        <a:spcBef>
                          <a:spcPts val="0"/>
                        </a:spcBef>
                        <a:spcAft>
                          <a:spcPts val="0"/>
                        </a:spcAft>
                        <a:buNone/>
                      </a:pPr>
                      <a:r>
                        <a:rPr i="1" lang="en" sz="1600"/>
                        <a:t>V</a:t>
                      </a:r>
                      <a:r>
                        <a:rPr i="1" lang="en" sz="1600"/>
                        <a:t>isualization techniques</a:t>
                      </a:r>
                      <a:endParaRPr i="1" sz="1600"/>
                    </a:p>
                  </a:txBody>
                  <a:tcPr marT="91425" marB="91425" marR="91425" marL="91425"/>
                </a:tc>
              </a:tr>
              <a:tr h="381000">
                <a:tc>
                  <a:txBody>
                    <a:bodyPr/>
                    <a:lstStyle/>
                    <a:p>
                      <a:pPr indent="0" lvl="0" marL="0" rtl="0" algn="l">
                        <a:spcBef>
                          <a:spcPts val="0"/>
                        </a:spcBef>
                        <a:spcAft>
                          <a:spcPts val="0"/>
                        </a:spcAft>
                        <a:buNone/>
                      </a:pPr>
                      <a:r>
                        <a:rPr b="1" lang="en" sz="1600"/>
                        <a:t>Tools</a:t>
                      </a:r>
                      <a:endParaRPr b="1" sz="1600"/>
                    </a:p>
                  </a:txBody>
                  <a:tcPr marT="91425" marB="91425" marR="91425" marL="91425">
                    <a:solidFill>
                      <a:srgbClr val="D9D9D9"/>
                    </a:solidFill>
                  </a:tcPr>
                </a:tc>
                <a:tc>
                  <a:txBody>
                    <a:bodyPr/>
                    <a:lstStyle/>
                    <a:p>
                      <a:pPr indent="0" lvl="0" marL="0" rtl="0" algn="l">
                        <a:spcBef>
                          <a:spcPts val="0"/>
                        </a:spcBef>
                        <a:spcAft>
                          <a:spcPts val="0"/>
                        </a:spcAft>
                        <a:buNone/>
                      </a:pPr>
                      <a:r>
                        <a:rPr i="1" lang="en" sz="1600"/>
                        <a:t>D</a:t>
                      </a:r>
                      <a:r>
                        <a:rPr i="1" lang="en" sz="1600"/>
                        <a:t>eep learning algorithms with neural networks</a:t>
                      </a:r>
                      <a:endParaRPr i="1" sz="1600"/>
                    </a:p>
                  </a:txBody>
                  <a:tcPr marT="91425" marB="91425" marR="91425" marL="91425">
                    <a:solidFill>
                      <a:srgbClr val="F3F3F3"/>
                    </a:solidFill>
                  </a:tcPr>
                </a:tc>
                <a:tc>
                  <a:txBody>
                    <a:bodyPr/>
                    <a:lstStyle/>
                    <a:p>
                      <a:pPr indent="0" lvl="0" marL="0" rtl="0" algn="l">
                        <a:spcBef>
                          <a:spcPts val="0"/>
                        </a:spcBef>
                        <a:spcAft>
                          <a:spcPts val="0"/>
                        </a:spcAft>
                        <a:buNone/>
                      </a:pPr>
                      <a:r>
                        <a:rPr i="1" lang="en" sz="1600"/>
                        <a:t>Data c</a:t>
                      </a:r>
                      <a:r>
                        <a:rPr i="1" lang="en" sz="1600"/>
                        <a:t>lusters and co-occurrences</a:t>
                      </a:r>
                      <a:endParaRPr i="1" sz="1600"/>
                    </a:p>
                  </a:txBody>
                  <a:tcPr marT="91425" marB="91425" marR="91425" marL="91425">
                    <a:solidFill>
                      <a:srgbClr val="F3F3F3"/>
                    </a:solidFill>
                  </a:tcPr>
                </a:tc>
              </a:tr>
              <a:tr h="381000">
                <a:tc>
                  <a:txBody>
                    <a:bodyPr/>
                    <a:lstStyle/>
                    <a:p>
                      <a:pPr indent="0" lvl="0" marL="0" rtl="0" algn="l">
                        <a:spcBef>
                          <a:spcPts val="0"/>
                        </a:spcBef>
                        <a:spcAft>
                          <a:spcPts val="0"/>
                        </a:spcAft>
                        <a:buNone/>
                      </a:pPr>
                      <a:r>
                        <a:rPr b="1" lang="en" sz="1600"/>
                        <a:t>Data Processing</a:t>
                      </a:r>
                      <a:endParaRPr b="1" sz="1600"/>
                    </a:p>
                  </a:txBody>
                  <a:tcPr marT="91425" marB="91425" marR="91425" marL="91425">
                    <a:solidFill>
                      <a:srgbClr val="D9D9D9"/>
                    </a:solidFill>
                  </a:tcPr>
                </a:tc>
                <a:tc>
                  <a:txBody>
                    <a:bodyPr/>
                    <a:lstStyle/>
                    <a:p>
                      <a:pPr indent="0" lvl="0" marL="0" rtl="0" algn="l">
                        <a:spcBef>
                          <a:spcPts val="0"/>
                        </a:spcBef>
                        <a:spcAft>
                          <a:spcPts val="0"/>
                        </a:spcAft>
                        <a:buNone/>
                      </a:pPr>
                      <a:r>
                        <a:rPr i="1" lang="en" sz="1600"/>
                        <a:t>Did not alter dataset</a:t>
                      </a:r>
                      <a:endParaRPr i="1" sz="1600"/>
                    </a:p>
                  </a:txBody>
                  <a:tcPr marT="91425" marB="91425" marR="91425" marL="91425"/>
                </a:tc>
                <a:tc>
                  <a:txBody>
                    <a:bodyPr/>
                    <a:lstStyle/>
                    <a:p>
                      <a:pPr indent="0" lvl="0" marL="0" rtl="0" algn="l">
                        <a:spcBef>
                          <a:spcPts val="0"/>
                        </a:spcBef>
                        <a:spcAft>
                          <a:spcPts val="0"/>
                        </a:spcAft>
                        <a:buNone/>
                      </a:pPr>
                      <a:r>
                        <a:rPr i="1" lang="en" sz="1600"/>
                        <a:t>Processed dataset </a:t>
                      </a:r>
                      <a:r>
                        <a:rPr i="1" lang="en" sz="1600"/>
                        <a:t>further</a:t>
                      </a:r>
                      <a:endParaRPr i="1" sz="1600"/>
                    </a:p>
                  </a:txBody>
                  <a:tcPr marT="91425" marB="91425" marR="91425" marL="91425"/>
                </a:tc>
              </a:tr>
              <a:tr h="394800">
                <a:tc>
                  <a:txBody>
                    <a:bodyPr/>
                    <a:lstStyle/>
                    <a:p>
                      <a:pPr indent="0" lvl="0" marL="0" rtl="0" algn="l">
                        <a:spcBef>
                          <a:spcPts val="0"/>
                        </a:spcBef>
                        <a:spcAft>
                          <a:spcPts val="0"/>
                        </a:spcAft>
                        <a:buNone/>
                      </a:pPr>
                      <a:r>
                        <a:rPr b="1" lang="en" sz="1600"/>
                        <a:t>Overall Design</a:t>
                      </a:r>
                      <a:endParaRPr b="1" sz="1600"/>
                    </a:p>
                  </a:txBody>
                  <a:tcPr marT="91425" marB="91425" marR="91425" marL="91425">
                    <a:solidFill>
                      <a:srgbClr val="D9D9D9"/>
                    </a:solidFill>
                  </a:tcPr>
                </a:tc>
                <a:tc>
                  <a:txBody>
                    <a:bodyPr/>
                    <a:lstStyle/>
                    <a:p>
                      <a:pPr indent="0" lvl="0" marL="0" rtl="0" algn="l">
                        <a:spcBef>
                          <a:spcPts val="0"/>
                        </a:spcBef>
                        <a:spcAft>
                          <a:spcPts val="0"/>
                        </a:spcAft>
                        <a:buNone/>
                      </a:pPr>
                      <a:r>
                        <a:rPr i="1" lang="en" sz="1600"/>
                        <a:t>Event-level analysis</a:t>
                      </a:r>
                      <a:endParaRPr i="1" sz="1600"/>
                    </a:p>
                  </a:txBody>
                  <a:tcPr marT="91425" marB="91425" marR="91425" marL="91425">
                    <a:solidFill>
                      <a:srgbClr val="F3F3F3"/>
                    </a:solidFill>
                  </a:tcPr>
                </a:tc>
                <a:tc>
                  <a:txBody>
                    <a:bodyPr/>
                    <a:lstStyle/>
                    <a:p>
                      <a:pPr indent="0" lvl="0" marL="0" rtl="0" algn="l">
                        <a:spcBef>
                          <a:spcPts val="0"/>
                        </a:spcBef>
                        <a:spcAft>
                          <a:spcPts val="0"/>
                        </a:spcAft>
                        <a:buNone/>
                      </a:pPr>
                      <a:r>
                        <a:rPr i="1" lang="en" sz="1600"/>
                        <a:t>Entity-level analysis</a:t>
                      </a:r>
                      <a:endParaRPr i="1" sz="1600"/>
                    </a:p>
                  </a:txBody>
                  <a:tcPr marT="91425" marB="91425" marR="91425" marL="91425">
                    <a:solidFill>
                      <a:srgbClr val="F3F3F3"/>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505" name="Google Shape;505;p5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506" name="Google Shape;506;p5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Exploring Textual Data</a:t>
            </a:r>
            <a:endParaRPr sz="1600">
              <a:solidFill>
                <a:schemeClr val="lt1"/>
              </a:solidFill>
            </a:endParaRPr>
          </a:p>
        </p:txBody>
      </p:sp>
      <p:sp>
        <p:nvSpPr>
          <p:cNvPr id="507" name="Google Shape;507;p51"/>
          <p:cNvSpPr txBox="1"/>
          <p:nvPr>
            <p:ph idx="4294967295" type="body"/>
          </p:nvPr>
        </p:nvSpPr>
        <p:spPr>
          <a:xfrm>
            <a:off x="4311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Visualizing text-heavy data, with broad themes, is an intentionally difficult undertaking. </a:t>
            </a:r>
            <a:endParaRPr sz="1600"/>
          </a:p>
          <a:p>
            <a:pPr indent="0" lvl="0" marL="0" rtl="0" algn="l">
              <a:spcBef>
                <a:spcPts val="800"/>
              </a:spcBef>
              <a:spcAft>
                <a:spcPts val="800"/>
              </a:spcAft>
              <a:buNone/>
            </a:pPr>
            <a:r>
              <a:rPr lang="en" sz="1600"/>
              <a:t>We have taken on this design challenge in an attempt to discover new solutions and insights.</a:t>
            </a:r>
            <a:endParaRPr sz="1600"/>
          </a:p>
        </p:txBody>
      </p:sp>
      <p:sp>
        <p:nvSpPr>
          <p:cNvPr id="508" name="Google Shape;508;p51"/>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509" name="Google Shape;509;p51"/>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Technical Obstacles</a:t>
            </a:r>
            <a:endParaRPr sz="1600">
              <a:solidFill>
                <a:schemeClr val="lt1"/>
              </a:solidFill>
            </a:endParaRPr>
          </a:p>
        </p:txBody>
      </p:sp>
      <p:sp>
        <p:nvSpPr>
          <p:cNvPr id="510" name="Google Shape;510;p51"/>
          <p:cNvSpPr txBox="1"/>
          <p:nvPr>
            <p:ph idx="4294967295" type="body"/>
          </p:nvPr>
        </p:nvSpPr>
        <p:spPr>
          <a:xfrm>
            <a:off x="322889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Lack of experience, and thus proficiency with handling large datasets caused some setbacks.</a:t>
            </a:r>
            <a:endParaRPr sz="1600"/>
          </a:p>
          <a:p>
            <a:pPr indent="0" lvl="0" marL="0" rtl="0" algn="l">
              <a:spcBef>
                <a:spcPts val="800"/>
              </a:spcBef>
              <a:spcAft>
                <a:spcPts val="800"/>
              </a:spcAft>
              <a:buNone/>
            </a:pPr>
            <a:r>
              <a:rPr lang="en" sz="1600"/>
              <a:t>This has been a major learning opportunity for everyone involved.</a:t>
            </a:r>
            <a:endParaRPr sz="1600"/>
          </a:p>
        </p:txBody>
      </p:sp>
      <p:sp>
        <p:nvSpPr>
          <p:cNvPr id="511" name="Google Shape;511;p51"/>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512" name="Google Shape;512;p51"/>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rPr>
              <a:t>Limited Feedback</a:t>
            </a:r>
            <a:endParaRPr sz="1600">
              <a:solidFill>
                <a:schemeClr val="lt1"/>
              </a:solidFill>
            </a:endParaRPr>
          </a:p>
        </p:txBody>
      </p:sp>
      <p:sp>
        <p:nvSpPr>
          <p:cNvPr id="513" name="Google Shape;513;p51"/>
          <p:cNvSpPr txBox="1"/>
          <p:nvPr>
            <p:ph idx="4294967295" type="body"/>
          </p:nvPr>
        </p:nvSpPr>
        <p:spPr>
          <a:xfrm>
            <a:off x="614697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Without being able to receive a consistent stream of feedback and iterate upon our design, we may oversee certain key issues within our interaction techniques.</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Impact</a:t>
            </a:r>
            <a:endParaRPr/>
          </a:p>
        </p:txBody>
      </p:sp>
      <p:sp>
        <p:nvSpPr>
          <p:cNvPr id="519" name="Google Shape;519;p52"/>
          <p:cNvSpPr txBox="1"/>
          <p:nvPr>
            <p:ph idx="1" type="body"/>
          </p:nvPr>
        </p:nvSpPr>
        <p:spPr>
          <a:xfrm>
            <a:off x="311700" y="1157175"/>
            <a:ext cx="8520600" cy="35565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t/>
            </a:r>
            <a:endParaRPr sz="11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Media News</a:t>
            </a:r>
            <a:endParaRPr sz="14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rPr lang="en" sz="1200">
                <a:solidFill>
                  <a:srgbClr val="000000"/>
                </a:solidFill>
                <a:latin typeface="Arial"/>
                <a:ea typeface="Arial"/>
                <a:cs typeface="Arial"/>
                <a:sym typeface="Arial"/>
              </a:rPr>
              <a:t>News outlets may frame the same topics differently based on their political leanings.</a:t>
            </a:r>
            <a:endParaRPr sz="12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rPr lang="en" sz="1200">
                <a:solidFill>
                  <a:srgbClr val="000000"/>
                </a:solidFill>
                <a:latin typeface="Arial"/>
                <a:ea typeface="Arial"/>
                <a:cs typeface="Arial"/>
                <a:sym typeface="Arial"/>
              </a:rPr>
              <a:t>Example: Some outlets might call an issue "immigration" while others refer to it as "border security."</a:t>
            </a:r>
            <a:endParaRPr sz="12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rPr lang="en" sz="1200">
                <a:solidFill>
                  <a:srgbClr val="000000"/>
                </a:solidFill>
                <a:latin typeface="Arial"/>
                <a:ea typeface="Arial"/>
                <a:cs typeface="Arial"/>
                <a:sym typeface="Arial"/>
              </a:rPr>
              <a:t>Project Insight: Sentiment and entity analysis can show how different news categories reflect these biases.</a:t>
            </a:r>
            <a:endParaRPr sz="1200">
              <a:solidFill>
                <a:srgbClr val="000000"/>
              </a:solidFill>
              <a:latin typeface="Arial"/>
              <a:ea typeface="Arial"/>
              <a:cs typeface="Arial"/>
              <a:sym typeface="Arial"/>
            </a:endParaRPr>
          </a:p>
          <a:p>
            <a:pPr indent="-317500" lvl="0" marL="457200" rtl="0" algn="l">
              <a:lnSpc>
                <a:spcPct val="100000"/>
              </a:lnSpc>
              <a:spcBef>
                <a:spcPts val="1200"/>
              </a:spcBef>
              <a:spcAft>
                <a:spcPts val="0"/>
              </a:spcAft>
              <a:buClr>
                <a:srgbClr val="000000"/>
              </a:buClr>
              <a:buSzPts val="1400"/>
              <a:buFont typeface="Arial"/>
              <a:buAutoNum type="arabicPeriod"/>
            </a:pPr>
            <a:r>
              <a:rPr lang="en" sz="1400">
                <a:solidFill>
                  <a:srgbClr val="000000"/>
                </a:solidFill>
                <a:latin typeface="Arial"/>
                <a:ea typeface="Arial"/>
                <a:cs typeface="Arial"/>
                <a:sym typeface="Arial"/>
              </a:rPr>
              <a:t>Public Relations(PR) Strategies</a:t>
            </a:r>
            <a:endParaRPr sz="1400">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rPr lang="en" sz="1200">
                <a:solidFill>
                  <a:srgbClr val="000000"/>
                </a:solidFill>
                <a:latin typeface="Arial"/>
                <a:ea typeface="Arial"/>
                <a:cs typeface="Arial"/>
                <a:sym typeface="Arial"/>
              </a:rPr>
              <a:t>By analyzing how companies or individuals are portrayed in the news, PR teams can improve their messaging.</a:t>
            </a:r>
            <a:endParaRPr sz="1200">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rPr lang="en" sz="1200">
                <a:solidFill>
                  <a:srgbClr val="000000"/>
                </a:solidFill>
                <a:latin typeface="Arial"/>
                <a:ea typeface="Arial"/>
                <a:cs typeface="Arial"/>
                <a:sym typeface="Arial"/>
              </a:rPr>
              <a:t>Example: Sentiment trends for companies like "Tesla" can help PR teams respond to public concerns.</a:t>
            </a:r>
            <a:endParaRPr sz="1200">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rPr lang="en" sz="1200">
                <a:solidFill>
                  <a:srgbClr val="000000"/>
                </a:solidFill>
                <a:latin typeface="Arial"/>
                <a:ea typeface="Arial"/>
                <a:cs typeface="Arial"/>
                <a:sym typeface="Arial"/>
              </a:rPr>
              <a:t>Project Insight: Your analysis of sentiment over time helps organizations adapt their strategies effectively.</a:t>
            </a:r>
            <a:endParaRPr sz="1200">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t/>
            </a:r>
            <a:endParaRPr sz="1400">
              <a:solidFill>
                <a:srgbClr val="000000"/>
              </a:solidFill>
              <a:latin typeface="Arial"/>
              <a:ea typeface="Arial"/>
              <a:cs typeface="Arial"/>
              <a:sym typeface="Arial"/>
            </a:endParaRPr>
          </a:p>
          <a:p>
            <a:pPr indent="0" lvl="0" marL="457200" rtl="0" algn="l">
              <a:spcBef>
                <a:spcPts val="1200"/>
              </a:spcBef>
              <a:spcAft>
                <a:spcPts val="0"/>
              </a:spcAft>
              <a:buNone/>
            </a:pPr>
            <a:r>
              <a:t/>
            </a:r>
            <a:endParaRPr sz="1400"/>
          </a:p>
          <a:p>
            <a:pPr indent="0" lvl="0" marL="457200" rtl="0" algn="l">
              <a:spcBef>
                <a:spcPts val="1600"/>
              </a:spcBef>
              <a:spcAft>
                <a:spcPts val="0"/>
              </a:spcAft>
              <a:buNone/>
            </a:pPr>
            <a:r>
              <a:t/>
            </a:r>
            <a:endParaRPr sz="1200"/>
          </a:p>
          <a:p>
            <a:pPr indent="0" lvl="0" marL="457200" rtl="0" algn="l">
              <a:spcBef>
                <a:spcPts val="1600"/>
              </a:spcBef>
              <a:spcAft>
                <a:spcPts val="1600"/>
              </a:spcAft>
              <a:buNone/>
            </a:pPr>
            <a:r>
              <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sp>
        <p:nvSpPr>
          <p:cNvPr id="525" name="Google Shape;525;p53"/>
          <p:cNvSpPr txBox="1"/>
          <p:nvPr>
            <p:ph idx="1" type="body"/>
          </p:nvPr>
        </p:nvSpPr>
        <p:spPr>
          <a:xfrm>
            <a:off x="425075" y="1017800"/>
            <a:ext cx="8520600" cy="36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latin typeface="Arial"/>
                <a:ea typeface="Arial"/>
                <a:cs typeface="Arial"/>
                <a:sym typeface="Arial"/>
              </a:rPr>
              <a:t>3.	News Trends</a:t>
            </a:r>
            <a:endParaRPr sz="1400">
              <a:solidFill>
                <a:srgbClr val="000000"/>
              </a:solidFill>
              <a:latin typeface="Arial"/>
              <a:ea typeface="Arial"/>
              <a:cs typeface="Arial"/>
              <a:sym typeface="Arial"/>
            </a:endParaRPr>
          </a:p>
          <a:p>
            <a:pPr indent="0" lvl="0" marL="914400" rtl="0" algn="l">
              <a:lnSpc>
                <a:spcPct val="100000"/>
              </a:lnSpc>
              <a:spcBef>
                <a:spcPts val="1200"/>
              </a:spcBef>
              <a:spcAft>
                <a:spcPts val="0"/>
              </a:spcAft>
              <a:buNone/>
            </a:pPr>
            <a:r>
              <a:rPr lang="en" sz="1200">
                <a:solidFill>
                  <a:srgbClr val="000000"/>
                </a:solidFill>
                <a:latin typeface="Arial"/>
                <a:ea typeface="Arial"/>
                <a:cs typeface="Arial"/>
                <a:sym typeface="Arial"/>
              </a:rPr>
              <a:t>News trends reveal how public interests shift over time.</a:t>
            </a:r>
            <a:endParaRPr sz="1200">
              <a:solidFill>
                <a:srgbClr val="000000"/>
              </a:solidFill>
              <a:latin typeface="Arial"/>
              <a:ea typeface="Arial"/>
              <a:cs typeface="Arial"/>
              <a:sym typeface="Arial"/>
            </a:endParaRPr>
          </a:p>
          <a:p>
            <a:pPr indent="0" lvl="0" marL="914400" rtl="0" algn="l">
              <a:lnSpc>
                <a:spcPct val="100000"/>
              </a:lnSpc>
              <a:spcBef>
                <a:spcPts val="1200"/>
              </a:spcBef>
              <a:spcAft>
                <a:spcPts val="0"/>
              </a:spcAft>
              <a:buNone/>
            </a:pPr>
            <a:r>
              <a:rPr lang="en" sz="1200">
                <a:solidFill>
                  <a:srgbClr val="000000"/>
                </a:solidFill>
                <a:latin typeface="Arial"/>
                <a:ea typeface="Arial"/>
                <a:cs typeface="Arial"/>
                <a:sym typeface="Arial"/>
              </a:rPr>
              <a:t>Example: Coverage of "climate change" increased significantly after the 2015 Paris Agreement.</a:t>
            </a:r>
            <a:endParaRPr sz="1200">
              <a:solidFill>
                <a:srgbClr val="000000"/>
              </a:solidFill>
              <a:latin typeface="Arial"/>
              <a:ea typeface="Arial"/>
              <a:cs typeface="Arial"/>
              <a:sym typeface="Arial"/>
            </a:endParaRPr>
          </a:p>
          <a:p>
            <a:pPr indent="0" lvl="0" marL="914400" rtl="0" algn="l">
              <a:lnSpc>
                <a:spcPct val="100000"/>
              </a:lnSpc>
              <a:spcBef>
                <a:spcPts val="1200"/>
              </a:spcBef>
              <a:spcAft>
                <a:spcPts val="0"/>
              </a:spcAft>
              <a:buNone/>
            </a:pPr>
            <a:r>
              <a:rPr lang="en" sz="1200">
                <a:solidFill>
                  <a:srgbClr val="000000"/>
                </a:solidFill>
                <a:latin typeface="Arial"/>
                <a:ea typeface="Arial"/>
                <a:cs typeface="Arial"/>
                <a:sym typeface="Arial"/>
              </a:rPr>
              <a:t>Project Insight: Your timeline analysis tracks changes in focus, such as increasing attention to environmental issues.</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4.	Cross-Domain Applications</a:t>
            </a:r>
            <a:endParaRPr sz="1400">
              <a:solidFill>
                <a:srgbClr val="000000"/>
              </a:solidFill>
              <a:latin typeface="Arial"/>
              <a:ea typeface="Arial"/>
              <a:cs typeface="Arial"/>
              <a:sym typeface="Arial"/>
            </a:endParaRPr>
          </a:p>
          <a:p>
            <a:pPr indent="0" lvl="0" marL="914400" rtl="0" algn="l">
              <a:lnSpc>
                <a:spcPct val="100000"/>
              </a:lnSpc>
              <a:spcBef>
                <a:spcPts val="1200"/>
              </a:spcBef>
              <a:spcAft>
                <a:spcPts val="0"/>
              </a:spcAft>
              <a:buNone/>
            </a:pPr>
            <a:r>
              <a:rPr lang="en" sz="1200">
                <a:solidFill>
                  <a:srgbClr val="000000"/>
                </a:solidFill>
                <a:latin typeface="Arial"/>
                <a:ea typeface="Arial"/>
                <a:cs typeface="Arial"/>
                <a:sym typeface="Arial"/>
              </a:rPr>
              <a:t>Media Sociology: Analyzing how news is framed helps us understand public opinions.</a:t>
            </a:r>
            <a:endParaRPr sz="1200">
              <a:solidFill>
                <a:srgbClr val="000000"/>
              </a:solidFill>
              <a:latin typeface="Arial"/>
              <a:ea typeface="Arial"/>
              <a:cs typeface="Arial"/>
              <a:sym typeface="Arial"/>
            </a:endParaRPr>
          </a:p>
          <a:p>
            <a:pPr indent="0" lvl="0" marL="914400" rtl="0" algn="l">
              <a:lnSpc>
                <a:spcPct val="100000"/>
              </a:lnSpc>
              <a:spcBef>
                <a:spcPts val="1200"/>
              </a:spcBef>
              <a:spcAft>
                <a:spcPts val="0"/>
              </a:spcAft>
              <a:buNone/>
            </a:pPr>
            <a:r>
              <a:rPr lang="en" sz="1200">
                <a:solidFill>
                  <a:srgbClr val="000000"/>
                </a:solidFill>
                <a:latin typeface="Arial"/>
                <a:ea typeface="Arial"/>
                <a:cs typeface="Arial"/>
                <a:sym typeface="Arial"/>
              </a:rPr>
              <a:t>Public Policy: Governments can use sentiment analysis to see how people react to policies.</a:t>
            </a:r>
            <a:endParaRPr sz="1200">
              <a:solidFill>
                <a:srgbClr val="000000"/>
              </a:solidFill>
              <a:latin typeface="Arial"/>
              <a:ea typeface="Arial"/>
              <a:cs typeface="Arial"/>
              <a:sym typeface="Arial"/>
            </a:endParaRPr>
          </a:p>
          <a:p>
            <a:pPr indent="0" lvl="0" marL="914400" rtl="0" algn="l">
              <a:lnSpc>
                <a:spcPct val="100000"/>
              </a:lnSpc>
              <a:spcBef>
                <a:spcPts val="1200"/>
              </a:spcBef>
              <a:spcAft>
                <a:spcPts val="0"/>
              </a:spcAft>
              <a:buNone/>
            </a:pPr>
            <a:r>
              <a:rPr lang="en" sz="1200">
                <a:solidFill>
                  <a:srgbClr val="000000"/>
                </a:solidFill>
                <a:latin typeface="Arial"/>
                <a:ea typeface="Arial"/>
                <a:cs typeface="Arial"/>
                <a:sym typeface="Arial"/>
              </a:rPr>
              <a:t>Misinformation Analysis: Identifying patterns in misleading information helps combat false narratives.</a:t>
            </a:r>
            <a:endParaRPr sz="12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31" name="Google Shape;531;p54"/>
          <p:cNvSpPr txBox="1"/>
          <p:nvPr>
            <p:ph idx="1" type="body"/>
          </p:nvPr>
        </p:nvSpPr>
        <p:spPr>
          <a:xfrm>
            <a:off x="311700" y="1298875"/>
            <a:ext cx="8520600" cy="32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Understanding trends in news media helps us see how topics change over time, how people feel about them, and how biases appear. This project shows how data can help us make better decisions in areas like media, public relations, and policy. By improving this work, we can better understand the world around us and share information more effectively.</a:t>
            </a:r>
            <a:endParaRPr sz="1300"/>
          </a:p>
          <a:p>
            <a:pPr indent="0" lvl="0" marL="0" rtl="0" algn="l">
              <a:spcBef>
                <a:spcPts val="1600"/>
              </a:spcBef>
              <a:spcAft>
                <a:spcPts val="0"/>
              </a:spcAft>
              <a:buNone/>
            </a:pPr>
            <a:r>
              <a:rPr lang="en" sz="1300"/>
              <a:t>Through this project, we analyzed trends in news media over a decade, identifying shifts in public sentiment, topic frequency, and co-occurrence patterns. By applying Natural Language Processing (NLP) and visualization techniques, we uncovered meaningful insights into how news is framed and its impact on public discourse.</a:t>
            </a:r>
            <a:endParaRPr sz="1300"/>
          </a:p>
          <a:p>
            <a:pPr indent="0" lvl="0" marL="0" rtl="0" algn="l">
              <a:spcBef>
                <a:spcPts val="1600"/>
              </a:spcBef>
              <a:spcAft>
                <a:spcPts val="1600"/>
              </a:spcAft>
              <a:buNone/>
            </a:pPr>
            <a:r>
              <a:rPr lang="en" sz="1300"/>
              <a:t>This work lays the foundation for further research, including integrating more datasets, enhancing models, and expanding the analysis to include global news trends.</a:t>
            </a:r>
            <a:endParaRPr sz="13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537" name="Google Shape;537;p55"/>
          <p:cNvSpPr txBox="1"/>
          <p:nvPr>
            <p:ph idx="1" type="body"/>
          </p:nvPr>
        </p:nvSpPr>
        <p:spPr>
          <a:xfrm>
            <a:off x="212525" y="1384000"/>
            <a:ext cx="8520600" cy="3339000"/>
          </a:xfrm>
          <a:prstGeom prst="rect">
            <a:avLst/>
          </a:prstGeom>
        </p:spPr>
        <p:txBody>
          <a:bodyPr anchorCtr="0" anchor="t" bIns="91425" lIns="91425" spcFirstLastPara="1" rIns="91425" wrap="square" tIns="91425">
            <a:noAutofit/>
          </a:bodyPr>
          <a:lstStyle/>
          <a:p>
            <a:pPr indent="-298450" lvl="0" marL="457200" rtl="0" algn="l">
              <a:spcBef>
                <a:spcPts val="1000"/>
              </a:spcBef>
              <a:spcAft>
                <a:spcPts val="0"/>
              </a:spcAft>
              <a:buSzPts val="1100"/>
              <a:buAutoNum type="arabicPeriod"/>
            </a:pPr>
            <a:r>
              <a:rPr lang="en" sz="1100"/>
              <a:t>Misra, Rishabh. "News Category Dataset." arXiv preprint arXiv:2209.11429 (2022). </a:t>
            </a:r>
            <a:r>
              <a:rPr lang="en" sz="1100" u="sng">
                <a:solidFill>
                  <a:schemeClr val="hlink"/>
                </a:solidFill>
                <a:hlinkClick r:id="rId3"/>
              </a:rPr>
              <a:t>https://arxiv.org/pdf/2209.11429</a:t>
            </a:r>
            <a:r>
              <a:rPr lang="en" sz="1100"/>
              <a:t> </a:t>
            </a:r>
            <a:endParaRPr sz="1100"/>
          </a:p>
          <a:p>
            <a:pPr indent="-298450" lvl="1" marL="914400" rtl="0" algn="l">
              <a:spcBef>
                <a:spcPts val="1000"/>
              </a:spcBef>
              <a:spcAft>
                <a:spcPts val="0"/>
              </a:spcAft>
              <a:buSzPts val="1100"/>
              <a:buAutoNum type="alphaLcPeriod"/>
            </a:pPr>
            <a:r>
              <a:rPr i="1" lang="en" sz="1100"/>
              <a:t>Download Link</a:t>
            </a:r>
            <a:r>
              <a:rPr lang="en" sz="1100"/>
              <a:t>: </a:t>
            </a:r>
            <a:r>
              <a:rPr lang="en" sz="1100" u="sng">
                <a:solidFill>
                  <a:schemeClr val="accent5"/>
                </a:solidFill>
                <a:hlinkClick r:id="rId4">
                  <a:extLst>
                    <a:ext uri="{A12FA001-AC4F-418D-AE19-62706E023703}">
                      <ahyp:hlinkClr val="tx"/>
                    </a:ext>
                  </a:extLst>
                </a:hlinkClick>
              </a:rPr>
              <a:t>https://www.kaggle.com/datasets/rmisra/news-category-dataset?resource=download</a:t>
            </a:r>
            <a:r>
              <a:rPr lang="en" sz="1100"/>
              <a:t> </a:t>
            </a:r>
            <a:endParaRPr sz="1100"/>
          </a:p>
          <a:p>
            <a:pPr indent="-298450" lvl="0" marL="457200" rtl="0" algn="l">
              <a:spcBef>
                <a:spcPts val="1000"/>
              </a:spcBef>
              <a:spcAft>
                <a:spcPts val="0"/>
              </a:spcAft>
              <a:buSzPts val="1100"/>
              <a:buAutoNum type="arabicPeriod"/>
            </a:pPr>
            <a:r>
              <a:rPr lang="en" sz="1100"/>
              <a:t>Misra, Rishabh and Jigyasa Grover. "Sculpting Data for ML: The first act of Machine Learning." ISBN 9798585463570 (2021). </a:t>
            </a:r>
            <a:r>
              <a:rPr lang="en" sz="1100" u="sng">
                <a:solidFill>
                  <a:schemeClr val="accent5"/>
                </a:solidFill>
                <a:hlinkClick r:id="rId5">
                  <a:extLst>
                    <a:ext uri="{A12FA001-AC4F-418D-AE19-62706E023703}">
                      <ahyp:hlinkClr val="tx"/>
                    </a:ext>
                  </a:extLst>
                </a:hlinkClick>
              </a:rPr>
              <a:t>https://rishabhmisra.github.io/Sculpting_Data_for_ML.pdf</a:t>
            </a:r>
            <a:r>
              <a:rPr lang="en" sz="1100"/>
              <a:t> </a:t>
            </a:r>
            <a:endParaRPr sz="1100"/>
          </a:p>
          <a:p>
            <a:pPr indent="-298450" lvl="0" marL="457200" rtl="0" algn="l">
              <a:spcBef>
                <a:spcPts val="1000"/>
              </a:spcBef>
              <a:spcAft>
                <a:spcPts val="0"/>
              </a:spcAft>
              <a:buSzPts val="1100"/>
              <a:buAutoNum type="arabicPeriod"/>
            </a:pPr>
            <a:r>
              <a:rPr lang="en" sz="1100"/>
              <a:t>Misra, Rishabh, “Publications.” GitHub Pages, (2024). </a:t>
            </a:r>
            <a:r>
              <a:rPr lang="en" sz="1100" u="sng">
                <a:solidFill>
                  <a:schemeClr val="accent5"/>
                </a:solidFill>
                <a:hlinkClick r:id="rId6">
                  <a:extLst>
                    <a:ext uri="{A12FA001-AC4F-418D-AE19-62706E023703}">
                      <ahyp:hlinkClr val="tx"/>
                    </a:ext>
                  </a:extLst>
                </a:hlinkClick>
              </a:rPr>
              <a:t>https://rishabhmisra.github.io/publications/</a:t>
            </a:r>
            <a:r>
              <a:rPr lang="en" sz="1100"/>
              <a:t>  </a:t>
            </a:r>
            <a:endParaRPr sz="1100"/>
          </a:p>
          <a:p>
            <a:pPr indent="-298450" lvl="0" marL="457200" rtl="0" algn="l">
              <a:spcBef>
                <a:spcPts val="1000"/>
              </a:spcBef>
              <a:spcAft>
                <a:spcPts val="0"/>
              </a:spcAft>
              <a:buSzPts val="1100"/>
              <a:buAutoNum type="arabicPeriod"/>
            </a:pPr>
            <a:r>
              <a:rPr lang="en" sz="1100"/>
              <a:t>Sultanum, N., &amp; Setlur, V. “Beyond the visuals: Elevating text as a first-class citizen in dashboard design.” Tableau (2024, October 16). </a:t>
            </a:r>
            <a:r>
              <a:rPr lang="en" sz="1100" u="sng">
                <a:solidFill>
                  <a:schemeClr val="accent5"/>
                </a:solidFill>
                <a:hlinkClick r:id="rId7">
                  <a:extLst>
                    <a:ext uri="{A12FA001-AC4F-418D-AE19-62706E023703}">
                      <ahyp:hlinkClr val="tx"/>
                    </a:ext>
                  </a:extLst>
                </a:hlinkClick>
              </a:rPr>
              <a:t>https://www.tableau.com/blog/beyond-visuals-elevating-text-first-class-citizen-dashboard-design</a:t>
            </a:r>
            <a:endParaRPr sz="1100"/>
          </a:p>
          <a:p>
            <a:pPr indent="-298450" lvl="0" marL="457200" rtl="0" algn="l">
              <a:spcBef>
                <a:spcPts val="1000"/>
              </a:spcBef>
              <a:spcAft>
                <a:spcPts val="0"/>
              </a:spcAft>
              <a:buSzPts val="1100"/>
              <a:buAutoNum type="arabicPeriod"/>
            </a:pPr>
            <a:r>
              <a:rPr lang="en" sz="1100"/>
              <a:t>Jain, Abhishek. "N-grams in NLP." Medium (Feb 5, 2024) </a:t>
            </a:r>
            <a:r>
              <a:rPr lang="en" sz="1100" u="sng">
                <a:solidFill>
                  <a:schemeClr val="hlink"/>
                </a:solidFill>
                <a:hlinkClick r:id="rId8"/>
              </a:rPr>
              <a:t>m</a:t>
            </a:r>
            <a:r>
              <a:rPr lang="en" sz="1100" u="sng">
                <a:solidFill>
                  <a:schemeClr val="hlink"/>
                </a:solidFill>
                <a:hlinkClick r:id="rId9"/>
              </a:rPr>
              <a:t>edium.com/@abhishekjainindore24/n-grams-in-nlp-a7c05c1aff12</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value seeing news trends?</a:t>
            </a:r>
            <a:endParaRPr/>
          </a:p>
        </p:txBody>
      </p:sp>
      <p:sp>
        <p:nvSpPr>
          <p:cNvPr id="198" name="Google Shape;198;p21"/>
          <p:cNvSpPr txBox="1"/>
          <p:nvPr>
            <p:ph idx="4294967295"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Shifts in public discourse can inform the media landscape, assisting journalists, politicians, educators, etc. in identifying public dynamics:  </a:t>
            </a:r>
            <a:endParaRPr/>
          </a:p>
          <a:p>
            <a:pPr indent="-330200" lvl="0" marL="457200" rtl="0" algn="l">
              <a:spcBef>
                <a:spcPts val="1600"/>
              </a:spcBef>
              <a:spcAft>
                <a:spcPts val="0"/>
              </a:spcAft>
              <a:buSzPts val="1600"/>
              <a:buChar char="●"/>
            </a:pPr>
            <a:r>
              <a:rPr lang="en" sz="1600"/>
              <a:t>Opinions, in reception to the news, may influence news coverage and journalism. </a:t>
            </a:r>
            <a:endParaRPr sz="1600"/>
          </a:p>
          <a:p>
            <a:pPr indent="-330200" lvl="0" marL="457200" rtl="0" algn="l">
              <a:spcBef>
                <a:spcPts val="1000"/>
              </a:spcBef>
              <a:spcAft>
                <a:spcPts val="0"/>
              </a:spcAft>
              <a:buSzPts val="1600"/>
              <a:buChar char="●"/>
            </a:pPr>
            <a:r>
              <a:rPr lang="en" sz="1600"/>
              <a:t>Tracking sentiment around policy changes can be used to gauge public reception.</a:t>
            </a:r>
            <a:endParaRPr sz="1600"/>
          </a:p>
          <a:p>
            <a:pPr indent="-330200" lvl="0" marL="457200" rtl="0" algn="l">
              <a:spcBef>
                <a:spcPts val="1000"/>
              </a:spcBef>
              <a:spcAft>
                <a:spcPts val="0"/>
              </a:spcAft>
              <a:buSzPts val="1600"/>
              <a:buChar char="●"/>
            </a:pPr>
            <a:r>
              <a:rPr lang="en" sz="1600"/>
              <a:t>Can identify networks of misleading information and their potential impact.</a:t>
            </a:r>
            <a:endParaRPr sz="1600"/>
          </a:p>
          <a:p>
            <a:pPr indent="0" lvl="0" marL="0" rtl="0" algn="l">
              <a:spcBef>
                <a:spcPts val="10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Dataset</a:t>
            </a:r>
            <a:endParaRPr/>
          </a:p>
        </p:txBody>
      </p:sp>
      <p:sp>
        <p:nvSpPr>
          <p:cNvPr id="204" name="Google Shape;204;p2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Huffington Post </a:t>
            </a:r>
            <a:endParaRPr/>
          </a:p>
          <a:p>
            <a:pPr indent="0" lvl="0" marL="0" rtl="0" algn="ctr">
              <a:spcBef>
                <a:spcPts val="0"/>
              </a:spcBef>
              <a:spcAft>
                <a:spcPts val="0"/>
              </a:spcAft>
              <a:buNone/>
            </a:pPr>
            <a:r>
              <a:rPr lang="en"/>
              <a:t>2012 - 2022</a:t>
            </a:r>
            <a:endParaRPr/>
          </a:p>
        </p:txBody>
      </p:sp>
      <p:sp>
        <p:nvSpPr>
          <p:cNvPr id="205" name="Google Shape;205;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210k headlines from 2012-2022</a:t>
            </a:r>
            <a:endParaRPr/>
          </a:p>
          <a:p>
            <a:pPr indent="0" lvl="0" marL="0" rtl="0" algn="l">
              <a:spcBef>
                <a:spcPts val="1600"/>
              </a:spcBef>
              <a:spcAft>
                <a:spcPts val="0"/>
              </a:spcAft>
              <a:buNone/>
            </a:pPr>
            <a:r>
              <a:rPr lang="en"/>
              <a:t>Fewer headlines post-2018</a:t>
            </a:r>
            <a:endParaRPr/>
          </a:p>
          <a:p>
            <a:pPr indent="0" lvl="0" marL="0" rtl="0" algn="l">
              <a:spcBef>
                <a:spcPts val="1600"/>
              </a:spcBef>
              <a:spcAft>
                <a:spcPts val="0"/>
              </a:spcAft>
              <a:buNone/>
            </a:pPr>
            <a:r>
              <a:rPr lang="en"/>
              <a:t>Columns:</a:t>
            </a:r>
            <a:endParaRPr/>
          </a:p>
          <a:p>
            <a:pPr indent="-330200" lvl="0" marL="457200" rtl="0" algn="l">
              <a:spcBef>
                <a:spcPts val="1600"/>
              </a:spcBef>
              <a:spcAft>
                <a:spcPts val="0"/>
              </a:spcAft>
              <a:buSzPts val="1600"/>
              <a:buChar char="●"/>
            </a:pPr>
            <a:r>
              <a:rPr lang="en" sz="1600"/>
              <a:t>H</a:t>
            </a:r>
            <a:r>
              <a:rPr lang="en" sz="1600"/>
              <a:t>eadline</a:t>
            </a:r>
            <a:endParaRPr sz="1600"/>
          </a:p>
          <a:p>
            <a:pPr indent="-330200" lvl="0" marL="457200" rtl="0" algn="l">
              <a:spcBef>
                <a:spcPts val="0"/>
              </a:spcBef>
              <a:spcAft>
                <a:spcPts val="0"/>
              </a:spcAft>
              <a:buSzPts val="1600"/>
              <a:buChar char="●"/>
            </a:pPr>
            <a:r>
              <a:rPr lang="en" sz="1600"/>
              <a:t>Category</a:t>
            </a:r>
            <a:endParaRPr sz="1600"/>
          </a:p>
          <a:p>
            <a:pPr indent="-330200" lvl="0" marL="457200" rtl="0" algn="l">
              <a:spcBef>
                <a:spcPts val="0"/>
              </a:spcBef>
              <a:spcAft>
                <a:spcPts val="0"/>
              </a:spcAft>
              <a:buSzPts val="1600"/>
              <a:buChar char="●"/>
            </a:pPr>
            <a:r>
              <a:rPr lang="en" sz="1600"/>
              <a:t>Authors</a:t>
            </a:r>
            <a:endParaRPr sz="1600"/>
          </a:p>
          <a:p>
            <a:pPr indent="-330200" lvl="0" marL="457200" rtl="0" algn="l">
              <a:spcBef>
                <a:spcPts val="0"/>
              </a:spcBef>
              <a:spcAft>
                <a:spcPts val="0"/>
              </a:spcAft>
              <a:buSzPts val="1600"/>
              <a:buChar char="●"/>
            </a:pPr>
            <a:r>
              <a:rPr lang="en" sz="1600"/>
              <a:t>Publication Date</a:t>
            </a:r>
            <a:endParaRPr sz="1600"/>
          </a:p>
          <a:p>
            <a:pPr indent="-330200" lvl="0" marL="457200" rtl="0" algn="l">
              <a:spcBef>
                <a:spcPts val="0"/>
              </a:spcBef>
              <a:spcAft>
                <a:spcPts val="0"/>
              </a:spcAft>
              <a:buSzPts val="1600"/>
              <a:buChar char="●"/>
            </a:pPr>
            <a:r>
              <a:rPr lang="en" sz="1600"/>
              <a:t>Short Description</a:t>
            </a:r>
            <a:endParaRPr sz="1600"/>
          </a:p>
          <a:p>
            <a:pPr indent="-330200" lvl="0" marL="457200" rtl="0" algn="l">
              <a:spcBef>
                <a:spcPts val="0"/>
              </a:spcBef>
              <a:spcAft>
                <a:spcPts val="0"/>
              </a:spcAft>
              <a:buSzPts val="1600"/>
              <a:buChar char="●"/>
            </a:pPr>
            <a:r>
              <a:rPr lang="en" sz="1600"/>
              <a:t>Source Link</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and Preprocessing</a:t>
            </a:r>
            <a:endParaRPr/>
          </a:p>
        </p:txBody>
      </p:sp>
      <p:sp>
        <p:nvSpPr>
          <p:cNvPr id="211" name="Google Shape;211;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Extracted from Huffington Post using:</a:t>
            </a:r>
            <a:endParaRPr/>
          </a:p>
          <a:p>
            <a:pPr indent="-317500" lvl="1" marL="914400" rtl="0" algn="l">
              <a:spcBef>
                <a:spcPts val="1000"/>
              </a:spcBef>
              <a:spcAft>
                <a:spcPts val="0"/>
              </a:spcAft>
              <a:buSzPts val="1400"/>
              <a:buChar char="○"/>
            </a:pPr>
            <a:r>
              <a:rPr lang="en"/>
              <a:t>BeautifulSoup API</a:t>
            </a:r>
            <a:endParaRPr/>
          </a:p>
          <a:p>
            <a:pPr indent="-317500" lvl="1" marL="914400" rtl="0" algn="l">
              <a:spcBef>
                <a:spcPts val="1000"/>
              </a:spcBef>
              <a:spcAft>
                <a:spcPts val="0"/>
              </a:spcAft>
              <a:buSzPts val="1400"/>
              <a:buChar char="○"/>
            </a:pPr>
            <a:r>
              <a:rPr lang="en"/>
              <a:t>Selenium</a:t>
            </a:r>
            <a:endParaRPr/>
          </a:p>
          <a:p>
            <a:pPr indent="-317500" lvl="1" marL="914400" rtl="0" algn="l">
              <a:spcBef>
                <a:spcPts val="1000"/>
              </a:spcBef>
              <a:spcAft>
                <a:spcPts val="0"/>
              </a:spcAft>
              <a:buSzPts val="1400"/>
              <a:buChar char="○"/>
            </a:pPr>
            <a:r>
              <a:rPr lang="en"/>
              <a:t>Chrome Driver</a:t>
            </a:r>
            <a:endParaRPr/>
          </a:p>
          <a:p>
            <a:pPr indent="-342900" lvl="0" marL="457200" rtl="0" algn="l">
              <a:spcBef>
                <a:spcPts val="1000"/>
              </a:spcBef>
              <a:spcAft>
                <a:spcPts val="0"/>
              </a:spcAft>
              <a:buSzPts val="1800"/>
              <a:buChar char="●"/>
            </a:pPr>
            <a:r>
              <a:rPr lang="en"/>
              <a:t>Removed all categories with less than 100 articles.</a:t>
            </a:r>
            <a:endParaRPr/>
          </a:p>
          <a:p>
            <a:pPr indent="-342900" lvl="0" marL="457200" rtl="0" algn="l">
              <a:spcBef>
                <a:spcPts val="1000"/>
              </a:spcBef>
              <a:spcAft>
                <a:spcPts val="0"/>
              </a:spcAft>
              <a:buSzPts val="1800"/>
              <a:buChar char="●"/>
            </a:pPr>
            <a:r>
              <a:rPr lang="en"/>
              <a:t>No additional preprocessing steps were taken to clean the data.</a:t>
            </a:r>
            <a:endParaRPr/>
          </a:p>
          <a:p>
            <a:pPr indent="0" lvl="0" marL="0" rtl="0" algn="l">
              <a:spcBef>
                <a:spcPts val="1000"/>
              </a:spcBef>
              <a:spcAft>
                <a:spcPts val="1600"/>
              </a:spcAft>
              <a:buNone/>
            </a:pPr>
            <a:r>
              <a:t/>
            </a:r>
            <a:endParaRPr/>
          </a:p>
        </p:txBody>
      </p:sp>
      <p:sp>
        <p:nvSpPr>
          <p:cNvPr id="212" name="Google Shape;212;p23"/>
          <p:cNvSpPr txBox="1"/>
          <p:nvPr/>
        </p:nvSpPr>
        <p:spPr>
          <a:xfrm>
            <a:off x="0" y="4841275"/>
            <a:ext cx="9144000" cy="1204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lt1"/>
                </a:solidFill>
                <a:latin typeface="Roboto"/>
                <a:ea typeface="Roboto"/>
                <a:cs typeface="Roboto"/>
                <a:sym typeface="Roboto"/>
              </a:rPr>
              <a:t>Misra, Rishabh. "News Category Dataset." arXiv preprint arXiv:2209.11429 (2022) </a:t>
            </a:r>
            <a:r>
              <a:rPr lang="en" sz="1200" u="sng">
                <a:solidFill>
                  <a:schemeClr val="hlink"/>
                </a:solidFill>
                <a:latin typeface="Roboto"/>
                <a:ea typeface="Roboto"/>
                <a:cs typeface="Roboto"/>
                <a:sym typeface="Roboto"/>
                <a:hlinkClick r:id="rId3"/>
              </a:rPr>
              <a:t>https://arxiv.org/pdf/2209.11429</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a:p>
            <a:pPr indent="0" lvl="0" marL="0" rtl="0" algn="ctr">
              <a:lnSpc>
                <a:spcPct val="115000"/>
              </a:lnSpc>
              <a:spcBef>
                <a:spcPts val="1600"/>
              </a:spcBef>
              <a:spcAft>
                <a:spcPts val="0"/>
              </a:spcAft>
              <a:buNone/>
            </a:pPr>
            <a:r>
              <a:t/>
            </a:r>
            <a:endParaRPr sz="1200">
              <a:solidFill>
                <a:schemeClr val="lt1"/>
              </a:solidFill>
              <a:latin typeface="Roboto"/>
              <a:ea typeface="Roboto"/>
              <a:cs typeface="Roboto"/>
              <a:sym typeface="Roboto"/>
            </a:endParaRPr>
          </a:p>
          <a:p>
            <a:pPr indent="0" lvl="0" marL="0" rtl="0" algn="ctr">
              <a:lnSpc>
                <a:spcPct val="115000"/>
              </a:lnSpc>
              <a:spcBef>
                <a:spcPts val="1600"/>
              </a:spcBef>
              <a:spcAft>
                <a:spcPts val="1600"/>
              </a:spcAft>
              <a:buNone/>
            </a:pPr>
            <a:r>
              <a:t/>
            </a:r>
            <a:endParaRPr sz="12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18" name="Google Shape;218;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was made available as part of </a:t>
            </a:r>
            <a:r>
              <a:rPr b="1" lang="en"/>
              <a:t>open-source</a:t>
            </a:r>
            <a:r>
              <a:rPr lang="en"/>
              <a:t> research and shared for academic and experimental purposes.</a:t>
            </a:r>
            <a:endParaRPr/>
          </a:p>
          <a:p>
            <a:pPr indent="-330200" lvl="0" marL="457200" rtl="0" algn="l">
              <a:spcBef>
                <a:spcPts val="1600"/>
              </a:spcBef>
              <a:spcAft>
                <a:spcPts val="0"/>
              </a:spcAft>
              <a:buSzPts val="1600"/>
              <a:buChar char="●"/>
            </a:pPr>
            <a:r>
              <a:rPr lang="en" sz="1600"/>
              <a:t>Hosted on platforms like Kaggle and GitHub for community use.</a:t>
            </a:r>
            <a:endParaRPr sz="1600"/>
          </a:p>
          <a:p>
            <a:pPr indent="0" lvl="0" marL="0" rtl="0" algn="l">
              <a:spcBef>
                <a:spcPts val="1600"/>
              </a:spcBef>
              <a:spcAft>
                <a:spcPts val="0"/>
              </a:spcAft>
              <a:buNone/>
            </a:pPr>
            <a:r>
              <a:rPr lang="en"/>
              <a:t>The intent is to encourage other researchers to study</a:t>
            </a:r>
            <a:r>
              <a:rPr lang="en"/>
              <a:t>:</a:t>
            </a:r>
            <a:endParaRPr/>
          </a:p>
          <a:p>
            <a:pPr indent="-330200" lvl="0" marL="457200" rtl="0" algn="l">
              <a:spcBef>
                <a:spcPts val="1600"/>
              </a:spcBef>
              <a:spcAft>
                <a:spcPts val="0"/>
              </a:spcAft>
              <a:buSzPts val="1600"/>
              <a:buChar char="●"/>
            </a:pPr>
            <a:r>
              <a:rPr lang="en" sz="1600"/>
              <a:t>News categorization and classification.</a:t>
            </a:r>
            <a:endParaRPr sz="1600"/>
          </a:p>
          <a:p>
            <a:pPr indent="-330200" lvl="0" marL="457200" rtl="0" algn="l">
              <a:spcBef>
                <a:spcPts val="0"/>
              </a:spcBef>
              <a:spcAft>
                <a:spcPts val="0"/>
              </a:spcAft>
              <a:buSzPts val="1600"/>
              <a:buChar char="●"/>
            </a:pPr>
            <a:r>
              <a:rPr lang="en" sz="1600"/>
              <a:t>Language modeling using real-world news data.</a:t>
            </a:r>
            <a:endParaRPr sz="1600"/>
          </a:p>
          <a:p>
            <a:pPr indent="-330200" lvl="0" marL="457200" rtl="0" algn="l">
              <a:spcBef>
                <a:spcPts val="0"/>
              </a:spcBef>
              <a:spcAft>
                <a:spcPts val="0"/>
              </a:spcAft>
              <a:buSzPts val="1600"/>
              <a:buChar char="●"/>
            </a:pPr>
            <a:r>
              <a:rPr lang="en" sz="1600"/>
              <a:t>Pattern and trend analysis in digital journalism.</a:t>
            </a:r>
            <a:endParaRPr sz="1600"/>
          </a:p>
          <a:p>
            <a:pPr indent="-330200" lvl="0" marL="457200" rtl="0" algn="l">
              <a:spcBef>
                <a:spcPts val="0"/>
              </a:spcBef>
              <a:spcAft>
                <a:spcPts val="0"/>
              </a:spcAft>
              <a:buSzPts val="1600"/>
              <a:buChar char="●"/>
            </a:pPr>
            <a:r>
              <a:rPr lang="en" sz="1600"/>
              <a:t>Training and testing machine learning and NLP models.</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9" name="Google Shape;219;p24"/>
          <p:cNvSpPr txBox="1"/>
          <p:nvPr/>
        </p:nvSpPr>
        <p:spPr>
          <a:xfrm>
            <a:off x="0" y="4841275"/>
            <a:ext cx="9144000" cy="1204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lt1"/>
                </a:solidFill>
                <a:latin typeface="Roboto"/>
                <a:ea typeface="Roboto"/>
                <a:cs typeface="Roboto"/>
                <a:sym typeface="Roboto"/>
              </a:rPr>
              <a:t>Misra, Rishabh. "News Category Dataset." arXiv preprint arXiv:2209.11429 (2022) </a:t>
            </a:r>
            <a:r>
              <a:rPr lang="en" sz="1200" u="sng">
                <a:solidFill>
                  <a:schemeClr val="hlink"/>
                </a:solidFill>
                <a:latin typeface="Roboto"/>
                <a:ea typeface="Roboto"/>
                <a:cs typeface="Roboto"/>
                <a:sym typeface="Roboto"/>
                <a:hlinkClick r:id="rId3"/>
              </a:rPr>
              <a:t>https://arxiv.org/pdf/2209.11429</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a:p>
            <a:pPr indent="0" lvl="0" marL="0" rtl="0" algn="ctr">
              <a:lnSpc>
                <a:spcPct val="115000"/>
              </a:lnSpc>
              <a:spcBef>
                <a:spcPts val="1600"/>
              </a:spcBef>
              <a:spcAft>
                <a:spcPts val="0"/>
              </a:spcAft>
              <a:buNone/>
            </a:pPr>
            <a:r>
              <a:t/>
            </a:r>
            <a:endParaRPr sz="1200">
              <a:solidFill>
                <a:schemeClr val="lt1"/>
              </a:solidFill>
              <a:latin typeface="Roboto"/>
              <a:ea typeface="Roboto"/>
              <a:cs typeface="Roboto"/>
              <a:sym typeface="Roboto"/>
            </a:endParaRPr>
          </a:p>
          <a:p>
            <a:pPr indent="0" lvl="0" marL="0" rtl="0" algn="ctr">
              <a:lnSpc>
                <a:spcPct val="115000"/>
              </a:lnSpc>
              <a:spcBef>
                <a:spcPts val="1600"/>
              </a:spcBef>
              <a:spcAft>
                <a:spcPts val="1600"/>
              </a:spcAft>
              <a:buNone/>
            </a:pPr>
            <a:r>
              <a:t/>
            </a:r>
            <a:endParaRPr sz="12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Papers Referencing This Dataset</a:t>
            </a:r>
            <a:endParaRPr/>
          </a:p>
        </p:txBody>
      </p:sp>
      <p:sp>
        <p:nvSpPr>
          <p:cNvPr id="225" name="Google Shape;225;p25"/>
          <p:cNvSpPr txBox="1"/>
          <p:nvPr>
            <p:ph idx="4294967295" type="body"/>
          </p:nvPr>
        </p:nvSpPr>
        <p:spPr>
          <a:xfrm>
            <a:off x="311700" y="1108075"/>
            <a:ext cx="8520600" cy="34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Original Creator</a:t>
            </a:r>
            <a:endParaRPr b="1"/>
          </a:p>
          <a:p>
            <a:pPr indent="0" lvl="0" marL="0" rtl="0" algn="l">
              <a:spcBef>
                <a:spcPts val="0"/>
              </a:spcBef>
              <a:spcAft>
                <a:spcPts val="0"/>
              </a:spcAft>
              <a:buNone/>
            </a:pPr>
            <a:r>
              <a:rPr lang="en" sz="1600"/>
              <a:t>Rishabh Misra</a:t>
            </a:r>
            <a:endParaRPr sz="1600"/>
          </a:p>
          <a:p>
            <a:pPr indent="-317500" lvl="0" marL="914400" rtl="0" algn="l">
              <a:spcBef>
                <a:spcPts val="0"/>
              </a:spcBef>
              <a:spcAft>
                <a:spcPts val="0"/>
              </a:spcAft>
              <a:buSzPts val="1400"/>
              <a:buChar char="●"/>
            </a:pPr>
            <a:r>
              <a:rPr lang="en" sz="1400"/>
              <a:t>Introduced the dataset, with over 200k articles from the Huffington Post.</a:t>
            </a:r>
            <a:endParaRPr sz="1400"/>
          </a:p>
          <a:p>
            <a:pPr indent="-317500" lvl="0" marL="914400" rtl="0" algn="l">
              <a:spcBef>
                <a:spcPts val="0"/>
              </a:spcBef>
              <a:spcAft>
                <a:spcPts val="0"/>
              </a:spcAft>
              <a:buSzPts val="1400"/>
              <a:buChar char="●"/>
            </a:pPr>
            <a:r>
              <a:rPr lang="en" sz="1400"/>
              <a:t>Provides guidance on collecting, preprocessing, and engineering data for ML.</a:t>
            </a:r>
            <a:endParaRPr sz="1400"/>
          </a:p>
          <a:p>
            <a:pPr indent="-317500" lvl="1" marL="1371600" rtl="0" algn="l">
              <a:spcBef>
                <a:spcPts val="0"/>
              </a:spcBef>
              <a:spcAft>
                <a:spcPts val="0"/>
              </a:spcAft>
              <a:buSzPts val="1400"/>
              <a:buChar char="○"/>
            </a:pPr>
            <a:r>
              <a:rPr lang="en" sz="1400" u="sng">
                <a:solidFill>
                  <a:schemeClr val="hlink"/>
                </a:solidFill>
                <a:hlinkClick r:id="rId3"/>
              </a:rPr>
              <a:t>https://arxiv.org/abs/2209.11429</a:t>
            </a:r>
            <a:endParaRPr/>
          </a:p>
          <a:p>
            <a:pPr indent="-317500" lvl="1" marL="1371600" rtl="0" algn="l">
              <a:spcBef>
                <a:spcPts val="0"/>
              </a:spcBef>
              <a:spcAft>
                <a:spcPts val="0"/>
              </a:spcAft>
              <a:buSzPts val="1400"/>
              <a:buChar char="○"/>
            </a:pPr>
            <a:r>
              <a:rPr lang="en" u="sng">
                <a:solidFill>
                  <a:schemeClr val="hlink"/>
                </a:solidFill>
                <a:hlinkClick r:id="rId4"/>
              </a:rPr>
              <a:t>https://rishabhmisra.github.io/Sculpting_Data_for_ML.pdf</a:t>
            </a:r>
            <a:endParaRPr/>
          </a:p>
          <a:p>
            <a:pPr indent="-317500" lvl="1" marL="1371600" rtl="0" algn="l">
              <a:lnSpc>
                <a:spcPct val="150000"/>
              </a:lnSpc>
              <a:spcBef>
                <a:spcPts val="0"/>
              </a:spcBef>
              <a:spcAft>
                <a:spcPts val="0"/>
              </a:spcAft>
              <a:buSzPts val="1400"/>
              <a:buChar char="○"/>
            </a:pPr>
            <a:r>
              <a:rPr lang="en" u="sng">
                <a:solidFill>
                  <a:schemeClr val="hlink"/>
                </a:solidFill>
                <a:hlinkClick r:id="rId5"/>
              </a:rPr>
              <a:t>https://github.com/rishabhmisra/News-Category-Dataset</a:t>
            </a:r>
            <a:r>
              <a:rPr lang="en"/>
              <a:t> </a:t>
            </a:r>
            <a:endParaRPr/>
          </a:p>
          <a:p>
            <a:pPr indent="0" lvl="0" marL="0" rtl="0" algn="l">
              <a:spcBef>
                <a:spcPts val="0"/>
              </a:spcBef>
              <a:spcAft>
                <a:spcPts val="0"/>
              </a:spcAft>
              <a:buNone/>
            </a:pPr>
            <a:r>
              <a:rPr b="1" lang="en"/>
              <a:t>Related</a:t>
            </a:r>
            <a:endParaRPr b="1"/>
          </a:p>
          <a:p>
            <a:pPr indent="0" lvl="0" marL="0" rtl="0" algn="l">
              <a:spcBef>
                <a:spcPts val="0"/>
              </a:spcBef>
              <a:spcAft>
                <a:spcPts val="0"/>
              </a:spcAft>
              <a:buNone/>
            </a:pPr>
            <a:r>
              <a:rPr lang="en" sz="1600"/>
              <a:t>Matthias Hoffmann, et. al.</a:t>
            </a:r>
            <a:endParaRPr sz="1600"/>
          </a:p>
          <a:p>
            <a:pPr indent="-317500" lvl="0" marL="914400" rtl="0" algn="l">
              <a:spcBef>
                <a:spcPts val="0"/>
              </a:spcBef>
              <a:spcAft>
                <a:spcPts val="0"/>
              </a:spcAft>
              <a:buSzPts val="1400"/>
              <a:buChar char="●"/>
            </a:pPr>
            <a:r>
              <a:rPr lang="en" sz="1400"/>
              <a:t>Highlights how datasets like the Huffington Post 2012-2022 dataset are used for analyzing media trends, biases, and reliability.</a:t>
            </a:r>
            <a:endParaRPr sz="1400"/>
          </a:p>
          <a:p>
            <a:pPr indent="-317500" lvl="1" marL="1371600" rtl="0" algn="l">
              <a:spcBef>
                <a:spcPts val="0"/>
              </a:spcBef>
              <a:spcAft>
                <a:spcPts val="0"/>
              </a:spcAft>
              <a:buSzPts val="1400"/>
              <a:buChar char="○"/>
            </a:pPr>
            <a:r>
              <a:rPr lang="en" u="sng">
                <a:solidFill>
                  <a:schemeClr val="accent5"/>
                </a:solidFill>
                <a:hlinkClick r:id="rId6">
                  <a:extLst>
                    <a:ext uri="{A12FA001-AC4F-418D-AE19-62706E023703}">
                      <ahyp:hlinkClr val="tx"/>
                    </a:ext>
                  </a:extLst>
                </a:hlinkClick>
              </a:rPr>
              <a:t>https://www.tandfonline.com/doi/full/10.1080/19312458.2022.2128099</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Papers Referencing This Dataset (Pt 2)</a:t>
            </a:r>
            <a:endParaRPr/>
          </a:p>
          <a:p>
            <a:pPr indent="0" lvl="0" marL="0" rtl="0" algn="l">
              <a:spcBef>
                <a:spcPts val="0"/>
              </a:spcBef>
              <a:spcAft>
                <a:spcPts val="0"/>
              </a:spcAft>
              <a:buNone/>
            </a:pPr>
            <a:r>
              <a:t/>
            </a:r>
            <a:endParaRPr/>
          </a:p>
        </p:txBody>
      </p:sp>
      <p:sp>
        <p:nvSpPr>
          <p:cNvPr id="231" name="Google Shape;231;p26"/>
          <p:cNvSpPr txBox="1"/>
          <p:nvPr>
            <p:ph idx="4294967295" type="body"/>
          </p:nvPr>
        </p:nvSpPr>
        <p:spPr>
          <a:xfrm>
            <a:off x="311700" y="1108075"/>
            <a:ext cx="8520600" cy="34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Subject Categorization</a:t>
            </a:r>
            <a:endParaRPr b="1"/>
          </a:p>
          <a:p>
            <a:pPr indent="0" lvl="0" marL="0" rtl="0" algn="l">
              <a:spcBef>
                <a:spcPts val="0"/>
              </a:spcBef>
              <a:spcAft>
                <a:spcPts val="0"/>
              </a:spcAft>
              <a:buNone/>
            </a:pPr>
            <a:r>
              <a:rPr lang="en" sz="1600"/>
              <a:t>Yueh-Huan (Kevin) Ho</a:t>
            </a:r>
            <a:endParaRPr sz="1600"/>
          </a:p>
          <a:p>
            <a:pPr indent="-317500" lvl="0" marL="914400" rtl="0" algn="l">
              <a:spcBef>
                <a:spcPts val="0"/>
              </a:spcBef>
              <a:spcAft>
                <a:spcPts val="0"/>
              </a:spcAft>
              <a:buSzPts val="1400"/>
              <a:buChar char="●"/>
            </a:pPr>
            <a:r>
              <a:rPr lang="en" sz="1400"/>
              <a:t>A DistilBERT model trained to classify news articles into categories based on their headlines and descriptions.</a:t>
            </a:r>
            <a:endParaRPr sz="1400"/>
          </a:p>
          <a:p>
            <a:pPr indent="-317500" lvl="1" marL="1371600" rtl="0" algn="l">
              <a:lnSpc>
                <a:spcPct val="150000"/>
              </a:lnSpc>
              <a:spcBef>
                <a:spcPts val="0"/>
              </a:spcBef>
              <a:spcAft>
                <a:spcPts val="0"/>
              </a:spcAft>
              <a:buSzPts val="1400"/>
              <a:buChar char="○"/>
            </a:pPr>
            <a:r>
              <a:rPr lang="en" u="sng">
                <a:solidFill>
                  <a:schemeClr val="hlink"/>
                </a:solidFill>
                <a:hlinkClick r:id="rId3"/>
              </a:rPr>
              <a:t>https://huggingface.co/Yueh-Huan/news-category-classification-distilbert</a:t>
            </a:r>
            <a:r>
              <a:rPr lang="en"/>
              <a:t> </a:t>
            </a:r>
            <a:endParaRPr b="1"/>
          </a:p>
          <a:p>
            <a:pPr indent="0" lvl="0" marL="0" rtl="0" algn="l">
              <a:spcBef>
                <a:spcPts val="1000"/>
              </a:spcBef>
              <a:spcAft>
                <a:spcPts val="0"/>
              </a:spcAft>
              <a:buNone/>
            </a:pPr>
            <a:r>
              <a:rPr lang="en" sz="1600"/>
              <a:t>Rafid Abyaad, Md Rayhan Kabir, S. Hasan</a:t>
            </a:r>
            <a:endParaRPr sz="1600"/>
          </a:p>
          <a:p>
            <a:pPr indent="-317500" lvl="0" marL="914400" rtl="0" algn="l">
              <a:spcBef>
                <a:spcPts val="0"/>
              </a:spcBef>
              <a:spcAft>
                <a:spcPts val="0"/>
              </a:spcAft>
              <a:buSzPts val="1400"/>
              <a:buChar char="●"/>
            </a:pPr>
            <a:r>
              <a:rPr lang="en" sz="1400"/>
              <a:t>Presents deep learning for categorizing news articles using headlines and descriptions.</a:t>
            </a:r>
            <a:endParaRPr sz="1400"/>
          </a:p>
          <a:p>
            <a:pPr indent="-279400" lvl="1" marL="1371600" rtl="0" algn="l">
              <a:lnSpc>
                <a:spcPct val="150000"/>
              </a:lnSpc>
              <a:spcBef>
                <a:spcPts val="0"/>
              </a:spcBef>
              <a:spcAft>
                <a:spcPts val="0"/>
              </a:spcAft>
              <a:buSzPts val="800"/>
              <a:buChar char="○"/>
            </a:pPr>
            <a:r>
              <a:rPr lang="en" sz="800" u="sng">
                <a:solidFill>
                  <a:schemeClr val="accent5"/>
                </a:solidFill>
                <a:latin typeface="Arial"/>
                <a:ea typeface="Arial"/>
                <a:cs typeface="Arial"/>
                <a:sym typeface="Arial"/>
                <a:hlinkClick r:id="rId4">
                  <a:extLst>
                    <a:ext uri="{A12FA001-AC4F-418D-AE19-62706E023703}">
                      <ahyp:hlinkClr val="tx"/>
                    </a:ext>
                  </a:extLst>
                </a:hlinkClick>
              </a:rPr>
              <a:t>https://www.researchgate.net/publication/345506060_A_Novel_Approach_to_Categorize_News_Articles_From_Headlines_and_Short_Text</a:t>
            </a:r>
            <a:r>
              <a:rPr lang="en" sz="800">
                <a:latin typeface="Arial"/>
                <a:ea typeface="Arial"/>
                <a:cs typeface="Arial"/>
                <a:sym typeface="Arial"/>
              </a:rPr>
              <a:t> </a:t>
            </a:r>
            <a:endParaRPr sz="800"/>
          </a:p>
          <a:p>
            <a:pPr indent="0" lvl="0" marL="0" rtl="0" algn="l">
              <a:spcBef>
                <a:spcPts val="1200"/>
              </a:spcBef>
              <a:spcAft>
                <a:spcPts val="0"/>
              </a:spcAft>
              <a:buNone/>
            </a:pPr>
            <a:r>
              <a:rPr lang="en" sz="1600"/>
              <a:t>Nafiza Tabassoum, Md. Ali Akber</a:t>
            </a:r>
            <a:endParaRPr sz="1600"/>
          </a:p>
          <a:p>
            <a:pPr indent="-317500" lvl="0" marL="914400" rtl="0" algn="l">
              <a:spcBef>
                <a:spcPts val="0"/>
              </a:spcBef>
              <a:spcAft>
                <a:spcPts val="0"/>
              </a:spcAft>
              <a:buSzPts val="1400"/>
              <a:buChar char="●"/>
            </a:pPr>
            <a:r>
              <a:rPr lang="en" sz="1400"/>
              <a:t>Implements Explainable Artificial Intelligence techniques to interpret machine learning models applied to news category classification.</a:t>
            </a:r>
            <a:endParaRPr sz="1400"/>
          </a:p>
          <a:p>
            <a:pPr indent="-317500" lvl="1" marL="1371600" rtl="0" algn="l">
              <a:spcBef>
                <a:spcPts val="0"/>
              </a:spcBef>
              <a:spcAft>
                <a:spcPts val="0"/>
              </a:spcAft>
              <a:buSzPts val="1400"/>
              <a:buChar char="○"/>
            </a:pPr>
            <a:r>
              <a:rPr lang="en" sz="800" u="sng">
                <a:solidFill>
                  <a:schemeClr val="accent5"/>
                </a:solidFill>
                <a:latin typeface="Arial"/>
                <a:ea typeface="Arial"/>
                <a:cs typeface="Arial"/>
                <a:sym typeface="Arial"/>
                <a:hlinkClick r:id="rId5">
                  <a:extLst>
                    <a:ext uri="{A12FA001-AC4F-418D-AE19-62706E023703}">
                      <ahyp:hlinkClr val="tx"/>
                    </a:ext>
                  </a:extLst>
                </a:hlinkClick>
              </a:rPr>
              <a:t>https://www.researchgate.net/publication/380837270_Interpretability_of_Machine_Learning_Algorithms_for_News_Category_Classification_Using_XAI</a:t>
            </a:r>
            <a:r>
              <a:rPr lang="en" sz="800">
                <a:latin typeface="Arial"/>
                <a:ea typeface="Arial"/>
                <a:cs typeface="Arial"/>
                <a:sym typeface="Arial"/>
              </a:rPr>
              <a:t> </a:t>
            </a:r>
            <a:endParaRPr b="1"/>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