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98" r:id="rId4"/>
  </p:sldMasterIdLst>
  <p:notesMasterIdLst>
    <p:notesMasterId r:id="rId36"/>
  </p:notesMasterIdLst>
  <p:handoutMasterIdLst>
    <p:handoutMasterId r:id="rId37"/>
  </p:handoutMasterIdLst>
  <p:sldIdLst>
    <p:sldId id="256" r:id="rId5"/>
    <p:sldId id="279" r:id="rId6"/>
    <p:sldId id="276" r:id="rId7"/>
    <p:sldId id="258" r:id="rId8"/>
    <p:sldId id="277" r:id="rId9"/>
    <p:sldId id="278" r:id="rId10"/>
    <p:sldId id="280" r:id="rId11"/>
    <p:sldId id="281" r:id="rId12"/>
    <p:sldId id="282" r:id="rId13"/>
    <p:sldId id="283" r:id="rId14"/>
    <p:sldId id="297" r:id="rId15"/>
    <p:sldId id="284" r:id="rId16"/>
    <p:sldId id="285" r:id="rId17"/>
    <p:sldId id="286" r:id="rId18"/>
    <p:sldId id="287" r:id="rId19"/>
    <p:sldId id="288" r:id="rId20"/>
    <p:sldId id="289" r:id="rId21"/>
    <p:sldId id="264" r:id="rId22"/>
    <p:sldId id="298" r:id="rId23"/>
    <p:sldId id="301" r:id="rId24"/>
    <p:sldId id="275" r:id="rId25"/>
    <p:sldId id="290" r:id="rId26"/>
    <p:sldId id="291" r:id="rId27"/>
    <p:sldId id="292" r:id="rId28"/>
    <p:sldId id="293" r:id="rId29"/>
    <p:sldId id="294" r:id="rId30"/>
    <p:sldId id="295" r:id="rId31"/>
    <p:sldId id="296" r:id="rId32"/>
    <p:sldId id="299" r:id="rId33"/>
    <p:sldId id="300"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p:scale>
          <a:sx n="88" d="100"/>
          <a:sy n="88" d="100"/>
        </p:scale>
        <p:origin x="494"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smtClean="0"/>
            <a:t>Deep</a:t>
          </a:r>
          <a:r>
            <a:rPr lang="en-US" baseline="0" dirty="0" smtClean="0"/>
            <a:t> Learning</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extLst/>
    </dgm:pt>
    <dgm:pt modelId="{E39563C5-C199-4F5B-A899-8CC0710341A0}">
      <dgm:prSet/>
      <dgm:spPr/>
      <dgm:t>
        <a:bodyPr/>
        <a:lstStyle/>
        <a:p>
          <a:pPr>
            <a:lnSpc>
              <a:spcPct val="100000"/>
            </a:lnSpc>
          </a:pPr>
          <a:r>
            <a:rPr lang="en-US" dirty="0" smtClean="0"/>
            <a:t>Recurrent  Neural Networks</a:t>
          </a:r>
          <a:endParaRPr lang="en-US"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extLst/>
    </dgm:pt>
    <dgm:pt modelId="{15B1A768-2666-4AB4-BDA7-F0E3C4160D59}">
      <dgm:prSet/>
      <dgm:spPr/>
      <dgm:t>
        <a:bodyPr/>
        <a:lstStyle/>
        <a:p>
          <a:pPr>
            <a:lnSpc>
              <a:spcPct val="100000"/>
            </a:lnSpc>
          </a:pPr>
          <a:r>
            <a:rPr lang="en-IN" dirty="0" smtClean="0"/>
            <a:t>Convolutional Neural Network</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extLst/>
    </dgm:pt>
    <dgm:pt modelId="{3AA5586A-C40E-4DDA-98A5-6545F36F46AB}">
      <dgm:prSet/>
      <dgm:spPr/>
      <dgm:t>
        <a:bodyPr/>
        <a:lstStyle/>
        <a:p>
          <a:pPr>
            <a:lnSpc>
              <a:spcPct val="100000"/>
            </a:lnSpc>
          </a:pPr>
          <a:r>
            <a:rPr lang="en-IN" dirty="0" smtClean="0"/>
            <a:t>Artificial</a:t>
          </a:r>
          <a:r>
            <a:rPr lang="en-US" dirty="0" smtClean="0"/>
            <a:t> Neural Networks</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extLst/>
    </dgm:pt>
    <dgm:pt modelId="{B80C9CF3-C6BB-48D7-8AE1-5002D62D3761}" type="pres">
      <dgm:prSet presAssocID="{489A589A-46DE-0F49-B460-E7914F3E440D}" presName="root" presStyleCnt="0">
        <dgm:presLayoutVars>
          <dgm:dir/>
          <dgm:resizeHandles val="exact"/>
        </dgm:presLayoutVars>
      </dgm:prSet>
      <dgm:spPr/>
      <dgm:t>
        <a:bodyPr/>
        <a:lstStyle/>
        <a:p>
          <a:endParaRPr lang="en-IN"/>
        </a:p>
      </dgm:t>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custLinFactNeighborY="1"/>
      <dgm:spPr>
        <a:blipFill rotWithShape="1">
          <a:blip xmlns:r="http://schemas.openxmlformats.org/officeDocument/2006/relationships" r:embed="rId1"/>
          <a:stretch>
            <a:fillRect/>
          </a:stretch>
        </a:blipFill>
        <a:ln>
          <a:noFill/>
        </a:ln>
      </dgm:spPr>
      <dgm:t>
        <a:bodyPr/>
        <a:lstStyle/>
        <a:p>
          <a:endParaRPr lang="en-IN"/>
        </a:p>
      </dgm: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t>
        <a:bodyPr/>
        <a:lstStyle/>
        <a:p>
          <a:endParaRPr lang="en-IN"/>
        </a:p>
      </dgm:t>
    </dgm:pt>
    <dgm:pt modelId="{BB1D33AA-C75A-465A-93F0-2B3A7346088F}" type="pres">
      <dgm:prSet presAssocID="{D044F6BA-1D90-EC47-8A78-B9796198ECF5}" presName="sibTrans" presStyleLbl="sibTrans2D1" presStyleIdx="0" presStyleCnt="0"/>
      <dgm:spPr/>
      <dgm:t>
        <a:bodyPr/>
        <a:lstStyle/>
        <a:p>
          <a:endParaRPr lang="en-IN"/>
        </a:p>
      </dgm:t>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custLinFactNeighborX="2698" custLinFactNeighborY="8151"/>
      <dgm:spPr>
        <a:blipFill rotWithShape="1">
          <a:blip xmlns:r="http://schemas.openxmlformats.org/officeDocument/2006/relationships" r:embed="rId2"/>
          <a:stretch>
            <a:fillRect/>
          </a:stretch>
        </a:blipFill>
        <a:ln>
          <a:noFill/>
        </a:ln>
      </dgm:spPr>
      <dgm:t>
        <a:bodyPr/>
        <a:lstStyle/>
        <a:p>
          <a:endParaRPr lang="en-IN"/>
        </a:p>
      </dgm:t>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t>
        <a:bodyPr/>
        <a:lstStyle/>
        <a:p>
          <a:endParaRPr lang="en-IN"/>
        </a:p>
      </dgm:t>
    </dgm:pt>
    <dgm:pt modelId="{CEB8DC13-2561-455C-A0BE-EE905F81836F}" type="pres">
      <dgm:prSet presAssocID="{BC971DAC-9BE2-44B2-ABE4-8099C777E9C4}" presName="sibTrans" presStyleLbl="sibTrans2D1" presStyleIdx="0" presStyleCnt="0"/>
      <dgm:spPr/>
      <dgm:t>
        <a:bodyPr/>
        <a:lstStyle/>
        <a:p>
          <a:endParaRPr lang="en-IN"/>
        </a:p>
      </dgm:t>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custScaleX="135952" custScaleY="122296" custLinFactNeighborX="0" custLinFactNeighborY="6180"/>
      <dgm:spPr>
        <a:blipFill rotWithShape="1">
          <a:blip xmlns:r="http://schemas.openxmlformats.org/officeDocument/2006/relationships" r:embed="rId3"/>
          <a:stretch>
            <a:fillRect/>
          </a:stretch>
        </a:blipFill>
        <a:ln>
          <a:noFill/>
        </a:ln>
      </dgm:spPr>
      <dgm:t>
        <a:bodyPr/>
        <a:lstStyle/>
        <a:p>
          <a:endParaRPr lang="en-IN"/>
        </a:p>
      </dgm:t>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t>
        <a:bodyPr/>
        <a:lstStyle/>
        <a:p>
          <a:endParaRPr lang="en-IN"/>
        </a:p>
      </dgm:t>
    </dgm:pt>
    <dgm:pt modelId="{8F14F3AD-A362-45DF-80F5-2B8D1F566D80}" type="pres">
      <dgm:prSet presAssocID="{72FFCBD4-DD9D-4E06-81E4-54307F97A3F0}" presName="sibTrans" presStyleLbl="sibTrans2D1" presStyleIdx="0" presStyleCnt="0"/>
      <dgm:spPr/>
      <dgm:t>
        <a:bodyPr/>
        <a:lstStyle/>
        <a:p>
          <a:endParaRPr lang="en-IN"/>
        </a:p>
      </dgm:t>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custScaleX="109596" custLinFactNeighborX="90" custLinFactNeighborY="-500"/>
      <dgm:spPr/>
      <dgm:t>
        <a:bodyPr/>
        <a:lstStyle/>
        <a:p>
          <a:endParaRPr lang="en-IN"/>
        </a:p>
      </dgm:t>
    </dgm:pt>
    <dgm:pt modelId="{41C0BC0F-FFD5-42B5-B952-9316B9364F6F}" type="pres">
      <dgm:prSet presAssocID="{3AA5586A-C40E-4DDA-98A5-6545F36F46AB}" presName="iconRect" presStyleLbl="node1" presStyleIdx="3" presStyleCnt="4" custScaleX="117414" custLinFactNeighborX="-8576" custLinFactNeighborY="561"/>
      <dgm:spPr>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a:ln>
          <a:noFill/>
        </a:ln>
      </dgm:spPr>
      <dgm:t>
        <a:bodyPr/>
        <a:lstStyle/>
        <a:p>
          <a:endParaRPr lang="en-IN"/>
        </a:p>
      </dgm: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t>
        <a:bodyPr/>
        <a:lstStyle/>
        <a:p>
          <a:endParaRPr lang="en-IN"/>
        </a:p>
      </dgm:t>
    </dgm:pt>
  </dgm:ptLst>
  <dgm:cxnLst>
    <dgm:cxn modelId="{BBAD9FDB-1013-4B11-A9AE-2815527D1B78}" srcId="{489A589A-46DE-0F49-B460-E7914F3E440D}" destId="{E39563C5-C199-4F5B-A899-8CC0710341A0}" srcOrd="1" destOrd="0" parTransId="{6531EA77-44C5-4E3D-BA04-70C1E49BCD39}" sibTransId="{BC971DAC-9BE2-44B2-ABE4-8099C777E9C4}"/>
    <dgm:cxn modelId="{6CA71B7B-0F0A-4F9A-A0EC-CFB6FFD8DA98}" type="presOf" srcId="{15B1A768-2666-4AB4-BDA7-F0E3C4160D59}" destId="{D203E058-79E0-456E-A0FD-258E317D3D6A}"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31C3237C-2299-B649-8C93-587C97AC9999}" srcId="{489A589A-46DE-0F49-B460-E7914F3E440D}" destId="{66039115-797B-304C-9FC0-EFABB1F21232}" srcOrd="0" destOrd="0" parTransId="{C8EABE8F-1E84-494E-AD8A-32BA419A36E9}" sibTransId="{D044F6BA-1D90-EC47-8A78-B9796198ECF5}"/>
    <dgm:cxn modelId="{65F7D3A9-7360-41F2-9288-DC394F90F4EC}" type="presOf" srcId="{3AA5586A-C40E-4DDA-98A5-6545F36F46AB}" destId="{7703AFE5-FAA2-4D8A-AEFA-D3C5CB41E5BC}" srcOrd="0" destOrd="0" presId="urn:microsoft.com/office/officeart/2018/2/layout/IconCircleList"/>
    <dgm:cxn modelId="{119FEAF1-383D-4740-9124-CC9EEA7E35F9}" srcId="{489A589A-46DE-0F49-B460-E7914F3E440D}" destId="{3AA5586A-C40E-4DDA-98A5-6545F36F46AB}" srcOrd="3" destOrd="0" parTransId="{ABF44FB7-9255-4D99-BC69-3BE74FDF8E87}" sibTransId="{19FB306E-81B4-4F3F-99EE-765120CBB6B3}"/>
    <dgm:cxn modelId="{3682502D-BD4B-4C8B-B999-4FE14243DA2F}" type="presOf" srcId="{E39563C5-C199-4F5B-A899-8CC0710341A0}" destId="{523C7F31-A7C1-43C9-AE27-AAE9100EE1FE}"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F500F212-B1E8-4177-88EB-379FE553E567}" type="presOf" srcId="{BC971DAC-9BE2-44B2-ABE4-8099C777E9C4}" destId="{CEB8DC13-2561-455C-A0BE-EE905F81836F}"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27C8F191-CB8B-4A89-9EDF-D94B6E4ADC92}">
      <dgm:prSet phldrT="[Text]" custT="1"/>
      <dgm:spPr/>
      <dgm:t>
        <a:bodyPr/>
        <a:lstStyle/>
        <a:p>
          <a:r>
            <a:rPr lang="en-US" sz="1800" b="1" dirty="0"/>
            <a:t>Algorithm</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2000" b="1" dirty="0" smtClean="0"/>
            <a:t>Twitter dataset</a:t>
          </a:r>
          <a:endParaRPr lang="en-US" sz="20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B388C4F7-DD86-40E4-BA83-6838C8E845B2}">
      <dgm:prSet phldrT="[Text]" custT="1"/>
      <dgm:spPr/>
      <dgm:t>
        <a:bodyPr/>
        <a:lstStyle/>
        <a:p>
          <a:r>
            <a:rPr lang="en-US" sz="1800" b="1" dirty="0" smtClean="0"/>
            <a:t>Emotion Detection</a:t>
          </a:r>
          <a:endParaRPr lang="en-US" sz="1800" b="1" dirty="0"/>
        </a:p>
      </dgm:t>
    </dgm:pt>
    <dgm:pt modelId="{BEE196C3-EEB3-4935-976F-A713EF603EEA}" type="sibTrans" cxnId="{FDEC3F6B-F860-4E8B-8B14-455DBFCFBFB4}">
      <dgm:prSet/>
      <dgm:spPr/>
      <dgm:t>
        <a:bodyPr/>
        <a:lstStyle/>
        <a:p>
          <a:endParaRPr lang="en-US"/>
        </a:p>
      </dgm:t>
    </dgm:pt>
    <dgm:pt modelId="{4F4EFEB2-AE6B-4B4E-A388-E726479684C1}" type="parTrans" cxnId="{FDEC3F6B-F860-4E8B-8B14-455DBFCFBFB4}">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IN"/>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IN"/>
        </a:p>
      </dgm:t>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IN"/>
        </a:p>
      </dgm:t>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n-IN"/>
        </a:p>
      </dgm:t>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FDEC3F6B-F860-4E8B-8B14-455DBFCFBFB4}" srcId="{BE5B76ED-C686-4E97-9A28-74231B4FDDD1}" destId="{B388C4F7-DD86-40E4-BA83-6838C8E845B2}" srcOrd="0" destOrd="0" parTransId="{4F4EFEB2-AE6B-4B4E-A388-E726479684C1}" sibTransId="{BEE196C3-EEB3-4935-976F-A713EF603EEA}"/>
    <dgm:cxn modelId="{873563D0-860F-487F-97A2-E4B8D49A3DAA}" type="presOf" srcId="{B388C4F7-DD86-40E4-BA83-6838C8E845B2}" destId="{A6EEB127-C2F5-4C0D-B108-CC2B3F78F4F1}"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A3AC16E3-96A0-4DCE-A502-BF3413F7EEBB}" type="presOf" srcId="{BE5B76ED-C686-4E97-9A28-74231B4FDDD1}" destId="{EC323DFF-E2DA-4381-8948-5F3D2CD82207}" srcOrd="0" destOrd="0" presId="urn:microsoft.com/office/officeart/2009/3/layout/CircleRelationship"/>
    <dgm:cxn modelId="{9443D217-9168-4ECF-A563-7C2F4C998EAA}" type="presOf" srcId="{27C8F191-CB8B-4A89-9EDF-D94B6E4ADC92}" destId="{CCDD2561-1FC5-4EA6-AD90-3ADAF62A41D1}" srcOrd="0" destOrd="0" presId="urn:microsoft.com/office/officeart/2009/3/layout/CircleRelationship"/>
    <dgm:cxn modelId="{61F4EB9B-7EBC-4FC4-B727-C4A1C0EF0E59}" type="presOf" srcId="{AEFF5EA2-6931-4098-96C8-31AE53CB425B}" destId="{EB301C3D-F1F9-4A72-AC54-827EBC1AD812}"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09327" y="540585"/>
          <a:ext cx="909221" cy="9092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300263" y="731527"/>
          <a:ext cx="527348" cy="527348"/>
        </a:xfrm>
        <a:prstGeom prst="rect">
          <a:avLst/>
        </a:prstGeom>
        <a:blipFill rotWithShape="1">
          <a:blip xmlns:r="http://schemas.openxmlformats.org/officeDocument/2006/relationships" r:embed="rId1"/>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213382" y="540585"/>
          <a:ext cx="2143165" cy="909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en-US" sz="2400" kern="1200" dirty="0" smtClean="0"/>
            <a:t>Deep</a:t>
          </a:r>
          <a:r>
            <a:rPr lang="en-US" sz="2400" kern="1200" baseline="0" dirty="0" smtClean="0"/>
            <a:t> Learning</a:t>
          </a:r>
          <a:endParaRPr lang="en-US" sz="2400" kern="1200" dirty="0"/>
        </a:p>
      </dsp:txBody>
      <dsp:txXfrm>
        <a:off x="1213382" y="540585"/>
        <a:ext cx="2143165" cy="909221"/>
      </dsp:txXfrm>
    </dsp:sp>
    <dsp:sp modelId="{75512A68-FA50-4392-A441-C6EC352FE606}">
      <dsp:nvSpPr>
        <dsp:cNvPr id="0" name=""/>
        <dsp:cNvSpPr/>
      </dsp:nvSpPr>
      <dsp:spPr>
        <a:xfrm>
          <a:off x="3729977" y="540585"/>
          <a:ext cx="909221" cy="9092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935142" y="774506"/>
          <a:ext cx="527348" cy="527348"/>
        </a:xfrm>
        <a:prstGeom prst="rect">
          <a:avLst/>
        </a:prstGeom>
        <a:blipFill rotWithShape="1">
          <a:blip xmlns:r="http://schemas.openxmlformats.org/officeDocument/2006/relationships" r:embed="rId2"/>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834032" y="540585"/>
          <a:ext cx="2143165" cy="909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en-US" sz="2400" kern="1200" dirty="0" smtClean="0"/>
            <a:t>Recurrent  Neural Networks</a:t>
          </a:r>
          <a:endParaRPr lang="en-US" sz="2400" kern="1200" dirty="0"/>
        </a:p>
      </dsp:txBody>
      <dsp:txXfrm>
        <a:off x="4834032" y="540585"/>
        <a:ext cx="2143165" cy="909221"/>
      </dsp:txXfrm>
    </dsp:sp>
    <dsp:sp modelId="{2CA4BD4C-87EF-4944-9E57-97154B3B633C}">
      <dsp:nvSpPr>
        <dsp:cNvPr id="0" name=""/>
        <dsp:cNvSpPr/>
      </dsp:nvSpPr>
      <dsp:spPr>
        <a:xfrm>
          <a:off x="109327" y="2043704"/>
          <a:ext cx="909221" cy="9092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05467" y="2208442"/>
          <a:ext cx="716940" cy="644926"/>
        </a:xfrm>
        <a:prstGeom prst="rect">
          <a:avLst/>
        </a:prstGeom>
        <a:blipFill rotWithShape="1">
          <a:blip xmlns:r="http://schemas.openxmlformats.org/officeDocument/2006/relationships" r:embed="rId3"/>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213382" y="2043704"/>
          <a:ext cx="2143165" cy="909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en-IN" sz="2400" kern="1200" dirty="0" smtClean="0"/>
            <a:t>Convolutional Neural Network</a:t>
          </a:r>
          <a:endParaRPr lang="en-US" sz="2400" kern="1200" dirty="0"/>
        </a:p>
      </dsp:txBody>
      <dsp:txXfrm>
        <a:off x="1213382" y="2043704"/>
        <a:ext cx="2143165" cy="909221"/>
      </dsp:txXfrm>
    </dsp:sp>
    <dsp:sp modelId="{7089FE6B-57E5-4306-8097-E758E000C828}">
      <dsp:nvSpPr>
        <dsp:cNvPr id="0" name=""/>
        <dsp:cNvSpPr/>
      </dsp:nvSpPr>
      <dsp:spPr>
        <a:xfrm>
          <a:off x="3730796" y="2039158"/>
          <a:ext cx="996470" cy="9092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873397" y="2237599"/>
          <a:ext cx="619181" cy="52734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877657" y="2043704"/>
          <a:ext cx="2143165" cy="909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en-IN" sz="2400" kern="1200" dirty="0" smtClean="0"/>
            <a:t>Artificial</a:t>
          </a:r>
          <a:r>
            <a:rPr lang="en-US" sz="2400" kern="1200" dirty="0" smtClean="0"/>
            <a:t> Neural Networks</a:t>
          </a:r>
          <a:endParaRPr lang="en-US" sz="2400" kern="1200" dirty="0"/>
        </a:p>
      </dsp:txBody>
      <dsp:txXfrm>
        <a:off x="4877657" y="2043704"/>
        <a:ext cx="2143165" cy="909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Emotion Detection</a:t>
          </a:r>
          <a:endParaRPr lang="en-US" sz="1800" b="1" kern="1200" dirty="0"/>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Algorithm</a:t>
          </a:r>
          <a:endParaRPr lang="en-US" sz="1200" b="1" kern="1200" dirty="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Twitter dataset</a:t>
          </a:r>
          <a:endParaRPr lang="en-US" sz="20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10/18/2024</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10/18/2024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31</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DE6118-2437-4B30-8E3C-4D2BE6020583}"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996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7761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80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6847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6497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990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3106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365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039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6305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2443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6226679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 y="10"/>
            <a:ext cx="1866900" cy="1752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10"/>
            <a:ext cx="1943100" cy="1828800"/>
          </a:xfrm>
          <a:prstGeom prst="rect">
            <a:avLst/>
          </a:prstGeom>
        </p:spPr>
      </p:pic>
      <p:sp>
        <p:nvSpPr>
          <p:cNvPr id="7" name="TextBox 6"/>
          <p:cNvSpPr txBox="1"/>
          <p:nvPr/>
        </p:nvSpPr>
        <p:spPr>
          <a:xfrm>
            <a:off x="1989581" y="-116642"/>
            <a:ext cx="8005572" cy="2062103"/>
          </a:xfrm>
          <a:prstGeom prst="rect">
            <a:avLst/>
          </a:prstGeom>
          <a:noFill/>
        </p:spPr>
        <p:txBody>
          <a:bodyPr wrap="square" rtlCol="0">
            <a:spAutoFit/>
          </a:bodyPr>
          <a:lstStyle/>
          <a:p>
            <a:pPr algn="ctr"/>
            <a:r>
              <a:rPr lang="en-IN" sz="3600" dirty="0" smtClean="0">
                <a:solidFill>
                  <a:srgbClr val="00B0F0"/>
                </a:solidFill>
              </a:rPr>
              <a:t>CMR TECHNICAL CAMPUS</a:t>
            </a:r>
          </a:p>
          <a:p>
            <a:pPr algn="ctr"/>
            <a:r>
              <a:rPr lang="en-IN" sz="3600" dirty="0" smtClean="0"/>
              <a:t> UGC(Autonomous)</a:t>
            </a:r>
          </a:p>
          <a:p>
            <a:pPr algn="ctr"/>
            <a:r>
              <a:rPr lang="en-IN" sz="2800" dirty="0" smtClean="0"/>
              <a:t>Accredited by NBA &amp; NAAC with ‘A’ Grade</a:t>
            </a:r>
          </a:p>
          <a:p>
            <a:pPr algn="ctr"/>
            <a:r>
              <a:rPr lang="en-IN" sz="2800" u="sng" dirty="0" smtClean="0"/>
              <a:t>Approved by AICTE , New Delhi &amp; JNTU, Hyderabad.</a:t>
            </a:r>
            <a:endParaRPr lang="en-IN" sz="2800" u="sng" dirty="0"/>
          </a:p>
        </p:txBody>
      </p:sp>
      <p:sp>
        <p:nvSpPr>
          <p:cNvPr id="9" name="TextBox 8"/>
          <p:cNvSpPr txBox="1"/>
          <p:nvPr/>
        </p:nvSpPr>
        <p:spPr>
          <a:xfrm>
            <a:off x="1200213" y="2834811"/>
            <a:ext cx="9048687" cy="1569660"/>
          </a:xfrm>
          <a:prstGeom prst="rect">
            <a:avLst/>
          </a:prstGeom>
          <a:noFill/>
        </p:spPr>
        <p:txBody>
          <a:bodyPr wrap="square" rtlCol="0">
            <a:spAutoFit/>
          </a:bodyPr>
          <a:lstStyle/>
          <a:p>
            <a:pPr algn="ctr"/>
            <a:r>
              <a:rPr lang="en-IN" sz="3200" dirty="0" smtClean="0"/>
              <a:t>A Mini Project on </a:t>
            </a:r>
          </a:p>
          <a:p>
            <a:pPr algn="ctr"/>
            <a:r>
              <a:rPr lang="en-US" sz="3200" b="1" dirty="0"/>
              <a:t>EMOTION DETECTION USING TWITTER </a:t>
            </a:r>
            <a:endParaRPr lang="en-US" sz="3200" b="1" dirty="0" smtClean="0"/>
          </a:p>
          <a:p>
            <a:pPr algn="ctr"/>
            <a:r>
              <a:rPr lang="en-US" sz="3200" b="1" dirty="0" smtClean="0"/>
              <a:t>DATASETS </a:t>
            </a:r>
            <a:r>
              <a:rPr lang="en-US" sz="3200" b="1" dirty="0"/>
              <a:t>AND SPACY ALGORITHM</a:t>
            </a:r>
            <a:endParaRPr lang="en-IN" sz="3200" dirty="0"/>
          </a:p>
        </p:txBody>
      </p:sp>
      <p:sp>
        <p:nvSpPr>
          <p:cNvPr id="12" name="TextBox 11"/>
          <p:cNvSpPr txBox="1"/>
          <p:nvPr/>
        </p:nvSpPr>
        <p:spPr>
          <a:xfrm>
            <a:off x="1989581" y="1945461"/>
            <a:ext cx="8128233" cy="523220"/>
          </a:xfrm>
          <a:prstGeom prst="rect">
            <a:avLst/>
          </a:prstGeom>
          <a:noFill/>
        </p:spPr>
        <p:txBody>
          <a:bodyPr wrap="square" rtlCol="0">
            <a:spAutoFit/>
          </a:bodyPr>
          <a:lstStyle/>
          <a:p>
            <a:pPr algn="ctr"/>
            <a:r>
              <a:rPr lang="en-IN" sz="2800" dirty="0" smtClean="0"/>
              <a:t>Department of Computer Science Engineering </a:t>
            </a:r>
            <a:endParaRPr lang="en-IN" sz="2800" dirty="0"/>
          </a:p>
        </p:txBody>
      </p:sp>
      <p:sp>
        <p:nvSpPr>
          <p:cNvPr id="13" name="TextBox 12"/>
          <p:cNvSpPr txBox="1"/>
          <p:nvPr/>
        </p:nvSpPr>
        <p:spPr>
          <a:xfrm flipH="1">
            <a:off x="606548" y="4925568"/>
            <a:ext cx="4002027" cy="1846659"/>
          </a:xfrm>
          <a:prstGeom prst="rect">
            <a:avLst/>
          </a:prstGeom>
          <a:noFill/>
        </p:spPr>
        <p:txBody>
          <a:bodyPr wrap="square" rtlCol="0">
            <a:spAutoFit/>
          </a:bodyPr>
          <a:lstStyle/>
          <a:p>
            <a:r>
              <a:rPr lang="en-IN" sz="2400" dirty="0" smtClean="0"/>
              <a:t>Presented by</a:t>
            </a:r>
          </a:p>
          <a:p>
            <a:r>
              <a:rPr lang="en-IN" sz="2400" dirty="0" smtClean="0"/>
              <a:t>CH. </a:t>
            </a:r>
            <a:r>
              <a:rPr lang="en-IN" sz="2400" dirty="0" err="1" smtClean="0"/>
              <a:t>Niharika</a:t>
            </a:r>
            <a:r>
              <a:rPr lang="en-IN" sz="2400" dirty="0" smtClean="0"/>
              <a:t>   217R1A0516</a:t>
            </a:r>
          </a:p>
          <a:p>
            <a:r>
              <a:rPr lang="en-IN" sz="2400" dirty="0" smtClean="0"/>
              <a:t>P. </a:t>
            </a:r>
            <a:r>
              <a:rPr lang="en-IN" sz="2400" dirty="0" err="1" smtClean="0"/>
              <a:t>Nikitha</a:t>
            </a:r>
            <a:r>
              <a:rPr lang="en-IN" sz="2400" dirty="0" smtClean="0"/>
              <a:t>        227R5A0502</a:t>
            </a:r>
          </a:p>
          <a:p>
            <a:r>
              <a:rPr lang="en-IN" sz="2400" dirty="0" smtClean="0"/>
              <a:t>A. </a:t>
            </a:r>
            <a:r>
              <a:rPr lang="en-IN" sz="2400" dirty="0" err="1" smtClean="0"/>
              <a:t>Shivani</a:t>
            </a:r>
            <a:r>
              <a:rPr lang="en-IN" sz="2400" dirty="0" smtClean="0"/>
              <a:t>       217R1A0501</a:t>
            </a:r>
          </a:p>
          <a:p>
            <a:endParaRPr lang="en-IN" dirty="0"/>
          </a:p>
        </p:txBody>
      </p:sp>
      <p:sp>
        <p:nvSpPr>
          <p:cNvPr id="14" name="TextBox 13"/>
          <p:cNvSpPr txBox="1"/>
          <p:nvPr/>
        </p:nvSpPr>
        <p:spPr>
          <a:xfrm flipH="1">
            <a:off x="8593073" y="4925568"/>
            <a:ext cx="5047487" cy="1200329"/>
          </a:xfrm>
          <a:prstGeom prst="rect">
            <a:avLst/>
          </a:prstGeom>
          <a:noFill/>
        </p:spPr>
        <p:txBody>
          <a:bodyPr wrap="square" rtlCol="0">
            <a:spAutoFit/>
          </a:bodyPr>
          <a:lstStyle/>
          <a:p>
            <a:r>
              <a:rPr lang="en-US" sz="2400" dirty="0"/>
              <a:t>Under the </a:t>
            </a:r>
            <a:r>
              <a:rPr lang="en-US" sz="2400" dirty="0" smtClean="0"/>
              <a:t>Guidance of </a:t>
            </a:r>
          </a:p>
          <a:p>
            <a:r>
              <a:rPr lang="en-US" sz="2400" dirty="0" smtClean="0"/>
              <a:t>Mr. </a:t>
            </a:r>
            <a:r>
              <a:rPr lang="en-US" sz="2400" dirty="0" err="1" smtClean="0"/>
              <a:t>M.Madhusudhan</a:t>
            </a:r>
            <a:r>
              <a:rPr lang="en-US" sz="2400" dirty="0" smtClean="0"/>
              <a:t> (Assistant</a:t>
            </a:r>
            <a:r>
              <a:rPr lang="en-US" sz="2400" dirty="0"/>
              <a:t> </a:t>
            </a:r>
            <a:r>
              <a:rPr lang="en-US" sz="2400" dirty="0" smtClean="0"/>
              <a:t>Professor</a:t>
            </a:r>
            <a:r>
              <a:rPr lang="en-US" sz="2400" dirty="0"/>
              <a:t>)</a:t>
            </a:r>
            <a:endParaRPr lang="en-IN" sz="2400"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58635"/>
            <a:ext cx="6096000" cy="4928016"/>
          </a:xfrm>
          <a:prstGeom prst="rect">
            <a:avLst/>
          </a:prstGeom>
        </p:spPr>
        <p:txBody>
          <a:bodyPr>
            <a:spAutoFit/>
          </a:bodyPr>
          <a:lstStyle/>
          <a:p>
            <a:pPr>
              <a:lnSpc>
                <a:spcPct val="115000"/>
              </a:lnSpc>
              <a:spcAft>
                <a:spcPts val="1000"/>
              </a:spcAft>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HARD</a:t>
            </a:r>
            <a:r>
              <a:rPr lang="en-US" sz="2400" b="1" dirty="0">
                <a:latin typeface="Times New Roman" panose="02020603050405020304" pitchFamily="18" charset="0"/>
                <a:ea typeface="SimSun" panose="02010600030101010101" pitchFamily="2" charset="-122"/>
                <a:cs typeface="Times New Roman" panose="02020603050405020304" pitchFamily="18" charset="0"/>
              </a:rPr>
              <a:t>WARE</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REQUIRMENTS :</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System   		: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i5  </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Ram   			:  	 4 GB. </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Hard Disk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40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GB</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b="1" dirty="0">
                <a:latin typeface="Times New Roman" panose="02020603050405020304" pitchFamily="18" charset="0"/>
                <a:ea typeface="SimSun" panose="02010600030101010101" pitchFamily="2" charset="-122"/>
                <a:cs typeface="Times New Roman" panose="02020603050405020304" pitchFamily="18" charset="0"/>
              </a:rPr>
              <a:t> </a:t>
            </a:r>
            <a:endParaRPr lang="en-IN" sz="1600" dirty="0">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SOFTWARE </a:t>
            </a:r>
            <a:r>
              <a:rPr lang="en-US" sz="2400" b="1" dirty="0">
                <a:latin typeface="Times New Roman" panose="02020603050405020304" pitchFamily="18" charset="0"/>
                <a:ea typeface="SimSun" panose="02010600030101010101" pitchFamily="2" charset="-122"/>
                <a:cs typeface="Times New Roman" panose="02020603050405020304" pitchFamily="18" charset="0"/>
              </a:rPr>
              <a:t>REQUIRMENTS :</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Operating system  	:  	Windows8 or Above. </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python(version 3.7.0)</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236617" y="403598"/>
            <a:ext cx="10747757" cy="646331"/>
          </a:xfrm>
          <a:prstGeom prst="rect">
            <a:avLst/>
          </a:prstGeom>
        </p:spPr>
        <p:txBody>
          <a:bodyPr wrap="square">
            <a:spAutoFit/>
          </a:bodyPr>
          <a:lstStyle/>
          <a:p>
            <a:r>
              <a:rPr lang="en-US" sz="3600" b="1" dirty="0">
                <a:latin typeface="Times New Roman" panose="02020603050405020304" pitchFamily="18" charset="0"/>
                <a:ea typeface="SimSun" panose="02010600030101010101" pitchFamily="2" charset="-122"/>
                <a:cs typeface="Times New Roman" panose="02020603050405020304" pitchFamily="18" charset="0"/>
              </a:rPr>
              <a:t>HARDWARE &amp; SOFTWARE REQUIREMENTS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85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252550"/>
            <a:ext cx="9997440" cy="649408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NOVELITY OF PROJECT</a:t>
            </a:r>
          </a:p>
          <a:p>
            <a:pPr algn="ctr"/>
            <a:endParaRPr lang="en-US" sz="3200" dirty="0" smtClean="0"/>
          </a:p>
          <a:p>
            <a:r>
              <a:rPr lang="en-US" sz="3200" dirty="0" smtClean="0"/>
              <a:t>1.Dataset </a:t>
            </a:r>
            <a:r>
              <a:rPr lang="en-US" sz="3200" dirty="0" err="1"/>
              <a:t>Curations</a:t>
            </a:r>
            <a:r>
              <a:rPr lang="en-US" sz="3200" dirty="0"/>
              <a:t> and </a:t>
            </a:r>
            <a:r>
              <a:rPr lang="en-US" sz="3200" dirty="0" smtClean="0"/>
              <a:t>Enhancements</a:t>
            </a:r>
          </a:p>
          <a:p>
            <a:r>
              <a:rPr lang="en-US" sz="3200" dirty="0" smtClean="0"/>
              <a:t> </a:t>
            </a:r>
          </a:p>
          <a:p>
            <a:r>
              <a:rPr lang="en-US" sz="3200" dirty="0" smtClean="0"/>
              <a:t>2.Advanced </a:t>
            </a:r>
            <a:r>
              <a:rPr lang="en-US" sz="3200" dirty="0"/>
              <a:t>NLP Techniques </a:t>
            </a:r>
            <a:endParaRPr lang="en-US" sz="3200" dirty="0" smtClean="0"/>
          </a:p>
          <a:p>
            <a:endParaRPr lang="en-US" sz="3200" dirty="0" smtClean="0"/>
          </a:p>
          <a:p>
            <a:r>
              <a:rPr lang="en-US" sz="3200" dirty="0" smtClean="0"/>
              <a:t>3.Emotion </a:t>
            </a:r>
            <a:r>
              <a:rPr lang="en-US" sz="3200" dirty="0"/>
              <a:t>Classification Granularity </a:t>
            </a:r>
            <a:endParaRPr lang="en-US" sz="3200" dirty="0" smtClean="0"/>
          </a:p>
          <a:p>
            <a:endParaRPr lang="en-US" sz="3200" dirty="0" smtClean="0"/>
          </a:p>
          <a:p>
            <a:r>
              <a:rPr lang="en-US" sz="3200" dirty="0" smtClean="0"/>
              <a:t>4.Real-Time </a:t>
            </a:r>
            <a:r>
              <a:rPr lang="en-US" sz="3200" dirty="0"/>
              <a:t>Analysis and Visualization </a:t>
            </a:r>
            <a:endParaRPr lang="en-US" sz="3200" dirty="0" smtClean="0"/>
          </a:p>
          <a:p>
            <a:endParaRPr lang="en-US" sz="3200" dirty="0" smtClean="0"/>
          </a:p>
          <a:p>
            <a:r>
              <a:rPr lang="en-US" sz="3200" dirty="0" smtClean="0"/>
              <a:t>5.Impact </a:t>
            </a:r>
            <a:r>
              <a:rPr lang="en-US" sz="3200" dirty="0"/>
              <a:t>Assessment </a:t>
            </a:r>
            <a:endParaRPr lang="en-US" sz="3200" dirty="0" smtClean="0"/>
          </a:p>
          <a:p>
            <a:endParaRPr lang="en-US" sz="3200" dirty="0" smtClean="0"/>
          </a:p>
          <a:p>
            <a:r>
              <a:rPr lang="en-US" sz="3200" dirty="0" smtClean="0"/>
              <a:t>6.Ethical</a:t>
            </a:r>
            <a:r>
              <a:rPr lang="en-US" sz="3200" dirty="0"/>
              <a:t> Considerations</a:t>
            </a:r>
            <a:endParaRPr lang="en-IN" sz="3200" dirty="0"/>
          </a:p>
        </p:txBody>
      </p:sp>
    </p:spTree>
    <p:extLst>
      <p:ext uri="{BB962C8B-B14F-4D97-AF65-F5344CB8AC3E}">
        <p14:creationId xmlns:p14="http://schemas.microsoft.com/office/powerpoint/2010/main" val="160575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5090" y="960946"/>
            <a:ext cx="604704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SYSTEM ARCHITECTURE</a:t>
            </a:r>
            <a:r>
              <a:rPr lang="en-US" sz="3600" dirty="0"/>
              <a:t>​​ </a:t>
            </a:r>
          </a:p>
        </p:txBody>
      </p:sp>
      <p:pic>
        <p:nvPicPr>
          <p:cNvPr id="3" name="Picture 2" descr="E:\index.png"/>
          <p:cNvPicPr/>
          <p:nvPr/>
        </p:nvPicPr>
        <p:blipFill>
          <a:blip r:embed="rId2"/>
          <a:srcRect/>
          <a:stretch>
            <a:fillRect/>
          </a:stretch>
        </p:blipFill>
        <p:spPr>
          <a:xfrm>
            <a:off x="2767584" y="2572512"/>
            <a:ext cx="6144768" cy="2486723"/>
          </a:xfrm>
          <a:prstGeom prst="rect">
            <a:avLst/>
          </a:prstGeom>
          <a:noFill/>
          <a:ln w="9525">
            <a:noFill/>
            <a:miter lim="800000"/>
            <a:headEnd/>
            <a:tailEnd/>
          </a:ln>
        </p:spPr>
      </p:pic>
    </p:spTree>
    <p:extLst>
      <p:ext uri="{BB962C8B-B14F-4D97-AF65-F5344CB8AC3E}">
        <p14:creationId xmlns:p14="http://schemas.microsoft.com/office/powerpoint/2010/main" val="66141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8121" y="3244334"/>
            <a:ext cx="184731" cy="369332"/>
          </a:xfrm>
          <a:prstGeom prst="rect">
            <a:avLst/>
          </a:prstGeom>
        </p:spPr>
        <p:txBody>
          <a:bodyPr wrap="none">
            <a:spAutoFit/>
          </a:bodyPr>
          <a:lstStyle/>
          <a:p>
            <a:r>
              <a:rPr lang="en-US" dirty="0" smtClean="0"/>
              <a:t>​</a:t>
            </a:r>
            <a:endParaRPr lang="en-IN" dirty="0"/>
          </a:p>
        </p:txBody>
      </p:sp>
      <p:sp>
        <p:nvSpPr>
          <p:cNvPr id="3" name="Rectangle 2"/>
          <p:cNvSpPr/>
          <p:nvPr/>
        </p:nvSpPr>
        <p:spPr>
          <a:xfrm>
            <a:off x="3993420" y="88713"/>
            <a:ext cx="3254224" cy="646331"/>
          </a:xfrm>
          <a:prstGeom prst="rect">
            <a:avLst/>
          </a:prstGeom>
        </p:spPr>
        <p:txBody>
          <a:bodyPr wrap="none">
            <a:spAutoFit/>
          </a:bodyPr>
          <a:lstStyle/>
          <a:p>
            <a:r>
              <a:rPr lang="en-US" sz="3600" dirty="0"/>
              <a:t>UML DIAGRAM​​S</a:t>
            </a:r>
            <a:endParaRPr lang="en-IN" sz="3600" dirty="0"/>
          </a:p>
        </p:txBody>
      </p:sp>
      <p:sp>
        <p:nvSpPr>
          <p:cNvPr id="5" name="TextBox 4"/>
          <p:cNvSpPr txBox="1"/>
          <p:nvPr/>
        </p:nvSpPr>
        <p:spPr>
          <a:xfrm>
            <a:off x="9640389" y="3096768"/>
            <a:ext cx="2175401" cy="1200329"/>
          </a:xfrm>
          <a:prstGeom prst="rect">
            <a:avLst/>
          </a:prstGeom>
          <a:noFill/>
        </p:spPr>
        <p:txBody>
          <a:bodyPr wrap="square" rtlCol="0">
            <a:spAutoFit/>
          </a:bodyPr>
          <a:lstStyle/>
          <a:p>
            <a:r>
              <a:rPr lang="en-IN" sz="3600" dirty="0" err="1" smtClean="0"/>
              <a:t>UseCase</a:t>
            </a:r>
            <a:r>
              <a:rPr lang="en-IN" sz="3600" dirty="0" smtClean="0"/>
              <a:t> Diagram </a:t>
            </a:r>
            <a:endParaRPr lang="en-IN"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833437"/>
            <a:ext cx="8136527" cy="5191125"/>
          </a:xfrm>
          <a:prstGeom prst="rect">
            <a:avLst/>
          </a:prstGeom>
        </p:spPr>
      </p:pic>
    </p:spTree>
    <p:extLst>
      <p:ext uri="{BB962C8B-B14F-4D97-AF65-F5344CB8AC3E}">
        <p14:creationId xmlns:p14="http://schemas.microsoft.com/office/powerpoint/2010/main" val="414676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73312" y="3011424"/>
            <a:ext cx="2194560" cy="1200329"/>
          </a:xfrm>
          <a:prstGeom prst="rect">
            <a:avLst/>
          </a:prstGeom>
          <a:noFill/>
        </p:spPr>
        <p:txBody>
          <a:bodyPr wrap="square" rtlCol="0">
            <a:spAutoFit/>
          </a:bodyPr>
          <a:lstStyle/>
          <a:p>
            <a:r>
              <a:rPr lang="en-IN" sz="3600" dirty="0" smtClean="0"/>
              <a:t>Class Diagram </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 y="866775"/>
            <a:ext cx="8163416" cy="5124450"/>
          </a:xfrm>
          <a:prstGeom prst="rect">
            <a:avLst/>
          </a:prstGeom>
        </p:spPr>
      </p:pic>
    </p:spTree>
    <p:extLst>
      <p:ext uri="{BB962C8B-B14F-4D97-AF65-F5344CB8AC3E}">
        <p14:creationId xmlns:p14="http://schemas.microsoft.com/office/powerpoint/2010/main" val="129476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52" y="755904"/>
            <a:ext cx="7329887" cy="5779008"/>
          </a:xfrm>
          <a:prstGeom prst="rect">
            <a:avLst/>
          </a:prstGeom>
        </p:spPr>
      </p:pic>
      <p:sp>
        <p:nvSpPr>
          <p:cNvPr id="3" name="TextBox 2"/>
          <p:cNvSpPr txBox="1"/>
          <p:nvPr/>
        </p:nvSpPr>
        <p:spPr>
          <a:xfrm>
            <a:off x="9107424" y="3145537"/>
            <a:ext cx="2267712" cy="1477328"/>
          </a:xfrm>
          <a:prstGeom prst="rect">
            <a:avLst/>
          </a:prstGeom>
          <a:noFill/>
        </p:spPr>
        <p:txBody>
          <a:bodyPr wrap="square" rtlCol="0">
            <a:spAutoFit/>
          </a:bodyPr>
          <a:lstStyle/>
          <a:p>
            <a:r>
              <a:rPr lang="en-IN" sz="3600" dirty="0" smtClean="0"/>
              <a:t>Sequence Diagram </a:t>
            </a:r>
          </a:p>
          <a:p>
            <a:endParaRPr lang="en-IN" dirty="0"/>
          </a:p>
        </p:txBody>
      </p:sp>
    </p:spTree>
    <p:extLst>
      <p:ext uri="{BB962C8B-B14F-4D97-AF65-F5344CB8AC3E}">
        <p14:creationId xmlns:p14="http://schemas.microsoft.com/office/powerpoint/2010/main" val="27863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5428" y="2419506"/>
            <a:ext cx="3483429" cy="1323439"/>
          </a:xfrm>
          <a:prstGeom prst="rect">
            <a:avLst/>
          </a:prstGeom>
          <a:noFill/>
        </p:spPr>
        <p:txBody>
          <a:bodyPr wrap="square" rtlCol="0">
            <a:spAutoFit/>
          </a:bodyPr>
          <a:lstStyle/>
          <a:p>
            <a:r>
              <a:rPr lang="en-IN" sz="4000" dirty="0" smtClean="0"/>
              <a:t>Activity Diagram</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20" y="357052"/>
            <a:ext cx="2760617" cy="5495108"/>
          </a:xfrm>
          <a:prstGeom prst="rect">
            <a:avLst/>
          </a:prstGeom>
        </p:spPr>
      </p:pic>
    </p:spTree>
    <p:extLst>
      <p:ext uri="{BB962C8B-B14F-4D97-AF65-F5344CB8AC3E}">
        <p14:creationId xmlns:p14="http://schemas.microsoft.com/office/powerpoint/2010/main" val="119270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976" y="475865"/>
            <a:ext cx="10241280" cy="6065635"/>
          </a:xfrm>
          <a:prstGeom prst="rect">
            <a:avLst/>
          </a:prstGeom>
        </p:spPr>
        <p:txBody>
          <a:bodyPr wrap="square">
            <a:spAutoFit/>
          </a:bodyPr>
          <a:lstStyle/>
          <a:p>
            <a:pPr algn="ctr">
              <a:lnSpc>
                <a:spcPct val="115000"/>
              </a:lnSpc>
              <a:spcBef>
                <a:spcPts val="1000"/>
              </a:spcBef>
              <a:spcAft>
                <a:spcPts val="0"/>
              </a:spcAft>
            </a:pPr>
            <a:r>
              <a:rPr lang="en-US" sz="3600" b="1" dirty="0" smtClean="0">
                <a:latin typeface="Cambria" panose="02040503050406030204" pitchFamily="18" charset="0"/>
                <a:ea typeface="SimSun" panose="02010600030101010101" pitchFamily="2" charset="-122"/>
                <a:cs typeface="Times New Roman" panose="02020603050405020304" pitchFamily="18" charset="0"/>
              </a:rPr>
              <a:t>MODULES</a:t>
            </a:r>
            <a:endParaRPr lang="en-IN" sz="3600" b="1" dirty="0">
              <a:solidFill>
                <a:srgbClr val="4F81BD"/>
              </a:solidFill>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SimSun" panose="02010600030101010101" pitchFamily="2" charset="-122"/>
                <a:cs typeface="Times New Roman" panose="02020603050405020304" pitchFamily="18" charset="0"/>
              </a:rPr>
              <a:t>To implement this project we have designed following modules</a:t>
            </a:r>
            <a:endParaRPr lang="en-IN" sz="28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mj-lt"/>
              <a:buAutoNum type="arabicParenR"/>
            </a:pPr>
            <a:r>
              <a:rPr lang="en-US" sz="2400" dirty="0">
                <a:latin typeface="Times New Roman" panose="02020603050405020304" pitchFamily="18" charset="0"/>
                <a:ea typeface="SimSun" panose="02010600030101010101" pitchFamily="2" charset="-122"/>
                <a:cs typeface="Times New Roman" panose="02020603050405020304" pitchFamily="18" charset="0"/>
              </a:rPr>
              <a:t>Upload Tweets Dataset: using this module we will upload tweets messages to application</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mj-lt"/>
              <a:buAutoNum type="arabicParenR"/>
            </a:pPr>
            <a:r>
              <a:rPr lang="en-US" sz="2400" dirty="0">
                <a:latin typeface="Times New Roman" panose="02020603050405020304" pitchFamily="18" charset="0"/>
                <a:ea typeface="SimSun" panose="02010600030101010101" pitchFamily="2" charset="-122"/>
                <a:cs typeface="Times New Roman" panose="02020603050405020304" pitchFamily="18" charset="0"/>
              </a:rPr>
              <a:t>Preprocess Dataset using Spacy: using this module we will read each tweets and then apply spacy algorithm to clean and processed tweets</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mj-lt"/>
              <a:buAutoNum type="arabicParenR"/>
            </a:pPr>
            <a:r>
              <a:rPr lang="en-US" sz="2400" dirty="0">
                <a:latin typeface="Times New Roman" panose="02020603050405020304" pitchFamily="18" charset="0"/>
                <a:ea typeface="SimSun" panose="02010600030101010101" pitchFamily="2" charset="-122"/>
                <a:cs typeface="Times New Roman" panose="02020603050405020304" pitchFamily="18" charset="0"/>
              </a:rPr>
              <a:t>Load Emotion Detection Model: using this module we will load emotion detection machine learning algorithm</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mj-lt"/>
              <a:buAutoNum type="arabicParenR"/>
            </a:pPr>
            <a:r>
              <a:rPr lang="en-US" sz="2400" dirty="0">
                <a:latin typeface="Times New Roman" panose="02020603050405020304" pitchFamily="18" charset="0"/>
                <a:ea typeface="SimSun" panose="02010600030101010101" pitchFamily="2" charset="-122"/>
                <a:cs typeface="Times New Roman" panose="02020603050405020304" pitchFamily="18" charset="0"/>
              </a:rPr>
              <a:t>Emotion Detection from Processed Tweets: using this module we will apply each processed tweet on machine learning model which will predict emotion from given tweet</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mj-lt"/>
              <a:buAutoNum type="arabicParenR"/>
            </a:pPr>
            <a:r>
              <a:rPr lang="en-US" sz="2400" dirty="0">
                <a:latin typeface="Times New Roman" panose="02020603050405020304" pitchFamily="18" charset="0"/>
                <a:ea typeface="SimSun" panose="02010600030101010101" pitchFamily="2" charset="-122"/>
                <a:cs typeface="Times New Roman" panose="02020603050405020304" pitchFamily="18" charset="0"/>
              </a:rPr>
              <a:t>Emotion Graph: using this module we will plot emotion graph from all tweets</a:t>
            </a:r>
            <a:endParaRPr lang="en-IN" sz="2400" dirty="0">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400" dirty="0">
                <a:latin typeface="Calibri" panose="020F0502020204030204" pitchFamily="34" charset="0"/>
                <a:ea typeface="SimSun" panose="02010600030101010101" pitchFamily="2" charset="-122"/>
                <a:cs typeface="Times New Roman" panose="02020603050405020304" pitchFamily="18" charset="0"/>
              </a:rPr>
              <a:t> </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096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val="461642570"/>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482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359" y="409304"/>
            <a:ext cx="8891451"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SAMPLE CODE</a:t>
            </a:r>
            <a:endParaRPr lang="en-IN"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84" y="1062444"/>
            <a:ext cx="5764782" cy="55279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51" y="1088569"/>
            <a:ext cx="5456396" cy="5501792"/>
          </a:xfrm>
          <a:prstGeom prst="rect">
            <a:avLst/>
          </a:prstGeom>
        </p:spPr>
      </p:pic>
    </p:spTree>
    <p:extLst>
      <p:ext uri="{BB962C8B-B14F-4D97-AF65-F5344CB8AC3E}">
        <p14:creationId xmlns:p14="http://schemas.microsoft.com/office/powerpoint/2010/main" val="28805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5691" y="285641"/>
            <a:ext cx="7323909" cy="6186309"/>
          </a:xfrm>
          <a:prstGeom prst="rect">
            <a:avLst/>
          </a:prstGeom>
          <a:noFill/>
        </p:spPr>
        <p:txBody>
          <a:bodyPr wrap="square" rtlCol="0">
            <a:spAutoFit/>
          </a:bodyPr>
          <a:lstStyle/>
          <a:p>
            <a:pPr algn="ctr"/>
            <a:r>
              <a:rPr lang="en-US" sz="4000" dirty="0" smtClean="0"/>
              <a:t>TABLE OF CONTENTS</a:t>
            </a:r>
          </a:p>
          <a:p>
            <a:pPr algn="ctr"/>
            <a:endParaRPr lang="en-US" sz="4000" dirty="0" smtClean="0"/>
          </a:p>
          <a:p>
            <a:pPr marL="571500" indent="-571500">
              <a:buFont typeface="Arial" panose="020B0604020202020204" pitchFamily="34" charset="0"/>
              <a:buChar char="•"/>
            </a:pPr>
            <a:r>
              <a:rPr lang="en-IN" sz="2400" dirty="0" smtClean="0"/>
              <a:t>INTRODUCTION </a:t>
            </a:r>
            <a:endParaRPr lang="en-US" sz="2400" dirty="0" smtClean="0"/>
          </a:p>
          <a:p>
            <a:pPr marL="571500" indent="-571500">
              <a:buFont typeface="Arial" panose="020B0604020202020204" pitchFamily="34" charset="0"/>
              <a:buChar char="•"/>
            </a:pPr>
            <a:r>
              <a:rPr lang="en-US" sz="2400" dirty="0" smtClean="0"/>
              <a:t>EXISTING </a:t>
            </a:r>
            <a:r>
              <a:rPr lang="en-US" sz="2400" dirty="0"/>
              <a:t>SYSTEM</a:t>
            </a:r>
            <a:r>
              <a:rPr lang="en-US" sz="2400" dirty="0" smtClean="0"/>
              <a:t>​​</a:t>
            </a:r>
          </a:p>
          <a:p>
            <a:pPr marL="571500" indent="-571500">
              <a:buFont typeface="Arial" panose="020B0604020202020204" pitchFamily="34" charset="0"/>
              <a:buChar char="•"/>
            </a:pPr>
            <a:r>
              <a:rPr lang="en-US" sz="2400" dirty="0" smtClean="0"/>
              <a:t>DISADVANTAGES​​</a:t>
            </a:r>
          </a:p>
          <a:p>
            <a:pPr marL="571500" indent="-571500">
              <a:buFont typeface="Arial" panose="020B0604020202020204" pitchFamily="34" charset="0"/>
              <a:buChar char="•"/>
            </a:pPr>
            <a:r>
              <a:rPr lang="en-US" sz="2400" dirty="0" smtClean="0"/>
              <a:t>PROPOSED </a:t>
            </a:r>
            <a:r>
              <a:rPr lang="en-US" sz="2400" dirty="0"/>
              <a:t>SYSTEM ​​ </a:t>
            </a:r>
            <a:endParaRPr lang="en-US" sz="2400" dirty="0" smtClean="0"/>
          </a:p>
          <a:p>
            <a:pPr marL="571500" indent="-571500">
              <a:buFont typeface="Arial" panose="020B0604020202020204" pitchFamily="34" charset="0"/>
              <a:buChar char="•"/>
            </a:pPr>
            <a:r>
              <a:rPr lang="en-US" sz="2400" dirty="0" smtClean="0"/>
              <a:t>SYSTEM REQUIREMENTS</a:t>
            </a:r>
          </a:p>
          <a:p>
            <a:pPr marL="571500" indent="-571500">
              <a:buFont typeface="Arial" panose="020B0604020202020204" pitchFamily="34" charset="0"/>
              <a:buChar char="•"/>
            </a:pPr>
            <a:r>
              <a:rPr lang="en-US" sz="2400" dirty="0" smtClean="0"/>
              <a:t>​​</a:t>
            </a:r>
            <a:r>
              <a:rPr lang="en-US" sz="2400" dirty="0"/>
              <a:t>ADVANTAGES</a:t>
            </a:r>
            <a:r>
              <a:rPr lang="en-US" sz="2400" dirty="0" smtClean="0"/>
              <a:t>​​</a:t>
            </a:r>
          </a:p>
          <a:p>
            <a:pPr marL="571500" indent="-571500">
              <a:buFont typeface="Arial" panose="020B0604020202020204" pitchFamily="34" charset="0"/>
              <a:buChar char="•"/>
            </a:pPr>
            <a:r>
              <a:rPr lang="en-US" sz="2400" dirty="0" smtClean="0"/>
              <a:t>SYSTEM </a:t>
            </a:r>
            <a:r>
              <a:rPr lang="en-US" sz="2400" dirty="0"/>
              <a:t>ARCHITECTURE</a:t>
            </a:r>
            <a:r>
              <a:rPr lang="en-US" sz="2400" dirty="0" smtClean="0"/>
              <a:t>​​ </a:t>
            </a:r>
          </a:p>
          <a:p>
            <a:pPr marL="571500" indent="-571500">
              <a:buFont typeface="Arial" panose="020B0604020202020204" pitchFamily="34" charset="0"/>
              <a:buChar char="•"/>
            </a:pPr>
            <a:r>
              <a:rPr lang="en-US" sz="2400" dirty="0" smtClean="0"/>
              <a:t>UML </a:t>
            </a:r>
            <a:r>
              <a:rPr lang="en-US" sz="2400" dirty="0"/>
              <a:t>DIAGRAM</a:t>
            </a:r>
            <a:r>
              <a:rPr lang="en-US" sz="2400" dirty="0" smtClean="0"/>
              <a:t>​​</a:t>
            </a:r>
            <a:r>
              <a:rPr lang="en-US" sz="2400" dirty="0"/>
              <a:t>S</a:t>
            </a:r>
            <a:r>
              <a:rPr lang="en-US" sz="2400" dirty="0" smtClean="0"/>
              <a:t>​</a:t>
            </a:r>
          </a:p>
          <a:p>
            <a:pPr marL="571500" indent="-571500">
              <a:buFont typeface="Arial" panose="020B0604020202020204" pitchFamily="34" charset="0"/>
              <a:buChar char="•"/>
            </a:pPr>
            <a:r>
              <a:rPr lang="en-US" sz="2400" dirty="0" smtClean="0"/>
              <a:t>MODULES</a:t>
            </a:r>
          </a:p>
          <a:p>
            <a:pPr marL="571500" indent="-571500">
              <a:buFont typeface="Arial" panose="020B0604020202020204" pitchFamily="34" charset="0"/>
              <a:buChar char="•"/>
            </a:pPr>
            <a:r>
              <a:rPr lang="en-US" sz="2400" dirty="0" smtClean="0"/>
              <a:t>SAMPLE CODE</a:t>
            </a:r>
          </a:p>
          <a:p>
            <a:pPr marL="571500" indent="-571500">
              <a:buFont typeface="Arial" panose="020B0604020202020204" pitchFamily="34" charset="0"/>
              <a:buChar char="•"/>
            </a:pPr>
            <a:r>
              <a:rPr lang="en-US" sz="2400" dirty="0" smtClean="0"/>
              <a:t>RESULTS</a:t>
            </a:r>
          </a:p>
          <a:p>
            <a:pPr marL="571500" indent="-571500">
              <a:buFont typeface="Arial" panose="020B0604020202020204" pitchFamily="34" charset="0"/>
              <a:buChar char="•"/>
            </a:pPr>
            <a:r>
              <a:rPr lang="en-US" sz="2400" dirty="0" smtClean="0"/>
              <a:t>CONCLUSION</a:t>
            </a:r>
          </a:p>
          <a:p>
            <a:pPr marL="571500" indent="-571500">
              <a:buFont typeface="Arial" panose="020B0604020202020204" pitchFamily="34" charset="0"/>
              <a:buChar char="•"/>
            </a:pPr>
            <a:endParaRPr lang="en-IN" sz="2800" dirty="0"/>
          </a:p>
        </p:txBody>
      </p:sp>
      <p:sp>
        <p:nvSpPr>
          <p:cNvPr id="3" name="TextBox 2"/>
          <p:cNvSpPr txBox="1"/>
          <p:nvPr/>
        </p:nvSpPr>
        <p:spPr>
          <a:xfrm>
            <a:off x="6017622" y="1402081"/>
            <a:ext cx="535577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FUTURE SCOPE</a:t>
            </a:r>
          </a:p>
          <a:p>
            <a:pPr marL="342900" indent="-342900">
              <a:buFont typeface="Arial" panose="020B0604020202020204" pitchFamily="34" charset="0"/>
              <a:buChar char="•"/>
            </a:pPr>
            <a:r>
              <a:rPr lang="en-US" sz="2400" dirty="0" smtClean="0"/>
              <a:t>REFERENCES</a:t>
            </a:r>
            <a:endParaRPr lang="en-IN" sz="2400" dirty="0"/>
          </a:p>
        </p:txBody>
      </p:sp>
    </p:spTree>
    <p:extLst>
      <p:ext uri="{BB962C8B-B14F-4D97-AF65-F5344CB8AC3E}">
        <p14:creationId xmlns:p14="http://schemas.microsoft.com/office/powerpoint/2010/main" val="222915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 y="770844"/>
            <a:ext cx="7181307" cy="5445002"/>
          </a:xfrm>
          <a:prstGeom prst="rect">
            <a:avLst/>
          </a:prstGeom>
        </p:spPr>
      </p:pic>
    </p:spTree>
    <p:extLst>
      <p:ext uri="{BB962C8B-B14F-4D97-AF65-F5344CB8AC3E}">
        <p14:creationId xmlns:p14="http://schemas.microsoft.com/office/powerpoint/2010/main" val="609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81138" y="1927415"/>
            <a:ext cx="7657212" cy="3607753"/>
          </a:xfrm>
          <a:prstGeom prst="rect">
            <a:avLst/>
          </a:prstGeom>
        </p:spPr>
      </p:pic>
      <p:sp>
        <p:nvSpPr>
          <p:cNvPr id="6" name="TextBox 5"/>
          <p:cNvSpPr txBox="1"/>
          <p:nvPr/>
        </p:nvSpPr>
        <p:spPr>
          <a:xfrm>
            <a:off x="981138" y="1170432"/>
            <a:ext cx="10094976" cy="461665"/>
          </a:xfrm>
          <a:prstGeom prst="rect">
            <a:avLst/>
          </a:prstGeom>
          <a:noFill/>
        </p:spPr>
        <p:txBody>
          <a:bodyPr wrap="square" rtlCol="0">
            <a:spAutoFit/>
          </a:bodyPr>
          <a:lstStyle/>
          <a:p>
            <a:r>
              <a:rPr lang="en-US" sz="2400" dirty="0"/>
              <a:t>To run project double click on ‘run.bat’ file to get below screen</a:t>
            </a:r>
            <a:endParaRPr lang="en-IN" sz="2400" dirty="0"/>
          </a:p>
        </p:txBody>
      </p:sp>
      <p:sp>
        <p:nvSpPr>
          <p:cNvPr id="7" name="TextBox 6"/>
          <p:cNvSpPr txBox="1"/>
          <p:nvPr/>
        </p:nvSpPr>
        <p:spPr>
          <a:xfrm>
            <a:off x="3669792" y="405907"/>
            <a:ext cx="3864864"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SCREEN SHORTS</a:t>
            </a:r>
            <a:endParaRPr lang="en-IN"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81138" y="5922818"/>
            <a:ext cx="9760014" cy="830997"/>
          </a:xfrm>
          <a:prstGeom prst="rect">
            <a:avLst/>
          </a:prstGeom>
          <a:noFill/>
        </p:spPr>
        <p:txBody>
          <a:bodyPr wrap="square" rtlCol="0">
            <a:spAutoFit/>
          </a:bodyPr>
          <a:lstStyle/>
          <a:p>
            <a:r>
              <a:rPr lang="en-US" sz="2400" dirty="0"/>
              <a:t>In above screen click on ‘Upload Tweets Dataset’ button to load tweets and get below output</a:t>
            </a:r>
            <a:endParaRPr lang="en-IN" sz="2400" dirty="0"/>
          </a:p>
        </p:txBody>
      </p:sp>
    </p:spTree>
    <p:extLst>
      <p:ext uri="{BB962C8B-B14F-4D97-AF65-F5344CB8AC3E}">
        <p14:creationId xmlns:p14="http://schemas.microsoft.com/office/powerpoint/2010/main" val="370755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33" y="682942"/>
            <a:ext cx="9302496" cy="4779074"/>
          </a:xfrm>
          <a:prstGeom prst="rect">
            <a:avLst/>
          </a:prstGeom>
        </p:spPr>
      </p:pic>
      <p:sp>
        <p:nvSpPr>
          <p:cNvPr id="3" name="TextBox 2"/>
          <p:cNvSpPr txBox="1"/>
          <p:nvPr/>
        </p:nvSpPr>
        <p:spPr>
          <a:xfrm>
            <a:off x="731520" y="5766816"/>
            <a:ext cx="10302240" cy="830997"/>
          </a:xfrm>
          <a:prstGeom prst="rect">
            <a:avLst/>
          </a:prstGeom>
          <a:noFill/>
        </p:spPr>
        <p:txBody>
          <a:bodyPr wrap="square" rtlCol="0">
            <a:spAutoFit/>
          </a:bodyPr>
          <a:lstStyle/>
          <a:p>
            <a:r>
              <a:rPr lang="en-US" sz="2400" dirty="0"/>
              <a:t>In above screen selecting and uploading tweets dataset and then click on ‘Open’ button to get below output</a:t>
            </a:r>
            <a:endParaRPr lang="en-IN" sz="2400" dirty="0"/>
          </a:p>
        </p:txBody>
      </p:sp>
    </p:spTree>
    <p:extLst>
      <p:ext uri="{BB962C8B-B14F-4D97-AF65-F5344CB8AC3E}">
        <p14:creationId xmlns:p14="http://schemas.microsoft.com/office/powerpoint/2010/main" val="1581741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1791" y="404872"/>
            <a:ext cx="9046465" cy="4632960"/>
          </a:xfrm>
          <a:prstGeom prst="rect">
            <a:avLst/>
          </a:prstGeom>
        </p:spPr>
      </p:pic>
      <p:sp>
        <p:nvSpPr>
          <p:cNvPr id="3" name="Rectangle 2"/>
          <p:cNvSpPr/>
          <p:nvPr/>
        </p:nvSpPr>
        <p:spPr>
          <a:xfrm>
            <a:off x="597408" y="5037832"/>
            <a:ext cx="11143488" cy="1339662"/>
          </a:xfrm>
          <a:prstGeom prst="rect">
            <a:avLst/>
          </a:prstGeom>
        </p:spPr>
        <p:txBody>
          <a:bodyPr wrap="square">
            <a:spAutoFit/>
          </a:bodyPr>
          <a:lstStyle/>
          <a:p>
            <a:pPr algn="just">
              <a:lnSpc>
                <a:spcPct val="115000"/>
              </a:lnSpc>
              <a:spcAft>
                <a:spcPts val="10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In above screen we can see dataset loaded and tweets contains total unstructured text with stop words and special symbols and now click on ‘Preprocess Dataset using Spacy’ to clean tweets and get below output</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806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27313" y="413638"/>
            <a:ext cx="9065071" cy="4426586"/>
          </a:xfrm>
          <a:prstGeom prst="rect">
            <a:avLst/>
          </a:prstGeom>
        </p:spPr>
      </p:pic>
      <p:sp>
        <p:nvSpPr>
          <p:cNvPr id="3" name="TextBox 2"/>
          <p:cNvSpPr txBox="1"/>
          <p:nvPr/>
        </p:nvSpPr>
        <p:spPr>
          <a:xfrm>
            <a:off x="621792" y="5145024"/>
            <a:ext cx="11143488" cy="1569660"/>
          </a:xfrm>
          <a:prstGeom prst="rect">
            <a:avLst/>
          </a:prstGeom>
          <a:noFill/>
        </p:spPr>
        <p:txBody>
          <a:bodyPr wrap="square" rtlCol="0">
            <a:spAutoFit/>
          </a:bodyPr>
          <a:lstStyle/>
          <a:p>
            <a:r>
              <a:rPr lang="en-US" sz="2400" dirty="0"/>
              <a:t>In above screen Preprocessing completed and we can see all tweets contains only text with clean words and now click ‘Ok’ button and then click on ‘Load Emotion Detection Model’ button to load machine learning model for emotion detection and get below output</a:t>
            </a:r>
            <a:endParaRPr lang="en-IN" sz="2400" dirty="0"/>
          </a:p>
        </p:txBody>
      </p:sp>
    </p:spTree>
    <p:extLst>
      <p:ext uri="{BB962C8B-B14F-4D97-AF65-F5344CB8AC3E}">
        <p14:creationId xmlns:p14="http://schemas.microsoft.com/office/powerpoint/2010/main" val="166347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41248" y="353569"/>
            <a:ext cx="7351776" cy="3925823"/>
          </a:xfrm>
          <a:prstGeom prst="rect">
            <a:avLst/>
          </a:prstGeom>
        </p:spPr>
      </p:pic>
      <p:sp>
        <p:nvSpPr>
          <p:cNvPr id="3" name="TextBox 2"/>
          <p:cNvSpPr txBox="1"/>
          <p:nvPr/>
        </p:nvSpPr>
        <p:spPr>
          <a:xfrm>
            <a:off x="938784" y="4632960"/>
            <a:ext cx="10509504" cy="1200329"/>
          </a:xfrm>
          <a:prstGeom prst="rect">
            <a:avLst/>
          </a:prstGeom>
          <a:noFill/>
        </p:spPr>
        <p:txBody>
          <a:bodyPr wrap="square" rtlCol="0">
            <a:spAutoFit/>
          </a:bodyPr>
          <a:lstStyle/>
          <a:p>
            <a:r>
              <a:rPr lang="en-US" sz="2400" dirty="0"/>
              <a:t>In above screen before arrow symbol =</a:t>
            </a:r>
            <a:r>
              <a:rPr lang="en-US" sz="2400" dirty="0">
                <a:sym typeface="Wingdings" panose="05000000000000000000" pitchFamily="2" charset="2"/>
              </a:rPr>
              <a:t></a:t>
            </a:r>
            <a:r>
              <a:rPr lang="en-US" sz="2400" dirty="0"/>
              <a:t> we can see clean tweet messages and after arrow symbol we can see predicted emotion as ‘Positive, Negative or Neutral’ and scroll down above screen to view all messages</a:t>
            </a:r>
            <a:endParaRPr lang="en-IN" sz="2400" dirty="0"/>
          </a:p>
        </p:txBody>
      </p:sp>
    </p:spTree>
    <p:extLst>
      <p:ext uri="{BB962C8B-B14F-4D97-AF65-F5344CB8AC3E}">
        <p14:creationId xmlns:p14="http://schemas.microsoft.com/office/powerpoint/2010/main" val="331731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02505" y="1497874"/>
            <a:ext cx="8154706" cy="3805647"/>
          </a:xfrm>
          <a:prstGeom prst="rect">
            <a:avLst/>
          </a:prstGeom>
        </p:spPr>
      </p:pic>
      <p:sp>
        <p:nvSpPr>
          <p:cNvPr id="3" name="TextBox 2"/>
          <p:cNvSpPr txBox="1"/>
          <p:nvPr/>
        </p:nvSpPr>
        <p:spPr>
          <a:xfrm>
            <a:off x="1024128" y="5424469"/>
            <a:ext cx="9790176" cy="830997"/>
          </a:xfrm>
          <a:prstGeom prst="rect">
            <a:avLst/>
          </a:prstGeom>
          <a:noFill/>
        </p:spPr>
        <p:txBody>
          <a:bodyPr wrap="square" rtlCol="0">
            <a:spAutoFit/>
          </a:bodyPr>
          <a:lstStyle/>
          <a:p>
            <a:r>
              <a:rPr lang="en-US" sz="2400" dirty="0"/>
              <a:t>In above screen we can see all tweets with emotion and now click on ‘Emotion Graph’ to know tweets percentage in each emotion</a:t>
            </a:r>
            <a:endParaRPr lang="en-IN" sz="2400" dirty="0"/>
          </a:p>
        </p:txBody>
      </p:sp>
      <p:sp>
        <p:nvSpPr>
          <p:cNvPr id="4" name="TextBox 3"/>
          <p:cNvSpPr txBox="1"/>
          <p:nvPr/>
        </p:nvSpPr>
        <p:spPr>
          <a:xfrm>
            <a:off x="2090058" y="556643"/>
            <a:ext cx="5538651" cy="523220"/>
          </a:xfrm>
          <a:prstGeom prst="rect">
            <a:avLst/>
          </a:prstGeom>
          <a:noFill/>
        </p:spPr>
        <p:txBody>
          <a:bodyPr wrap="square" rtlCol="0">
            <a:spAutoFit/>
          </a:bodyPr>
          <a:lstStyle/>
          <a:p>
            <a:pPr algn="ctr"/>
            <a:r>
              <a:rPr lang="en-IN" sz="2800" b="1" dirty="0" smtClean="0">
                <a:latin typeface="Times New Roman" panose="02020603050405020304" pitchFamily="18" charset="0"/>
                <a:cs typeface="Times New Roman" panose="02020603050405020304" pitchFamily="18" charset="0"/>
              </a:rPr>
              <a:t>RESULT: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479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884" y="90215"/>
            <a:ext cx="3583032" cy="1457387"/>
          </a:xfrm>
          <a:prstGeom prst="rect">
            <a:avLst/>
          </a:prstGeom>
        </p:spPr>
        <p:txBody>
          <a:bodyPr wrap="none">
            <a:spAutoFit/>
          </a:bodyPr>
          <a:lstStyle/>
          <a:p>
            <a:pPr algn="ctr">
              <a:lnSpc>
                <a:spcPct val="115000"/>
              </a:lnSpc>
              <a:spcAft>
                <a:spcPts val="1000"/>
              </a:spcAft>
            </a:pPr>
            <a:r>
              <a:rPr lang="en-US" sz="3600" b="1" dirty="0">
                <a:latin typeface="Times New Roman" panose="02020603050405020304" pitchFamily="18" charset="0"/>
                <a:ea typeface="SimSun" panose="02010600030101010101" pitchFamily="2" charset="-122"/>
                <a:cs typeface="Times New Roman" panose="02020603050405020304" pitchFamily="18" charset="0"/>
              </a:rPr>
              <a:t>CONCLUSION </a:t>
            </a:r>
            <a:r>
              <a:rPr lang="en-US" sz="3600" b="1" dirty="0" smtClean="0">
                <a:latin typeface="Times New Roman" panose="02020603050405020304" pitchFamily="18" charset="0"/>
                <a:ea typeface="SimSun" panose="02010600030101010101" pitchFamily="2" charset="-122"/>
                <a:cs typeface="Times New Roman" panose="02020603050405020304" pitchFamily="18" charset="0"/>
              </a:rPr>
              <a:t>:</a:t>
            </a:r>
          </a:p>
          <a:p>
            <a:pPr algn="ctr">
              <a:lnSpc>
                <a:spcPct val="115000"/>
              </a:lnSpc>
              <a:spcAft>
                <a:spcPts val="1000"/>
              </a:spcAft>
            </a:pPr>
            <a:endParaRPr lang="en-IN" sz="3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TextBox 2"/>
          <p:cNvSpPr txBox="1"/>
          <p:nvPr/>
        </p:nvSpPr>
        <p:spPr>
          <a:xfrm>
            <a:off x="499872" y="998770"/>
            <a:ext cx="11411712" cy="5016758"/>
          </a:xfrm>
          <a:prstGeom prst="rect">
            <a:avLst/>
          </a:prstGeom>
          <a:noFill/>
        </p:spPr>
        <p:txBody>
          <a:bodyPr wrap="square" rtlCol="0">
            <a:spAutoFit/>
          </a:bodyPr>
          <a:lstStyle/>
          <a:p>
            <a:pPr marL="571500" indent="-571500">
              <a:buFont typeface="Wingdings" panose="05000000000000000000" pitchFamily="2" charset="2"/>
              <a:buChar char="v"/>
            </a:pPr>
            <a:r>
              <a:rPr lang="en-US" sz="3200" dirty="0"/>
              <a:t>Detecting emotion from text is a challenging work and most of the research works have some kind limitations most importantly, language ambiguity, multiple emotion bearing text, text which does not contain any emotion words etc</a:t>
            </a:r>
            <a:r>
              <a:rPr lang="en-US" sz="3200" dirty="0" smtClean="0"/>
              <a:t>.</a:t>
            </a:r>
          </a:p>
          <a:p>
            <a:pPr marL="571500" indent="-571500">
              <a:buFont typeface="Wingdings" panose="05000000000000000000" pitchFamily="2" charset="2"/>
              <a:buChar char="v"/>
            </a:pPr>
            <a:endParaRPr lang="en-US" sz="3200" dirty="0" smtClean="0"/>
          </a:p>
          <a:p>
            <a:pPr marL="571500" indent="-571500">
              <a:buFont typeface="Wingdings" panose="05000000000000000000" pitchFamily="2" charset="2"/>
              <a:buChar char="v"/>
            </a:pPr>
            <a:r>
              <a:rPr lang="en-US" sz="3200" dirty="0" smtClean="0"/>
              <a:t>The </a:t>
            </a:r>
            <a:r>
              <a:rPr lang="en-US" sz="3200" dirty="0" err="1"/>
              <a:t>EmoSenticNet</a:t>
            </a:r>
            <a:r>
              <a:rPr lang="en-US" sz="3200" dirty="0"/>
              <a:t> outperforms </a:t>
            </a:r>
            <a:r>
              <a:rPr lang="en-US" sz="3200" dirty="0" err="1"/>
              <a:t>WordNet</a:t>
            </a:r>
            <a:r>
              <a:rPr lang="en-US" sz="3200" dirty="0"/>
              <a:t>-Affect by a great </a:t>
            </a:r>
            <a:r>
              <a:rPr lang="en-US" sz="3200" dirty="0" smtClean="0"/>
              <a:t>margin</a:t>
            </a:r>
          </a:p>
          <a:p>
            <a:pPr marL="571500" indent="-571500">
              <a:buFont typeface="Wingdings" panose="05000000000000000000" pitchFamily="2" charset="2"/>
              <a:buChar char="v"/>
            </a:pPr>
            <a:endParaRPr lang="en-US" sz="3200" dirty="0" smtClean="0"/>
          </a:p>
          <a:p>
            <a:pPr marL="571500" indent="-571500">
              <a:buFont typeface="Wingdings" panose="05000000000000000000" pitchFamily="2" charset="2"/>
              <a:buChar char="v"/>
            </a:pPr>
            <a:r>
              <a:rPr lang="en-US" sz="3200" dirty="0"/>
              <a:t>In the future, we will introduce Deep Learning techniques to identify emotion detection on this dataset.</a:t>
            </a:r>
            <a:endParaRPr lang="en-IN" sz="3200" dirty="0"/>
          </a:p>
        </p:txBody>
      </p:sp>
    </p:spTree>
    <p:extLst>
      <p:ext uri="{BB962C8B-B14F-4D97-AF65-F5344CB8AC3E}">
        <p14:creationId xmlns:p14="http://schemas.microsoft.com/office/powerpoint/2010/main" val="2212067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a:xfrm>
            <a:off x="2292096" y="1072896"/>
            <a:ext cx="7400543" cy="4108704"/>
          </a:xfrm>
          <a:prstGeom prst="rect">
            <a:avLst/>
          </a:prstGeom>
          <a:noFill/>
          <a:ln w="9525">
            <a:noFill/>
            <a:miter lim="800000"/>
            <a:headEnd/>
            <a:tailEnd/>
          </a:ln>
        </p:spPr>
      </p:pic>
    </p:spTree>
    <p:extLst>
      <p:ext uri="{BB962C8B-B14F-4D97-AF65-F5344CB8AC3E}">
        <p14:creationId xmlns:p14="http://schemas.microsoft.com/office/powerpoint/2010/main" val="3629734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600" y="558800"/>
            <a:ext cx="11226800" cy="4770537"/>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FUTURE </a:t>
            </a:r>
            <a:r>
              <a:rPr lang="en-US" sz="4000" b="1" dirty="0" smtClean="0">
                <a:latin typeface="Times New Roman" panose="02020603050405020304" pitchFamily="18" charset="0"/>
                <a:cs typeface="Times New Roman" panose="02020603050405020304" pitchFamily="18" charset="0"/>
              </a:rPr>
              <a:t>SCOPE</a:t>
            </a:r>
          </a:p>
          <a:p>
            <a:pPr algn="ctr"/>
            <a:endParaRPr lang="en-US" sz="4000" dirty="0" smtClean="0"/>
          </a:p>
          <a:p>
            <a:r>
              <a:rPr lang="en-US" dirty="0" smtClean="0"/>
              <a:t> </a:t>
            </a:r>
            <a:r>
              <a:rPr lang="en-US" sz="3200" dirty="0"/>
              <a:t>In the future, we will introduce Deep Learning techniques to identify emotion detection on this data set. </a:t>
            </a:r>
            <a:endParaRPr lang="en-US" sz="3200" dirty="0" smtClean="0"/>
          </a:p>
          <a:p>
            <a:endParaRPr lang="en-US" sz="3200" dirty="0"/>
          </a:p>
          <a:p>
            <a:r>
              <a:rPr lang="en-US" sz="3200" dirty="0" smtClean="0"/>
              <a:t>The </a:t>
            </a:r>
            <a:r>
              <a:rPr lang="en-US" sz="3200" dirty="0"/>
              <a:t>software can be developed further to include lot of modules because the proposed system is developed on the view of future. </a:t>
            </a:r>
            <a:endParaRPr lang="en-US" sz="3200" dirty="0" smtClean="0"/>
          </a:p>
          <a:p>
            <a:endParaRPr lang="en-US" sz="3200" dirty="0" smtClean="0"/>
          </a:p>
          <a:p>
            <a:r>
              <a:rPr lang="en-US" sz="3200" dirty="0" smtClean="0"/>
              <a:t>We </a:t>
            </a:r>
            <a:r>
              <a:rPr lang="en-US" sz="3200" dirty="0"/>
              <a:t>can connect to other data bases by including them </a:t>
            </a:r>
            <a:endParaRPr lang="en-IN" sz="3200" dirty="0"/>
          </a:p>
        </p:txBody>
      </p:sp>
    </p:spTree>
    <p:extLst>
      <p:ext uri="{BB962C8B-B14F-4D97-AF65-F5344CB8AC3E}">
        <p14:creationId xmlns:p14="http://schemas.microsoft.com/office/powerpoint/2010/main" val="340035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520" y="349996"/>
            <a:ext cx="5230368" cy="830997"/>
          </a:xfrm>
          <a:prstGeom prst="rect">
            <a:avLst/>
          </a:prstGeom>
          <a:noFill/>
        </p:spPr>
        <p:txBody>
          <a:bodyPr wrap="square" rtlCol="0">
            <a:spAutoFit/>
          </a:bodyPr>
          <a:lstStyle/>
          <a:p>
            <a:r>
              <a:rPr lang="en-IN" sz="4800" b="1" dirty="0" smtClean="0">
                <a:latin typeface="Times New Roman" panose="02020603050405020304" pitchFamily="18" charset="0"/>
                <a:cs typeface="Times New Roman" panose="02020603050405020304" pitchFamily="18" charset="0"/>
              </a:rPr>
              <a:t>INTRODUCTION</a:t>
            </a:r>
            <a:r>
              <a:rPr lang="en-IN" sz="3600" b="1" dirty="0" smtClean="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7952" y="1180994"/>
            <a:ext cx="10814304" cy="4524315"/>
          </a:xfrm>
          <a:prstGeom prst="rect">
            <a:avLst/>
          </a:prstGeom>
          <a:noFill/>
        </p:spPr>
        <p:txBody>
          <a:bodyPr wrap="square" rtlCol="0">
            <a:spAutoFit/>
          </a:bodyPr>
          <a:lstStyle/>
          <a:p>
            <a:pPr marL="457200" indent="-457200">
              <a:buFont typeface="Arial" panose="020B0604020202020204" pitchFamily="34" charset="0"/>
              <a:buChar char="•"/>
            </a:pPr>
            <a:endParaRPr lang="en-US" sz="3200" dirty="0" smtClean="0"/>
          </a:p>
          <a:p>
            <a:pPr marL="457200" indent="-457200">
              <a:buFont typeface="Arial" panose="020B0604020202020204" pitchFamily="34" charset="0"/>
              <a:buChar char="•"/>
            </a:pPr>
            <a:r>
              <a:rPr lang="en-US" sz="3200" dirty="0" smtClean="0"/>
              <a:t>Emotion Is </a:t>
            </a:r>
            <a:r>
              <a:rPr lang="en-US" sz="3200" dirty="0"/>
              <a:t>one of the most valuable parts of human </a:t>
            </a:r>
            <a:r>
              <a:rPr lang="en-US" sz="3200" dirty="0" smtClean="0"/>
              <a:t>communication , emotion </a:t>
            </a:r>
            <a:r>
              <a:rPr lang="en-US" sz="3200" dirty="0"/>
              <a:t>analysis is a </a:t>
            </a:r>
            <a:r>
              <a:rPr lang="en-US" sz="3200" dirty="0" smtClean="0"/>
              <a:t>type</a:t>
            </a:r>
            <a:r>
              <a:rPr lang="en-US" sz="3200" dirty="0"/>
              <a:t> of </a:t>
            </a:r>
            <a:r>
              <a:rPr lang="en-US" sz="3200" dirty="0" smtClean="0"/>
              <a:t>information extraction </a:t>
            </a:r>
            <a:r>
              <a:rPr lang="en-US" sz="3200" dirty="0"/>
              <a:t>process which identifies </a:t>
            </a:r>
            <a:r>
              <a:rPr lang="en-US" sz="3200" dirty="0" smtClean="0"/>
              <a:t>the </a:t>
            </a:r>
            <a:r>
              <a:rPr lang="en-US" sz="3200" dirty="0"/>
              <a:t>emotional </a:t>
            </a:r>
            <a:endParaRPr lang="en-US" sz="3200" dirty="0" smtClean="0"/>
          </a:p>
          <a:p>
            <a:r>
              <a:rPr lang="en-US" sz="3200" dirty="0" smtClean="0"/>
              <a:t>     states of a given text.</a:t>
            </a:r>
          </a:p>
          <a:p>
            <a:endParaRPr lang="en-US" sz="3200" dirty="0" smtClean="0"/>
          </a:p>
          <a:p>
            <a:pPr marL="457200" indent="-457200">
              <a:buFont typeface="Arial" panose="020B0604020202020204" pitchFamily="34" charset="0"/>
              <a:buChar char="•"/>
            </a:pPr>
            <a:r>
              <a:rPr lang="en-US" sz="3200" dirty="0"/>
              <a:t>In the world of today’s social networks, users share their opinions and emotions in their way through different medium like Twitter, Instagram, Facebook, and many </a:t>
            </a:r>
            <a:r>
              <a:rPr lang="en-US" sz="3200" dirty="0" smtClean="0"/>
              <a:t>more.</a:t>
            </a:r>
            <a:endParaRPr lang="en-IN" sz="3200" dirty="0"/>
          </a:p>
        </p:txBody>
      </p:sp>
    </p:spTree>
    <p:extLst>
      <p:ext uri="{BB962C8B-B14F-4D97-AF65-F5344CB8AC3E}">
        <p14:creationId xmlns:p14="http://schemas.microsoft.com/office/powerpoint/2010/main" val="71162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495300"/>
            <a:ext cx="10706100" cy="4770537"/>
          </a:xfrm>
          <a:prstGeom prst="rect">
            <a:avLst/>
          </a:prstGeom>
        </p:spPr>
        <p:txBody>
          <a:bodyPr wrap="square">
            <a:spAutoFit/>
          </a:bodyPr>
          <a:lstStyle/>
          <a:p>
            <a:pPr algn="ctr"/>
            <a:r>
              <a:rPr lang="en-IN" sz="4000" b="1" dirty="0" smtClean="0">
                <a:latin typeface="Times New Roman" panose="02020603050405020304" pitchFamily="18" charset="0"/>
                <a:cs typeface="Times New Roman" panose="02020603050405020304" pitchFamily="18" charset="0"/>
              </a:rPr>
              <a:t>REFERENCES</a:t>
            </a:r>
          </a:p>
          <a:p>
            <a:endParaRPr lang="en-IN" sz="4000" dirty="0" smtClean="0"/>
          </a:p>
          <a:p>
            <a:r>
              <a:rPr lang="en-IN" sz="2800" dirty="0" smtClean="0"/>
              <a:t>[</a:t>
            </a:r>
            <a:r>
              <a:rPr lang="en-IN" sz="2800" dirty="0"/>
              <a:t>1] R. </a:t>
            </a:r>
            <a:r>
              <a:rPr lang="en-IN" sz="2800" dirty="0" err="1"/>
              <a:t>Hirat</a:t>
            </a:r>
            <a:r>
              <a:rPr lang="en-IN" sz="2800" dirty="0"/>
              <a:t> and N. Mittal, “A Survey On Emotion Detection Techniques using Text in </a:t>
            </a:r>
            <a:r>
              <a:rPr lang="en-IN" sz="2800" dirty="0" err="1"/>
              <a:t>Blogposts</a:t>
            </a:r>
            <a:r>
              <a:rPr lang="en-IN" sz="2800" dirty="0"/>
              <a:t>,” International Bulletin of Mathematical Research, vol. 2, no. 1, pp. 180–187, 2015</a:t>
            </a:r>
            <a:r>
              <a:rPr lang="en-IN" sz="2800" dirty="0" smtClean="0"/>
              <a:t>.</a:t>
            </a:r>
          </a:p>
          <a:p>
            <a:r>
              <a:rPr lang="en-IN" sz="2800" dirty="0" smtClean="0"/>
              <a:t>[</a:t>
            </a:r>
            <a:r>
              <a:rPr lang="en-IN" sz="2800" dirty="0"/>
              <a:t>2] R. Sawyer and G.-M. Chen, “The Impact of Social Media on Intercultural Adaptation,” 2012. </a:t>
            </a:r>
            <a:endParaRPr lang="en-IN" sz="2800" dirty="0" smtClean="0"/>
          </a:p>
          <a:p>
            <a:r>
              <a:rPr lang="en-IN" sz="2800" dirty="0" smtClean="0"/>
              <a:t>[</a:t>
            </a:r>
            <a:r>
              <a:rPr lang="en-IN" sz="2800" dirty="0"/>
              <a:t>3] S. Mohammad, F. Bravo-Marquez, M. </a:t>
            </a:r>
            <a:r>
              <a:rPr lang="en-IN" sz="2800" dirty="0" err="1"/>
              <a:t>Salameh</a:t>
            </a:r>
            <a:r>
              <a:rPr lang="en-IN" sz="2800" dirty="0"/>
              <a:t>, and S. </a:t>
            </a:r>
            <a:r>
              <a:rPr lang="en-IN" sz="2800" dirty="0" err="1"/>
              <a:t>Kiritchenko</a:t>
            </a:r>
            <a:r>
              <a:rPr lang="en-IN" sz="2800" dirty="0"/>
              <a:t>, “Semeval-2018 Task 1: Affect in Tweets,” in Proceedings of The 12th International Workshop on Semantic Evaluation, 2018, pp. 1–17. </a:t>
            </a:r>
            <a:endParaRPr lang="en-IN" sz="2800" dirty="0" smtClean="0"/>
          </a:p>
        </p:txBody>
      </p:sp>
    </p:spTree>
    <p:extLst>
      <p:ext uri="{BB962C8B-B14F-4D97-AF65-F5344CB8AC3E}">
        <p14:creationId xmlns:p14="http://schemas.microsoft.com/office/powerpoint/2010/main" val="381698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tellite against the night sky">
            <a:extLst>
              <a:ext uri="{FF2B5EF4-FFF2-40B4-BE49-F238E27FC236}">
                <a16:creationId xmlns:a16="http://schemas.microsoft.com/office/drawing/2014/main" xmlns=""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5" name="Content Placeholder 4" descr="SmartArt graphic">
            <a:extLst>
              <a:ext uri="{FF2B5EF4-FFF2-40B4-BE49-F238E27FC236}">
                <a16:creationId xmlns:a16="http://schemas.microsoft.com/office/drawing/2014/main" xmlns="" id="{C983627E-F26C-354F-BF0A-ECCD7E968A2B}"/>
              </a:ext>
            </a:extLst>
          </p:cNvPr>
          <p:cNvGraphicFramePr>
            <a:graphicFrameLocks noGrp="1"/>
          </p:cNvGraphicFramePr>
          <p:nvPr>
            <p:ph idx="1"/>
            <p:extLst>
              <p:ext uri="{D42A27DB-BD31-4B8C-83A1-F6EECF244321}">
                <p14:modId xmlns:p14="http://schemas.microsoft.com/office/powerpoint/2010/main" val="1003130559"/>
              </p:ext>
            </p:extLst>
          </p:nvPr>
        </p:nvGraphicFramePr>
        <p:xfrm>
          <a:off x="685801" y="2859504"/>
          <a:ext cx="7130150" cy="3493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536448" y="705525"/>
            <a:ext cx="10881820"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The three </a:t>
            </a:r>
            <a:r>
              <a:rPr lang="en-US" sz="3200" dirty="0"/>
              <a:t>different deep learning architectures including artificial neural network (ANN), convolutional neural network (CNN) and recurrent neural network (RNN) with long short-term memory (LSTM)</a:t>
            </a:r>
            <a:endParaRPr lang="en-IN" sz="3200" dirty="0"/>
          </a:p>
        </p:txBody>
      </p:sp>
    </p:spTree>
    <p:extLst>
      <p:ext uri="{BB962C8B-B14F-4D97-AF65-F5344CB8AC3E}">
        <p14:creationId xmlns:p14="http://schemas.microsoft.com/office/powerpoint/2010/main" val="29138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341120"/>
            <a:ext cx="10887456"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There has been many works in this area for the last couple of years</a:t>
            </a:r>
            <a:r>
              <a:rPr lang="en-US" sz="2400" dirty="0" smtClean="0"/>
              <a:t>.</a:t>
            </a:r>
          </a:p>
          <a:p>
            <a:endParaRPr lang="en-US" sz="2400" dirty="0" smtClean="0"/>
          </a:p>
          <a:p>
            <a:pPr marL="285750" indent="-285750">
              <a:buFont typeface="Wingdings" panose="05000000000000000000" pitchFamily="2" charset="2"/>
              <a:buChar char="Ø"/>
            </a:pPr>
            <a:r>
              <a:rPr lang="en-US" sz="2400" dirty="0"/>
              <a:t>The authors created a corpus of Twitter tweets and used corpus annotation study to prepare an annotated corpus. Multi-class SVM kernels were used for learning model</a:t>
            </a:r>
            <a:r>
              <a:rPr lang="en-US" sz="2400" dirty="0" smtClean="0"/>
              <a:t>.</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a:t>For features selection Unigrams, Bigrams, Personal, pronouns, adjectives, Word-net Affect emotion lexicon, Word-net Affect emotion and Dependency–parsing features</a:t>
            </a:r>
            <a:r>
              <a:rPr lang="en-US" sz="2400" dirty="0" smtClean="0"/>
              <a:t>.</a:t>
            </a:r>
          </a:p>
          <a:p>
            <a:endParaRPr lang="en-US" sz="2400" dirty="0" smtClean="0"/>
          </a:p>
          <a:p>
            <a:pPr marL="285750" indent="-285750">
              <a:buFont typeface="Wingdings" panose="05000000000000000000" pitchFamily="2" charset="2"/>
              <a:buChar char="Ø"/>
            </a:pPr>
            <a:r>
              <a:rPr lang="en-US" sz="2400" dirty="0"/>
              <a:t>They trained four different supervised classifiers, Naïve Bayes (NB), Support Vector Machine (SVM), Maximum Entropy (</a:t>
            </a:r>
            <a:r>
              <a:rPr lang="en-US" sz="2400" dirty="0" err="1"/>
              <a:t>MaxEn</a:t>
            </a:r>
            <a:r>
              <a:rPr lang="en-US" sz="2400" dirty="0"/>
              <a:t>), Artificial Neural Networks (ANN). SVM combined with Principal Component Analysis (PCA) obtains the maximum accuracy.</a:t>
            </a:r>
          </a:p>
          <a:p>
            <a:endParaRPr lang="en-IN" sz="2400" dirty="0"/>
          </a:p>
        </p:txBody>
      </p:sp>
      <p:sp>
        <p:nvSpPr>
          <p:cNvPr id="6" name="TextBox 5"/>
          <p:cNvSpPr txBox="1"/>
          <p:nvPr/>
        </p:nvSpPr>
        <p:spPr>
          <a:xfrm>
            <a:off x="3889248" y="366796"/>
            <a:ext cx="3560064" cy="646331"/>
          </a:xfrm>
          <a:prstGeom prst="rect">
            <a:avLst/>
          </a:prstGeom>
          <a:noFill/>
        </p:spPr>
        <p:txBody>
          <a:bodyPr wrap="square" rtlCol="0">
            <a:spAutoFit/>
          </a:bodyPr>
          <a:lstStyle/>
          <a:p>
            <a:pPr algn="ctr"/>
            <a:r>
              <a:rPr lang="en-IN" sz="3600" dirty="0"/>
              <a:t>EXISTING SYSTEM</a:t>
            </a:r>
            <a:r>
              <a:rPr lang="en-IN" sz="2800" dirty="0"/>
              <a:t>​</a:t>
            </a:r>
          </a:p>
        </p:txBody>
      </p:sp>
    </p:spTree>
    <p:extLst>
      <p:ext uri="{BB962C8B-B14F-4D97-AF65-F5344CB8AC3E}">
        <p14:creationId xmlns:p14="http://schemas.microsoft.com/office/powerpoint/2010/main" val="424527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938783"/>
            <a:ext cx="10284821" cy="44627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EXISTING SYSTEM DISADVANTAGES</a:t>
            </a:r>
            <a:r>
              <a:rPr lang="en-US" sz="2800" b="1" dirty="0" smtClean="0">
                <a:latin typeface="Times New Roman" panose="02020603050405020304" pitchFamily="18" charset="0"/>
                <a:cs typeface="Times New Roman" panose="02020603050405020304" pitchFamily="18" charset="0"/>
              </a:rPr>
              <a:t>:</a:t>
            </a:r>
          </a:p>
          <a:p>
            <a:endParaRPr lang="en-US" sz="2800" b="1" dirty="0" smtClean="0">
              <a:latin typeface="Times New Roman" panose="02020603050405020304" pitchFamily="18" charset="0"/>
              <a:cs typeface="Times New Roman" panose="02020603050405020304" pitchFamily="18" charset="0"/>
            </a:endParaRPr>
          </a:p>
          <a:p>
            <a:r>
              <a:rPr lang="en-US" sz="3200" dirty="0" smtClean="0"/>
              <a:t>1.LESS ACCURACY</a:t>
            </a:r>
          </a:p>
          <a:p>
            <a:r>
              <a:rPr lang="en-US" sz="3200" dirty="0" smtClean="0"/>
              <a:t>2.LOW</a:t>
            </a:r>
            <a:r>
              <a:rPr lang="en-US" sz="3200" dirty="0"/>
              <a:t> </a:t>
            </a:r>
            <a:r>
              <a:rPr lang="en-US" sz="3200" dirty="0" smtClean="0"/>
              <a:t>EFFICIENCY</a:t>
            </a:r>
          </a:p>
          <a:p>
            <a:r>
              <a:rPr lang="en-US" sz="3200" dirty="0" smtClean="0"/>
              <a:t>3.DATA NOISE</a:t>
            </a:r>
          </a:p>
          <a:p>
            <a:r>
              <a:rPr lang="en-US" sz="3200" dirty="0" smtClean="0"/>
              <a:t>4.CONTEXT DEPENDENCE</a:t>
            </a:r>
          </a:p>
          <a:p>
            <a:r>
              <a:rPr lang="en-US" sz="3200" dirty="0" smtClean="0"/>
              <a:t>5.TEMPORAL CHANGES</a:t>
            </a:r>
          </a:p>
          <a:p>
            <a:r>
              <a:rPr lang="en-US" sz="3200" dirty="0" smtClean="0"/>
              <a:t>6.MODEL LIMITATIONS</a:t>
            </a:r>
          </a:p>
          <a:p>
            <a:r>
              <a:rPr lang="en-US" sz="3200" dirty="0" smtClean="0"/>
              <a:t>7.ETHICAL CONSIDERATIONS</a:t>
            </a:r>
            <a:endParaRPr lang="en-IN" sz="3200" dirty="0"/>
          </a:p>
        </p:txBody>
      </p:sp>
    </p:spTree>
    <p:extLst>
      <p:ext uri="{BB962C8B-B14F-4D97-AF65-F5344CB8AC3E}">
        <p14:creationId xmlns:p14="http://schemas.microsoft.com/office/powerpoint/2010/main" val="9600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740" y="525518"/>
            <a:ext cx="487345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PROPOSED</a:t>
            </a: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SYSTEM </a:t>
            </a:r>
            <a:r>
              <a:rPr lang="en-US" sz="3600" dirty="0"/>
              <a:t>​​ </a:t>
            </a:r>
          </a:p>
        </p:txBody>
      </p:sp>
      <p:sp>
        <p:nvSpPr>
          <p:cNvPr id="3" name="TextBox 2"/>
          <p:cNvSpPr txBox="1"/>
          <p:nvPr/>
        </p:nvSpPr>
        <p:spPr>
          <a:xfrm>
            <a:off x="865632" y="1377696"/>
            <a:ext cx="10668000" cy="3970318"/>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Raw tweets scraped from twitter usually results in a noisy dataset with a lot of useless value</a:t>
            </a:r>
            <a:r>
              <a:rPr lang="en-US" sz="2800" dirty="0" smtClean="0"/>
              <a:t>.</a:t>
            </a:r>
          </a:p>
          <a:p>
            <a:endParaRPr lang="en-US" sz="2800" dirty="0" smtClean="0"/>
          </a:p>
          <a:p>
            <a:pPr marL="285750" indent="-285750">
              <a:buFont typeface="Wingdings" panose="05000000000000000000" pitchFamily="2" charset="2"/>
              <a:buChar char="Ø"/>
            </a:pPr>
            <a:r>
              <a:rPr lang="en-US" sz="2800" dirty="0"/>
              <a:t>Tweets have certain exceptional characteristics such as website URL, short form words, retweets, emoticons, person mentions, </a:t>
            </a:r>
            <a:r>
              <a:rPr lang="en-US" sz="2800" dirty="0" err="1" smtClean="0"/>
              <a:t>etc</a:t>
            </a:r>
            <a:endParaRPr lang="en-US" sz="2800" dirty="0" smtClean="0"/>
          </a:p>
          <a:p>
            <a:endParaRPr lang="en-US" sz="2800" dirty="0" smtClean="0"/>
          </a:p>
          <a:p>
            <a:pPr marL="285750" indent="-285750">
              <a:buFont typeface="Wingdings" panose="05000000000000000000" pitchFamily="2" charset="2"/>
              <a:buChar char="Ø"/>
            </a:pPr>
            <a:r>
              <a:rPr lang="en-US" sz="2800" dirty="0"/>
              <a:t>Therefore, raw twitter data has to be pre-processed to create a dataset which will be easy for different classifiers to generate good results</a:t>
            </a:r>
            <a:endParaRPr lang="en-IN" sz="2800" dirty="0"/>
          </a:p>
        </p:txBody>
      </p:sp>
    </p:spTree>
    <p:extLst>
      <p:ext uri="{BB962C8B-B14F-4D97-AF65-F5344CB8AC3E}">
        <p14:creationId xmlns:p14="http://schemas.microsoft.com/office/powerpoint/2010/main" val="133083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51" y="351282"/>
            <a:ext cx="5402009" cy="369646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0" y="2804160"/>
            <a:ext cx="5388864" cy="3590925"/>
          </a:xfrm>
          <a:prstGeom prst="rect">
            <a:avLst/>
          </a:prstGeom>
        </p:spPr>
      </p:pic>
    </p:spTree>
    <p:extLst>
      <p:ext uri="{BB962C8B-B14F-4D97-AF65-F5344CB8AC3E}">
        <p14:creationId xmlns:p14="http://schemas.microsoft.com/office/powerpoint/2010/main" val="201130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9234" y="461553"/>
            <a:ext cx="10128069" cy="430887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SYSTEM </a:t>
            </a:r>
            <a:r>
              <a:rPr lang="en-US" sz="3200" b="1" dirty="0" smtClean="0">
                <a:latin typeface="Times New Roman" panose="02020603050405020304" pitchFamily="18" charset="0"/>
                <a:cs typeface="Times New Roman" panose="02020603050405020304" pitchFamily="18" charset="0"/>
              </a:rPr>
              <a:t>ADVANTAGES:</a:t>
            </a:r>
          </a:p>
          <a:p>
            <a:endParaRPr lang="en-US" b="1" dirty="0" smtClean="0">
              <a:latin typeface="Times New Roman" panose="02020603050405020304" pitchFamily="18" charset="0"/>
              <a:cs typeface="Times New Roman" panose="02020603050405020304" pitchFamily="18" charset="0"/>
            </a:endParaRPr>
          </a:p>
          <a:p>
            <a:r>
              <a:rPr lang="en-US" sz="3200" dirty="0" smtClean="0"/>
              <a:t>1.HIGH </a:t>
            </a:r>
            <a:r>
              <a:rPr lang="en-US" sz="3200" dirty="0" smtClean="0"/>
              <a:t>ACCURACY</a:t>
            </a:r>
            <a:endParaRPr lang="en-US" sz="3200" dirty="0" smtClean="0"/>
          </a:p>
          <a:p>
            <a:r>
              <a:rPr lang="en-US" sz="3200" dirty="0" smtClean="0"/>
              <a:t>2.HIGH</a:t>
            </a:r>
            <a:r>
              <a:rPr lang="en-US" sz="3200" dirty="0"/>
              <a:t> </a:t>
            </a:r>
            <a:r>
              <a:rPr lang="en-US" sz="3200" dirty="0" smtClean="0"/>
              <a:t>EFFICIENCY</a:t>
            </a:r>
          </a:p>
          <a:p>
            <a:r>
              <a:rPr lang="en-IN" sz="3200" dirty="0" smtClean="0"/>
              <a:t>3.LARGE VOLUME OF DATA</a:t>
            </a:r>
          </a:p>
          <a:p>
            <a:r>
              <a:rPr lang="en-IN" sz="3200" dirty="0" smtClean="0"/>
              <a:t>4.NLP CAPABILITIES</a:t>
            </a:r>
          </a:p>
          <a:p>
            <a:r>
              <a:rPr lang="en-IN" sz="3200" dirty="0" smtClean="0"/>
              <a:t>5.CUSTOMIZABILITY</a:t>
            </a:r>
          </a:p>
          <a:p>
            <a:r>
              <a:rPr lang="en-IN" sz="3200" dirty="0" smtClean="0"/>
              <a:t>6.PRE-TRAINED MODELS</a:t>
            </a:r>
          </a:p>
          <a:p>
            <a:r>
              <a:rPr lang="en-IN" sz="3200" dirty="0" smtClean="0"/>
              <a:t>7.FLEXIBILITY</a:t>
            </a:r>
            <a:endParaRPr lang="en-US" sz="3200" dirty="0"/>
          </a:p>
        </p:txBody>
      </p:sp>
    </p:spTree>
    <p:extLst>
      <p:ext uri="{BB962C8B-B14F-4D97-AF65-F5344CB8AC3E}">
        <p14:creationId xmlns:p14="http://schemas.microsoft.com/office/powerpoint/2010/main" val="187935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5B3C4-7FB6-414C-8C24-8862C0E6C9F3}">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820</Words>
  <Application>Microsoft Office PowerPoint</Application>
  <PresentationFormat>Widescreen</PresentationFormat>
  <Paragraphs>146</Paragraphs>
  <Slides>31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SimSun</vt:lpstr>
      <vt:lpstr>Arial</vt:lpstr>
      <vt:lpstr>Calibri</vt:lpstr>
      <vt:lpstr>Calibri Light</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2024-09-18T10:41:28Z</dcterms:created>
  <dcterms:modified xsi:type="dcterms:W3CDTF">2024-10-18T04:44:06Z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