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Clear Sans Regular" charset="1" panose="020B0503030202020304"/>
      <p:regular r:id="rId11"/>
    </p:embeddedFont>
    <p:embeddedFont>
      <p:font typeface="Clear Sans Regular Bold" charset="1" panose="020B0603030202020304"/>
      <p:regular r:id="rId12"/>
    </p:embeddedFont>
    <p:embeddedFont>
      <p:font typeface="Clear Sans Regular Italics" charset="1" panose="020B0503030202090304"/>
      <p:regular r:id="rId13"/>
    </p:embeddedFont>
    <p:embeddedFont>
      <p:font typeface="Clear Sans Regular Bold Italics" charset="1" panose="020B0603030202090304"/>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3824760" cy="674732"/>
            <a:chOff x="0" y="0"/>
            <a:chExt cx="5099680" cy="899643"/>
          </a:xfrm>
        </p:grpSpPr>
        <p:sp>
          <p:nvSpPr>
            <p:cNvPr name="TextBox 3" id="3"/>
            <p:cNvSpPr txBox="true"/>
            <p:nvPr/>
          </p:nvSpPr>
          <p:spPr>
            <a:xfrm rot="0">
              <a:off x="1403962" y="105907"/>
              <a:ext cx="3695718" cy="612988"/>
            </a:xfrm>
            <a:prstGeom prst="rect">
              <a:avLst/>
            </a:prstGeom>
          </p:spPr>
          <p:txBody>
            <a:bodyPr anchor="t" rtlCol="false" tIns="0" lIns="0" bIns="0" rIns="0">
              <a:spAutoFit/>
            </a:bodyPr>
            <a:lstStyle/>
            <a:p>
              <a:pPr>
                <a:lnSpc>
                  <a:spcPts val="3830"/>
                </a:lnSpc>
              </a:pPr>
              <a:r>
                <a:rPr lang="en-US" sz="2735">
                  <a:solidFill>
                    <a:srgbClr val="000000"/>
                  </a:solidFill>
                  <a:latin typeface="Hammersmith One Bold"/>
                </a:rPr>
                <a:t>CL643 - Group 6</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330" y="-8330"/>
              <a:ext cx="899643" cy="916303"/>
            </a:xfrm>
            <a:prstGeom prst="rect">
              <a:avLst/>
            </a:prstGeom>
          </p:spPr>
        </p:pic>
      </p:grpSp>
      <p:sp>
        <p:nvSpPr>
          <p:cNvPr name="AutoShape 5" id="5"/>
          <p:cNvSpPr/>
          <p:nvPr/>
        </p:nvSpPr>
        <p:spPr>
          <a:xfrm rot="0">
            <a:off x="0" y="8212377"/>
            <a:ext cx="18300430" cy="2091847"/>
          </a:xfrm>
          <a:prstGeom prst="rect">
            <a:avLst/>
          </a:prstGeom>
          <a:solidFill>
            <a:srgbClr val="DAB48B"/>
          </a:solidFill>
        </p:spPr>
      </p:sp>
      <p:grpSp>
        <p:nvGrpSpPr>
          <p:cNvPr name="Group 6" id="6"/>
          <p:cNvGrpSpPr/>
          <p:nvPr/>
        </p:nvGrpSpPr>
        <p:grpSpPr>
          <a:xfrm rot="0">
            <a:off x="1028700" y="2292851"/>
            <a:ext cx="8816336" cy="5115673"/>
            <a:chOff x="0" y="0"/>
            <a:chExt cx="11755115" cy="6820897"/>
          </a:xfrm>
        </p:grpSpPr>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 t="21264" r="0" b="73631"/>
            <a:stretch>
              <a:fillRect/>
            </a:stretch>
          </p:blipFill>
          <p:spPr>
            <a:xfrm flipH="false" flipV="false" rot="0">
              <a:off x="0" y="4970696"/>
              <a:ext cx="11755115" cy="600956"/>
            </a:xfrm>
            <a:prstGeom prst="rect">
              <a:avLst/>
            </a:prstGeom>
          </p:spPr>
        </p:pic>
        <p:sp>
          <p:nvSpPr>
            <p:cNvPr name="TextBox 8" id="8"/>
            <p:cNvSpPr txBox="true"/>
            <p:nvPr/>
          </p:nvSpPr>
          <p:spPr>
            <a:xfrm rot="0">
              <a:off x="0" y="133350"/>
              <a:ext cx="11755115" cy="4499610"/>
            </a:xfrm>
            <a:prstGeom prst="rect">
              <a:avLst/>
            </a:prstGeom>
          </p:spPr>
          <p:txBody>
            <a:bodyPr anchor="t" rtlCol="false" tIns="0" lIns="0" bIns="0" rIns="0">
              <a:spAutoFit/>
            </a:bodyPr>
            <a:lstStyle/>
            <a:p>
              <a:pPr marL="0" indent="0" lvl="0">
                <a:lnSpc>
                  <a:spcPts val="12960"/>
                </a:lnSpc>
                <a:spcBef>
                  <a:spcPct val="0"/>
                </a:spcBef>
              </a:pPr>
              <a:r>
                <a:rPr lang="en-US" sz="12000" spc="-120">
                  <a:solidFill>
                    <a:srgbClr val="000000"/>
                  </a:solidFill>
                  <a:latin typeface="Hammersmith One Bold"/>
                </a:rPr>
                <a:t>Exam Center Allotment</a:t>
              </a:r>
            </a:p>
          </p:txBody>
        </p:sp>
        <p:sp>
          <p:nvSpPr>
            <p:cNvPr name="TextBox 9" id="9"/>
            <p:cNvSpPr txBox="true"/>
            <p:nvPr/>
          </p:nvSpPr>
          <p:spPr>
            <a:xfrm rot="0">
              <a:off x="0" y="6113613"/>
              <a:ext cx="11755115" cy="707285"/>
            </a:xfrm>
            <a:prstGeom prst="rect">
              <a:avLst/>
            </a:prstGeom>
          </p:spPr>
          <p:txBody>
            <a:bodyPr anchor="t" rtlCol="false" tIns="0" lIns="0" bIns="0" rIns="0">
              <a:spAutoFit/>
            </a:bodyPr>
            <a:lstStyle/>
            <a:p>
              <a:pPr>
                <a:lnSpc>
                  <a:spcPts val="4479"/>
                </a:lnSpc>
              </a:pPr>
              <a:r>
                <a:rPr lang="en-US" sz="3199">
                  <a:solidFill>
                    <a:srgbClr val="000000"/>
                  </a:solidFill>
                  <a:latin typeface="Clear Sans Regular"/>
                </a:rPr>
                <a:t>An optimisation problem</a:t>
              </a:r>
            </a:p>
          </p:txBody>
        </p:sp>
      </p:grpSp>
      <p:pic>
        <p:nvPicPr>
          <p:cNvPr name="Picture 10" id="10"/>
          <p:cNvPicPr>
            <a:picLocks noChangeAspect="true"/>
          </p:cNvPicPr>
          <p:nvPr/>
        </p:nvPicPr>
        <p:blipFill>
          <a:blip r:embed="rId6"/>
          <a:srcRect l="5038" t="0" r="22756" b="0"/>
          <a:stretch>
            <a:fillRect/>
          </a:stretch>
        </p:blipFill>
        <p:spPr>
          <a:xfrm flipH="false" flipV="false" rot="0">
            <a:off x="10140363" y="0"/>
            <a:ext cx="8160067" cy="6130933"/>
          </a:xfrm>
          <a:prstGeom prst="rect">
            <a:avLst/>
          </a:prstGeom>
        </p:spPr>
      </p:pic>
      <p:sp>
        <p:nvSpPr>
          <p:cNvPr name="TextBox 11" id="11"/>
          <p:cNvSpPr txBox="true"/>
          <p:nvPr/>
        </p:nvSpPr>
        <p:spPr>
          <a:xfrm rot="0">
            <a:off x="797239" y="9052560"/>
            <a:ext cx="5341470" cy="411480"/>
          </a:xfrm>
          <a:prstGeom prst="rect">
            <a:avLst/>
          </a:prstGeom>
        </p:spPr>
        <p:txBody>
          <a:bodyPr anchor="t" rtlCol="false" tIns="0" lIns="0" bIns="0" rIns="0">
            <a:spAutoFit/>
          </a:bodyPr>
          <a:lstStyle/>
          <a:p>
            <a:pPr>
              <a:lnSpc>
                <a:spcPts val="3240"/>
              </a:lnSpc>
              <a:spcBef>
                <a:spcPct val="0"/>
              </a:spcBef>
            </a:pPr>
            <a:r>
              <a:rPr lang="en-US" sz="2700">
                <a:solidFill>
                  <a:srgbClr val="000000"/>
                </a:solidFill>
                <a:latin typeface="Clear Sans Regular"/>
              </a:rPr>
              <a:t>Presented by: Nikitha and Shreya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3585610" y="2206542"/>
            <a:ext cx="2846220" cy="409080"/>
          </a:xfrm>
          <a:prstGeom prst="rect">
            <a:avLst/>
          </a:prstGeom>
          <a:solidFill>
            <a:srgbClr val="DAB48B"/>
          </a:solidFill>
        </p:spPr>
      </p:sp>
      <p:sp>
        <p:nvSpPr>
          <p:cNvPr name="AutoShape 3" id="3"/>
          <p:cNvSpPr/>
          <p:nvPr/>
        </p:nvSpPr>
        <p:spPr>
          <a:xfrm rot="0">
            <a:off x="3585610" y="2206542"/>
            <a:ext cx="2794744" cy="409080"/>
          </a:xfrm>
          <a:prstGeom prst="rect">
            <a:avLst/>
          </a:prstGeom>
          <a:solidFill>
            <a:srgbClr val="DAB48B"/>
          </a:solidFill>
        </p:spPr>
      </p:sp>
      <p:sp>
        <p:nvSpPr>
          <p:cNvPr name="AutoShape 4" id="4"/>
          <p:cNvSpPr/>
          <p:nvPr/>
        </p:nvSpPr>
        <p:spPr>
          <a:xfrm rot="0">
            <a:off x="7888010" y="2187680"/>
            <a:ext cx="6958853" cy="409603"/>
          </a:xfrm>
          <a:prstGeom prst="rect">
            <a:avLst/>
          </a:prstGeom>
          <a:solidFill>
            <a:srgbClr val="DAB48B"/>
          </a:solidFill>
        </p:spPr>
      </p:sp>
      <p:sp>
        <p:nvSpPr>
          <p:cNvPr name="AutoShape 5" id="5"/>
          <p:cNvSpPr/>
          <p:nvPr/>
        </p:nvSpPr>
        <p:spPr>
          <a:xfrm rot="0">
            <a:off x="3585610" y="3121350"/>
            <a:ext cx="2846220" cy="409080"/>
          </a:xfrm>
          <a:prstGeom prst="rect">
            <a:avLst/>
          </a:prstGeom>
          <a:solidFill>
            <a:srgbClr val="DAB48B">
              <a:alpha val="29804"/>
            </a:srgbClr>
          </a:solidFill>
        </p:spPr>
      </p:sp>
      <p:sp>
        <p:nvSpPr>
          <p:cNvPr name="AutoShape 6" id="6"/>
          <p:cNvSpPr/>
          <p:nvPr/>
        </p:nvSpPr>
        <p:spPr>
          <a:xfrm rot="0">
            <a:off x="7888010" y="3117415"/>
            <a:ext cx="6958853" cy="409603"/>
          </a:xfrm>
          <a:prstGeom prst="rect">
            <a:avLst/>
          </a:prstGeom>
          <a:solidFill>
            <a:srgbClr val="DAB48B">
              <a:alpha val="29804"/>
            </a:srgbClr>
          </a:solidFill>
        </p:spPr>
      </p:sp>
      <p:sp>
        <p:nvSpPr>
          <p:cNvPr name="AutoShape 7" id="7"/>
          <p:cNvSpPr/>
          <p:nvPr/>
        </p:nvSpPr>
        <p:spPr>
          <a:xfrm rot="0">
            <a:off x="3639887" y="4076437"/>
            <a:ext cx="2846220" cy="409080"/>
          </a:xfrm>
          <a:prstGeom prst="rect">
            <a:avLst/>
          </a:prstGeom>
          <a:solidFill>
            <a:srgbClr val="DAB48B">
              <a:alpha val="29804"/>
            </a:srgbClr>
          </a:solidFill>
        </p:spPr>
      </p:sp>
      <p:sp>
        <p:nvSpPr>
          <p:cNvPr name="AutoShape 8" id="8"/>
          <p:cNvSpPr/>
          <p:nvPr/>
        </p:nvSpPr>
        <p:spPr>
          <a:xfrm rot="0">
            <a:off x="7888010" y="4023037"/>
            <a:ext cx="6958853" cy="409603"/>
          </a:xfrm>
          <a:prstGeom prst="rect">
            <a:avLst/>
          </a:prstGeom>
          <a:solidFill>
            <a:srgbClr val="DAB48B">
              <a:alpha val="29804"/>
            </a:srgbClr>
          </a:solidFill>
        </p:spPr>
      </p:sp>
      <p:sp>
        <p:nvSpPr>
          <p:cNvPr name="TextBox 9" id="9"/>
          <p:cNvSpPr txBox="true"/>
          <p:nvPr/>
        </p:nvSpPr>
        <p:spPr>
          <a:xfrm rot="0">
            <a:off x="3373271" y="2233720"/>
            <a:ext cx="1969359" cy="292727"/>
          </a:xfrm>
          <a:prstGeom prst="rect">
            <a:avLst/>
          </a:prstGeom>
        </p:spPr>
        <p:txBody>
          <a:bodyPr anchor="t" rtlCol="false" tIns="0" lIns="0" bIns="0" rIns="0">
            <a:spAutoFit/>
          </a:bodyPr>
          <a:lstStyle/>
          <a:p>
            <a:pPr algn="ctr">
              <a:lnSpc>
                <a:spcPts val="2352"/>
              </a:lnSpc>
            </a:pPr>
            <a:r>
              <a:rPr lang="en-US" sz="1796" spc="53">
                <a:solidFill>
                  <a:srgbClr val="000000"/>
                </a:solidFill>
                <a:latin typeface="Clear Sans Regular Bold"/>
              </a:rPr>
              <a:t>STUDENT</a:t>
            </a:r>
          </a:p>
        </p:txBody>
      </p:sp>
      <p:sp>
        <p:nvSpPr>
          <p:cNvPr name="TextBox 10" id="10"/>
          <p:cNvSpPr txBox="true"/>
          <p:nvPr/>
        </p:nvSpPr>
        <p:spPr>
          <a:xfrm rot="0">
            <a:off x="3426042" y="2741023"/>
            <a:ext cx="1969359"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S1</a:t>
            </a:r>
          </a:p>
        </p:txBody>
      </p:sp>
      <p:sp>
        <p:nvSpPr>
          <p:cNvPr name="TextBox 11" id="11"/>
          <p:cNvSpPr txBox="true"/>
          <p:nvPr/>
        </p:nvSpPr>
        <p:spPr>
          <a:xfrm rot="0">
            <a:off x="3426042" y="3174935"/>
            <a:ext cx="1969359"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S2</a:t>
            </a:r>
          </a:p>
        </p:txBody>
      </p:sp>
      <p:sp>
        <p:nvSpPr>
          <p:cNvPr name="TextBox 12" id="12"/>
          <p:cNvSpPr txBox="true"/>
          <p:nvPr/>
        </p:nvSpPr>
        <p:spPr>
          <a:xfrm rot="0">
            <a:off x="3426042" y="3635148"/>
            <a:ext cx="1969359"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S3</a:t>
            </a:r>
          </a:p>
        </p:txBody>
      </p:sp>
      <p:sp>
        <p:nvSpPr>
          <p:cNvPr name="TextBox 13" id="13"/>
          <p:cNvSpPr txBox="true"/>
          <p:nvPr/>
        </p:nvSpPr>
        <p:spPr>
          <a:xfrm rot="0">
            <a:off x="3426042" y="4106807"/>
            <a:ext cx="1969359"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S4</a:t>
            </a:r>
          </a:p>
        </p:txBody>
      </p:sp>
      <p:sp>
        <p:nvSpPr>
          <p:cNvPr name="TextBox 14" id="14"/>
          <p:cNvSpPr txBox="true"/>
          <p:nvPr/>
        </p:nvSpPr>
        <p:spPr>
          <a:xfrm rot="0">
            <a:off x="3426042" y="4563124"/>
            <a:ext cx="1969359"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S5</a:t>
            </a:r>
          </a:p>
        </p:txBody>
      </p:sp>
      <p:sp>
        <p:nvSpPr>
          <p:cNvPr name="TextBox 15" id="15"/>
          <p:cNvSpPr txBox="true"/>
          <p:nvPr/>
        </p:nvSpPr>
        <p:spPr>
          <a:xfrm rot="0">
            <a:off x="4808904" y="2233720"/>
            <a:ext cx="1677203" cy="292780"/>
          </a:xfrm>
          <a:prstGeom prst="rect">
            <a:avLst/>
          </a:prstGeom>
        </p:spPr>
        <p:txBody>
          <a:bodyPr anchor="t" rtlCol="false" tIns="0" lIns="0" bIns="0" rIns="0">
            <a:spAutoFit/>
          </a:bodyPr>
          <a:lstStyle/>
          <a:p>
            <a:pPr algn="ctr">
              <a:lnSpc>
                <a:spcPts val="2352"/>
              </a:lnSpc>
            </a:pPr>
            <a:r>
              <a:rPr lang="en-US" sz="1796" spc="53">
                <a:solidFill>
                  <a:srgbClr val="000000"/>
                </a:solidFill>
                <a:latin typeface="Clear Sans Regular Bold"/>
              </a:rPr>
              <a:t>CLASS</a:t>
            </a:r>
          </a:p>
        </p:txBody>
      </p:sp>
      <p:sp>
        <p:nvSpPr>
          <p:cNvPr name="TextBox 16" id="16"/>
          <p:cNvSpPr txBox="true"/>
          <p:nvPr/>
        </p:nvSpPr>
        <p:spPr>
          <a:xfrm rot="0">
            <a:off x="4754627" y="2741023"/>
            <a:ext cx="1677203"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1</a:t>
            </a:r>
          </a:p>
        </p:txBody>
      </p:sp>
      <p:sp>
        <p:nvSpPr>
          <p:cNvPr name="TextBox 17" id="17"/>
          <p:cNvSpPr txBox="true"/>
          <p:nvPr/>
        </p:nvSpPr>
        <p:spPr>
          <a:xfrm rot="0">
            <a:off x="4754627" y="3202340"/>
            <a:ext cx="1677203"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2</a:t>
            </a:r>
          </a:p>
        </p:txBody>
      </p:sp>
      <p:sp>
        <p:nvSpPr>
          <p:cNvPr name="TextBox 18" id="18"/>
          <p:cNvSpPr txBox="true"/>
          <p:nvPr/>
        </p:nvSpPr>
        <p:spPr>
          <a:xfrm rot="0">
            <a:off x="4754627" y="3635148"/>
            <a:ext cx="1677203"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2</a:t>
            </a:r>
          </a:p>
        </p:txBody>
      </p:sp>
      <p:sp>
        <p:nvSpPr>
          <p:cNvPr name="TextBox 19" id="19"/>
          <p:cNvSpPr txBox="true"/>
          <p:nvPr/>
        </p:nvSpPr>
        <p:spPr>
          <a:xfrm rot="0">
            <a:off x="4754627" y="4130535"/>
            <a:ext cx="1677203"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3</a:t>
            </a:r>
          </a:p>
        </p:txBody>
      </p:sp>
      <p:sp>
        <p:nvSpPr>
          <p:cNvPr name="TextBox 20" id="20"/>
          <p:cNvSpPr txBox="true"/>
          <p:nvPr/>
        </p:nvSpPr>
        <p:spPr>
          <a:xfrm rot="0">
            <a:off x="9000290" y="2250175"/>
            <a:ext cx="1631909" cy="293077"/>
          </a:xfrm>
          <a:prstGeom prst="rect">
            <a:avLst/>
          </a:prstGeom>
        </p:spPr>
        <p:txBody>
          <a:bodyPr anchor="t" rtlCol="false" tIns="0" lIns="0" bIns="0" rIns="0">
            <a:spAutoFit/>
          </a:bodyPr>
          <a:lstStyle/>
          <a:p>
            <a:pPr algn="ctr">
              <a:lnSpc>
                <a:spcPts val="2355"/>
              </a:lnSpc>
            </a:pPr>
            <a:r>
              <a:rPr lang="en-US" sz="1798" spc="53">
                <a:solidFill>
                  <a:srgbClr val="000000"/>
                </a:solidFill>
                <a:latin typeface="Clear Sans Regular Bold"/>
              </a:rPr>
              <a:t>C1</a:t>
            </a:r>
          </a:p>
        </p:txBody>
      </p:sp>
      <p:sp>
        <p:nvSpPr>
          <p:cNvPr name="TextBox 21" id="21"/>
          <p:cNvSpPr txBox="true"/>
          <p:nvPr/>
        </p:nvSpPr>
        <p:spPr>
          <a:xfrm rot="0">
            <a:off x="9000290" y="2749416"/>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grpSp>
        <p:nvGrpSpPr>
          <p:cNvPr name="Group 22" id="22"/>
          <p:cNvGrpSpPr/>
          <p:nvPr/>
        </p:nvGrpSpPr>
        <p:grpSpPr>
          <a:xfrm rot="0">
            <a:off x="2286887" y="567460"/>
            <a:ext cx="13044757" cy="1805500"/>
            <a:chOff x="0" y="0"/>
            <a:chExt cx="17393009" cy="2407333"/>
          </a:xfrm>
        </p:grpSpPr>
        <p:sp>
          <p:nvSpPr>
            <p:cNvPr name="TextBox 23" id="23"/>
            <p:cNvSpPr txBox="true"/>
            <p:nvPr/>
          </p:nvSpPr>
          <p:spPr>
            <a:xfrm rot="0">
              <a:off x="0" y="1830157"/>
              <a:ext cx="17393009" cy="577175"/>
            </a:xfrm>
            <a:prstGeom prst="rect">
              <a:avLst/>
            </a:prstGeom>
          </p:spPr>
          <p:txBody>
            <a:bodyPr anchor="t" rtlCol="false" tIns="0" lIns="0" bIns="0" rIns="0">
              <a:spAutoFit/>
            </a:bodyPr>
            <a:lstStyle/>
            <a:p>
              <a:pPr algn="ctr">
                <a:lnSpc>
                  <a:spcPts val="3510"/>
                </a:lnSpc>
              </a:pPr>
            </a:p>
          </p:txBody>
        </p:sp>
        <p:sp>
          <p:nvSpPr>
            <p:cNvPr name="TextBox 24" id="24"/>
            <p:cNvSpPr txBox="true"/>
            <p:nvPr/>
          </p:nvSpPr>
          <p:spPr>
            <a:xfrm rot="0">
              <a:off x="0" y="-66675"/>
              <a:ext cx="17393009" cy="1488810"/>
            </a:xfrm>
            <a:prstGeom prst="rect">
              <a:avLst/>
            </a:prstGeom>
          </p:spPr>
          <p:txBody>
            <a:bodyPr anchor="t" rtlCol="false" tIns="0" lIns="0" bIns="0" rIns="0">
              <a:spAutoFit/>
            </a:bodyPr>
            <a:lstStyle/>
            <a:p>
              <a:pPr algn="l" marL="0" indent="0" lvl="0">
                <a:lnSpc>
                  <a:spcPts val="9100"/>
                </a:lnSpc>
                <a:spcBef>
                  <a:spcPct val="0"/>
                </a:spcBef>
              </a:pPr>
              <a:r>
                <a:rPr lang="en-US" sz="7000" spc="-140">
                  <a:solidFill>
                    <a:srgbClr val="000000"/>
                  </a:solidFill>
                  <a:latin typeface="Hammersmith One"/>
                </a:rPr>
                <a:t>Example</a:t>
              </a:r>
            </a:p>
          </p:txBody>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036876" y="579015"/>
            <a:ext cx="883019" cy="899371"/>
          </a:xfrm>
          <a:prstGeom prst="rect">
            <a:avLst/>
          </a:prstGeom>
        </p:spPr>
      </p:pic>
      <p:sp>
        <p:nvSpPr>
          <p:cNvPr name="AutoShape 26" id="26"/>
          <p:cNvSpPr/>
          <p:nvPr/>
        </p:nvSpPr>
        <p:spPr>
          <a:xfrm rot="0">
            <a:off x="3585610" y="4922623"/>
            <a:ext cx="2846220" cy="409080"/>
          </a:xfrm>
          <a:prstGeom prst="rect">
            <a:avLst/>
          </a:prstGeom>
          <a:solidFill>
            <a:srgbClr val="DAB48B">
              <a:alpha val="29804"/>
            </a:srgbClr>
          </a:solidFill>
        </p:spPr>
      </p:sp>
      <p:sp>
        <p:nvSpPr>
          <p:cNvPr name="TextBox 27" id="27"/>
          <p:cNvSpPr txBox="true"/>
          <p:nvPr/>
        </p:nvSpPr>
        <p:spPr>
          <a:xfrm rot="0">
            <a:off x="4754627" y="4563124"/>
            <a:ext cx="1677203"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3</a:t>
            </a:r>
          </a:p>
        </p:txBody>
      </p:sp>
      <p:sp>
        <p:nvSpPr>
          <p:cNvPr name="TextBox 28" id="28"/>
          <p:cNvSpPr txBox="true"/>
          <p:nvPr/>
        </p:nvSpPr>
        <p:spPr>
          <a:xfrm rot="0">
            <a:off x="4754627" y="5024897"/>
            <a:ext cx="1677203"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4</a:t>
            </a:r>
          </a:p>
        </p:txBody>
      </p:sp>
      <p:sp>
        <p:nvSpPr>
          <p:cNvPr name="TextBox 29" id="29"/>
          <p:cNvSpPr txBox="true"/>
          <p:nvPr/>
        </p:nvSpPr>
        <p:spPr>
          <a:xfrm rot="0">
            <a:off x="3426042" y="5024897"/>
            <a:ext cx="1969359"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S6</a:t>
            </a:r>
          </a:p>
        </p:txBody>
      </p:sp>
      <p:sp>
        <p:nvSpPr>
          <p:cNvPr name="TextBox 30" id="30"/>
          <p:cNvSpPr txBox="true"/>
          <p:nvPr/>
        </p:nvSpPr>
        <p:spPr>
          <a:xfrm rot="0">
            <a:off x="3426042" y="5483472"/>
            <a:ext cx="1969359"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S7</a:t>
            </a:r>
          </a:p>
        </p:txBody>
      </p:sp>
      <p:sp>
        <p:nvSpPr>
          <p:cNvPr name="TextBox 31" id="31"/>
          <p:cNvSpPr txBox="true"/>
          <p:nvPr/>
        </p:nvSpPr>
        <p:spPr>
          <a:xfrm rot="0">
            <a:off x="4608548" y="5470326"/>
            <a:ext cx="1969359" cy="237574"/>
          </a:xfrm>
          <a:prstGeom prst="rect">
            <a:avLst/>
          </a:prstGeom>
        </p:spPr>
        <p:txBody>
          <a:bodyPr anchor="t" rtlCol="false" tIns="0" lIns="0" bIns="0" rIns="0">
            <a:spAutoFit/>
          </a:bodyPr>
          <a:lstStyle/>
          <a:p>
            <a:pPr algn="ctr">
              <a:lnSpc>
                <a:spcPts val="1960"/>
              </a:lnSpc>
            </a:pPr>
            <a:r>
              <a:rPr lang="en-US" sz="1496" spc="44">
                <a:solidFill>
                  <a:srgbClr val="000000"/>
                </a:solidFill>
                <a:latin typeface="Clear Sans Regular"/>
              </a:rPr>
              <a:t>4</a:t>
            </a:r>
          </a:p>
        </p:txBody>
      </p:sp>
      <p:sp>
        <p:nvSpPr>
          <p:cNvPr name="AutoShape 32" id="32"/>
          <p:cNvSpPr/>
          <p:nvPr/>
        </p:nvSpPr>
        <p:spPr>
          <a:xfrm rot="0">
            <a:off x="3585610" y="5791319"/>
            <a:ext cx="2846220" cy="409080"/>
          </a:xfrm>
          <a:prstGeom prst="rect">
            <a:avLst/>
          </a:prstGeom>
          <a:solidFill>
            <a:srgbClr val="DAB48B">
              <a:alpha val="29804"/>
            </a:srgbClr>
          </a:solidFill>
        </p:spPr>
      </p:sp>
      <p:sp>
        <p:nvSpPr>
          <p:cNvPr name="TextBox 33" id="33"/>
          <p:cNvSpPr txBox="true"/>
          <p:nvPr/>
        </p:nvSpPr>
        <p:spPr>
          <a:xfrm rot="0">
            <a:off x="3426042" y="5872755"/>
            <a:ext cx="1969359"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S8</a:t>
            </a:r>
          </a:p>
        </p:txBody>
      </p:sp>
      <p:sp>
        <p:nvSpPr>
          <p:cNvPr name="TextBox 34" id="34"/>
          <p:cNvSpPr txBox="true"/>
          <p:nvPr/>
        </p:nvSpPr>
        <p:spPr>
          <a:xfrm rot="0">
            <a:off x="4754627" y="5858028"/>
            <a:ext cx="1677203" cy="237574"/>
          </a:xfrm>
          <a:prstGeom prst="rect">
            <a:avLst/>
          </a:prstGeom>
        </p:spPr>
        <p:txBody>
          <a:bodyPr anchor="t" rtlCol="false" tIns="0" lIns="0" bIns="0" rIns="0">
            <a:spAutoFit/>
          </a:bodyPr>
          <a:lstStyle/>
          <a:p>
            <a:pPr algn="ctr">
              <a:lnSpc>
                <a:spcPts val="1960"/>
              </a:lnSpc>
            </a:pPr>
            <a:r>
              <a:rPr lang="en-US" sz="1496">
                <a:solidFill>
                  <a:srgbClr val="000000"/>
                </a:solidFill>
                <a:latin typeface="Clear Sans Regular"/>
              </a:rPr>
              <a:t>4</a:t>
            </a:r>
          </a:p>
        </p:txBody>
      </p:sp>
      <p:sp>
        <p:nvSpPr>
          <p:cNvPr name="TextBox 35" id="35"/>
          <p:cNvSpPr txBox="true"/>
          <p:nvPr/>
        </p:nvSpPr>
        <p:spPr>
          <a:xfrm rot="0">
            <a:off x="7805405" y="2748524"/>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S1</a:t>
            </a:r>
          </a:p>
        </p:txBody>
      </p:sp>
      <p:sp>
        <p:nvSpPr>
          <p:cNvPr name="TextBox 36" id="36"/>
          <p:cNvSpPr txBox="true"/>
          <p:nvPr/>
        </p:nvSpPr>
        <p:spPr>
          <a:xfrm rot="0">
            <a:off x="10400591" y="2250175"/>
            <a:ext cx="1631909" cy="293077"/>
          </a:xfrm>
          <a:prstGeom prst="rect">
            <a:avLst/>
          </a:prstGeom>
        </p:spPr>
        <p:txBody>
          <a:bodyPr anchor="t" rtlCol="false" tIns="0" lIns="0" bIns="0" rIns="0">
            <a:spAutoFit/>
          </a:bodyPr>
          <a:lstStyle/>
          <a:p>
            <a:pPr algn="ctr">
              <a:lnSpc>
                <a:spcPts val="2355"/>
              </a:lnSpc>
            </a:pPr>
            <a:r>
              <a:rPr lang="en-US" sz="1798" spc="53">
                <a:solidFill>
                  <a:srgbClr val="000000"/>
                </a:solidFill>
                <a:latin typeface="Clear Sans Regular Bold"/>
              </a:rPr>
              <a:t>C2</a:t>
            </a:r>
          </a:p>
        </p:txBody>
      </p:sp>
      <p:sp>
        <p:nvSpPr>
          <p:cNvPr name="TextBox 37" id="37"/>
          <p:cNvSpPr txBox="true"/>
          <p:nvPr/>
        </p:nvSpPr>
        <p:spPr>
          <a:xfrm rot="0">
            <a:off x="11590235" y="2250175"/>
            <a:ext cx="1631909" cy="293077"/>
          </a:xfrm>
          <a:prstGeom prst="rect">
            <a:avLst/>
          </a:prstGeom>
        </p:spPr>
        <p:txBody>
          <a:bodyPr anchor="t" rtlCol="false" tIns="0" lIns="0" bIns="0" rIns="0">
            <a:spAutoFit/>
          </a:bodyPr>
          <a:lstStyle/>
          <a:p>
            <a:pPr algn="ctr">
              <a:lnSpc>
                <a:spcPts val="2355"/>
              </a:lnSpc>
            </a:pPr>
            <a:r>
              <a:rPr lang="en-US" sz="1798" spc="53">
                <a:solidFill>
                  <a:srgbClr val="000000"/>
                </a:solidFill>
                <a:latin typeface="Clear Sans Regular Bold"/>
              </a:rPr>
              <a:t>C3</a:t>
            </a:r>
          </a:p>
        </p:txBody>
      </p:sp>
      <p:sp>
        <p:nvSpPr>
          <p:cNvPr name="TextBox 38" id="38"/>
          <p:cNvSpPr txBox="true"/>
          <p:nvPr/>
        </p:nvSpPr>
        <p:spPr>
          <a:xfrm rot="0">
            <a:off x="12850614" y="2250175"/>
            <a:ext cx="1631909" cy="293077"/>
          </a:xfrm>
          <a:prstGeom prst="rect">
            <a:avLst/>
          </a:prstGeom>
        </p:spPr>
        <p:txBody>
          <a:bodyPr anchor="t" rtlCol="false" tIns="0" lIns="0" bIns="0" rIns="0">
            <a:spAutoFit/>
          </a:bodyPr>
          <a:lstStyle/>
          <a:p>
            <a:pPr algn="ctr">
              <a:lnSpc>
                <a:spcPts val="2355"/>
              </a:lnSpc>
            </a:pPr>
            <a:r>
              <a:rPr lang="en-US" sz="1798" spc="53">
                <a:solidFill>
                  <a:srgbClr val="000000"/>
                </a:solidFill>
                <a:latin typeface="Clear Sans Regular Bold"/>
              </a:rPr>
              <a:t>C4</a:t>
            </a:r>
          </a:p>
        </p:txBody>
      </p:sp>
      <p:sp>
        <p:nvSpPr>
          <p:cNvPr name="TextBox 39" id="39"/>
          <p:cNvSpPr txBox="true"/>
          <p:nvPr/>
        </p:nvSpPr>
        <p:spPr>
          <a:xfrm rot="0">
            <a:off x="10400591" y="2749416"/>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40" id="40"/>
          <p:cNvSpPr txBox="true"/>
          <p:nvPr/>
        </p:nvSpPr>
        <p:spPr>
          <a:xfrm rot="0">
            <a:off x="11590235" y="2736613"/>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41" id="41"/>
          <p:cNvSpPr txBox="true"/>
          <p:nvPr/>
        </p:nvSpPr>
        <p:spPr>
          <a:xfrm rot="0">
            <a:off x="9018213" y="3233538"/>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42" id="42"/>
          <p:cNvSpPr txBox="true"/>
          <p:nvPr/>
        </p:nvSpPr>
        <p:spPr>
          <a:xfrm rot="0">
            <a:off x="7823328" y="3225961"/>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S2</a:t>
            </a:r>
          </a:p>
        </p:txBody>
      </p:sp>
      <p:sp>
        <p:nvSpPr>
          <p:cNvPr name="TextBox 43" id="43"/>
          <p:cNvSpPr txBox="true"/>
          <p:nvPr/>
        </p:nvSpPr>
        <p:spPr>
          <a:xfrm rot="0">
            <a:off x="11608158" y="323309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44" id="44"/>
          <p:cNvSpPr txBox="true"/>
          <p:nvPr/>
        </p:nvSpPr>
        <p:spPr>
          <a:xfrm rot="0">
            <a:off x="12977855" y="3198521"/>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45" id="45"/>
          <p:cNvSpPr txBox="true"/>
          <p:nvPr/>
        </p:nvSpPr>
        <p:spPr>
          <a:xfrm rot="0">
            <a:off x="7823328" y="3659322"/>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S3</a:t>
            </a:r>
          </a:p>
        </p:txBody>
      </p:sp>
      <p:sp>
        <p:nvSpPr>
          <p:cNvPr name="TextBox 46" id="46"/>
          <p:cNvSpPr txBox="true"/>
          <p:nvPr/>
        </p:nvSpPr>
        <p:spPr>
          <a:xfrm rot="0">
            <a:off x="10400591" y="365932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47" id="47"/>
          <p:cNvSpPr txBox="true"/>
          <p:nvPr/>
        </p:nvSpPr>
        <p:spPr>
          <a:xfrm rot="0">
            <a:off x="11608158" y="3666453"/>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48" id="48"/>
          <p:cNvSpPr txBox="true"/>
          <p:nvPr/>
        </p:nvSpPr>
        <p:spPr>
          <a:xfrm rot="0">
            <a:off x="12977855" y="363188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49" id="49"/>
          <p:cNvSpPr txBox="true"/>
          <p:nvPr/>
        </p:nvSpPr>
        <p:spPr>
          <a:xfrm rot="0">
            <a:off x="9018213" y="412165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50" id="50"/>
          <p:cNvSpPr txBox="true"/>
          <p:nvPr/>
        </p:nvSpPr>
        <p:spPr>
          <a:xfrm rot="0">
            <a:off x="7823328" y="4114075"/>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S4</a:t>
            </a:r>
          </a:p>
        </p:txBody>
      </p:sp>
      <p:sp>
        <p:nvSpPr>
          <p:cNvPr name="TextBox 51" id="51"/>
          <p:cNvSpPr txBox="true"/>
          <p:nvPr/>
        </p:nvSpPr>
        <p:spPr>
          <a:xfrm rot="0">
            <a:off x="10400591" y="4114075"/>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52" id="52"/>
          <p:cNvSpPr txBox="true"/>
          <p:nvPr/>
        </p:nvSpPr>
        <p:spPr>
          <a:xfrm rot="0">
            <a:off x="12977855" y="4086634"/>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AutoShape 53" id="53"/>
          <p:cNvSpPr/>
          <p:nvPr/>
        </p:nvSpPr>
        <p:spPr>
          <a:xfrm rot="0">
            <a:off x="7888010" y="4885174"/>
            <a:ext cx="6958853" cy="409603"/>
          </a:xfrm>
          <a:prstGeom prst="rect">
            <a:avLst/>
          </a:prstGeom>
          <a:solidFill>
            <a:srgbClr val="DAB48B">
              <a:alpha val="29804"/>
            </a:srgbClr>
          </a:solidFill>
        </p:spPr>
      </p:sp>
      <p:sp>
        <p:nvSpPr>
          <p:cNvPr name="AutoShape 54" id="54"/>
          <p:cNvSpPr/>
          <p:nvPr/>
        </p:nvSpPr>
        <p:spPr>
          <a:xfrm rot="0">
            <a:off x="7888010" y="5790796"/>
            <a:ext cx="6958853" cy="409603"/>
          </a:xfrm>
          <a:prstGeom prst="rect">
            <a:avLst/>
          </a:prstGeom>
          <a:solidFill>
            <a:srgbClr val="DAB48B">
              <a:alpha val="29804"/>
            </a:srgbClr>
          </a:solidFill>
        </p:spPr>
      </p:sp>
      <p:sp>
        <p:nvSpPr>
          <p:cNvPr name="TextBox 55" id="55"/>
          <p:cNvSpPr txBox="true"/>
          <p:nvPr/>
        </p:nvSpPr>
        <p:spPr>
          <a:xfrm rot="0">
            <a:off x="9000290" y="4517175"/>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56" id="56"/>
          <p:cNvSpPr txBox="true"/>
          <p:nvPr/>
        </p:nvSpPr>
        <p:spPr>
          <a:xfrm rot="0">
            <a:off x="7805405" y="4516283"/>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S5</a:t>
            </a:r>
          </a:p>
        </p:txBody>
      </p:sp>
      <p:sp>
        <p:nvSpPr>
          <p:cNvPr name="TextBox 57" id="57"/>
          <p:cNvSpPr txBox="true"/>
          <p:nvPr/>
        </p:nvSpPr>
        <p:spPr>
          <a:xfrm rot="0">
            <a:off x="10400591" y="4517175"/>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58" id="58"/>
          <p:cNvSpPr txBox="true"/>
          <p:nvPr/>
        </p:nvSpPr>
        <p:spPr>
          <a:xfrm rot="0">
            <a:off x="12959932" y="450437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59" id="59"/>
          <p:cNvSpPr txBox="true"/>
          <p:nvPr/>
        </p:nvSpPr>
        <p:spPr>
          <a:xfrm rot="0">
            <a:off x="7823328" y="4993720"/>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S6</a:t>
            </a:r>
          </a:p>
        </p:txBody>
      </p:sp>
      <p:sp>
        <p:nvSpPr>
          <p:cNvPr name="TextBox 60" id="60"/>
          <p:cNvSpPr txBox="true"/>
          <p:nvPr/>
        </p:nvSpPr>
        <p:spPr>
          <a:xfrm rot="0">
            <a:off x="10400591" y="4993720"/>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61" id="61"/>
          <p:cNvSpPr txBox="true"/>
          <p:nvPr/>
        </p:nvSpPr>
        <p:spPr>
          <a:xfrm rot="0">
            <a:off x="11608158" y="5000851"/>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62" id="62"/>
          <p:cNvSpPr txBox="true"/>
          <p:nvPr/>
        </p:nvSpPr>
        <p:spPr>
          <a:xfrm rot="0">
            <a:off x="12977855" y="4966280"/>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63" id="63"/>
          <p:cNvSpPr txBox="true"/>
          <p:nvPr/>
        </p:nvSpPr>
        <p:spPr>
          <a:xfrm rot="0">
            <a:off x="9018213" y="5434658"/>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64" id="64"/>
          <p:cNvSpPr txBox="true"/>
          <p:nvPr/>
        </p:nvSpPr>
        <p:spPr>
          <a:xfrm rot="0">
            <a:off x="7823328" y="5427081"/>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S7</a:t>
            </a:r>
          </a:p>
        </p:txBody>
      </p:sp>
      <p:sp>
        <p:nvSpPr>
          <p:cNvPr name="TextBox 65" id="65"/>
          <p:cNvSpPr txBox="true"/>
          <p:nvPr/>
        </p:nvSpPr>
        <p:spPr>
          <a:xfrm rot="0">
            <a:off x="11608158" y="5434212"/>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66" id="66"/>
          <p:cNvSpPr txBox="true"/>
          <p:nvPr/>
        </p:nvSpPr>
        <p:spPr>
          <a:xfrm rot="0">
            <a:off x="12977855" y="5399641"/>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67" id="67"/>
          <p:cNvSpPr txBox="true"/>
          <p:nvPr/>
        </p:nvSpPr>
        <p:spPr>
          <a:xfrm rot="0">
            <a:off x="9018213" y="5889411"/>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2</a:t>
            </a:r>
          </a:p>
        </p:txBody>
      </p:sp>
      <p:sp>
        <p:nvSpPr>
          <p:cNvPr name="TextBox 68" id="68"/>
          <p:cNvSpPr txBox="true"/>
          <p:nvPr/>
        </p:nvSpPr>
        <p:spPr>
          <a:xfrm rot="0">
            <a:off x="7823328" y="5881834"/>
            <a:ext cx="1971876"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S8</a:t>
            </a:r>
          </a:p>
        </p:txBody>
      </p:sp>
      <p:sp>
        <p:nvSpPr>
          <p:cNvPr name="TextBox 69" id="69"/>
          <p:cNvSpPr txBox="true"/>
          <p:nvPr/>
        </p:nvSpPr>
        <p:spPr>
          <a:xfrm rot="0">
            <a:off x="11608158" y="5888965"/>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3</a:t>
            </a:r>
          </a:p>
        </p:txBody>
      </p:sp>
      <p:sp>
        <p:nvSpPr>
          <p:cNvPr name="TextBox 70" id="70"/>
          <p:cNvSpPr txBox="true"/>
          <p:nvPr/>
        </p:nvSpPr>
        <p:spPr>
          <a:xfrm rot="0">
            <a:off x="12977855" y="5854393"/>
            <a:ext cx="1631909" cy="237866"/>
          </a:xfrm>
          <a:prstGeom prst="rect">
            <a:avLst/>
          </a:prstGeom>
        </p:spPr>
        <p:txBody>
          <a:bodyPr anchor="t" rtlCol="false" tIns="0" lIns="0" bIns="0" rIns="0">
            <a:spAutoFit/>
          </a:bodyPr>
          <a:lstStyle/>
          <a:p>
            <a:pPr algn="ctr">
              <a:lnSpc>
                <a:spcPts val="1963"/>
              </a:lnSpc>
            </a:pPr>
            <a:r>
              <a:rPr lang="en-US" sz="1498">
                <a:solidFill>
                  <a:srgbClr val="000000"/>
                </a:solidFill>
                <a:latin typeface="Clear Sans Regular"/>
              </a:rPr>
              <a:t>1</a:t>
            </a:r>
          </a:p>
        </p:txBody>
      </p:sp>
      <p:sp>
        <p:nvSpPr>
          <p:cNvPr name="TextBox 71" id="71"/>
          <p:cNvSpPr txBox="true"/>
          <p:nvPr/>
        </p:nvSpPr>
        <p:spPr>
          <a:xfrm rot="0">
            <a:off x="3238409" y="1776750"/>
            <a:ext cx="3540621" cy="292780"/>
          </a:xfrm>
          <a:prstGeom prst="rect">
            <a:avLst/>
          </a:prstGeom>
        </p:spPr>
        <p:txBody>
          <a:bodyPr anchor="t" rtlCol="false" tIns="0" lIns="0" bIns="0" rIns="0">
            <a:spAutoFit/>
          </a:bodyPr>
          <a:lstStyle/>
          <a:p>
            <a:pPr algn="ctr">
              <a:lnSpc>
                <a:spcPts val="2352"/>
              </a:lnSpc>
            </a:pPr>
            <a:r>
              <a:rPr lang="en-US" sz="1796" spc="53">
                <a:solidFill>
                  <a:srgbClr val="000000"/>
                </a:solidFill>
                <a:latin typeface="Clear Sans Regular Bold"/>
              </a:rPr>
              <a:t>STUDENT VS CLASS TABLE</a:t>
            </a:r>
          </a:p>
        </p:txBody>
      </p:sp>
      <p:sp>
        <p:nvSpPr>
          <p:cNvPr name="TextBox 72" id="72"/>
          <p:cNvSpPr txBox="true"/>
          <p:nvPr/>
        </p:nvSpPr>
        <p:spPr>
          <a:xfrm rot="0">
            <a:off x="9419311" y="1776750"/>
            <a:ext cx="3540621" cy="292727"/>
          </a:xfrm>
          <a:prstGeom prst="rect">
            <a:avLst/>
          </a:prstGeom>
        </p:spPr>
        <p:txBody>
          <a:bodyPr anchor="t" rtlCol="false" tIns="0" lIns="0" bIns="0" rIns="0">
            <a:spAutoFit/>
          </a:bodyPr>
          <a:lstStyle/>
          <a:p>
            <a:pPr algn="ctr">
              <a:lnSpc>
                <a:spcPts val="2352"/>
              </a:lnSpc>
            </a:pPr>
            <a:r>
              <a:rPr lang="en-US" sz="1796" spc="53">
                <a:solidFill>
                  <a:srgbClr val="000000"/>
                </a:solidFill>
                <a:latin typeface="Clear Sans Regular Bold"/>
              </a:rPr>
              <a:t>CITYWISE PREFERENCE TABLE</a:t>
            </a:r>
          </a:p>
        </p:txBody>
      </p:sp>
      <p:sp>
        <p:nvSpPr>
          <p:cNvPr name="AutoShape 73" id="73"/>
          <p:cNvSpPr/>
          <p:nvPr/>
        </p:nvSpPr>
        <p:spPr>
          <a:xfrm rot="0">
            <a:off x="2419213" y="6867357"/>
            <a:ext cx="6542509" cy="385096"/>
          </a:xfrm>
          <a:prstGeom prst="rect">
            <a:avLst/>
          </a:prstGeom>
          <a:solidFill>
            <a:srgbClr val="DAB48B"/>
          </a:solidFill>
        </p:spPr>
      </p:sp>
      <p:sp>
        <p:nvSpPr>
          <p:cNvPr name="AutoShape 74" id="74"/>
          <p:cNvSpPr/>
          <p:nvPr/>
        </p:nvSpPr>
        <p:spPr>
          <a:xfrm rot="0">
            <a:off x="2419213" y="7741466"/>
            <a:ext cx="6542509" cy="385096"/>
          </a:xfrm>
          <a:prstGeom prst="rect">
            <a:avLst/>
          </a:prstGeom>
          <a:solidFill>
            <a:srgbClr val="DAB48B">
              <a:alpha val="29804"/>
            </a:srgbClr>
          </a:solidFill>
        </p:spPr>
      </p:sp>
      <p:sp>
        <p:nvSpPr>
          <p:cNvPr name="AutoShape 75" id="75"/>
          <p:cNvSpPr/>
          <p:nvPr/>
        </p:nvSpPr>
        <p:spPr>
          <a:xfrm rot="0">
            <a:off x="2419213" y="8592906"/>
            <a:ext cx="6542509" cy="385096"/>
          </a:xfrm>
          <a:prstGeom prst="rect">
            <a:avLst/>
          </a:prstGeom>
          <a:solidFill>
            <a:srgbClr val="DAB48B">
              <a:alpha val="29804"/>
            </a:srgbClr>
          </a:solidFill>
        </p:spPr>
      </p:sp>
      <p:sp>
        <p:nvSpPr>
          <p:cNvPr name="TextBox 76" id="76"/>
          <p:cNvSpPr txBox="true"/>
          <p:nvPr/>
        </p:nvSpPr>
        <p:spPr>
          <a:xfrm rot="0">
            <a:off x="3464946" y="6924973"/>
            <a:ext cx="1534273" cy="276682"/>
          </a:xfrm>
          <a:prstGeom prst="rect">
            <a:avLst/>
          </a:prstGeom>
        </p:spPr>
        <p:txBody>
          <a:bodyPr anchor="t" rtlCol="false" tIns="0" lIns="0" bIns="0" rIns="0">
            <a:spAutoFit/>
          </a:bodyPr>
          <a:lstStyle/>
          <a:p>
            <a:pPr algn="ctr">
              <a:lnSpc>
                <a:spcPts val="2214"/>
              </a:lnSpc>
            </a:pPr>
            <a:r>
              <a:rPr lang="en-US" sz="1690" spc="50">
                <a:solidFill>
                  <a:srgbClr val="000000"/>
                </a:solidFill>
                <a:latin typeface="Clear Sans Regular Bold"/>
              </a:rPr>
              <a:t>C1</a:t>
            </a:r>
          </a:p>
        </p:txBody>
      </p:sp>
      <p:sp>
        <p:nvSpPr>
          <p:cNvPr name="TextBox 77" id="77"/>
          <p:cNvSpPr txBox="true"/>
          <p:nvPr/>
        </p:nvSpPr>
        <p:spPr>
          <a:xfrm rot="0">
            <a:off x="3464946" y="7385390"/>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TextBox 78" id="78"/>
          <p:cNvSpPr txBox="true"/>
          <p:nvPr/>
        </p:nvSpPr>
        <p:spPr>
          <a:xfrm rot="0">
            <a:off x="2341550" y="7384551"/>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E1</a:t>
            </a:r>
          </a:p>
        </p:txBody>
      </p:sp>
      <p:sp>
        <p:nvSpPr>
          <p:cNvPr name="TextBox 79" id="79"/>
          <p:cNvSpPr txBox="true"/>
          <p:nvPr/>
        </p:nvSpPr>
        <p:spPr>
          <a:xfrm rot="0">
            <a:off x="4781468" y="6924973"/>
            <a:ext cx="1534273" cy="276682"/>
          </a:xfrm>
          <a:prstGeom prst="rect">
            <a:avLst/>
          </a:prstGeom>
        </p:spPr>
        <p:txBody>
          <a:bodyPr anchor="t" rtlCol="false" tIns="0" lIns="0" bIns="0" rIns="0">
            <a:spAutoFit/>
          </a:bodyPr>
          <a:lstStyle/>
          <a:p>
            <a:pPr algn="ctr">
              <a:lnSpc>
                <a:spcPts val="2214"/>
              </a:lnSpc>
            </a:pPr>
            <a:r>
              <a:rPr lang="en-US" sz="1690" spc="50">
                <a:solidFill>
                  <a:srgbClr val="000000"/>
                </a:solidFill>
                <a:latin typeface="Clear Sans Regular Bold"/>
              </a:rPr>
              <a:t>C2</a:t>
            </a:r>
          </a:p>
        </p:txBody>
      </p:sp>
      <p:sp>
        <p:nvSpPr>
          <p:cNvPr name="TextBox 80" id="80"/>
          <p:cNvSpPr txBox="true"/>
          <p:nvPr/>
        </p:nvSpPr>
        <p:spPr>
          <a:xfrm rot="0">
            <a:off x="5899936" y="6924973"/>
            <a:ext cx="1534273" cy="276682"/>
          </a:xfrm>
          <a:prstGeom prst="rect">
            <a:avLst/>
          </a:prstGeom>
        </p:spPr>
        <p:txBody>
          <a:bodyPr anchor="t" rtlCol="false" tIns="0" lIns="0" bIns="0" rIns="0">
            <a:spAutoFit/>
          </a:bodyPr>
          <a:lstStyle/>
          <a:p>
            <a:pPr algn="ctr">
              <a:lnSpc>
                <a:spcPts val="2214"/>
              </a:lnSpc>
            </a:pPr>
            <a:r>
              <a:rPr lang="en-US" sz="1690" spc="50">
                <a:solidFill>
                  <a:srgbClr val="000000"/>
                </a:solidFill>
                <a:latin typeface="Clear Sans Regular Bold"/>
              </a:rPr>
              <a:t>C3</a:t>
            </a:r>
          </a:p>
        </p:txBody>
      </p:sp>
      <p:sp>
        <p:nvSpPr>
          <p:cNvPr name="TextBox 81" id="81"/>
          <p:cNvSpPr txBox="true"/>
          <p:nvPr/>
        </p:nvSpPr>
        <p:spPr>
          <a:xfrm rot="0">
            <a:off x="7084907" y="6924973"/>
            <a:ext cx="1534273" cy="276682"/>
          </a:xfrm>
          <a:prstGeom prst="rect">
            <a:avLst/>
          </a:prstGeom>
        </p:spPr>
        <p:txBody>
          <a:bodyPr anchor="t" rtlCol="false" tIns="0" lIns="0" bIns="0" rIns="0">
            <a:spAutoFit/>
          </a:bodyPr>
          <a:lstStyle/>
          <a:p>
            <a:pPr algn="ctr">
              <a:lnSpc>
                <a:spcPts val="2214"/>
              </a:lnSpc>
            </a:pPr>
            <a:r>
              <a:rPr lang="en-US" sz="1690" spc="50">
                <a:solidFill>
                  <a:srgbClr val="000000"/>
                </a:solidFill>
                <a:latin typeface="Clear Sans Regular Bold"/>
              </a:rPr>
              <a:t>C4</a:t>
            </a:r>
          </a:p>
        </p:txBody>
      </p:sp>
      <p:sp>
        <p:nvSpPr>
          <p:cNvPr name="TextBox 82" id="82"/>
          <p:cNvSpPr txBox="true"/>
          <p:nvPr/>
        </p:nvSpPr>
        <p:spPr>
          <a:xfrm rot="0">
            <a:off x="4781468" y="7785450"/>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TextBox 83" id="83"/>
          <p:cNvSpPr txBox="true"/>
          <p:nvPr/>
        </p:nvSpPr>
        <p:spPr>
          <a:xfrm rot="0">
            <a:off x="2358400" y="7833424"/>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E2</a:t>
            </a:r>
          </a:p>
        </p:txBody>
      </p:sp>
      <p:sp>
        <p:nvSpPr>
          <p:cNvPr name="TextBox 84" id="84"/>
          <p:cNvSpPr txBox="true"/>
          <p:nvPr/>
        </p:nvSpPr>
        <p:spPr>
          <a:xfrm rot="0">
            <a:off x="2358400" y="8240857"/>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E3</a:t>
            </a:r>
          </a:p>
        </p:txBody>
      </p:sp>
      <p:sp>
        <p:nvSpPr>
          <p:cNvPr name="TextBox 85" id="85"/>
          <p:cNvSpPr txBox="true"/>
          <p:nvPr/>
        </p:nvSpPr>
        <p:spPr>
          <a:xfrm rot="0">
            <a:off x="7204535" y="8215058"/>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TextBox 86" id="86"/>
          <p:cNvSpPr txBox="true"/>
          <p:nvPr/>
        </p:nvSpPr>
        <p:spPr>
          <a:xfrm rot="0">
            <a:off x="2358400" y="8668402"/>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E4</a:t>
            </a:r>
          </a:p>
        </p:txBody>
      </p:sp>
      <p:sp>
        <p:nvSpPr>
          <p:cNvPr name="TextBox 87" id="87"/>
          <p:cNvSpPr txBox="true"/>
          <p:nvPr/>
        </p:nvSpPr>
        <p:spPr>
          <a:xfrm rot="0">
            <a:off x="5929624" y="8661569"/>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AutoShape 88" id="88"/>
          <p:cNvSpPr/>
          <p:nvPr/>
        </p:nvSpPr>
        <p:spPr>
          <a:xfrm rot="0">
            <a:off x="2419213" y="9403461"/>
            <a:ext cx="6542509" cy="385096"/>
          </a:xfrm>
          <a:prstGeom prst="rect">
            <a:avLst/>
          </a:prstGeom>
          <a:solidFill>
            <a:srgbClr val="DAB48B">
              <a:alpha val="29804"/>
            </a:srgbClr>
          </a:solidFill>
        </p:spPr>
      </p:sp>
      <p:sp>
        <p:nvSpPr>
          <p:cNvPr name="TextBox 89" id="89"/>
          <p:cNvSpPr txBox="true"/>
          <p:nvPr/>
        </p:nvSpPr>
        <p:spPr>
          <a:xfrm rot="0">
            <a:off x="2341550" y="9046546"/>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E5</a:t>
            </a:r>
          </a:p>
        </p:txBody>
      </p:sp>
      <p:sp>
        <p:nvSpPr>
          <p:cNvPr name="TextBox 90" id="90"/>
          <p:cNvSpPr txBox="true"/>
          <p:nvPr/>
        </p:nvSpPr>
        <p:spPr>
          <a:xfrm rot="0">
            <a:off x="5929624" y="9021838"/>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TextBox 91" id="91"/>
          <p:cNvSpPr txBox="true"/>
          <p:nvPr/>
        </p:nvSpPr>
        <p:spPr>
          <a:xfrm rot="0">
            <a:off x="2358400" y="9495419"/>
            <a:ext cx="1853900"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E6</a:t>
            </a:r>
          </a:p>
        </p:txBody>
      </p:sp>
      <p:sp>
        <p:nvSpPr>
          <p:cNvPr name="TextBox 92" id="92"/>
          <p:cNvSpPr txBox="true"/>
          <p:nvPr/>
        </p:nvSpPr>
        <p:spPr>
          <a:xfrm rot="0">
            <a:off x="5916786" y="9502123"/>
            <a:ext cx="1534273" cy="233729"/>
          </a:xfrm>
          <a:prstGeom prst="rect">
            <a:avLst/>
          </a:prstGeom>
        </p:spPr>
        <p:txBody>
          <a:bodyPr anchor="t" rtlCol="false" tIns="0" lIns="0" bIns="0" rIns="0">
            <a:spAutoFit/>
          </a:bodyPr>
          <a:lstStyle/>
          <a:p>
            <a:pPr algn="ctr">
              <a:lnSpc>
                <a:spcPts val="1845"/>
              </a:lnSpc>
            </a:pPr>
            <a:r>
              <a:rPr lang="en-US" sz="1409">
                <a:solidFill>
                  <a:srgbClr val="000000"/>
                </a:solidFill>
                <a:latin typeface="Clear Sans Regular"/>
              </a:rPr>
              <a:t>1</a:t>
            </a:r>
          </a:p>
        </p:txBody>
      </p:sp>
      <p:sp>
        <p:nvSpPr>
          <p:cNvPr name="TextBox 93" id="93"/>
          <p:cNvSpPr txBox="true"/>
          <p:nvPr/>
        </p:nvSpPr>
        <p:spPr>
          <a:xfrm rot="0">
            <a:off x="3858897" y="6479873"/>
            <a:ext cx="3328788"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CENTER VS CITY TABLE</a:t>
            </a:r>
          </a:p>
        </p:txBody>
      </p:sp>
      <p:sp>
        <p:nvSpPr>
          <p:cNvPr name="AutoShape 94" id="94"/>
          <p:cNvSpPr/>
          <p:nvPr/>
        </p:nvSpPr>
        <p:spPr>
          <a:xfrm rot="0">
            <a:off x="9891827" y="6885090"/>
            <a:ext cx="2675932" cy="384605"/>
          </a:xfrm>
          <a:prstGeom prst="rect">
            <a:avLst/>
          </a:prstGeom>
          <a:solidFill>
            <a:srgbClr val="DAB48B"/>
          </a:solidFill>
        </p:spPr>
      </p:sp>
      <p:sp>
        <p:nvSpPr>
          <p:cNvPr name="AutoShape 95" id="95"/>
          <p:cNvSpPr/>
          <p:nvPr/>
        </p:nvSpPr>
        <p:spPr>
          <a:xfrm rot="0">
            <a:off x="9891827" y="6885090"/>
            <a:ext cx="2627536" cy="384605"/>
          </a:xfrm>
          <a:prstGeom prst="rect">
            <a:avLst/>
          </a:prstGeom>
          <a:solidFill>
            <a:srgbClr val="DAB48B"/>
          </a:solidFill>
        </p:spPr>
      </p:sp>
      <p:sp>
        <p:nvSpPr>
          <p:cNvPr name="AutoShape 96" id="96"/>
          <p:cNvSpPr/>
          <p:nvPr/>
        </p:nvSpPr>
        <p:spPr>
          <a:xfrm rot="0">
            <a:off x="9891827" y="7745166"/>
            <a:ext cx="2675932" cy="384605"/>
          </a:xfrm>
          <a:prstGeom prst="rect">
            <a:avLst/>
          </a:prstGeom>
          <a:solidFill>
            <a:srgbClr val="DAB48B">
              <a:alpha val="29804"/>
            </a:srgbClr>
          </a:solidFill>
        </p:spPr>
      </p:sp>
      <p:sp>
        <p:nvSpPr>
          <p:cNvPr name="AutoShape 97" id="97"/>
          <p:cNvSpPr/>
          <p:nvPr/>
        </p:nvSpPr>
        <p:spPr>
          <a:xfrm rot="0">
            <a:off x="9942857" y="8643111"/>
            <a:ext cx="2675932" cy="384605"/>
          </a:xfrm>
          <a:prstGeom prst="rect">
            <a:avLst/>
          </a:prstGeom>
          <a:solidFill>
            <a:srgbClr val="DAB48B">
              <a:alpha val="29804"/>
            </a:srgbClr>
          </a:solidFill>
        </p:spPr>
      </p:sp>
      <p:sp>
        <p:nvSpPr>
          <p:cNvPr name="TextBox 98" id="98"/>
          <p:cNvSpPr txBox="true"/>
          <p:nvPr/>
        </p:nvSpPr>
        <p:spPr>
          <a:xfrm rot="0">
            <a:off x="9692192" y="6909503"/>
            <a:ext cx="1851534"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CENTER</a:t>
            </a:r>
          </a:p>
        </p:txBody>
      </p:sp>
      <p:sp>
        <p:nvSpPr>
          <p:cNvPr name="TextBox 99" id="99"/>
          <p:cNvSpPr txBox="true"/>
          <p:nvPr/>
        </p:nvSpPr>
        <p:spPr>
          <a:xfrm rot="0">
            <a:off x="9741806" y="737749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E1</a:t>
            </a:r>
          </a:p>
        </p:txBody>
      </p:sp>
      <p:sp>
        <p:nvSpPr>
          <p:cNvPr name="TextBox 100" id="100"/>
          <p:cNvSpPr txBox="true"/>
          <p:nvPr/>
        </p:nvSpPr>
        <p:spPr>
          <a:xfrm rot="0">
            <a:off x="9741806" y="7785450"/>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E2</a:t>
            </a:r>
          </a:p>
        </p:txBody>
      </p:sp>
      <p:sp>
        <p:nvSpPr>
          <p:cNvPr name="TextBox 101" id="101"/>
          <p:cNvSpPr txBox="true"/>
          <p:nvPr/>
        </p:nvSpPr>
        <p:spPr>
          <a:xfrm rot="0">
            <a:off x="9741806" y="821812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E3</a:t>
            </a:r>
          </a:p>
        </p:txBody>
      </p:sp>
      <p:sp>
        <p:nvSpPr>
          <p:cNvPr name="TextBox 102" id="102"/>
          <p:cNvSpPr txBox="true"/>
          <p:nvPr/>
        </p:nvSpPr>
        <p:spPr>
          <a:xfrm rot="0">
            <a:off x="9741806" y="866156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E4</a:t>
            </a:r>
          </a:p>
        </p:txBody>
      </p:sp>
      <p:sp>
        <p:nvSpPr>
          <p:cNvPr name="TextBox 103" id="103"/>
          <p:cNvSpPr txBox="true"/>
          <p:nvPr/>
        </p:nvSpPr>
        <p:spPr>
          <a:xfrm rot="0">
            <a:off x="9741806" y="9090585"/>
            <a:ext cx="1851534"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E5</a:t>
            </a:r>
          </a:p>
        </p:txBody>
      </p:sp>
      <p:sp>
        <p:nvSpPr>
          <p:cNvPr name="TextBox 104" id="104"/>
          <p:cNvSpPr txBox="true"/>
          <p:nvPr/>
        </p:nvSpPr>
        <p:spPr>
          <a:xfrm rot="0">
            <a:off x="11041932" y="6909503"/>
            <a:ext cx="1576856"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RATING</a:t>
            </a:r>
          </a:p>
        </p:txBody>
      </p:sp>
      <p:sp>
        <p:nvSpPr>
          <p:cNvPr name="TextBox 105" id="105"/>
          <p:cNvSpPr txBox="true"/>
          <p:nvPr/>
        </p:nvSpPr>
        <p:spPr>
          <a:xfrm rot="0">
            <a:off x="10990902" y="7377499"/>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TextBox 106" id="106"/>
          <p:cNvSpPr txBox="true"/>
          <p:nvPr/>
        </p:nvSpPr>
        <p:spPr>
          <a:xfrm rot="0">
            <a:off x="10990902" y="7811216"/>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TextBox 107" id="107"/>
          <p:cNvSpPr txBox="true"/>
          <p:nvPr/>
        </p:nvSpPr>
        <p:spPr>
          <a:xfrm rot="0">
            <a:off x="10990902" y="8218129"/>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TextBox 108" id="108"/>
          <p:cNvSpPr txBox="true"/>
          <p:nvPr/>
        </p:nvSpPr>
        <p:spPr>
          <a:xfrm rot="0">
            <a:off x="10990902" y="8683877"/>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AutoShape 109" id="109"/>
          <p:cNvSpPr/>
          <p:nvPr/>
        </p:nvSpPr>
        <p:spPr>
          <a:xfrm rot="0">
            <a:off x="9891827" y="9438670"/>
            <a:ext cx="2675932" cy="384605"/>
          </a:xfrm>
          <a:prstGeom prst="rect">
            <a:avLst/>
          </a:prstGeom>
          <a:solidFill>
            <a:srgbClr val="DAB48B">
              <a:alpha val="29804"/>
            </a:srgbClr>
          </a:solidFill>
        </p:spPr>
      </p:sp>
      <p:sp>
        <p:nvSpPr>
          <p:cNvPr name="TextBox 110" id="110"/>
          <p:cNvSpPr txBox="true"/>
          <p:nvPr/>
        </p:nvSpPr>
        <p:spPr>
          <a:xfrm rot="0">
            <a:off x="10990902" y="9090585"/>
            <a:ext cx="1576856"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2</a:t>
            </a:r>
          </a:p>
        </p:txBody>
      </p:sp>
      <p:sp>
        <p:nvSpPr>
          <p:cNvPr name="TextBox 111" id="111"/>
          <p:cNvSpPr txBox="true"/>
          <p:nvPr/>
        </p:nvSpPr>
        <p:spPr>
          <a:xfrm rot="0">
            <a:off x="10990902" y="9524730"/>
            <a:ext cx="1576856"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3</a:t>
            </a:r>
          </a:p>
        </p:txBody>
      </p:sp>
      <p:sp>
        <p:nvSpPr>
          <p:cNvPr name="TextBox 112" id="112"/>
          <p:cNvSpPr txBox="true"/>
          <p:nvPr/>
        </p:nvSpPr>
        <p:spPr>
          <a:xfrm rot="0">
            <a:off x="9741806" y="9524730"/>
            <a:ext cx="1851534"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E6</a:t>
            </a:r>
          </a:p>
        </p:txBody>
      </p:sp>
      <p:sp>
        <p:nvSpPr>
          <p:cNvPr name="TextBox 113" id="113"/>
          <p:cNvSpPr txBox="true"/>
          <p:nvPr/>
        </p:nvSpPr>
        <p:spPr>
          <a:xfrm rot="0">
            <a:off x="9565399" y="6479873"/>
            <a:ext cx="3328788"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RATING</a:t>
            </a:r>
          </a:p>
        </p:txBody>
      </p:sp>
      <p:sp>
        <p:nvSpPr>
          <p:cNvPr name="AutoShape 114" id="114"/>
          <p:cNvSpPr/>
          <p:nvPr/>
        </p:nvSpPr>
        <p:spPr>
          <a:xfrm rot="0">
            <a:off x="13696758" y="6885090"/>
            <a:ext cx="2675932" cy="384605"/>
          </a:xfrm>
          <a:prstGeom prst="rect">
            <a:avLst/>
          </a:prstGeom>
          <a:solidFill>
            <a:srgbClr val="DAB48B"/>
          </a:solidFill>
        </p:spPr>
      </p:sp>
      <p:sp>
        <p:nvSpPr>
          <p:cNvPr name="AutoShape 115" id="115"/>
          <p:cNvSpPr/>
          <p:nvPr/>
        </p:nvSpPr>
        <p:spPr>
          <a:xfrm rot="0">
            <a:off x="13696758" y="6885090"/>
            <a:ext cx="2627536" cy="384605"/>
          </a:xfrm>
          <a:prstGeom prst="rect">
            <a:avLst/>
          </a:prstGeom>
          <a:solidFill>
            <a:srgbClr val="DAB48B"/>
          </a:solidFill>
        </p:spPr>
      </p:sp>
      <p:sp>
        <p:nvSpPr>
          <p:cNvPr name="AutoShape 116" id="116"/>
          <p:cNvSpPr/>
          <p:nvPr/>
        </p:nvSpPr>
        <p:spPr>
          <a:xfrm rot="0">
            <a:off x="13696758" y="7745166"/>
            <a:ext cx="2675932" cy="384605"/>
          </a:xfrm>
          <a:prstGeom prst="rect">
            <a:avLst/>
          </a:prstGeom>
          <a:solidFill>
            <a:srgbClr val="DAB48B">
              <a:alpha val="29804"/>
            </a:srgbClr>
          </a:solidFill>
        </p:spPr>
      </p:sp>
      <p:sp>
        <p:nvSpPr>
          <p:cNvPr name="AutoShape 117" id="117"/>
          <p:cNvSpPr/>
          <p:nvPr/>
        </p:nvSpPr>
        <p:spPr>
          <a:xfrm rot="0">
            <a:off x="13747788" y="8643111"/>
            <a:ext cx="2675932" cy="384605"/>
          </a:xfrm>
          <a:prstGeom prst="rect">
            <a:avLst/>
          </a:prstGeom>
          <a:solidFill>
            <a:srgbClr val="DAB48B">
              <a:alpha val="29804"/>
            </a:srgbClr>
          </a:solidFill>
        </p:spPr>
      </p:sp>
      <p:sp>
        <p:nvSpPr>
          <p:cNvPr name="TextBox 118" id="118"/>
          <p:cNvSpPr txBox="true"/>
          <p:nvPr/>
        </p:nvSpPr>
        <p:spPr>
          <a:xfrm rot="0">
            <a:off x="13497123" y="6909503"/>
            <a:ext cx="1851534"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CENTER</a:t>
            </a:r>
          </a:p>
        </p:txBody>
      </p:sp>
      <p:sp>
        <p:nvSpPr>
          <p:cNvPr name="TextBox 119" id="119"/>
          <p:cNvSpPr txBox="true"/>
          <p:nvPr/>
        </p:nvSpPr>
        <p:spPr>
          <a:xfrm rot="0">
            <a:off x="13546737" y="737749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E1</a:t>
            </a:r>
          </a:p>
        </p:txBody>
      </p:sp>
      <p:sp>
        <p:nvSpPr>
          <p:cNvPr name="TextBox 120" id="120"/>
          <p:cNvSpPr txBox="true"/>
          <p:nvPr/>
        </p:nvSpPr>
        <p:spPr>
          <a:xfrm rot="0">
            <a:off x="13546737" y="7785450"/>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E2</a:t>
            </a:r>
          </a:p>
        </p:txBody>
      </p:sp>
      <p:sp>
        <p:nvSpPr>
          <p:cNvPr name="TextBox 121" id="121"/>
          <p:cNvSpPr txBox="true"/>
          <p:nvPr/>
        </p:nvSpPr>
        <p:spPr>
          <a:xfrm rot="0">
            <a:off x="13546737" y="821812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E3</a:t>
            </a:r>
          </a:p>
        </p:txBody>
      </p:sp>
      <p:sp>
        <p:nvSpPr>
          <p:cNvPr name="TextBox 122" id="122"/>
          <p:cNvSpPr txBox="true"/>
          <p:nvPr/>
        </p:nvSpPr>
        <p:spPr>
          <a:xfrm rot="0">
            <a:off x="13546737" y="8661569"/>
            <a:ext cx="1851534"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E4</a:t>
            </a:r>
          </a:p>
        </p:txBody>
      </p:sp>
      <p:sp>
        <p:nvSpPr>
          <p:cNvPr name="TextBox 123" id="123"/>
          <p:cNvSpPr txBox="true"/>
          <p:nvPr/>
        </p:nvSpPr>
        <p:spPr>
          <a:xfrm rot="0">
            <a:off x="13546737" y="9090585"/>
            <a:ext cx="1851534"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E5</a:t>
            </a:r>
          </a:p>
        </p:txBody>
      </p:sp>
      <p:sp>
        <p:nvSpPr>
          <p:cNvPr name="TextBox 124" id="124"/>
          <p:cNvSpPr txBox="true"/>
          <p:nvPr/>
        </p:nvSpPr>
        <p:spPr>
          <a:xfrm rot="0">
            <a:off x="14846863" y="6909503"/>
            <a:ext cx="1576856"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CAPACITY</a:t>
            </a:r>
          </a:p>
        </p:txBody>
      </p:sp>
      <p:sp>
        <p:nvSpPr>
          <p:cNvPr name="TextBox 125" id="125"/>
          <p:cNvSpPr txBox="true"/>
          <p:nvPr/>
        </p:nvSpPr>
        <p:spPr>
          <a:xfrm rot="0">
            <a:off x="14795833" y="7377499"/>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TextBox 126" id="126"/>
          <p:cNvSpPr txBox="true"/>
          <p:nvPr/>
        </p:nvSpPr>
        <p:spPr>
          <a:xfrm rot="0">
            <a:off x="14795833" y="7811216"/>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3</a:t>
            </a:r>
          </a:p>
        </p:txBody>
      </p:sp>
      <p:sp>
        <p:nvSpPr>
          <p:cNvPr name="TextBox 127" id="127"/>
          <p:cNvSpPr txBox="true"/>
          <p:nvPr/>
        </p:nvSpPr>
        <p:spPr>
          <a:xfrm rot="0">
            <a:off x="14795833" y="8218129"/>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2</a:t>
            </a:r>
          </a:p>
        </p:txBody>
      </p:sp>
      <p:sp>
        <p:nvSpPr>
          <p:cNvPr name="TextBox 128" id="128"/>
          <p:cNvSpPr txBox="true"/>
          <p:nvPr/>
        </p:nvSpPr>
        <p:spPr>
          <a:xfrm rot="0">
            <a:off x="14795833" y="8683877"/>
            <a:ext cx="1576856" cy="233455"/>
          </a:xfrm>
          <a:prstGeom prst="rect">
            <a:avLst/>
          </a:prstGeom>
        </p:spPr>
        <p:txBody>
          <a:bodyPr anchor="t" rtlCol="false" tIns="0" lIns="0" bIns="0" rIns="0">
            <a:spAutoFit/>
          </a:bodyPr>
          <a:lstStyle/>
          <a:p>
            <a:pPr algn="ctr">
              <a:lnSpc>
                <a:spcPts val="1843"/>
              </a:lnSpc>
            </a:pPr>
            <a:r>
              <a:rPr lang="en-US" sz="1407">
                <a:solidFill>
                  <a:srgbClr val="000000"/>
                </a:solidFill>
                <a:latin typeface="Clear Sans Regular"/>
              </a:rPr>
              <a:t>1</a:t>
            </a:r>
          </a:p>
        </p:txBody>
      </p:sp>
      <p:sp>
        <p:nvSpPr>
          <p:cNvPr name="AutoShape 129" id="129"/>
          <p:cNvSpPr/>
          <p:nvPr/>
        </p:nvSpPr>
        <p:spPr>
          <a:xfrm rot="0">
            <a:off x="13696758" y="9438670"/>
            <a:ext cx="2675932" cy="384605"/>
          </a:xfrm>
          <a:prstGeom prst="rect">
            <a:avLst/>
          </a:prstGeom>
          <a:solidFill>
            <a:srgbClr val="DAB48B">
              <a:alpha val="29804"/>
            </a:srgbClr>
          </a:solidFill>
        </p:spPr>
      </p:sp>
      <p:sp>
        <p:nvSpPr>
          <p:cNvPr name="TextBox 130" id="130"/>
          <p:cNvSpPr txBox="true"/>
          <p:nvPr/>
        </p:nvSpPr>
        <p:spPr>
          <a:xfrm rot="0">
            <a:off x="14795833" y="9090585"/>
            <a:ext cx="1576856"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1</a:t>
            </a:r>
          </a:p>
        </p:txBody>
      </p:sp>
      <p:sp>
        <p:nvSpPr>
          <p:cNvPr name="TextBox 131" id="131"/>
          <p:cNvSpPr txBox="true"/>
          <p:nvPr/>
        </p:nvSpPr>
        <p:spPr>
          <a:xfrm rot="0">
            <a:off x="14795833" y="9524730"/>
            <a:ext cx="1576856"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2</a:t>
            </a:r>
          </a:p>
        </p:txBody>
      </p:sp>
      <p:sp>
        <p:nvSpPr>
          <p:cNvPr name="TextBox 132" id="132"/>
          <p:cNvSpPr txBox="true"/>
          <p:nvPr/>
        </p:nvSpPr>
        <p:spPr>
          <a:xfrm rot="0">
            <a:off x="13546737" y="9524730"/>
            <a:ext cx="1851534" cy="233455"/>
          </a:xfrm>
          <a:prstGeom prst="rect">
            <a:avLst/>
          </a:prstGeom>
        </p:spPr>
        <p:txBody>
          <a:bodyPr anchor="t" rtlCol="false" tIns="0" lIns="0" bIns="0" rIns="0">
            <a:spAutoFit/>
          </a:bodyPr>
          <a:lstStyle/>
          <a:p>
            <a:pPr algn="ctr">
              <a:lnSpc>
                <a:spcPts val="1843"/>
              </a:lnSpc>
            </a:pPr>
            <a:r>
              <a:rPr lang="en-US" sz="1407" spc="42">
                <a:solidFill>
                  <a:srgbClr val="000000"/>
                </a:solidFill>
                <a:latin typeface="Clear Sans Regular"/>
              </a:rPr>
              <a:t>E6</a:t>
            </a:r>
          </a:p>
        </p:txBody>
      </p:sp>
      <p:sp>
        <p:nvSpPr>
          <p:cNvPr name="TextBox 133" id="133"/>
          <p:cNvSpPr txBox="true"/>
          <p:nvPr/>
        </p:nvSpPr>
        <p:spPr>
          <a:xfrm rot="0">
            <a:off x="13370330" y="6479873"/>
            <a:ext cx="3328788" cy="276353"/>
          </a:xfrm>
          <a:prstGeom prst="rect">
            <a:avLst/>
          </a:prstGeom>
        </p:spPr>
        <p:txBody>
          <a:bodyPr anchor="t" rtlCol="false" tIns="0" lIns="0" bIns="0" rIns="0">
            <a:spAutoFit/>
          </a:bodyPr>
          <a:lstStyle/>
          <a:p>
            <a:pPr algn="ctr">
              <a:lnSpc>
                <a:spcPts val="2212"/>
              </a:lnSpc>
            </a:pPr>
            <a:r>
              <a:rPr lang="en-US" sz="1688" spc="50">
                <a:solidFill>
                  <a:srgbClr val="000000"/>
                </a:solidFill>
                <a:latin typeface="Clear Sans Regular Bold"/>
              </a:rPr>
              <a:t>CAPACITY</a:t>
            </a:r>
          </a:p>
        </p:txBody>
      </p:sp>
      <p:sp>
        <p:nvSpPr>
          <p:cNvPr name="TextBox 134" id="134"/>
          <p:cNvSpPr txBox="true"/>
          <p:nvPr/>
        </p:nvSpPr>
        <p:spPr>
          <a:xfrm rot="0">
            <a:off x="12977855" y="2736604"/>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35" id="135"/>
          <p:cNvSpPr txBox="true"/>
          <p:nvPr/>
        </p:nvSpPr>
        <p:spPr>
          <a:xfrm rot="0">
            <a:off x="7801396" y="3233082"/>
            <a:ext cx="6958853" cy="237875"/>
          </a:xfrm>
          <a:prstGeom prst="rect">
            <a:avLst/>
          </a:prstGeom>
        </p:spPr>
        <p:txBody>
          <a:bodyPr anchor="t" rtlCol="false" tIns="0" lIns="0" bIns="0" rIns="0">
            <a:spAutoFit/>
          </a:bodyPr>
          <a:lstStyle/>
          <a:p>
            <a:pPr algn="ctr">
              <a:lnSpc>
                <a:spcPts val="1963"/>
              </a:lnSpc>
              <a:spcBef>
                <a:spcPct val="0"/>
              </a:spcBef>
            </a:pPr>
            <a:r>
              <a:rPr lang="en-US" sz="1498">
                <a:solidFill>
                  <a:srgbClr val="E14927"/>
                </a:solidFill>
                <a:latin typeface="Clear Sans Regular"/>
              </a:rPr>
              <a:t>0</a:t>
            </a:r>
          </a:p>
        </p:txBody>
      </p:sp>
      <p:sp>
        <p:nvSpPr>
          <p:cNvPr name="TextBox 136" id="136"/>
          <p:cNvSpPr txBox="true"/>
          <p:nvPr/>
        </p:nvSpPr>
        <p:spPr>
          <a:xfrm rot="0">
            <a:off x="9018213" y="4966280"/>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37" id="137"/>
          <p:cNvSpPr txBox="true"/>
          <p:nvPr/>
        </p:nvSpPr>
        <p:spPr>
          <a:xfrm rot="0">
            <a:off x="9018213" y="3631872"/>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38" id="138"/>
          <p:cNvSpPr txBox="true"/>
          <p:nvPr/>
        </p:nvSpPr>
        <p:spPr>
          <a:xfrm rot="0">
            <a:off x="11608158" y="4104138"/>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39" id="139"/>
          <p:cNvSpPr txBox="true"/>
          <p:nvPr/>
        </p:nvSpPr>
        <p:spPr>
          <a:xfrm rot="0">
            <a:off x="11590235" y="4562823"/>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0" id="140"/>
          <p:cNvSpPr txBox="true"/>
          <p:nvPr/>
        </p:nvSpPr>
        <p:spPr>
          <a:xfrm rot="0">
            <a:off x="10413838" y="5399641"/>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1" id="141"/>
          <p:cNvSpPr txBox="true"/>
          <p:nvPr/>
        </p:nvSpPr>
        <p:spPr>
          <a:xfrm rot="0">
            <a:off x="10413838" y="5889411"/>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2" id="142"/>
          <p:cNvSpPr txBox="true"/>
          <p:nvPr/>
        </p:nvSpPr>
        <p:spPr>
          <a:xfrm rot="0">
            <a:off x="4732650" y="7373079"/>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3" id="143"/>
          <p:cNvSpPr txBox="true"/>
          <p:nvPr/>
        </p:nvSpPr>
        <p:spPr>
          <a:xfrm rot="0">
            <a:off x="5880806" y="7394915"/>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4" id="144"/>
          <p:cNvSpPr txBox="true"/>
          <p:nvPr/>
        </p:nvSpPr>
        <p:spPr>
          <a:xfrm rot="0">
            <a:off x="7159434" y="7381244"/>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5" id="145"/>
          <p:cNvSpPr txBox="true"/>
          <p:nvPr/>
        </p:nvSpPr>
        <p:spPr>
          <a:xfrm rot="0">
            <a:off x="7155717" y="7788002"/>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6" id="146"/>
          <p:cNvSpPr txBox="true"/>
          <p:nvPr/>
        </p:nvSpPr>
        <p:spPr>
          <a:xfrm rot="0">
            <a:off x="5880806" y="7794975"/>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7" id="147"/>
          <p:cNvSpPr txBox="true"/>
          <p:nvPr/>
        </p:nvSpPr>
        <p:spPr>
          <a:xfrm rot="0">
            <a:off x="7155717" y="8633586"/>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8" id="148"/>
          <p:cNvSpPr txBox="true"/>
          <p:nvPr/>
        </p:nvSpPr>
        <p:spPr>
          <a:xfrm rot="0">
            <a:off x="7155717" y="9049236"/>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49" id="149"/>
          <p:cNvSpPr txBox="true"/>
          <p:nvPr/>
        </p:nvSpPr>
        <p:spPr>
          <a:xfrm rot="0">
            <a:off x="7159434" y="9472309"/>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0" id="150"/>
          <p:cNvSpPr txBox="true"/>
          <p:nvPr/>
        </p:nvSpPr>
        <p:spPr>
          <a:xfrm rot="0">
            <a:off x="5867968" y="8210912"/>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1" id="151"/>
          <p:cNvSpPr txBox="true"/>
          <p:nvPr/>
        </p:nvSpPr>
        <p:spPr>
          <a:xfrm rot="0">
            <a:off x="3416128" y="7781030"/>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2" id="152"/>
          <p:cNvSpPr txBox="true"/>
          <p:nvPr/>
        </p:nvSpPr>
        <p:spPr>
          <a:xfrm rot="0">
            <a:off x="3396346" y="8243546"/>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3" id="153"/>
          <p:cNvSpPr txBox="true"/>
          <p:nvPr/>
        </p:nvSpPr>
        <p:spPr>
          <a:xfrm rot="0">
            <a:off x="3396346" y="8633586"/>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4" id="154"/>
          <p:cNvSpPr txBox="true"/>
          <p:nvPr/>
        </p:nvSpPr>
        <p:spPr>
          <a:xfrm rot="0">
            <a:off x="3396346" y="9056071"/>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5" id="155"/>
          <p:cNvSpPr txBox="true"/>
          <p:nvPr/>
        </p:nvSpPr>
        <p:spPr>
          <a:xfrm rot="0">
            <a:off x="3373271" y="9491272"/>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6" id="156"/>
          <p:cNvSpPr txBox="true"/>
          <p:nvPr/>
        </p:nvSpPr>
        <p:spPr>
          <a:xfrm rot="0">
            <a:off x="4754627" y="8250382"/>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7" id="157"/>
          <p:cNvSpPr txBox="true"/>
          <p:nvPr/>
        </p:nvSpPr>
        <p:spPr>
          <a:xfrm rot="0">
            <a:off x="4732650" y="8633586"/>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8" id="158"/>
          <p:cNvSpPr txBox="true"/>
          <p:nvPr/>
        </p:nvSpPr>
        <p:spPr>
          <a:xfrm rot="0">
            <a:off x="4732650" y="9031363"/>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TextBox 159" id="159"/>
          <p:cNvSpPr txBox="true"/>
          <p:nvPr/>
        </p:nvSpPr>
        <p:spPr>
          <a:xfrm rot="0">
            <a:off x="4732650" y="9511648"/>
            <a:ext cx="1631909" cy="237875"/>
          </a:xfrm>
          <a:prstGeom prst="rect">
            <a:avLst/>
          </a:prstGeom>
        </p:spPr>
        <p:txBody>
          <a:bodyPr anchor="t" rtlCol="false" tIns="0" lIns="0" bIns="0" rIns="0">
            <a:spAutoFit/>
          </a:bodyPr>
          <a:lstStyle/>
          <a:p>
            <a:pPr algn="ctr">
              <a:lnSpc>
                <a:spcPts val="1963"/>
              </a:lnSpc>
            </a:pPr>
            <a:r>
              <a:rPr lang="en-US" sz="1498">
                <a:solidFill>
                  <a:srgbClr val="E14927"/>
                </a:solidFill>
                <a:latin typeface="Clear Sans Regular"/>
              </a:rPr>
              <a:t>0</a:t>
            </a:r>
          </a:p>
        </p:txBody>
      </p:sp>
      <p:sp>
        <p:nvSpPr>
          <p:cNvPr name="AutoShape 160" id="160"/>
          <p:cNvSpPr/>
          <p:nvPr/>
        </p:nvSpPr>
        <p:spPr>
          <a:xfrm rot="0">
            <a:off x="385627" y="2987282"/>
            <a:ext cx="2434940" cy="349968"/>
          </a:xfrm>
          <a:prstGeom prst="rect">
            <a:avLst/>
          </a:prstGeom>
          <a:solidFill>
            <a:srgbClr val="DAB48B"/>
          </a:solidFill>
        </p:spPr>
      </p:sp>
      <p:sp>
        <p:nvSpPr>
          <p:cNvPr name="AutoShape 161" id="161"/>
          <p:cNvSpPr/>
          <p:nvPr/>
        </p:nvSpPr>
        <p:spPr>
          <a:xfrm rot="0">
            <a:off x="385627" y="2987282"/>
            <a:ext cx="2390903" cy="349968"/>
          </a:xfrm>
          <a:prstGeom prst="rect">
            <a:avLst/>
          </a:prstGeom>
          <a:solidFill>
            <a:srgbClr val="DAB48B"/>
          </a:solidFill>
        </p:spPr>
      </p:sp>
      <p:sp>
        <p:nvSpPr>
          <p:cNvPr name="AutoShape 162" id="162"/>
          <p:cNvSpPr/>
          <p:nvPr/>
        </p:nvSpPr>
        <p:spPr>
          <a:xfrm rot="0">
            <a:off x="385627" y="3769900"/>
            <a:ext cx="2434940" cy="349968"/>
          </a:xfrm>
          <a:prstGeom prst="rect">
            <a:avLst/>
          </a:prstGeom>
          <a:solidFill>
            <a:srgbClr val="DAB48B">
              <a:alpha val="29804"/>
            </a:srgbClr>
          </a:solidFill>
        </p:spPr>
      </p:sp>
      <p:sp>
        <p:nvSpPr>
          <p:cNvPr name="AutoShape 163" id="163"/>
          <p:cNvSpPr/>
          <p:nvPr/>
        </p:nvSpPr>
        <p:spPr>
          <a:xfrm rot="0">
            <a:off x="432062" y="4586977"/>
            <a:ext cx="2434940" cy="349968"/>
          </a:xfrm>
          <a:prstGeom prst="rect">
            <a:avLst/>
          </a:prstGeom>
          <a:solidFill>
            <a:srgbClr val="DAB48B">
              <a:alpha val="29804"/>
            </a:srgbClr>
          </a:solidFill>
        </p:spPr>
      </p:sp>
      <p:sp>
        <p:nvSpPr>
          <p:cNvPr name="TextBox 164" id="164"/>
          <p:cNvSpPr txBox="true"/>
          <p:nvPr/>
        </p:nvSpPr>
        <p:spPr>
          <a:xfrm rot="0">
            <a:off x="652886" y="3007780"/>
            <a:ext cx="613615" cy="253226"/>
          </a:xfrm>
          <a:prstGeom prst="rect">
            <a:avLst/>
          </a:prstGeom>
        </p:spPr>
        <p:txBody>
          <a:bodyPr anchor="t" rtlCol="false" tIns="0" lIns="0" bIns="0" rIns="0">
            <a:spAutoFit/>
          </a:bodyPr>
          <a:lstStyle/>
          <a:p>
            <a:pPr algn="ctr">
              <a:lnSpc>
                <a:spcPts val="2012"/>
              </a:lnSpc>
            </a:pPr>
            <a:r>
              <a:rPr lang="en-US" sz="1536" spc="46">
                <a:solidFill>
                  <a:srgbClr val="000000"/>
                </a:solidFill>
                <a:latin typeface="Clear Sans Regular Bold"/>
              </a:rPr>
              <a:t>CLASS</a:t>
            </a:r>
          </a:p>
        </p:txBody>
      </p:sp>
      <p:sp>
        <p:nvSpPr>
          <p:cNvPr name="TextBox 165" id="165"/>
          <p:cNvSpPr txBox="true"/>
          <p:nvPr/>
        </p:nvSpPr>
        <p:spPr>
          <a:xfrm rot="0">
            <a:off x="249117" y="3443154"/>
            <a:ext cx="168478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1</a:t>
            </a:r>
          </a:p>
        </p:txBody>
      </p:sp>
      <p:sp>
        <p:nvSpPr>
          <p:cNvPr name="TextBox 166" id="166"/>
          <p:cNvSpPr txBox="true"/>
          <p:nvPr/>
        </p:nvSpPr>
        <p:spPr>
          <a:xfrm rot="0">
            <a:off x="249117" y="3814365"/>
            <a:ext cx="168478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2</a:t>
            </a:r>
          </a:p>
        </p:txBody>
      </p:sp>
      <p:sp>
        <p:nvSpPr>
          <p:cNvPr name="TextBox 167" id="167"/>
          <p:cNvSpPr txBox="true"/>
          <p:nvPr/>
        </p:nvSpPr>
        <p:spPr>
          <a:xfrm rot="0">
            <a:off x="249117" y="4208078"/>
            <a:ext cx="168478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3</a:t>
            </a:r>
          </a:p>
        </p:txBody>
      </p:sp>
      <p:sp>
        <p:nvSpPr>
          <p:cNvPr name="TextBox 168" id="168"/>
          <p:cNvSpPr txBox="true"/>
          <p:nvPr/>
        </p:nvSpPr>
        <p:spPr>
          <a:xfrm rot="0">
            <a:off x="249117" y="4611582"/>
            <a:ext cx="168478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4</a:t>
            </a:r>
          </a:p>
        </p:txBody>
      </p:sp>
      <p:sp>
        <p:nvSpPr>
          <p:cNvPr name="TextBox 169" id="169"/>
          <p:cNvSpPr txBox="true"/>
          <p:nvPr/>
        </p:nvSpPr>
        <p:spPr>
          <a:xfrm rot="0">
            <a:off x="1368110" y="3007780"/>
            <a:ext cx="1434846" cy="253226"/>
          </a:xfrm>
          <a:prstGeom prst="rect">
            <a:avLst/>
          </a:prstGeom>
        </p:spPr>
        <p:txBody>
          <a:bodyPr anchor="t" rtlCol="false" tIns="0" lIns="0" bIns="0" rIns="0">
            <a:spAutoFit/>
          </a:bodyPr>
          <a:lstStyle/>
          <a:p>
            <a:pPr algn="ctr">
              <a:lnSpc>
                <a:spcPts val="2012"/>
              </a:lnSpc>
            </a:pPr>
            <a:r>
              <a:rPr lang="en-US" sz="1536" spc="46">
                <a:solidFill>
                  <a:srgbClr val="000000"/>
                </a:solidFill>
                <a:latin typeface="Clear Sans Regular Bold"/>
              </a:rPr>
              <a:t>DESCRIPTION</a:t>
            </a:r>
          </a:p>
        </p:txBody>
      </p:sp>
      <p:sp>
        <p:nvSpPr>
          <p:cNvPr name="TextBox 170" id="170"/>
          <p:cNvSpPr txBox="true"/>
          <p:nvPr/>
        </p:nvSpPr>
        <p:spPr>
          <a:xfrm rot="0">
            <a:off x="1385721" y="3443154"/>
            <a:ext cx="143484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Female PWD</a:t>
            </a:r>
          </a:p>
        </p:txBody>
      </p:sp>
      <p:sp>
        <p:nvSpPr>
          <p:cNvPr name="TextBox 171" id="171"/>
          <p:cNvSpPr txBox="true"/>
          <p:nvPr/>
        </p:nvSpPr>
        <p:spPr>
          <a:xfrm rot="0">
            <a:off x="1385721" y="3837811"/>
            <a:ext cx="143484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Male PWD</a:t>
            </a:r>
          </a:p>
        </p:txBody>
      </p:sp>
      <p:sp>
        <p:nvSpPr>
          <p:cNvPr name="TextBox 172" id="172"/>
          <p:cNvSpPr txBox="true"/>
          <p:nvPr/>
        </p:nvSpPr>
        <p:spPr>
          <a:xfrm rot="0">
            <a:off x="1385721" y="4208078"/>
            <a:ext cx="143484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Female</a:t>
            </a:r>
          </a:p>
        </p:txBody>
      </p:sp>
      <p:sp>
        <p:nvSpPr>
          <p:cNvPr name="TextBox 173" id="173"/>
          <p:cNvSpPr txBox="true"/>
          <p:nvPr/>
        </p:nvSpPr>
        <p:spPr>
          <a:xfrm rot="0">
            <a:off x="1385721" y="4631881"/>
            <a:ext cx="1434846" cy="204652"/>
          </a:xfrm>
          <a:prstGeom prst="rect">
            <a:avLst/>
          </a:prstGeom>
        </p:spPr>
        <p:txBody>
          <a:bodyPr anchor="t" rtlCol="false" tIns="0" lIns="0" bIns="0" rIns="0">
            <a:spAutoFit/>
          </a:bodyPr>
          <a:lstStyle/>
          <a:p>
            <a:pPr algn="ctr">
              <a:lnSpc>
                <a:spcPts val="1677"/>
              </a:lnSpc>
            </a:pPr>
            <a:r>
              <a:rPr lang="en-US" sz="1280">
                <a:solidFill>
                  <a:srgbClr val="000000"/>
                </a:solidFill>
                <a:latin typeface="Clear Sans Regular"/>
              </a:rPr>
              <a:t>Male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17" r="1217" b="14638"/>
          <a:stretch>
            <a:fillRect/>
          </a:stretch>
        </p:blipFill>
        <p:spPr>
          <a:xfrm>
            <a:off x="0" y="0"/>
            <a:ext cx="18288000" cy="10287000"/>
          </a:xfrm>
          <a:prstGeom prst="rect">
            <a:avLst/>
          </a:prstGeom>
        </p:spPr>
      </p:pic>
      <p:grpSp>
        <p:nvGrpSpPr>
          <p:cNvPr name="Group 3" id="3"/>
          <p:cNvGrpSpPr/>
          <p:nvPr/>
        </p:nvGrpSpPr>
        <p:grpSpPr>
          <a:xfrm rot="0">
            <a:off x="11348292" y="1222580"/>
            <a:ext cx="10624338" cy="3146659"/>
            <a:chOff x="0" y="0"/>
            <a:chExt cx="14165784" cy="4195546"/>
          </a:xfrm>
        </p:grpSpPr>
        <p:sp>
          <p:nvSpPr>
            <p:cNvPr name="TextBox 4" id="4"/>
            <p:cNvSpPr txBox="true"/>
            <p:nvPr/>
          </p:nvSpPr>
          <p:spPr>
            <a:xfrm rot="0">
              <a:off x="0" y="3455704"/>
              <a:ext cx="14165784" cy="739841"/>
            </a:xfrm>
            <a:prstGeom prst="rect">
              <a:avLst/>
            </a:prstGeom>
          </p:spPr>
          <p:txBody>
            <a:bodyPr anchor="t" rtlCol="false" tIns="0" lIns="0" bIns="0" rIns="0">
              <a:spAutoFit/>
            </a:bodyPr>
            <a:lstStyle/>
            <a:p>
              <a:pPr>
                <a:lnSpc>
                  <a:spcPts val="4550"/>
                </a:lnSpc>
              </a:pPr>
            </a:p>
          </p:txBody>
        </p:sp>
        <p:sp>
          <p:nvSpPr>
            <p:cNvPr name="TextBox 5" id="5"/>
            <p:cNvSpPr txBox="true"/>
            <p:nvPr/>
          </p:nvSpPr>
          <p:spPr>
            <a:xfrm rot="0">
              <a:off x="0" y="-66675"/>
              <a:ext cx="14165784" cy="3368357"/>
            </a:xfrm>
            <a:prstGeom prst="rect">
              <a:avLst/>
            </a:prstGeom>
          </p:spPr>
          <p:txBody>
            <a:bodyPr anchor="t" rtlCol="false" tIns="0" lIns="0" bIns="0" rIns="0">
              <a:spAutoFit/>
            </a:bodyPr>
            <a:lstStyle/>
            <a:p>
              <a:pPr>
                <a:lnSpc>
                  <a:spcPts val="10139"/>
                </a:lnSpc>
              </a:pPr>
              <a:r>
                <a:rPr lang="en-US" sz="7800" spc="-156">
                  <a:solidFill>
                    <a:srgbClr val="DAB48B"/>
                  </a:solidFill>
                  <a:latin typeface="Hammersmith One"/>
                </a:rPr>
                <a:t>Code </a:t>
              </a:r>
            </a:p>
            <a:p>
              <a:pPr algn="l" marL="0" indent="0" lvl="0">
                <a:lnSpc>
                  <a:spcPts val="10140"/>
                </a:lnSpc>
                <a:spcBef>
                  <a:spcPct val="0"/>
                </a:spcBef>
              </a:pPr>
              <a:r>
                <a:rPr lang="en-US" sz="7800" spc="-156">
                  <a:solidFill>
                    <a:srgbClr val="DAB48B"/>
                  </a:solidFill>
                  <a:latin typeface="Hammersmith One"/>
                </a:rPr>
                <a:t>Demonstration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902556"/>
          </a:xfrm>
          <a:prstGeom prst="rect">
            <a:avLst/>
          </a:prstGeom>
          <a:solidFill>
            <a:srgbClr val="DAB48B"/>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036876" y="1107652"/>
            <a:ext cx="883019" cy="899371"/>
          </a:xfrm>
          <a:prstGeom prst="rect">
            <a:avLst/>
          </a:prstGeom>
        </p:spPr>
      </p:pic>
      <p:sp>
        <p:nvSpPr>
          <p:cNvPr name="TextBox 4" id="4"/>
          <p:cNvSpPr txBox="true"/>
          <p:nvPr/>
        </p:nvSpPr>
        <p:spPr>
          <a:xfrm rot="0">
            <a:off x="2303939" y="1104900"/>
            <a:ext cx="14647866" cy="990501"/>
          </a:xfrm>
          <a:prstGeom prst="rect">
            <a:avLst/>
          </a:prstGeom>
        </p:spPr>
        <p:txBody>
          <a:bodyPr anchor="t" rtlCol="false" tIns="0" lIns="0" bIns="0" rIns="0">
            <a:spAutoFit/>
          </a:bodyPr>
          <a:lstStyle/>
          <a:p>
            <a:pPr algn="l" marL="0" indent="0" lvl="0">
              <a:lnSpc>
                <a:spcPts val="7699"/>
              </a:lnSpc>
              <a:spcBef>
                <a:spcPct val="0"/>
              </a:spcBef>
            </a:pPr>
            <a:r>
              <a:rPr lang="en-US" sz="6999">
                <a:solidFill>
                  <a:srgbClr val="FFFFFF"/>
                </a:solidFill>
                <a:latin typeface="Hammersmith One Bold"/>
              </a:rPr>
              <a:t>Project Scope and Highlights</a:t>
            </a:r>
          </a:p>
        </p:txBody>
      </p:sp>
      <p:grpSp>
        <p:nvGrpSpPr>
          <p:cNvPr name="Group 5" id="5"/>
          <p:cNvGrpSpPr/>
          <p:nvPr/>
        </p:nvGrpSpPr>
        <p:grpSpPr>
          <a:xfrm rot="0">
            <a:off x="12514963" y="5143500"/>
            <a:ext cx="4572887" cy="4338320"/>
            <a:chOff x="0" y="0"/>
            <a:chExt cx="6097183" cy="5784426"/>
          </a:xfrm>
        </p:grpSpPr>
        <p:sp>
          <p:nvSpPr>
            <p:cNvPr name="TextBox 6" id="6"/>
            <p:cNvSpPr txBox="true"/>
            <p:nvPr/>
          </p:nvSpPr>
          <p:spPr>
            <a:xfrm rot="0">
              <a:off x="0" y="-28575"/>
              <a:ext cx="6097183" cy="577175"/>
            </a:xfrm>
            <a:prstGeom prst="rect">
              <a:avLst/>
            </a:prstGeom>
          </p:spPr>
          <p:txBody>
            <a:bodyPr anchor="t" rtlCol="false" tIns="0" lIns="0" bIns="0" rIns="0">
              <a:spAutoFit/>
            </a:bodyPr>
            <a:lstStyle/>
            <a:p>
              <a:pPr algn="l" marL="0" indent="0" lvl="0">
                <a:lnSpc>
                  <a:spcPts val="3510"/>
                </a:lnSpc>
                <a:spcBef>
                  <a:spcPct val="0"/>
                </a:spcBef>
              </a:pPr>
              <a:r>
                <a:rPr lang="en-US" sz="2700">
                  <a:solidFill>
                    <a:srgbClr val="000000"/>
                  </a:solidFill>
                  <a:latin typeface="Hammersmith One Bold"/>
                </a:rPr>
                <a:t>   Easy Input and Output</a:t>
              </a:r>
            </a:p>
          </p:txBody>
        </p:sp>
        <p:sp>
          <p:nvSpPr>
            <p:cNvPr name="TextBox 7" id="7"/>
            <p:cNvSpPr txBox="true"/>
            <p:nvPr/>
          </p:nvSpPr>
          <p:spPr>
            <a:xfrm rot="0">
              <a:off x="0" y="1081193"/>
              <a:ext cx="6097183" cy="4703233"/>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The whole Exam Center Allotment procedure is made easy by this model. Allotment can be done easily, by filling inputs in excel sheets and running the code. Output will be collected into a excel sheet automatically.</a:t>
              </a:r>
            </a:p>
          </p:txBody>
        </p:sp>
      </p:grpSp>
      <p:grpSp>
        <p:nvGrpSpPr>
          <p:cNvPr name="Group 8" id="8"/>
          <p:cNvGrpSpPr/>
          <p:nvPr/>
        </p:nvGrpSpPr>
        <p:grpSpPr>
          <a:xfrm rot="0">
            <a:off x="6857556" y="5143500"/>
            <a:ext cx="4572887" cy="2560717"/>
            <a:chOff x="0" y="0"/>
            <a:chExt cx="6097183" cy="3414289"/>
          </a:xfrm>
        </p:grpSpPr>
        <p:sp>
          <p:nvSpPr>
            <p:cNvPr name="TextBox 9" id="9"/>
            <p:cNvSpPr txBox="true"/>
            <p:nvPr/>
          </p:nvSpPr>
          <p:spPr>
            <a:xfrm rot="0">
              <a:off x="0" y="-28575"/>
              <a:ext cx="6097183" cy="577175"/>
            </a:xfrm>
            <a:prstGeom prst="rect">
              <a:avLst/>
            </a:prstGeom>
          </p:spPr>
          <p:txBody>
            <a:bodyPr anchor="t" rtlCol="false" tIns="0" lIns="0" bIns="0" rIns="0">
              <a:spAutoFit/>
            </a:bodyPr>
            <a:lstStyle/>
            <a:p>
              <a:pPr algn="l" marL="0" indent="0" lvl="0">
                <a:lnSpc>
                  <a:spcPts val="3510"/>
                </a:lnSpc>
                <a:spcBef>
                  <a:spcPct val="0"/>
                </a:spcBef>
              </a:pPr>
              <a:r>
                <a:rPr lang="en-US" sz="2700">
                  <a:solidFill>
                    <a:srgbClr val="000000"/>
                  </a:solidFill>
                  <a:latin typeface="Hammersmith One Bold"/>
                </a:rPr>
                <a:t>        Deeper Analysis</a:t>
              </a:r>
            </a:p>
          </p:txBody>
        </p:sp>
        <p:sp>
          <p:nvSpPr>
            <p:cNvPr name="TextBox 10" id="10"/>
            <p:cNvSpPr txBox="true"/>
            <p:nvPr/>
          </p:nvSpPr>
          <p:spPr>
            <a:xfrm rot="0">
              <a:off x="0" y="1081193"/>
              <a:ext cx="6097183" cy="2333096"/>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A deeper analysis has been provided in the report to choose the scalar values used in mathematical equations.</a:t>
              </a:r>
            </a:p>
          </p:txBody>
        </p:sp>
      </p:grpSp>
      <p:grpSp>
        <p:nvGrpSpPr>
          <p:cNvPr name="Group 11" id="11"/>
          <p:cNvGrpSpPr/>
          <p:nvPr/>
        </p:nvGrpSpPr>
        <p:grpSpPr>
          <a:xfrm rot="0">
            <a:off x="1190625" y="5143500"/>
            <a:ext cx="4572887" cy="3893919"/>
            <a:chOff x="0" y="0"/>
            <a:chExt cx="6097183" cy="5191892"/>
          </a:xfrm>
        </p:grpSpPr>
        <p:sp>
          <p:nvSpPr>
            <p:cNvPr name="TextBox 12" id="12"/>
            <p:cNvSpPr txBox="true"/>
            <p:nvPr/>
          </p:nvSpPr>
          <p:spPr>
            <a:xfrm rot="0">
              <a:off x="0" y="-28575"/>
              <a:ext cx="6097183" cy="577175"/>
            </a:xfrm>
            <a:prstGeom prst="rect">
              <a:avLst/>
            </a:prstGeom>
          </p:spPr>
          <p:txBody>
            <a:bodyPr anchor="t" rtlCol="false" tIns="0" lIns="0" bIns="0" rIns="0">
              <a:spAutoFit/>
            </a:bodyPr>
            <a:lstStyle/>
            <a:p>
              <a:pPr algn="l" marL="0" indent="0" lvl="0">
                <a:lnSpc>
                  <a:spcPts val="3510"/>
                </a:lnSpc>
                <a:spcBef>
                  <a:spcPct val="0"/>
                </a:spcBef>
              </a:pPr>
              <a:r>
                <a:rPr lang="en-US" sz="2700">
                  <a:solidFill>
                    <a:srgbClr val="000000"/>
                  </a:solidFill>
                  <a:latin typeface="Hammersmith One Bold"/>
                </a:rPr>
                <a:t>              Scalable</a:t>
              </a:r>
            </a:p>
          </p:txBody>
        </p:sp>
        <p:sp>
          <p:nvSpPr>
            <p:cNvPr name="TextBox 13" id="13"/>
            <p:cNvSpPr txBox="true"/>
            <p:nvPr/>
          </p:nvSpPr>
          <p:spPr>
            <a:xfrm rot="0">
              <a:off x="0" y="1081193"/>
              <a:ext cx="6097183" cy="4110699"/>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The proposed model can be used to allot exam centers for any large-scale exams like the Joint Entrance Exam (JEE) for engineering which sees participation from lakhs of students.</a:t>
              </a:r>
            </a:p>
          </p:txBody>
        </p:sp>
      </p:grpSp>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 t="0" r="34" b="0"/>
          <a:stretch>
            <a:fillRect/>
          </a:stretch>
        </p:blipFill>
        <p:spPr>
          <a:xfrm flipH="false" flipV="false" rot="5400000">
            <a:off x="13603093" y="1565836"/>
            <a:ext cx="399195" cy="399534"/>
          </a:xfrm>
          <a:prstGeom prst="rect">
            <a:avLst/>
          </a:prstGeom>
        </p:spPr>
      </p:pic>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942908" y="3580074"/>
            <a:ext cx="743711" cy="1172037"/>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276200" y="3640747"/>
            <a:ext cx="1046872" cy="1050693"/>
          </a:xfrm>
          <a:prstGeom prst="rect">
            <a:avLst/>
          </a:prstGeom>
        </p:spPr>
      </p:pic>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885263" y="3682796"/>
            <a:ext cx="1059018" cy="966595"/>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B48B"/>
        </a:solidFill>
      </p:bgPr>
    </p:bg>
    <p:spTree>
      <p:nvGrpSpPr>
        <p:cNvPr id="1" name=""/>
        <p:cNvGrpSpPr/>
        <p:nvPr/>
      </p:nvGrpSpPr>
      <p:grpSpPr>
        <a:xfrm>
          <a:off x="0" y="0"/>
          <a:ext cx="0" cy="0"/>
          <a:chOff x="0" y="0"/>
          <a:chExt cx="0" cy="0"/>
        </a:xfrm>
      </p:grpSpPr>
      <p:grpSp>
        <p:nvGrpSpPr>
          <p:cNvPr name="Group 2" id="2"/>
          <p:cNvGrpSpPr/>
          <p:nvPr/>
        </p:nvGrpSpPr>
        <p:grpSpPr>
          <a:xfrm rot="0">
            <a:off x="1426488" y="4568807"/>
            <a:ext cx="6029216" cy="1063623"/>
            <a:chOff x="0" y="0"/>
            <a:chExt cx="8038954" cy="1418165"/>
          </a:xfrm>
        </p:grpSpPr>
        <p:sp>
          <p:nvSpPr>
            <p:cNvPr name="TextBox 3" id="3"/>
            <p:cNvSpPr txBox="true"/>
            <p:nvPr/>
          </p:nvSpPr>
          <p:spPr>
            <a:xfrm rot="0">
              <a:off x="2213156" y="171312"/>
              <a:ext cx="5825799" cy="965071"/>
            </a:xfrm>
            <a:prstGeom prst="rect">
              <a:avLst/>
            </a:prstGeom>
          </p:spPr>
          <p:txBody>
            <a:bodyPr anchor="t" rtlCol="false" tIns="0" lIns="0" bIns="0" rIns="0">
              <a:spAutoFit/>
            </a:bodyPr>
            <a:lstStyle/>
            <a:p>
              <a:pPr>
                <a:lnSpc>
                  <a:spcPts val="6059"/>
                </a:lnSpc>
              </a:pPr>
              <a:r>
                <a:rPr lang="en-US" sz="4328">
                  <a:solidFill>
                    <a:srgbClr val="FFFFFF"/>
                  </a:solidFill>
                  <a:latin typeface="Hammersmith One Bold"/>
                </a:rPr>
                <a:t>CL643 - Group 6</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131" y="-13131"/>
              <a:ext cx="1418165" cy="1444427"/>
            </a:xfrm>
            <a:prstGeom prst="rect">
              <a:avLst/>
            </a:prstGeom>
          </p:spPr>
        </p:pic>
      </p:grpSp>
      <p:grpSp>
        <p:nvGrpSpPr>
          <p:cNvPr name="Group 5" id="5"/>
          <p:cNvGrpSpPr/>
          <p:nvPr/>
        </p:nvGrpSpPr>
        <p:grpSpPr>
          <a:xfrm rot="0">
            <a:off x="9144000" y="3738480"/>
            <a:ext cx="6732027" cy="2731022"/>
            <a:chOff x="0" y="0"/>
            <a:chExt cx="8976036" cy="3641363"/>
          </a:xfrm>
        </p:grpSpPr>
        <p:sp>
          <p:nvSpPr>
            <p:cNvPr name="TextBox 6" id="6"/>
            <p:cNvSpPr txBox="true"/>
            <p:nvPr/>
          </p:nvSpPr>
          <p:spPr>
            <a:xfrm rot="0">
              <a:off x="0" y="2130989"/>
              <a:ext cx="8976036" cy="1510374"/>
            </a:xfrm>
            <a:prstGeom prst="rect">
              <a:avLst/>
            </a:prstGeom>
          </p:spPr>
          <p:txBody>
            <a:bodyPr anchor="t" rtlCol="false" tIns="0" lIns="0" bIns="0" rIns="0">
              <a:spAutoFit/>
            </a:bodyPr>
            <a:lstStyle/>
            <a:p>
              <a:pPr>
                <a:lnSpc>
                  <a:spcPts val="4549"/>
                </a:lnSpc>
              </a:pPr>
              <a:r>
                <a:rPr lang="en-US" sz="3499">
                  <a:solidFill>
                    <a:srgbClr val="FFFFFF"/>
                  </a:solidFill>
                  <a:latin typeface="Hammersmith One"/>
                </a:rPr>
                <a:t>Feel free to approach us</a:t>
              </a:r>
            </a:p>
            <a:p>
              <a:pPr>
                <a:lnSpc>
                  <a:spcPts val="4549"/>
                </a:lnSpc>
              </a:pPr>
              <a:r>
                <a:rPr lang="en-US" sz="3499">
                  <a:solidFill>
                    <a:srgbClr val="FFFFFF"/>
                  </a:solidFill>
                  <a:latin typeface="Hammersmith One"/>
                </a:rPr>
                <a:t>if you have any questions.</a:t>
              </a:r>
            </a:p>
          </p:txBody>
        </p:sp>
        <p:sp>
          <p:nvSpPr>
            <p:cNvPr name="TextBox 7" id="7"/>
            <p:cNvSpPr txBox="true"/>
            <p:nvPr/>
          </p:nvSpPr>
          <p:spPr>
            <a:xfrm rot="0">
              <a:off x="0" y="-85725"/>
              <a:ext cx="8976036" cy="1808692"/>
            </a:xfrm>
            <a:prstGeom prst="rect">
              <a:avLst/>
            </a:prstGeom>
          </p:spPr>
          <p:txBody>
            <a:bodyPr anchor="t" rtlCol="false" tIns="0" lIns="0" bIns="0" rIns="0">
              <a:spAutoFit/>
            </a:bodyPr>
            <a:lstStyle/>
            <a:p>
              <a:pPr algn="l" marL="0" indent="0" lvl="0">
                <a:lnSpc>
                  <a:spcPts val="11049"/>
                </a:lnSpc>
                <a:spcBef>
                  <a:spcPct val="0"/>
                </a:spcBef>
              </a:pPr>
              <a:r>
                <a:rPr lang="en-US" sz="8499" spc="-169">
                  <a:solidFill>
                    <a:srgbClr val="FFFFFF"/>
                  </a:solidFill>
                  <a:latin typeface="Hammersmith One"/>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045890" cy="10287000"/>
          </a:xfrm>
          <a:prstGeom prst="rect">
            <a:avLst/>
          </a:prstGeom>
          <a:solidFill>
            <a:srgbClr val="DAB48B"/>
          </a:solidFill>
        </p:spPr>
      </p:sp>
      <p:grpSp>
        <p:nvGrpSpPr>
          <p:cNvPr name="Group 3" id="3"/>
          <p:cNvGrpSpPr/>
          <p:nvPr/>
        </p:nvGrpSpPr>
        <p:grpSpPr>
          <a:xfrm rot="0">
            <a:off x="1028700" y="3435319"/>
            <a:ext cx="5679420" cy="2727430"/>
            <a:chOff x="0" y="0"/>
            <a:chExt cx="7572560" cy="3636574"/>
          </a:xfrm>
        </p:grpSpPr>
        <p:sp>
          <p:nvSpPr>
            <p:cNvPr name="TextBox 4" id="4"/>
            <p:cNvSpPr txBox="true"/>
            <p:nvPr/>
          </p:nvSpPr>
          <p:spPr>
            <a:xfrm rot="0">
              <a:off x="0" y="2126755"/>
              <a:ext cx="7473336" cy="1509818"/>
            </a:xfrm>
            <a:prstGeom prst="rect">
              <a:avLst/>
            </a:prstGeom>
          </p:spPr>
          <p:txBody>
            <a:bodyPr anchor="t" rtlCol="false" tIns="0" lIns="0" bIns="0" rIns="0">
              <a:spAutoFit/>
            </a:bodyPr>
            <a:lstStyle/>
            <a:p>
              <a:pPr>
                <a:lnSpc>
                  <a:spcPts val="4550"/>
                </a:lnSpc>
              </a:pPr>
              <a:r>
                <a:rPr lang="en-US" sz="3500">
                  <a:solidFill>
                    <a:srgbClr val="FFFFFF"/>
                  </a:solidFill>
                  <a:latin typeface="Hammersmith One"/>
                </a:rPr>
                <a:t>Overview of today's presentation</a:t>
              </a:r>
            </a:p>
          </p:txBody>
        </p:sp>
        <p:sp>
          <p:nvSpPr>
            <p:cNvPr name="TextBox 5" id="5"/>
            <p:cNvSpPr txBox="true"/>
            <p:nvPr/>
          </p:nvSpPr>
          <p:spPr>
            <a:xfrm rot="0">
              <a:off x="0" y="-85725"/>
              <a:ext cx="7572560" cy="1804458"/>
            </a:xfrm>
            <a:prstGeom prst="rect">
              <a:avLst/>
            </a:prstGeom>
          </p:spPr>
          <p:txBody>
            <a:bodyPr anchor="t" rtlCol="false" tIns="0" lIns="0" bIns="0" rIns="0">
              <a:spAutoFit/>
            </a:bodyPr>
            <a:lstStyle/>
            <a:p>
              <a:pPr algn="l" marL="0" indent="0" lvl="0">
                <a:lnSpc>
                  <a:spcPts val="11049"/>
                </a:lnSpc>
                <a:spcBef>
                  <a:spcPct val="0"/>
                </a:spcBef>
              </a:pPr>
              <a:r>
                <a:rPr lang="en-US" sz="8499" spc="-169">
                  <a:solidFill>
                    <a:srgbClr val="FFFFFF"/>
                  </a:solidFill>
                  <a:latin typeface="Hammersmith One"/>
                </a:rPr>
                <a:t>Agenda</a:t>
              </a:r>
            </a:p>
          </p:txBody>
        </p:sp>
      </p:grpSp>
      <p:sp>
        <p:nvSpPr>
          <p:cNvPr name="TextBox 6" id="6"/>
          <p:cNvSpPr txBox="true"/>
          <p:nvPr/>
        </p:nvSpPr>
        <p:spPr>
          <a:xfrm rot="0">
            <a:off x="8559061" y="5646135"/>
            <a:ext cx="4436877" cy="514350"/>
          </a:xfrm>
          <a:prstGeom prst="rect">
            <a:avLst/>
          </a:prstGeom>
        </p:spPr>
        <p:txBody>
          <a:bodyPr anchor="t" rtlCol="false" tIns="0" lIns="0" bIns="0" rIns="0">
            <a:spAutoFit/>
          </a:bodyPr>
          <a:lstStyle/>
          <a:p>
            <a:pPr>
              <a:lnSpc>
                <a:spcPts val="4200"/>
              </a:lnSpc>
            </a:pPr>
            <a:r>
              <a:rPr lang="en-US" sz="3000">
                <a:solidFill>
                  <a:srgbClr val="000000"/>
                </a:solidFill>
                <a:latin typeface="Clear Sans Regular"/>
              </a:rPr>
              <a:t>Example</a:t>
            </a:r>
          </a:p>
        </p:txBody>
      </p:sp>
      <p:sp>
        <p:nvSpPr>
          <p:cNvPr name="TextBox 7" id="7"/>
          <p:cNvSpPr txBox="true"/>
          <p:nvPr/>
        </p:nvSpPr>
        <p:spPr>
          <a:xfrm rot="0">
            <a:off x="9099710" y="3864548"/>
            <a:ext cx="2549961" cy="491490"/>
          </a:xfrm>
          <a:prstGeom prst="rect">
            <a:avLst/>
          </a:prstGeom>
        </p:spPr>
        <p:txBody>
          <a:bodyPr anchor="t" rtlCol="false" tIns="0" lIns="0" bIns="0" rIns="0">
            <a:spAutoFit/>
          </a:bodyPr>
          <a:lstStyle/>
          <a:p>
            <a:pPr>
              <a:lnSpc>
                <a:spcPts val="3990"/>
              </a:lnSpc>
            </a:pPr>
            <a:r>
              <a:rPr lang="en-US" sz="2850">
                <a:solidFill>
                  <a:srgbClr val="000000"/>
                </a:solidFill>
                <a:latin typeface="Clear Sans Regular"/>
              </a:rPr>
              <a:t>Constraints</a:t>
            </a:r>
          </a:p>
        </p:txBody>
      </p:sp>
      <p:sp>
        <p:nvSpPr>
          <p:cNvPr name="TextBox 8" id="8"/>
          <p:cNvSpPr txBox="true"/>
          <p:nvPr/>
        </p:nvSpPr>
        <p:spPr>
          <a:xfrm rot="0">
            <a:off x="8559061" y="2911838"/>
            <a:ext cx="4436877" cy="514350"/>
          </a:xfrm>
          <a:prstGeom prst="rect">
            <a:avLst/>
          </a:prstGeom>
        </p:spPr>
        <p:txBody>
          <a:bodyPr anchor="t" rtlCol="false" tIns="0" lIns="0" bIns="0" rIns="0">
            <a:spAutoFit/>
          </a:bodyPr>
          <a:lstStyle/>
          <a:p>
            <a:pPr>
              <a:lnSpc>
                <a:spcPts val="4200"/>
              </a:lnSpc>
            </a:pPr>
            <a:r>
              <a:rPr lang="en-US" sz="3000">
                <a:solidFill>
                  <a:srgbClr val="000000"/>
                </a:solidFill>
                <a:latin typeface="Clear Sans Regular"/>
              </a:rPr>
              <a:t>Problem Description</a:t>
            </a:r>
          </a:p>
        </p:txBody>
      </p:sp>
      <p:sp>
        <p:nvSpPr>
          <p:cNvPr name="TextBox 9" id="9"/>
          <p:cNvSpPr txBox="true"/>
          <p:nvPr/>
        </p:nvSpPr>
        <p:spPr>
          <a:xfrm rot="0">
            <a:off x="8559061" y="1771663"/>
            <a:ext cx="4436877" cy="514350"/>
          </a:xfrm>
          <a:prstGeom prst="rect">
            <a:avLst/>
          </a:prstGeom>
        </p:spPr>
        <p:txBody>
          <a:bodyPr anchor="t" rtlCol="false" tIns="0" lIns="0" bIns="0" rIns="0">
            <a:spAutoFit/>
          </a:bodyPr>
          <a:lstStyle/>
          <a:p>
            <a:pPr>
              <a:lnSpc>
                <a:spcPts val="4200"/>
              </a:lnSpc>
            </a:pPr>
            <a:r>
              <a:rPr lang="en-US" sz="3000">
                <a:solidFill>
                  <a:srgbClr val="000000"/>
                </a:solidFill>
                <a:latin typeface="Clear Sans Regular"/>
              </a:rPr>
              <a:t>Introduction</a:t>
            </a:r>
          </a:p>
        </p:txBody>
      </p:sp>
      <p:sp>
        <p:nvSpPr>
          <p:cNvPr name="TextBox 10" id="10"/>
          <p:cNvSpPr txBox="true"/>
          <p:nvPr/>
        </p:nvSpPr>
        <p:spPr>
          <a:xfrm rot="0">
            <a:off x="8559061" y="6665384"/>
            <a:ext cx="4436877" cy="514350"/>
          </a:xfrm>
          <a:prstGeom prst="rect">
            <a:avLst/>
          </a:prstGeom>
        </p:spPr>
        <p:txBody>
          <a:bodyPr anchor="t" rtlCol="false" tIns="0" lIns="0" bIns="0" rIns="0">
            <a:spAutoFit/>
          </a:bodyPr>
          <a:lstStyle/>
          <a:p>
            <a:pPr>
              <a:lnSpc>
                <a:spcPts val="4200"/>
              </a:lnSpc>
            </a:pPr>
            <a:r>
              <a:rPr lang="en-US" sz="3000">
                <a:solidFill>
                  <a:srgbClr val="000000"/>
                </a:solidFill>
                <a:latin typeface="Clear Sans Regular"/>
              </a:rPr>
              <a:t>Code demonstration</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64857" y="1890815"/>
            <a:ext cx="333196" cy="333196"/>
          </a:xfrm>
          <a:prstGeom prst="rect">
            <a:avLst/>
          </a:prstGeom>
        </p:spPr>
      </p:pic>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64857" y="3030990"/>
            <a:ext cx="333196" cy="333196"/>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64857" y="5765287"/>
            <a:ext cx="333196" cy="333196"/>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64857" y="6784536"/>
            <a:ext cx="333196" cy="333196"/>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64857" y="7798009"/>
            <a:ext cx="333196" cy="333196"/>
          </a:xfrm>
          <a:prstGeom prst="rect">
            <a:avLst/>
          </a:prstGeom>
        </p:spPr>
      </p:pic>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59061" y="3995104"/>
            <a:ext cx="249409" cy="249409"/>
          </a:xfrm>
          <a:prstGeom prst="rect">
            <a:avLst/>
          </a:prstGeom>
        </p:spPr>
      </p:pic>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59061" y="4706400"/>
            <a:ext cx="249409" cy="249409"/>
          </a:xfrm>
          <a:prstGeom prst="rect">
            <a:avLst/>
          </a:prstGeom>
        </p:spPr>
      </p:pic>
      <p:sp>
        <p:nvSpPr>
          <p:cNvPr name="TextBox 18" id="18"/>
          <p:cNvSpPr txBox="true"/>
          <p:nvPr/>
        </p:nvSpPr>
        <p:spPr>
          <a:xfrm rot="0">
            <a:off x="8559061" y="7616855"/>
            <a:ext cx="4876679" cy="514350"/>
          </a:xfrm>
          <a:prstGeom prst="rect">
            <a:avLst/>
          </a:prstGeom>
        </p:spPr>
        <p:txBody>
          <a:bodyPr anchor="t" rtlCol="false" tIns="0" lIns="0" bIns="0" rIns="0">
            <a:spAutoFit/>
          </a:bodyPr>
          <a:lstStyle/>
          <a:p>
            <a:pPr>
              <a:lnSpc>
                <a:spcPts val="4200"/>
              </a:lnSpc>
            </a:pPr>
            <a:r>
              <a:rPr lang="en-US" sz="3000">
                <a:solidFill>
                  <a:srgbClr val="000000"/>
                </a:solidFill>
                <a:latin typeface="Clear Sans Regular"/>
              </a:rPr>
              <a:t>Project Scope &amp; Highlights</a:t>
            </a:r>
          </a:p>
        </p:txBody>
      </p:sp>
      <p:sp>
        <p:nvSpPr>
          <p:cNvPr name="TextBox 19" id="19"/>
          <p:cNvSpPr txBox="true"/>
          <p:nvPr/>
        </p:nvSpPr>
        <p:spPr>
          <a:xfrm rot="0">
            <a:off x="9099710" y="4556785"/>
            <a:ext cx="3292607" cy="491490"/>
          </a:xfrm>
          <a:prstGeom prst="rect">
            <a:avLst/>
          </a:prstGeom>
        </p:spPr>
        <p:txBody>
          <a:bodyPr anchor="t" rtlCol="false" tIns="0" lIns="0" bIns="0" rIns="0">
            <a:spAutoFit/>
          </a:bodyPr>
          <a:lstStyle/>
          <a:p>
            <a:pPr>
              <a:lnSpc>
                <a:spcPts val="3990"/>
              </a:lnSpc>
            </a:pPr>
            <a:r>
              <a:rPr lang="en-US" sz="2850">
                <a:solidFill>
                  <a:srgbClr val="000000"/>
                </a:solidFill>
                <a:latin typeface="Clear Sans Regular"/>
              </a:rPr>
              <a:t>Objective function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 t="21264" r="6608" b="71845"/>
          <a:stretch>
            <a:fillRect/>
          </a:stretch>
        </p:blipFill>
        <p:spPr>
          <a:xfrm flipH="false" flipV="false" rot="5400000">
            <a:off x="7055731" y="4763377"/>
            <a:ext cx="10287000" cy="760245"/>
          </a:xfrm>
          <a:prstGeom prst="rect">
            <a:avLst/>
          </a:prstGeom>
        </p:spPr>
      </p:pic>
      <p:grpSp>
        <p:nvGrpSpPr>
          <p:cNvPr name="Group 3" id="3"/>
          <p:cNvGrpSpPr/>
          <p:nvPr/>
        </p:nvGrpSpPr>
        <p:grpSpPr>
          <a:xfrm rot="0">
            <a:off x="12433177" y="0"/>
            <a:ext cx="5854823" cy="10287000"/>
            <a:chOff x="0" y="0"/>
            <a:chExt cx="7806431" cy="13716000"/>
          </a:xfrm>
        </p:grpSpPr>
        <p:pic>
          <p:nvPicPr>
            <p:cNvPr name="Picture 4" id="4"/>
            <p:cNvPicPr>
              <a:picLocks noChangeAspect="true"/>
            </p:cNvPicPr>
            <p:nvPr/>
          </p:nvPicPr>
          <p:blipFill>
            <a:blip r:embed="rId4"/>
            <a:srcRect l="47024" t="0" r="14980" b="0"/>
            <a:stretch>
              <a:fillRect/>
            </a:stretch>
          </p:blipFill>
          <p:spPr>
            <a:xfrm>
              <a:off x="0" y="0"/>
              <a:ext cx="7806431" cy="13716000"/>
            </a:xfrm>
            <a:prstGeom prst="rect">
              <a:avLst/>
            </a:prstGeom>
          </p:spPr>
        </p:pic>
      </p:grpSp>
      <p:grpSp>
        <p:nvGrpSpPr>
          <p:cNvPr name="Group 5" id="5"/>
          <p:cNvGrpSpPr/>
          <p:nvPr/>
        </p:nvGrpSpPr>
        <p:grpSpPr>
          <a:xfrm rot="0">
            <a:off x="1226730" y="1028700"/>
            <a:ext cx="9068550" cy="3070688"/>
            <a:chOff x="0" y="0"/>
            <a:chExt cx="12091400" cy="4094250"/>
          </a:xfrm>
        </p:grpSpPr>
        <p:sp>
          <p:nvSpPr>
            <p:cNvPr name="TextBox 6" id="6"/>
            <p:cNvSpPr txBox="true"/>
            <p:nvPr/>
          </p:nvSpPr>
          <p:spPr>
            <a:xfrm rot="0">
              <a:off x="0" y="2135275"/>
              <a:ext cx="12091400" cy="1958975"/>
            </a:xfrm>
            <a:prstGeom prst="rect">
              <a:avLst/>
            </a:prstGeom>
          </p:spPr>
          <p:txBody>
            <a:bodyPr anchor="t" rtlCol="false" tIns="0" lIns="0" bIns="0" rIns="0">
              <a:spAutoFit/>
            </a:bodyPr>
            <a:lstStyle/>
            <a:p>
              <a:pPr>
                <a:lnSpc>
                  <a:spcPts val="3899"/>
                </a:lnSpc>
              </a:pPr>
              <a:r>
                <a:rPr lang="en-US" sz="2999">
                  <a:solidFill>
                    <a:srgbClr val="000000"/>
                  </a:solidFill>
                  <a:latin typeface="Hammersmith One"/>
                </a:rPr>
                <a:t>Any large scale exam requires students to fill preferences regarding their choice of cities within a particular zone</a:t>
              </a:r>
            </a:p>
          </p:txBody>
        </p:sp>
        <p:sp>
          <p:nvSpPr>
            <p:cNvPr name="TextBox 7" id="7"/>
            <p:cNvSpPr txBox="true"/>
            <p:nvPr/>
          </p:nvSpPr>
          <p:spPr>
            <a:xfrm rot="0">
              <a:off x="0" y="-85725"/>
              <a:ext cx="12091400" cy="1812978"/>
            </a:xfrm>
            <a:prstGeom prst="rect">
              <a:avLst/>
            </a:prstGeom>
          </p:spPr>
          <p:txBody>
            <a:bodyPr anchor="t" rtlCol="false" tIns="0" lIns="0" bIns="0" rIns="0">
              <a:spAutoFit/>
            </a:bodyPr>
            <a:lstStyle/>
            <a:p>
              <a:pPr algn="l" marL="0" indent="0" lvl="0">
                <a:lnSpc>
                  <a:spcPts val="11049"/>
                </a:lnSpc>
                <a:spcBef>
                  <a:spcPct val="0"/>
                </a:spcBef>
              </a:pPr>
              <a:r>
                <a:rPr lang="en-US" sz="8499" spc="-169">
                  <a:solidFill>
                    <a:srgbClr val="000000"/>
                  </a:solidFill>
                  <a:latin typeface="Hammersmith One"/>
                </a:rPr>
                <a:t>About the Problem</a:t>
              </a:r>
            </a:p>
          </p:txBody>
        </p:sp>
      </p:grpSp>
      <p:grpSp>
        <p:nvGrpSpPr>
          <p:cNvPr name="Group 8" id="8"/>
          <p:cNvGrpSpPr/>
          <p:nvPr/>
        </p:nvGrpSpPr>
        <p:grpSpPr>
          <a:xfrm rot="0">
            <a:off x="1226730" y="5368358"/>
            <a:ext cx="8715973" cy="3913651"/>
            <a:chOff x="0" y="0"/>
            <a:chExt cx="11621297" cy="5218201"/>
          </a:xfrm>
        </p:grpSpPr>
        <p:sp>
          <p:nvSpPr>
            <p:cNvPr name="TextBox 9" id="9"/>
            <p:cNvSpPr txBox="true"/>
            <p:nvPr/>
          </p:nvSpPr>
          <p:spPr>
            <a:xfrm rot="0">
              <a:off x="157405" y="-19050"/>
              <a:ext cx="11463892" cy="688680"/>
            </a:xfrm>
            <a:prstGeom prst="rect">
              <a:avLst/>
            </a:prstGeom>
          </p:spPr>
          <p:txBody>
            <a:bodyPr anchor="t" rtlCol="false" tIns="0" lIns="0" bIns="0" rIns="0">
              <a:spAutoFit/>
            </a:bodyPr>
            <a:lstStyle/>
            <a:p>
              <a:pPr algn="l" marL="0" indent="0" lvl="0">
                <a:lnSpc>
                  <a:spcPts val="4285"/>
                </a:lnSpc>
                <a:spcBef>
                  <a:spcPct val="0"/>
                </a:spcBef>
              </a:pPr>
              <a:r>
                <a:rPr lang="en-US" sz="3296" spc="131">
                  <a:solidFill>
                    <a:srgbClr val="000000"/>
                  </a:solidFill>
                  <a:latin typeface="Clear Sans Regular Bold"/>
                </a:rPr>
                <a:t>GOALS</a:t>
              </a:r>
            </a:p>
          </p:txBody>
        </p:sp>
        <p:sp>
          <p:nvSpPr>
            <p:cNvPr name="TextBox 10" id="10"/>
            <p:cNvSpPr txBox="true"/>
            <p:nvPr/>
          </p:nvSpPr>
          <p:spPr>
            <a:xfrm rot="0">
              <a:off x="0" y="1156245"/>
              <a:ext cx="11621297" cy="4061956"/>
            </a:xfrm>
            <a:prstGeom prst="rect">
              <a:avLst/>
            </a:prstGeom>
          </p:spPr>
          <p:txBody>
            <a:bodyPr anchor="t" rtlCol="false" tIns="0" lIns="0" bIns="0" rIns="0">
              <a:spAutoFit/>
            </a:bodyPr>
            <a:lstStyle/>
            <a:p>
              <a:pPr marL="622747" indent="-311374" lvl="1">
                <a:lnSpc>
                  <a:spcPts val="4038"/>
                </a:lnSpc>
                <a:buFont typeface="Arial"/>
                <a:buChar char="•"/>
              </a:pPr>
              <a:r>
                <a:rPr lang="en-US" sz="2884">
                  <a:solidFill>
                    <a:srgbClr val="000000"/>
                  </a:solidFill>
                  <a:latin typeface="Clear Sans Regular"/>
                </a:rPr>
                <a:t>Determine an allotment of students to centers</a:t>
              </a:r>
            </a:p>
            <a:p>
              <a:pPr marL="622747" indent="-311374" lvl="1">
                <a:lnSpc>
                  <a:spcPts val="4038"/>
                </a:lnSpc>
                <a:buFont typeface="Arial"/>
                <a:buChar char="•"/>
              </a:pPr>
              <a:r>
                <a:rPr lang="en-US" sz="2884">
                  <a:solidFill>
                    <a:srgbClr val="000000"/>
                  </a:solidFill>
                  <a:latin typeface="Clear Sans Regular"/>
                </a:rPr>
                <a:t>Minimise the total number of centers in use</a:t>
              </a:r>
            </a:p>
            <a:p>
              <a:pPr marL="622747" indent="-311374" lvl="1">
                <a:lnSpc>
                  <a:spcPts val="4038"/>
                </a:lnSpc>
                <a:buFont typeface="Arial"/>
                <a:buChar char="•"/>
              </a:pPr>
              <a:r>
                <a:rPr lang="en-US" sz="2884">
                  <a:solidFill>
                    <a:srgbClr val="000000"/>
                  </a:solidFill>
                  <a:latin typeface="Clear Sans Regular"/>
                </a:rPr>
                <a:t>Take student preferences into account</a:t>
              </a:r>
            </a:p>
            <a:p>
              <a:pPr marL="622747" indent="-311374" lvl="1">
                <a:lnSpc>
                  <a:spcPts val="4038"/>
                </a:lnSpc>
                <a:buFont typeface="Arial"/>
                <a:buChar char="•"/>
              </a:pPr>
              <a:r>
                <a:rPr lang="en-US" sz="2884">
                  <a:solidFill>
                    <a:srgbClr val="000000"/>
                  </a:solidFill>
                  <a:latin typeface="Clear Sans Regular"/>
                </a:rPr>
                <a:t>Fill higher rated centers first</a:t>
              </a:r>
            </a:p>
            <a:p>
              <a:pPr marL="622747" indent="-311374" lvl="1">
                <a:lnSpc>
                  <a:spcPts val="4038"/>
                </a:lnSpc>
                <a:buFont typeface="Arial"/>
                <a:buChar char="•"/>
              </a:pPr>
              <a:r>
                <a:rPr lang="en-US" sz="2884">
                  <a:solidFill>
                    <a:srgbClr val="000000"/>
                  </a:solidFill>
                  <a:latin typeface="Clear Sans Regular"/>
                </a:rPr>
                <a:t>Give higher priority to preferences of special classes, like PWD</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774067" cy="10287000"/>
          </a:xfrm>
          <a:prstGeom prst="rect">
            <a:avLst/>
          </a:prstGeom>
          <a:solidFill>
            <a:srgbClr val="DAB48B"/>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1037730"/>
            <a:ext cx="448170" cy="4481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2221252"/>
            <a:ext cx="448170" cy="44817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3349047"/>
            <a:ext cx="448170" cy="448170"/>
          </a:xfrm>
          <a:prstGeom prst="rect">
            <a:avLst/>
          </a:prstGeom>
        </p:spPr>
      </p:pic>
      <p:grpSp>
        <p:nvGrpSpPr>
          <p:cNvPr name="Group 6" id="6"/>
          <p:cNvGrpSpPr/>
          <p:nvPr/>
        </p:nvGrpSpPr>
        <p:grpSpPr>
          <a:xfrm rot="0">
            <a:off x="850106" y="3320967"/>
            <a:ext cx="6518810" cy="3372433"/>
            <a:chOff x="0" y="0"/>
            <a:chExt cx="8691747" cy="4496577"/>
          </a:xfrm>
        </p:grpSpPr>
        <p:sp>
          <p:nvSpPr>
            <p:cNvPr name="TextBox 7" id="7"/>
            <p:cNvSpPr txBox="true"/>
            <p:nvPr/>
          </p:nvSpPr>
          <p:spPr>
            <a:xfrm rot="0">
              <a:off x="0" y="3757014"/>
              <a:ext cx="8691747" cy="739563"/>
            </a:xfrm>
            <a:prstGeom prst="rect">
              <a:avLst/>
            </a:prstGeom>
          </p:spPr>
          <p:txBody>
            <a:bodyPr anchor="t" rtlCol="false" tIns="0" lIns="0" bIns="0" rIns="0">
              <a:spAutoFit/>
            </a:bodyPr>
            <a:lstStyle/>
            <a:p>
              <a:pPr>
                <a:lnSpc>
                  <a:spcPts val="4550"/>
                </a:lnSpc>
              </a:pPr>
              <a:r>
                <a:rPr lang="en-US" sz="3500">
                  <a:solidFill>
                    <a:srgbClr val="FFFFFF"/>
                  </a:solidFill>
                  <a:latin typeface="Hammersmith One"/>
                </a:rPr>
                <a:t>What's known - data available</a:t>
              </a:r>
            </a:p>
          </p:txBody>
        </p:sp>
        <p:sp>
          <p:nvSpPr>
            <p:cNvPr name="TextBox 8" id="8"/>
            <p:cNvSpPr txBox="true"/>
            <p:nvPr/>
          </p:nvSpPr>
          <p:spPr>
            <a:xfrm rot="0">
              <a:off x="0" y="-85725"/>
              <a:ext cx="8691747" cy="3684164"/>
            </a:xfrm>
            <a:prstGeom prst="rect">
              <a:avLst/>
            </a:prstGeom>
          </p:spPr>
          <p:txBody>
            <a:bodyPr anchor="t" rtlCol="false" tIns="0" lIns="0" bIns="0" rIns="0">
              <a:spAutoFit/>
            </a:bodyPr>
            <a:lstStyle/>
            <a:p>
              <a:pPr algn="l" marL="0" indent="0" lvl="0">
                <a:lnSpc>
                  <a:spcPts val="11049"/>
                </a:lnSpc>
                <a:spcBef>
                  <a:spcPct val="0"/>
                </a:spcBef>
              </a:pPr>
              <a:r>
                <a:rPr lang="en-US" sz="8499" spc="-169">
                  <a:solidFill>
                    <a:srgbClr val="FFFFFF"/>
                  </a:solidFill>
                  <a:latin typeface="Hammersmith One"/>
                </a:rPr>
                <a:t>Problem Description</a:t>
              </a:r>
            </a:p>
          </p:txBody>
        </p:sp>
      </p:grpSp>
      <p:sp>
        <p:nvSpPr>
          <p:cNvPr name="TextBox 9" id="9"/>
          <p:cNvSpPr txBox="true"/>
          <p:nvPr/>
        </p:nvSpPr>
        <p:spPr>
          <a:xfrm rot="0">
            <a:off x="10861208" y="1000125"/>
            <a:ext cx="5218693"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List of cities in a zone</a:t>
            </a:r>
          </a:p>
        </p:txBody>
      </p:sp>
      <p:sp>
        <p:nvSpPr>
          <p:cNvPr name="TextBox 10" id="10"/>
          <p:cNvSpPr txBox="true"/>
          <p:nvPr/>
        </p:nvSpPr>
        <p:spPr>
          <a:xfrm rot="0">
            <a:off x="10861208" y="2183646"/>
            <a:ext cx="5218693"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Centers available in each city</a:t>
            </a:r>
          </a:p>
        </p:txBody>
      </p:sp>
      <p:sp>
        <p:nvSpPr>
          <p:cNvPr name="TextBox 11" id="11"/>
          <p:cNvSpPr txBox="true"/>
          <p:nvPr/>
        </p:nvSpPr>
        <p:spPr>
          <a:xfrm rot="0">
            <a:off x="10861208" y="3292392"/>
            <a:ext cx="5218693" cy="9810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List of students to be allotted centers</a:t>
            </a:r>
          </a:p>
        </p:txBody>
      </p:sp>
      <p:sp>
        <p:nvSpPr>
          <p:cNvPr name="TextBox 12" id="12"/>
          <p:cNvSpPr txBox="true"/>
          <p:nvPr/>
        </p:nvSpPr>
        <p:spPr>
          <a:xfrm rot="0">
            <a:off x="10861208" y="4750008"/>
            <a:ext cx="5218693"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Class of each student</a:t>
            </a:r>
          </a:p>
        </p:txBody>
      </p:sp>
      <p:sp>
        <p:nvSpPr>
          <p:cNvPr name="TextBox 13" id="13"/>
          <p:cNvSpPr txBox="true"/>
          <p:nvPr/>
        </p:nvSpPr>
        <p:spPr>
          <a:xfrm rot="0">
            <a:off x="10861208" y="5951776"/>
            <a:ext cx="5218693"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Capacity of each center</a:t>
            </a: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4787614"/>
            <a:ext cx="448170" cy="448170"/>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5980351"/>
            <a:ext cx="448170" cy="448170"/>
          </a:xfrm>
          <a:prstGeom prst="rect">
            <a:avLst/>
          </a:prstGeom>
        </p:spPr>
      </p:pic>
      <p:sp>
        <p:nvSpPr>
          <p:cNvPr name="TextBox 16" id="16"/>
          <p:cNvSpPr txBox="true"/>
          <p:nvPr/>
        </p:nvSpPr>
        <p:spPr>
          <a:xfrm rot="0">
            <a:off x="10861208" y="7119556"/>
            <a:ext cx="5218693"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Rating of each center</a:t>
            </a:r>
          </a:p>
        </p:txBody>
      </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7157162"/>
            <a:ext cx="448170" cy="448170"/>
          </a:xfrm>
          <a:prstGeom prst="rect">
            <a:avLst/>
          </a:prstGeom>
        </p:spPr>
      </p:pic>
      <p:sp>
        <p:nvSpPr>
          <p:cNvPr name="TextBox 18" id="18"/>
          <p:cNvSpPr txBox="true"/>
          <p:nvPr/>
        </p:nvSpPr>
        <p:spPr>
          <a:xfrm rot="0">
            <a:off x="10861208" y="8277225"/>
            <a:ext cx="5218693" cy="9810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a:rPr>
              <a:t>Preferences of each student for cities</a:t>
            </a:r>
          </a:p>
        </p:txBody>
      </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51614" y="8333880"/>
            <a:ext cx="448170" cy="44817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 t="21264" r="6608" b="71845"/>
          <a:stretch>
            <a:fillRect/>
          </a:stretch>
        </p:blipFill>
        <p:spPr>
          <a:xfrm flipH="false" flipV="false" rot="5400000">
            <a:off x="-5335727" y="4742132"/>
            <a:ext cx="10861953" cy="802736"/>
          </a:xfrm>
          <a:prstGeom prst="rect">
            <a:avLst/>
          </a:prstGeom>
        </p:spPr>
      </p:pic>
      <p:grpSp>
        <p:nvGrpSpPr>
          <p:cNvPr name="Group 3" id="3"/>
          <p:cNvGrpSpPr/>
          <p:nvPr/>
        </p:nvGrpSpPr>
        <p:grpSpPr>
          <a:xfrm rot="0">
            <a:off x="8060132" y="1697345"/>
            <a:ext cx="3249849" cy="1833946"/>
            <a:chOff x="0" y="0"/>
            <a:chExt cx="2934661" cy="1656080"/>
          </a:xfrm>
        </p:grpSpPr>
        <p:sp>
          <p:nvSpPr>
            <p:cNvPr name="Freeform 4" id="4"/>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5" id="5"/>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6" id="6"/>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7" id="7"/>
          <p:cNvGrpSpPr/>
          <p:nvPr/>
        </p:nvGrpSpPr>
        <p:grpSpPr>
          <a:xfrm rot="0">
            <a:off x="2867462" y="4374308"/>
            <a:ext cx="2480045" cy="1399532"/>
            <a:chOff x="0" y="0"/>
            <a:chExt cx="2934661" cy="1656080"/>
          </a:xfrm>
        </p:grpSpPr>
        <p:sp>
          <p:nvSpPr>
            <p:cNvPr name="Freeform 8" id="8"/>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9" id="9"/>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10" id="10"/>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11" id="11"/>
          <p:cNvGrpSpPr/>
          <p:nvPr/>
        </p:nvGrpSpPr>
        <p:grpSpPr>
          <a:xfrm rot="0">
            <a:off x="8445034" y="4374308"/>
            <a:ext cx="2480045" cy="1399532"/>
            <a:chOff x="0" y="0"/>
            <a:chExt cx="2934661" cy="1656080"/>
          </a:xfrm>
        </p:grpSpPr>
        <p:sp>
          <p:nvSpPr>
            <p:cNvPr name="Freeform 12" id="12"/>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13" id="13"/>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14" id="14"/>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15" id="15"/>
          <p:cNvGrpSpPr/>
          <p:nvPr/>
        </p:nvGrpSpPr>
        <p:grpSpPr>
          <a:xfrm rot="0">
            <a:off x="14026209" y="4374308"/>
            <a:ext cx="2480045" cy="1399532"/>
            <a:chOff x="0" y="0"/>
            <a:chExt cx="2934661" cy="1656080"/>
          </a:xfrm>
        </p:grpSpPr>
        <p:sp>
          <p:nvSpPr>
            <p:cNvPr name="Freeform 16" id="16"/>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17" id="17"/>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18" id="18"/>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19" id="19"/>
          <p:cNvGrpSpPr/>
          <p:nvPr/>
        </p:nvGrpSpPr>
        <p:grpSpPr>
          <a:xfrm rot="0">
            <a:off x="1191982" y="6879594"/>
            <a:ext cx="1829787" cy="1032581"/>
            <a:chOff x="0" y="0"/>
            <a:chExt cx="2934661" cy="1656080"/>
          </a:xfrm>
        </p:grpSpPr>
        <p:sp>
          <p:nvSpPr>
            <p:cNvPr name="Freeform 20" id="20"/>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21" id="21"/>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22" id="22"/>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23" id="23"/>
          <p:cNvGrpSpPr/>
          <p:nvPr/>
        </p:nvGrpSpPr>
        <p:grpSpPr>
          <a:xfrm rot="0">
            <a:off x="3214653" y="6879594"/>
            <a:ext cx="1785662" cy="1007680"/>
            <a:chOff x="0" y="0"/>
            <a:chExt cx="2934661" cy="1656080"/>
          </a:xfrm>
        </p:grpSpPr>
        <p:sp>
          <p:nvSpPr>
            <p:cNvPr name="Freeform 24" id="24"/>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25" id="25"/>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26" id="26"/>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27" id="27"/>
          <p:cNvGrpSpPr/>
          <p:nvPr/>
        </p:nvGrpSpPr>
        <p:grpSpPr>
          <a:xfrm rot="0">
            <a:off x="5193199" y="6879594"/>
            <a:ext cx="1829787" cy="1032581"/>
            <a:chOff x="0" y="0"/>
            <a:chExt cx="2934661" cy="1656080"/>
          </a:xfrm>
        </p:grpSpPr>
        <p:sp>
          <p:nvSpPr>
            <p:cNvPr name="Freeform 28" id="28"/>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29" id="29"/>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30" id="30"/>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31" id="31"/>
          <p:cNvGrpSpPr/>
          <p:nvPr/>
        </p:nvGrpSpPr>
        <p:grpSpPr>
          <a:xfrm rot="0">
            <a:off x="8770163" y="6879594"/>
            <a:ext cx="1829787" cy="1032581"/>
            <a:chOff x="0" y="0"/>
            <a:chExt cx="2934661" cy="1656080"/>
          </a:xfrm>
        </p:grpSpPr>
        <p:sp>
          <p:nvSpPr>
            <p:cNvPr name="Freeform 32" id="32"/>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33" id="33"/>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34" id="34"/>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35" id="35"/>
          <p:cNvGrpSpPr/>
          <p:nvPr/>
        </p:nvGrpSpPr>
        <p:grpSpPr>
          <a:xfrm rot="0">
            <a:off x="13111315" y="6848943"/>
            <a:ext cx="1829787" cy="1032581"/>
            <a:chOff x="0" y="0"/>
            <a:chExt cx="2934661" cy="1656080"/>
          </a:xfrm>
        </p:grpSpPr>
        <p:sp>
          <p:nvSpPr>
            <p:cNvPr name="Freeform 36" id="36"/>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37" id="37"/>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38" id="38"/>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grpSp>
        <p:nvGrpSpPr>
          <p:cNvPr name="Group 39" id="39"/>
          <p:cNvGrpSpPr/>
          <p:nvPr/>
        </p:nvGrpSpPr>
        <p:grpSpPr>
          <a:xfrm rot="0">
            <a:off x="15266231" y="6848943"/>
            <a:ext cx="1829787" cy="1032581"/>
            <a:chOff x="0" y="0"/>
            <a:chExt cx="2934661" cy="1656080"/>
          </a:xfrm>
        </p:grpSpPr>
        <p:sp>
          <p:nvSpPr>
            <p:cNvPr name="Freeform 40" id="40"/>
            <p:cNvSpPr/>
            <p:nvPr/>
          </p:nvSpPr>
          <p:spPr>
            <a:xfrm>
              <a:off x="92710" y="293370"/>
              <a:ext cx="2829251" cy="1350010"/>
            </a:xfrm>
            <a:custGeom>
              <a:avLst/>
              <a:gdLst/>
              <a:ahLst/>
              <a:cxnLst/>
              <a:rect r="r" b="b" t="t" l="l"/>
              <a:pathLst>
                <a:path h="1350010" w="2829251">
                  <a:moveTo>
                    <a:pt x="0" y="1295400"/>
                  </a:moveTo>
                  <a:lnTo>
                    <a:pt x="0" y="1350010"/>
                  </a:lnTo>
                  <a:lnTo>
                    <a:pt x="2829251" y="1350010"/>
                  </a:lnTo>
                  <a:lnTo>
                    <a:pt x="2829251" y="54610"/>
                  </a:lnTo>
                  <a:lnTo>
                    <a:pt x="2774641" y="0"/>
                  </a:lnTo>
                  <a:lnTo>
                    <a:pt x="2774641" y="1295400"/>
                  </a:lnTo>
                  <a:close/>
                </a:path>
              </a:pathLst>
            </a:custGeom>
            <a:solidFill>
              <a:srgbClr val="9AA7B2"/>
            </a:solidFill>
          </p:spPr>
        </p:sp>
        <p:sp>
          <p:nvSpPr>
            <p:cNvPr name="Freeform 41" id="41"/>
            <p:cNvSpPr/>
            <p:nvPr/>
          </p:nvSpPr>
          <p:spPr>
            <a:xfrm>
              <a:off x="6350" y="11430"/>
              <a:ext cx="2854651" cy="1564640"/>
            </a:xfrm>
            <a:custGeom>
              <a:avLst/>
              <a:gdLst/>
              <a:ahLst/>
              <a:cxnLst/>
              <a:rect r="r" b="b" t="t" l="l"/>
              <a:pathLst>
                <a:path h="1564640" w="2854651">
                  <a:moveTo>
                    <a:pt x="2584141" y="0"/>
                  </a:moveTo>
                  <a:lnTo>
                    <a:pt x="0" y="1270"/>
                  </a:lnTo>
                  <a:lnTo>
                    <a:pt x="0" y="1564640"/>
                  </a:lnTo>
                  <a:lnTo>
                    <a:pt x="2853381" y="1564640"/>
                  </a:lnTo>
                  <a:lnTo>
                    <a:pt x="2854651" y="266700"/>
                  </a:lnTo>
                  <a:close/>
                </a:path>
              </a:pathLst>
            </a:custGeom>
            <a:solidFill>
              <a:srgbClr val="C7D0D8"/>
            </a:solidFill>
          </p:spPr>
        </p:sp>
        <p:sp>
          <p:nvSpPr>
            <p:cNvPr name="Freeform 42" id="42"/>
            <p:cNvSpPr/>
            <p:nvPr/>
          </p:nvSpPr>
          <p:spPr>
            <a:xfrm>
              <a:off x="0" y="0"/>
              <a:ext cx="2934661" cy="1656080"/>
            </a:xfrm>
            <a:custGeom>
              <a:avLst/>
              <a:gdLst/>
              <a:ahLst/>
              <a:cxnLst/>
              <a:rect r="r" b="b" t="t" l="l"/>
              <a:pathLst>
                <a:path h="1656080" w="2934661">
                  <a:moveTo>
                    <a:pt x="2867351" y="275590"/>
                  </a:moveTo>
                  <a:lnTo>
                    <a:pt x="2867351" y="275590"/>
                  </a:lnTo>
                  <a:lnTo>
                    <a:pt x="2866081" y="274320"/>
                  </a:lnTo>
                  <a:lnTo>
                    <a:pt x="2730191" y="138430"/>
                  </a:lnTo>
                  <a:lnTo>
                    <a:pt x="2662881" y="71120"/>
                  </a:lnTo>
                  <a:lnTo>
                    <a:pt x="2591761" y="0"/>
                  </a:lnTo>
                  <a:lnTo>
                    <a:pt x="0" y="0"/>
                  </a:lnTo>
                  <a:lnTo>
                    <a:pt x="0" y="1588770"/>
                  </a:lnTo>
                  <a:lnTo>
                    <a:pt x="80010" y="1588770"/>
                  </a:lnTo>
                  <a:lnTo>
                    <a:pt x="80010" y="1656080"/>
                  </a:lnTo>
                  <a:lnTo>
                    <a:pt x="2934661" y="1656080"/>
                  </a:lnTo>
                  <a:lnTo>
                    <a:pt x="2934661" y="342900"/>
                  </a:lnTo>
                  <a:lnTo>
                    <a:pt x="2867351" y="275590"/>
                  </a:lnTo>
                  <a:close/>
                  <a:moveTo>
                    <a:pt x="2595571" y="21590"/>
                  </a:moveTo>
                  <a:lnTo>
                    <a:pt x="2721301" y="146050"/>
                  </a:lnTo>
                  <a:lnTo>
                    <a:pt x="2845761" y="270510"/>
                  </a:lnTo>
                  <a:lnTo>
                    <a:pt x="2595571" y="270510"/>
                  </a:lnTo>
                  <a:lnTo>
                    <a:pt x="2595571" y="21590"/>
                  </a:lnTo>
                  <a:close/>
                  <a:moveTo>
                    <a:pt x="12700" y="1576070"/>
                  </a:moveTo>
                  <a:lnTo>
                    <a:pt x="12700" y="12700"/>
                  </a:lnTo>
                  <a:lnTo>
                    <a:pt x="2582871" y="12700"/>
                  </a:lnTo>
                  <a:lnTo>
                    <a:pt x="2582871" y="278130"/>
                  </a:lnTo>
                  <a:cubicBezTo>
                    <a:pt x="2582871" y="281940"/>
                    <a:pt x="2585411" y="284480"/>
                    <a:pt x="2589221" y="284480"/>
                  </a:cubicBezTo>
                  <a:lnTo>
                    <a:pt x="2854651" y="284480"/>
                  </a:lnTo>
                  <a:lnTo>
                    <a:pt x="2854651" y="1576070"/>
                  </a:lnTo>
                  <a:lnTo>
                    <a:pt x="12700" y="1576070"/>
                  </a:lnTo>
                  <a:close/>
                  <a:moveTo>
                    <a:pt x="2921961" y="1643380"/>
                  </a:moveTo>
                  <a:lnTo>
                    <a:pt x="92710" y="1643380"/>
                  </a:lnTo>
                  <a:lnTo>
                    <a:pt x="92710" y="1588770"/>
                  </a:lnTo>
                  <a:lnTo>
                    <a:pt x="2867351" y="1588770"/>
                  </a:lnTo>
                  <a:lnTo>
                    <a:pt x="2867351" y="293370"/>
                  </a:lnTo>
                  <a:lnTo>
                    <a:pt x="2921961" y="347980"/>
                  </a:lnTo>
                  <a:lnTo>
                    <a:pt x="2921961" y="1643380"/>
                  </a:lnTo>
                  <a:close/>
                </a:path>
              </a:pathLst>
            </a:custGeom>
            <a:solidFill>
              <a:srgbClr val="77838D"/>
            </a:solidFill>
          </p:spPr>
        </p:sp>
      </p:grpSp>
      <p:pic>
        <p:nvPicPr>
          <p:cNvPr name="Picture 43" id="4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9136042" y="3825293"/>
            <a:ext cx="843017" cy="255013"/>
          </a:xfrm>
          <a:prstGeom prst="rect">
            <a:avLst/>
          </a:prstGeom>
        </p:spPr>
      </p:pic>
      <p:pic>
        <p:nvPicPr>
          <p:cNvPr name="Picture 44" id="4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3548816" y="6151929"/>
            <a:ext cx="1117337" cy="337994"/>
          </a:xfrm>
          <a:prstGeom prst="rect">
            <a:avLst/>
          </a:prstGeom>
        </p:spPr>
      </p:pic>
      <p:pic>
        <p:nvPicPr>
          <p:cNvPr name="Picture 45" id="4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9060606" y="6151929"/>
            <a:ext cx="1117337" cy="337994"/>
          </a:xfrm>
          <a:prstGeom prst="rect">
            <a:avLst/>
          </a:prstGeom>
        </p:spPr>
      </p:pic>
      <p:pic>
        <p:nvPicPr>
          <p:cNvPr name="Picture 46" id="4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5342047" y="6163512"/>
            <a:ext cx="1117337" cy="337994"/>
          </a:xfrm>
          <a:prstGeom prst="rect">
            <a:avLst/>
          </a:prstGeom>
        </p:spPr>
      </p:pic>
      <p:pic>
        <p:nvPicPr>
          <p:cNvPr name="Picture 47" id="4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3904081" y="6151929"/>
            <a:ext cx="1117337" cy="337994"/>
          </a:xfrm>
          <a:prstGeom prst="rect">
            <a:avLst/>
          </a:prstGeom>
        </p:spPr>
      </p:pic>
      <p:pic>
        <p:nvPicPr>
          <p:cNvPr name="Picture 48" id="4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36691">
            <a:off x="2026757" y="6086657"/>
            <a:ext cx="1548883" cy="468537"/>
          </a:xfrm>
          <a:prstGeom prst="rect">
            <a:avLst/>
          </a:prstGeom>
        </p:spPr>
      </p:pic>
      <p:pic>
        <p:nvPicPr>
          <p:cNvPr name="Picture 49" id="4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67398">
            <a:off x="4687155" y="6091776"/>
            <a:ext cx="1495591" cy="452416"/>
          </a:xfrm>
          <a:prstGeom prst="rect">
            <a:avLst/>
          </a:prstGeom>
        </p:spPr>
      </p:pic>
      <p:pic>
        <p:nvPicPr>
          <p:cNvPr name="Picture 50" id="5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201357">
            <a:off x="5655518" y="3354855"/>
            <a:ext cx="1996336" cy="603892"/>
          </a:xfrm>
          <a:prstGeom prst="rect">
            <a:avLst/>
          </a:prstGeom>
        </p:spPr>
      </p:pic>
      <p:pic>
        <p:nvPicPr>
          <p:cNvPr name="Picture 51" id="5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431735">
            <a:off x="11675150" y="3392429"/>
            <a:ext cx="1996336" cy="603892"/>
          </a:xfrm>
          <a:prstGeom prst="rect">
            <a:avLst/>
          </a:prstGeom>
        </p:spPr>
      </p:pic>
      <p:pic>
        <p:nvPicPr>
          <p:cNvPr name="Picture 52" id="5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91982" y="7962988"/>
            <a:ext cx="608106" cy="578253"/>
          </a:xfrm>
          <a:prstGeom prst="rect">
            <a:avLst/>
          </a:prstGeom>
        </p:spPr>
      </p:pic>
      <p:sp>
        <p:nvSpPr>
          <p:cNvPr name="TextBox 53" id="53"/>
          <p:cNvSpPr txBox="true"/>
          <p:nvPr/>
        </p:nvSpPr>
        <p:spPr>
          <a:xfrm rot="0">
            <a:off x="9125879" y="2273323"/>
            <a:ext cx="111835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Zone</a:t>
            </a:r>
          </a:p>
        </p:txBody>
      </p:sp>
      <p:sp>
        <p:nvSpPr>
          <p:cNvPr name="TextBox 54" id="54"/>
          <p:cNvSpPr txBox="true"/>
          <p:nvPr/>
        </p:nvSpPr>
        <p:spPr>
          <a:xfrm rot="0">
            <a:off x="3473000" y="4733079"/>
            <a:ext cx="1268968"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City 1</a:t>
            </a:r>
          </a:p>
        </p:txBody>
      </p:sp>
      <p:sp>
        <p:nvSpPr>
          <p:cNvPr name="TextBox 55" id="55"/>
          <p:cNvSpPr txBox="true"/>
          <p:nvPr/>
        </p:nvSpPr>
        <p:spPr>
          <a:xfrm rot="0">
            <a:off x="8984790" y="4733079"/>
            <a:ext cx="1268968"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City 2</a:t>
            </a:r>
          </a:p>
        </p:txBody>
      </p:sp>
      <p:sp>
        <p:nvSpPr>
          <p:cNvPr name="TextBox 56" id="56"/>
          <p:cNvSpPr txBox="true"/>
          <p:nvPr/>
        </p:nvSpPr>
        <p:spPr>
          <a:xfrm rot="0">
            <a:off x="14631747" y="4733079"/>
            <a:ext cx="1268968"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City 3</a:t>
            </a:r>
          </a:p>
        </p:txBody>
      </p:sp>
      <p:sp>
        <p:nvSpPr>
          <p:cNvPr name="TextBox 57" id="57"/>
          <p:cNvSpPr txBox="true"/>
          <p:nvPr/>
        </p:nvSpPr>
        <p:spPr>
          <a:xfrm rot="0">
            <a:off x="1788978" y="7054889"/>
            <a:ext cx="63579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E1</a:t>
            </a:r>
          </a:p>
        </p:txBody>
      </p:sp>
      <p:sp>
        <p:nvSpPr>
          <p:cNvPr name="TextBox 58" id="58"/>
          <p:cNvSpPr txBox="true"/>
          <p:nvPr/>
        </p:nvSpPr>
        <p:spPr>
          <a:xfrm rot="0">
            <a:off x="3789587" y="7054889"/>
            <a:ext cx="63579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E2</a:t>
            </a:r>
          </a:p>
        </p:txBody>
      </p:sp>
      <p:sp>
        <p:nvSpPr>
          <p:cNvPr name="TextBox 59" id="59"/>
          <p:cNvSpPr txBox="true"/>
          <p:nvPr/>
        </p:nvSpPr>
        <p:spPr>
          <a:xfrm rot="0">
            <a:off x="5790196" y="7042439"/>
            <a:ext cx="63579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E3</a:t>
            </a:r>
          </a:p>
        </p:txBody>
      </p:sp>
      <p:sp>
        <p:nvSpPr>
          <p:cNvPr name="TextBox 60" id="60"/>
          <p:cNvSpPr txBox="true"/>
          <p:nvPr/>
        </p:nvSpPr>
        <p:spPr>
          <a:xfrm rot="0">
            <a:off x="9301377" y="6996719"/>
            <a:ext cx="635794" cy="125539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E1</a:t>
            </a:r>
          </a:p>
          <a:p>
            <a:pPr algn="ctr">
              <a:lnSpc>
                <a:spcPts val="5039"/>
              </a:lnSpc>
            </a:pPr>
          </a:p>
        </p:txBody>
      </p:sp>
      <p:sp>
        <p:nvSpPr>
          <p:cNvPr name="TextBox 61" id="61"/>
          <p:cNvSpPr txBox="true"/>
          <p:nvPr/>
        </p:nvSpPr>
        <p:spPr>
          <a:xfrm rot="0">
            <a:off x="13708312" y="7024238"/>
            <a:ext cx="63579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E1</a:t>
            </a:r>
          </a:p>
        </p:txBody>
      </p:sp>
      <p:sp>
        <p:nvSpPr>
          <p:cNvPr name="TextBox 62" id="62"/>
          <p:cNvSpPr txBox="true"/>
          <p:nvPr/>
        </p:nvSpPr>
        <p:spPr>
          <a:xfrm rot="0">
            <a:off x="15900715" y="7054889"/>
            <a:ext cx="635794" cy="615315"/>
          </a:xfrm>
          <a:prstGeom prst="rect">
            <a:avLst/>
          </a:prstGeom>
        </p:spPr>
        <p:txBody>
          <a:bodyPr anchor="t" rtlCol="false" tIns="0" lIns="0" bIns="0" rIns="0">
            <a:spAutoFit/>
          </a:bodyPr>
          <a:lstStyle/>
          <a:p>
            <a:pPr algn="ctr">
              <a:lnSpc>
                <a:spcPts val="5039"/>
              </a:lnSpc>
            </a:pPr>
            <a:r>
              <a:rPr lang="en-US" sz="3599">
                <a:solidFill>
                  <a:srgbClr val="000000"/>
                </a:solidFill>
                <a:latin typeface="Open Sans Light Bold"/>
              </a:rPr>
              <a:t> E2</a:t>
            </a:r>
          </a:p>
        </p:txBody>
      </p:sp>
      <p:pic>
        <p:nvPicPr>
          <p:cNvPr name="Picture 63" id="6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816667" y="7962988"/>
            <a:ext cx="608106" cy="578253"/>
          </a:xfrm>
          <a:prstGeom prst="rect">
            <a:avLst/>
          </a:prstGeom>
        </p:spPr>
      </p:pic>
      <p:pic>
        <p:nvPicPr>
          <p:cNvPr name="Picture 64" id="6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413663" y="7962988"/>
            <a:ext cx="608106" cy="578253"/>
          </a:xfrm>
          <a:prstGeom prst="rect">
            <a:avLst/>
          </a:prstGeom>
        </p:spPr>
      </p:pic>
      <p:pic>
        <p:nvPicPr>
          <p:cNvPr name="Picture 65" id="6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214653" y="7962988"/>
            <a:ext cx="608106" cy="578253"/>
          </a:xfrm>
          <a:prstGeom prst="rect">
            <a:avLst/>
          </a:prstGeom>
        </p:spPr>
      </p:pic>
      <p:pic>
        <p:nvPicPr>
          <p:cNvPr name="Picture 66" id="6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839338" y="7962988"/>
            <a:ext cx="608106" cy="578253"/>
          </a:xfrm>
          <a:prstGeom prst="rect">
            <a:avLst/>
          </a:prstGeom>
        </p:spPr>
      </p:pic>
      <p:pic>
        <p:nvPicPr>
          <p:cNvPr name="Picture 67" id="6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201419" y="7962988"/>
            <a:ext cx="608106" cy="578253"/>
          </a:xfrm>
          <a:prstGeom prst="rect">
            <a:avLst/>
          </a:prstGeom>
        </p:spPr>
      </p:pic>
      <p:pic>
        <p:nvPicPr>
          <p:cNvPr name="Picture 68" id="6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770163" y="7962988"/>
            <a:ext cx="608106" cy="578253"/>
          </a:xfrm>
          <a:prstGeom prst="rect">
            <a:avLst/>
          </a:prstGeom>
        </p:spPr>
      </p:pic>
      <p:pic>
        <p:nvPicPr>
          <p:cNvPr name="Picture 69" id="6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11315" y="7962988"/>
            <a:ext cx="608106" cy="578253"/>
          </a:xfrm>
          <a:prstGeom prst="rect">
            <a:avLst/>
          </a:prstGeom>
        </p:spPr>
      </p:pic>
      <p:pic>
        <p:nvPicPr>
          <p:cNvPr name="Picture 70" id="7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66231" y="7962988"/>
            <a:ext cx="608106" cy="578253"/>
          </a:xfrm>
          <a:prstGeom prst="rect">
            <a:avLst/>
          </a:prstGeom>
        </p:spPr>
      </p:pic>
      <p:pic>
        <p:nvPicPr>
          <p:cNvPr name="Picture 71" id="7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890916" y="7962988"/>
            <a:ext cx="608106" cy="578253"/>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996019"/>
          </a:xfrm>
          <a:prstGeom prst="rect">
            <a:avLst/>
          </a:prstGeom>
          <a:solidFill>
            <a:srgbClr val="DAB48B"/>
          </a:solidFill>
        </p:spPr>
      </p:sp>
      <p:sp>
        <p:nvSpPr>
          <p:cNvPr name="TextBox 3" id="3"/>
          <p:cNvSpPr txBox="true"/>
          <p:nvPr/>
        </p:nvSpPr>
        <p:spPr>
          <a:xfrm rot="0">
            <a:off x="1166861" y="971550"/>
            <a:ext cx="11205953" cy="1219160"/>
          </a:xfrm>
          <a:prstGeom prst="rect">
            <a:avLst/>
          </a:prstGeom>
        </p:spPr>
        <p:txBody>
          <a:bodyPr anchor="t" rtlCol="false" tIns="0" lIns="0" bIns="0" rIns="0">
            <a:spAutoFit/>
          </a:bodyPr>
          <a:lstStyle/>
          <a:p>
            <a:pPr algn="l" marL="0" indent="0" lvl="0">
              <a:lnSpc>
                <a:spcPts val="9349"/>
              </a:lnSpc>
              <a:spcBef>
                <a:spcPct val="0"/>
              </a:spcBef>
            </a:pPr>
            <a:r>
              <a:rPr lang="en-US" sz="8499">
                <a:solidFill>
                  <a:srgbClr val="FFFFFF"/>
                </a:solidFill>
                <a:latin typeface="Hammersmith One Bold"/>
              </a:rPr>
              <a:t>Constraints</a:t>
            </a:r>
          </a:p>
        </p:txBody>
      </p:sp>
      <p:grpSp>
        <p:nvGrpSpPr>
          <p:cNvPr name="Group 4" id="4"/>
          <p:cNvGrpSpPr/>
          <p:nvPr/>
        </p:nvGrpSpPr>
        <p:grpSpPr>
          <a:xfrm rot="0">
            <a:off x="1028700" y="6081743"/>
            <a:ext cx="3764580" cy="2065724"/>
            <a:chOff x="0" y="0"/>
            <a:chExt cx="5019439" cy="2754299"/>
          </a:xfrm>
        </p:grpSpPr>
        <p:sp>
          <p:nvSpPr>
            <p:cNvPr name="TextBox 5" id="5"/>
            <p:cNvSpPr txBox="true"/>
            <p:nvPr/>
          </p:nvSpPr>
          <p:spPr>
            <a:xfrm rot="0">
              <a:off x="33993"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spc="120">
                  <a:solidFill>
                    <a:srgbClr val="000000"/>
                  </a:solidFill>
                  <a:latin typeface="Clear Sans Regular Bold"/>
                </a:rPr>
                <a:t>ALLOTTMENT</a:t>
              </a:r>
            </a:p>
          </p:txBody>
        </p:sp>
        <p:sp>
          <p:nvSpPr>
            <p:cNvPr name="TextBox 6" id="6"/>
            <p:cNvSpPr txBox="true"/>
            <p:nvPr/>
          </p:nvSpPr>
          <p:spPr>
            <a:xfrm rot="0">
              <a:off x="0" y="1013499"/>
              <a:ext cx="5019439" cy="1740800"/>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Each student should be assigned to exactly one center.</a:t>
              </a:r>
            </a:p>
          </p:txBody>
        </p:sp>
      </p:grpSp>
      <p:grpSp>
        <p:nvGrpSpPr>
          <p:cNvPr name="Group 7" id="7"/>
          <p:cNvGrpSpPr/>
          <p:nvPr/>
        </p:nvGrpSpPr>
        <p:grpSpPr>
          <a:xfrm rot="0">
            <a:off x="7523610" y="5999991"/>
            <a:ext cx="3764580" cy="2481758"/>
            <a:chOff x="0" y="0"/>
            <a:chExt cx="5019439" cy="3309010"/>
          </a:xfrm>
        </p:grpSpPr>
        <p:sp>
          <p:nvSpPr>
            <p:cNvPr name="TextBox 8" id="8"/>
            <p:cNvSpPr txBox="true"/>
            <p:nvPr/>
          </p:nvSpPr>
          <p:spPr>
            <a:xfrm rot="0">
              <a:off x="0"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Bold"/>
                </a:rPr>
                <a:t>CAPACITY</a:t>
              </a:r>
            </a:p>
          </p:txBody>
        </p:sp>
        <p:sp>
          <p:nvSpPr>
            <p:cNvPr name="TextBox 9" id="9"/>
            <p:cNvSpPr txBox="true"/>
            <p:nvPr/>
          </p:nvSpPr>
          <p:spPr>
            <a:xfrm rot="0">
              <a:off x="0" y="975597"/>
              <a:ext cx="5019439" cy="2333414"/>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Number of students allotted to a center should be no more</a:t>
              </a:r>
              <a:r>
                <a:rPr lang="en-US" sz="2499">
                  <a:solidFill>
                    <a:srgbClr val="000000"/>
                  </a:solidFill>
                  <a:latin typeface="Clear Sans Regular"/>
                </a:rPr>
                <a:t> than it's capacity.</a:t>
              </a:r>
            </a:p>
          </p:txBody>
        </p:sp>
      </p:grpSp>
      <p:grpSp>
        <p:nvGrpSpPr>
          <p:cNvPr name="Group 10" id="10"/>
          <p:cNvGrpSpPr/>
          <p:nvPr/>
        </p:nvGrpSpPr>
        <p:grpSpPr>
          <a:xfrm rot="0">
            <a:off x="1054195" y="5043826"/>
            <a:ext cx="535781" cy="539382"/>
            <a:chOff x="0" y="0"/>
            <a:chExt cx="714375" cy="719177"/>
          </a:xfrm>
        </p:grpSpPr>
        <p:sp>
          <p:nvSpPr>
            <p:cNvPr name="AutoShape 11" id="11"/>
            <p:cNvSpPr/>
            <p:nvPr/>
          </p:nvSpPr>
          <p:spPr>
            <a:xfrm rot="0">
              <a:off x="0" y="0"/>
              <a:ext cx="714375" cy="719177"/>
            </a:xfrm>
            <a:prstGeom prst="rect">
              <a:avLst/>
            </a:prstGeom>
            <a:solidFill>
              <a:srgbClr val="DAB48B"/>
            </a:solidFill>
          </p:spPr>
        </p:sp>
        <p:sp>
          <p:nvSpPr>
            <p:cNvPr name="TextBox 12" id="12"/>
            <p:cNvSpPr txBox="true"/>
            <p:nvPr/>
          </p:nvSpPr>
          <p:spPr>
            <a:xfrm rot="0">
              <a:off x="142608" y="46646"/>
              <a:ext cx="429159" cy="597310"/>
            </a:xfrm>
            <a:prstGeom prst="rect">
              <a:avLst/>
            </a:prstGeom>
          </p:spPr>
          <p:txBody>
            <a:bodyPr anchor="t" rtlCol="false" tIns="0" lIns="0" bIns="0" rIns="0">
              <a:spAutoFit/>
            </a:bodyPr>
            <a:lstStyle/>
            <a:p>
              <a:pPr algn="ctr" marL="0" indent="0" lvl="0">
                <a:lnSpc>
                  <a:spcPts val="3639"/>
                </a:lnSpc>
                <a:spcBef>
                  <a:spcPct val="0"/>
                </a:spcBef>
              </a:pPr>
              <a:r>
                <a:rPr lang="en-US" sz="2799" spc="111" u="none">
                  <a:solidFill>
                    <a:srgbClr val="000000"/>
                  </a:solidFill>
                  <a:latin typeface="Clear Sans Regular Bold"/>
                </a:rPr>
                <a:t>1</a:t>
              </a:r>
            </a:p>
          </p:txBody>
        </p:sp>
      </p:grpSp>
      <p:grpSp>
        <p:nvGrpSpPr>
          <p:cNvPr name="Group 13" id="13"/>
          <p:cNvGrpSpPr/>
          <p:nvPr/>
        </p:nvGrpSpPr>
        <p:grpSpPr>
          <a:xfrm rot="0">
            <a:off x="7523610" y="5043826"/>
            <a:ext cx="518551" cy="539382"/>
            <a:chOff x="0" y="0"/>
            <a:chExt cx="691402" cy="719177"/>
          </a:xfrm>
        </p:grpSpPr>
        <p:sp>
          <p:nvSpPr>
            <p:cNvPr name="AutoShape 14" id="14"/>
            <p:cNvSpPr/>
            <p:nvPr/>
          </p:nvSpPr>
          <p:spPr>
            <a:xfrm rot="0">
              <a:off x="0" y="0"/>
              <a:ext cx="691402" cy="719177"/>
            </a:xfrm>
            <a:prstGeom prst="rect">
              <a:avLst/>
            </a:prstGeom>
            <a:solidFill>
              <a:srgbClr val="DAB48B"/>
            </a:solidFill>
          </p:spPr>
        </p:sp>
        <p:sp>
          <p:nvSpPr>
            <p:cNvPr name="TextBox 15" id="15"/>
            <p:cNvSpPr txBox="true"/>
            <p:nvPr/>
          </p:nvSpPr>
          <p:spPr>
            <a:xfrm rot="0">
              <a:off x="138022" y="44227"/>
              <a:ext cx="415358" cy="602148"/>
            </a:xfrm>
            <a:prstGeom prst="rect">
              <a:avLst/>
            </a:prstGeom>
          </p:spPr>
          <p:txBody>
            <a:bodyPr anchor="t" rtlCol="false" tIns="0" lIns="0" bIns="0" rIns="0">
              <a:spAutoFit/>
            </a:bodyPr>
            <a:lstStyle/>
            <a:p>
              <a:pPr algn="ctr" marL="0" indent="0" lvl="0">
                <a:lnSpc>
                  <a:spcPts val="3688"/>
                </a:lnSpc>
                <a:spcBef>
                  <a:spcPct val="0"/>
                </a:spcBef>
              </a:pPr>
              <a:r>
                <a:rPr lang="en-US" sz="2837" spc="113">
                  <a:solidFill>
                    <a:srgbClr val="000000"/>
                  </a:solidFill>
                  <a:latin typeface="Clear Sans Regular Bold"/>
                </a:rPr>
                <a:t>2</a:t>
              </a:r>
            </a:p>
          </p:txBody>
        </p:sp>
      </p:grpSp>
      <p:sp>
        <p:nvSpPr>
          <p:cNvPr name="AutoShape 16" id="16"/>
          <p:cNvSpPr/>
          <p:nvPr/>
        </p:nvSpPr>
        <p:spPr>
          <a:xfrm rot="5400000">
            <a:off x="8679825" y="6669958"/>
            <a:ext cx="7366928" cy="0"/>
          </a:xfrm>
          <a:prstGeom prst="line">
            <a:avLst/>
          </a:prstGeom>
          <a:ln cap="rnd" w="19050">
            <a:solidFill>
              <a:srgbClr val="DAB48B"/>
            </a:solidFill>
            <a:prstDash val="solid"/>
            <a:headEnd type="none" len="sm" w="sm"/>
            <a:tailEnd type="none" len="sm" w="sm"/>
          </a:ln>
        </p:spPr>
      </p:sp>
      <p:sp>
        <p:nvSpPr>
          <p:cNvPr name="AutoShape 17" id="17"/>
          <p:cNvSpPr/>
          <p:nvPr/>
        </p:nvSpPr>
        <p:spPr>
          <a:xfrm rot="5400000">
            <a:off x="2633286" y="6669958"/>
            <a:ext cx="7366928" cy="0"/>
          </a:xfrm>
          <a:prstGeom prst="line">
            <a:avLst/>
          </a:prstGeom>
          <a:ln cap="rnd" w="19050">
            <a:solidFill>
              <a:srgbClr val="DAB48B"/>
            </a:solidFill>
            <a:prstDash val="solid"/>
            <a:headEnd type="none" len="sm" w="sm"/>
            <a:tailEnd type="none" len="sm" w="sm"/>
          </a:ln>
        </p:spPr>
      </p:sp>
      <p:grpSp>
        <p:nvGrpSpPr>
          <p:cNvPr name="Group 18" id="18"/>
          <p:cNvGrpSpPr/>
          <p:nvPr/>
        </p:nvGrpSpPr>
        <p:grpSpPr>
          <a:xfrm rot="0">
            <a:off x="13494720" y="6181418"/>
            <a:ext cx="3764580" cy="2509280"/>
            <a:chOff x="0" y="0"/>
            <a:chExt cx="5019439" cy="3345707"/>
          </a:xfrm>
        </p:grpSpPr>
        <p:sp>
          <p:nvSpPr>
            <p:cNvPr name="TextBox 19" id="19"/>
            <p:cNvSpPr txBox="true"/>
            <p:nvPr/>
          </p:nvSpPr>
          <p:spPr>
            <a:xfrm rot="0">
              <a:off x="0"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Bold"/>
                </a:rPr>
                <a:t>PREFERENCE</a:t>
              </a:r>
            </a:p>
          </p:txBody>
        </p:sp>
        <p:sp>
          <p:nvSpPr>
            <p:cNvPr name="TextBox 20" id="20"/>
            <p:cNvSpPr txBox="true"/>
            <p:nvPr/>
          </p:nvSpPr>
          <p:spPr>
            <a:xfrm rot="0">
              <a:off x="0" y="1012294"/>
              <a:ext cx="5019439" cy="2333414"/>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Students should only be allotted a center in a city for which they have filled preference.</a:t>
              </a:r>
            </a:p>
          </p:txBody>
        </p:sp>
      </p:grpSp>
      <p:grpSp>
        <p:nvGrpSpPr>
          <p:cNvPr name="Group 21" id="21"/>
          <p:cNvGrpSpPr/>
          <p:nvPr/>
        </p:nvGrpSpPr>
        <p:grpSpPr>
          <a:xfrm rot="0">
            <a:off x="13494720" y="5143500"/>
            <a:ext cx="535781" cy="534471"/>
            <a:chOff x="0" y="0"/>
            <a:chExt cx="714375" cy="712628"/>
          </a:xfrm>
        </p:grpSpPr>
        <p:sp>
          <p:nvSpPr>
            <p:cNvPr name="AutoShape 22" id="22"/>
            <p:cNvSpPr/>
            <p:nvPr/>
          </p:nvSpPr>
          <p:spPr>
            <a:xfrm rot="0">
              <a:off x="0" y="0"/>
              <a:ext cx="714375" cy="712628"/>
            </a:xfrm>
            <a:prstGeom prst="rect">
              <a:avLst/>
            </a:prstGeom>
            <a:solidFill>
              <a:srgbClr val="DAB48B"/>
            </a:solidFill>
          </p:spPr>
        </p:sp>
        <p:sp>
          <p:nvSpPr>
            <p:cNvPr name="TextBox 23" id="23"/>
            <p:cNvSpPr txBox="true"/>
            <p:nvPr/>
          </p:nvSpPr>
          <p:spPr>
            <a:xfrm rot="0">
              <a:off x="142608" y="46646"/>
              <a:ext cx="429159" cy="590762"/>
            </a:xfrm>
            <a:prstGeom prst="rect">
              <a:avLst/>
            </a:prstGeom>
          </p:spPr>
          <p:txBody>
            <a:bodyPr anchor="t" rtlCol="false" tIns="0" lIns="0" bIns="0" rIns="0">
              <a:spAutoFit/>
            </a:bodyPr>
            <a:lstStyle/>
            <a:p>
              <a:pPr algn="ctr" marL="0" indent="0" lvl="0">
                <a:lnSpc>
                  <a:spcPts val="3639"/>
                </a:lnSpc>
                <a:spcBef>
                  <a:spcPct val="0"/>
                </a:spcBef>
              </a:pPr>
              <a:r>
                <a:rPr lang="en-US" sz="2799" spc="111">
                  <a:solidFill>
                    <a:srgbClr val="000000"/>
                  </a:solidFill>
                  <a:latin typeface="Clear Sans Regular Bold"/>
                </a:rPr>
                <a:t>3</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6861" y="5756677"/>
            <a:ext cx="3764580" cy="2433612"/>
            <a:chOff x="0" y="0"/>
            <a:chExt cx="5019439" cy="3244817"/>
          </a:xfrm>
        </p:grpSpPr>
        <p:sp>
          <p:nvSpPr>
            <p:cNvPr name="TextBox 3" id="3"/>
            <p:cNvSpPr txBox="true"/>
            <p:nvPr/>
          </p:nvSpPr>
          <p:spPr>
            <a:xfrm rot="0">
              <a:off x="0"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Bold"/>
                </a:rPr>
                <a:t>CENTER RATINGS</a:t>
              </a:r>
            </a:p>
          </p:txBody>
        </p:sp>
        <p:sp>
          <p:nvSpPr>
            <p:cNvPr name="TextBox 4" id="4"/>
            <p:cNvSpPr txBox="true"/>
            <p:nvPr/>
          </p:nvSpPr>
          <p:spPr>
            <a:xfrm rot="0">
              <a:off x="0" y="911403"/>
              <a:ext cx="5019439" cy="2333414"/>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I</a:t>
              </a:r>
              <a:r>
                <a:rPr lang="en-US" sz="2499">
                  <a:solidFill>
                    <a:srgbClr val="000000"/>
                  </a:solidFill>
                  <a:latin typeface="Clear Sans Regular"/>
                </a:rPr>
                <a:t>nferior cente</a:t>
              </a:r>
              <a:r>
                <a:rPr lang="en-US" sz="2499">
                  <a:solidFill>
                    <a:srgbClr val="000000"/>
                  </a:solidFill>
                  <a:latin typeface="Clear Sans Regular"/>
                </a:rPr>
                <a:t>rs shouldn't be allotted to students when seats in superior centers are available.</a:t>
              </a:r>
            </a:p>
          </p:txBody>
        </p:sp>
      </p:grpSp>
      <p:grpSp>
        <p:nvGrpSpPr>
          <p:cNvPr name="Group 5" id="5"/>
          <p:cNvGrpSpPr/>
          <p:nvPr/>
        </p:nvGrpSpPr>
        <p:grpSpPr>
          <a:xfrm rot="0">
            <a:off x="7575046" y="5756677"/>
            <a:ext cx="3764580" cy="3006660"/>
            <a:chOff x="0" y="0"/>
            <a:chExt cx="5019439" cy="4008880"/>
          </a:xfrm>
        </p:grpSpPr>
        <p:sp>
          <p:nvSpPr>
            <p:cNvPr name="TextBox 6" id="6"/>
            <p:cNvSpPr txBox="true"/>
            <p:nvPr/>
          </p:nvSpPr>
          <p:spPr>
            <a:xfrm rot="0">
              <a:off x="0"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Bold"/>
                </a:rPr>
                <a:t>CLASS PREFERENCE</a:t>
              </a:r>
            </a:p>
          </p:txBody>
        </p:sp>
        <p:sp>
          <p:nvSpPr>
            <p:cNvPr name="TextBox 7" id="7"/>
            <p:cNvSpPr txBox="true"/>
            <p:nvPr/>
          </p:nvSpPr>
          <p:spPr>
            <a:xfrm rot="0">
              <a:off x="0" y="1082853"/>
              <a:ext cx="5019439" cy="2926027"/>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Prioritized students have special needs and should be allotted their best preference whenever possible. </a:t>
              </a:r>
            </a:p>
          </p:txBody>
        </p:sp>
      </p:grpSp>
      <p:sp>
        <p:nvSpPr>
          <p:cNvPr name="AutoShape 8" id="8"/>
          <p:cNvSpPr/>
          <p:nvPr/>
        </p:nvSpPr>
        <p:spPr>
          <a:xfrm rot="5399999">
            <a:off x="1072289" y="5133975"/>
            <a:ext cx="10438894" cy="0"/>
          </a:xfrm>
          <a:prstGeom prst="line">
            <a:avLst/>
          </a:prstGeom>
          <a:ln cap="rnd" w="19050">
            <a:solidFill>
              <a:srgbClr val="DAB48B"/>
            </a:solidFill>
            <a:prstDash val="solid"/>
            <a:headEnd type="none" len="sm" w="sm"/>
            <a:tailEnd type="none" len="sm" w="sm"/>
          </a:ln>
        </p:spPr>
      </p:sp>
      <p:sp>
        <p:nvSpPr>
          <p:cNvPr name="AutoShape 9" id="9"/>
          <p:cNvSpPr/>
          <p:nvPr/>
        </p:nvSpPr>
        <p:spPr>
          <a:xfrm rot="5399999">
            <a:off x="7208388" y="5133975"/>
            <a:ext cx="10438894" cy="0"/>
          </a:xfrm>
          <a:prstGeom prst="line">
            <a:avLst/>
          </a:prstGeom>
          <a:ln cap="rnd" w="19050">
            <a:solidFill>
              <a:srgbClr val="DAB48B"/>
            </a:solidFill>
            <a:prstDash val="solid"/>
            <a:headEnd type="none" len="sm" w="sm"/>
            <a:tailEnd type="none" len="sm" w="sm"/>
          </a:ln>
        </p:spPr>
      </p:sp>
      <p:grpSp>
        <p:nvGrpSpPr>
          <p:cNvPr name="Group 10" id="10"/>
          <p:cNvGrpSpPr/>
          <p:nvPr/>
        </p:nvGrpSpPr>
        <p:grpSpPr>
          <a:xfrm rot="0">
            <a:off x="1192356" y="4771679"/>
            <a:ext cx="535781" cy="534471"/>
            <a:chOff x="0" y="0"/>
            <a:chExt cx="714375" cy="712628"/>
          </a:xfrm>
        </p:grpSpPr>
        <p:sp>
          <p:nvSpPr>
            <p:cNvPr name="AutoShape 11" id="11"/>
            <p:cNvSpPr/>
            <p:nvPr/>
          </p:nvSpPr>
          <p:spPr>
            <a:xfrm rot="0">
              <a:off x="0" y="0"/>
              <a:ext cx="714375" cy="712628"/>
            </a:xfrm>
            <a:prstGeom prst="rect">
              <a:avLst/>
            </a:prstGeom>
            <a:solidFill>
              <a:srgbClr val="DAB48B"/>
            </a:solidFill>
          </p:spPr>
        </p:sp>
        <p:sp>
          <p:nvSpPr>
            <p:cNvPr name="TextBox 12" id="12"/>
            <p:cNvSpPr txBox="true"/>
            <p:nvPr/>
          </p:nvSpPr>
          <p:spPr>
            <a:xfrm rot="0">
              <a:off x="142608" y="46646"/>
              <a:ext cx="429159" cy="590762"/>
            </a:xfrm>
            <a:prstGeom prst="rect">
              <a:avLst/>
            </a:prstGeom>
          </p:spPr>
          <p:txBody>
            <a:bodyPr anchor="t" rtlCol="false" tIns="0" lIns="0" bIns="0" rIns="0">
              <a:spAutoFit/>
            </a:bodyPr>
            <a:lstStyle/>
            <a:p>
              <a:pPr algn="ctr" marL="0" indent="0" lvl="0">
                <a:lnSpc>
                  <a:spcPts val="3639"/>
                </a:lnSpc>
                <a:spcBef>
                  <a:spcPct val="0"/>
                </a:spcBef>
              </a:pPr>
              <a:r>
                <a:rPr lang="en-US" sz="2799" spc="111">
                  <a:solidFill>
                    <a:srgbClr val="000000"/>
                  </a:solidFill>
                  <a:latin typeface="Clear Sans Regular Bold"/>
                </a:rPr>
                <a:t>4</a:t>
              </a:r>
            </a:p>
          </p:txBody>
        </p:sp>
      </p:grpSp>
      <p:grpSp>
        <p:nvGrpSpPr>
          <p:cNvPr name="Group 13" id="13"/>
          <p:cNvGrpSpPr/>
          <p:nvPr/>
        </p:nvGrpSpPr>
        <p:grpSpPr>
          <a:xfrm rot="0">
            <a:off x="7575046" y="4771679"/>
            <a:ext cx="535781" cy="534471"/>
            <a:chOff x="0" y="0"/>
            <a:chExt cx="714375" cy="712628"/>
          </a:xfrm>
        </p:grpSpPr>
        <p:sp>
          <p:nvSpPr>
            <p:cNvPr name="AutoShape 14" id="14"/>
            <p:cNvSpPr/>
            <p:nvPr/>
          </p:nvSpPr>
          <p:spPr>
            <a:xfrm rot="0">
              <a:off x="0" y="0"/>
              <a:ext cx="714375" cy="712628"/>
            </a:xfrm>
            <a:prstGeom prst="rect">
              <a:avLst/>
            </a:prstGeom>
            <a:solidFill>
              <a:srgbClr val="DAB48B"/>
            </a:solidFill>
          </p:spPr>
        </p:sp>
        <p:sp>
          <p:nvSpPr>
            <p:cNvPr name="TextBox 15" id="15"/>
            <p:cNvSpPr txBox="true"/>
            <p:nvPr/>
          </p:nvSpPr>
          <p:spPr>
            <a:xfrm rot="0">
              <a:off x="142608" y="46646"/>
              <a:ext cx="429159" cy="590762"/>
            </a:xfrm>
            <a:prstGeom prst="rect">
              <a:avLst/>
            </a:prstGeom>
          </p:spPr>
          <p:txBody>
            <a:bodyPr anchor="t" rtlCol="false" tIns="0" lIns="0" bIns="0" rIns="0">
              <a:spAutoFit/>
            </a:bodyPr>
            <a:lstStyle/>
            <a:p>
              <a:pPr algn="ctr" marL="0" indent="0" lvl="0">
                <a:lnSpc>
                  <a:spcPts val="3639"/>
                </a:lnSpc>
                <a:spcBef>
                  <a:spcPct val="0"/>
                </a:spcBef>
              </a:pPr>
              <a:r>
                <a:rPr lang="en-US" sz="2799" spc="111">
                  <a:solidFill>
                    <a:srgbClr val="000000"/>
                  </a:solidFill>
                  <a:latin typeface="Clear Sans Regular Bold"/>
                </a:rPr>
                <a:t>5</a:t>
              </a:r>
            </a:p>
          </p:txBody>
        </p:sp>
      </p:grpSp>
      <p:sp>
        <p:nvSpPr>
          <p:cNvPr name="AutoShape 16" id="16"/>
          <p:cNvSpPr/>
          <p:nvPr/>
        </p:nvSpPr>
        <p:spPr>
          <a:xfrm rot="0">
            <a:off x="0" y="0"/>
            <a:ext cx="18288000" cy="2996019"/>
          </a:xfrm>
          <a:prstGeom prst="rect">
            <a:avLst/>
          </a:prstGeom>
          <a:solidFill>
            <a:srgbClr val="DAB48B"/>
          </a:solidFill>
        </p:spPr>
      </p:sp>
      <p:sp>
        <p:nvSpPr>
          <p:cNvPr name="TextBox 17" id="17"/>
          <p:cNvSpPr txBox="true"/>
          <p:nvPr/>
        </p:nvSpPr>
        <p:spPr>
          <a:xfrm rot="0">
            <a:off x="1166861" y="971550"/>
            <a:ext cx="11205953" cy="1219160"/>
          </a:xfrm>
          <a:prstGeom prst="rect">
            <a:avLst/>
          </a:prstGeom>
        </p:spPr>
        <p:txBody>
          <a:bodyPr anchor="t" rtlCol="false" tIns="0" lIns="0" bIns="0" rIns="0">
            <a:spAutoFit/>
          </a:bodyPr>
          <a:lstStyle/>
          <a:p>
            <a:pPr algn="l" marL="0" indent="0" lvl="0">
              <a:lnSpc>
                <a:spcPts val="9349"/>
              </a:lnSpc>
              <a:spcBef>
                <a:spcPct val="0"/>
              </a:spcBef>
            </a:pPr>
            <a:r>
              <a:rPr lang="en-US" sz="8499">
                <a:solidFill>
                  <a:srgbClr val="FFFFFF"/>
                </a:solidFill>
                <a:latin typeface="Hammersmith One Bold"/>
              </a:rPr>
              <a:t>Constraints</a:t>
            </a:r>
          </a:p>
        </p:txBody>
      </p:sp>
      <p:grpSp>
        <p:nvGrpSpPr>
          <p:cNvPr name="Group 18" id="18"/>
          <p:cNvGrpSpPr/>
          <p:nvPr/>
        </p:nvGrpSpPr>
        <p:grpSpPr>
          <a:xfrm rot="0">
            <a:off x="13494720" y="5809596"/>
            <a:ext cx="3764580" cy="2509280"/>
            <a:chOff x="0" y="0"/>
            <a:chExt cx="5019439" cy="3345707"/>
          </a:xfrm>
        </p:grpSpPr>
        <p:sp>
          <p:nvSpPr>
            <p:cNvPr name="TextBox 19" id="19"/>
            <p:cNvSpPr txBox="true"/>
            <p:nvPr/>
          </p:nvSpPr>
          <p:spPr>
            <a:xfrm rot="0">
              <a:off x="0" y="-28575"/>
              <a:ext cx="4951453" cy="6381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Clear Sans Regular Bold"/>
                </a:rPr>
                <a:t>SUPERIORITY</a:t>
              </a:r>
            </a:p>
          </p:txBody>
        </p:sp>
        <p:sp>
          <p:nvSpPr>
            <p:cNvPr name="TextBox 20" id="20"/>
            <p:cNvSpPr txBox="true"/>
            <p:nvPr/>
          </p:nvSpPr>
          <p:spPr>
            <a:xfrm rot="0">
              <a:off x="0" y="1012294"/>
              <a:ext cx="5019439" cy="2333414"/>
            </a:xfrm>
            <a:prstGeom prst="rect">
              <a:avLst/>
            </a:prstGeom>
          </p:spPr>
          <p:txBody>
            <a:bodyPr anchor="t" rtlCol="false" tIns="0" lIns="0" bIns="0" rIns="0">
              <a:spAutoFit/>
            </a:bodyPr>
            <a:lstStyle/>
            <a:p>
              <a:pPr>
                <a:lnSpc>
                  <a:spcPts val="3499"/>
                </a:lnSpc>
              </a:pPr>
              <a:r>
                <a:rPr lang="en-US" sz="2499">
                  <a:solidFill>
                    <a:srgbClr val="000000"/>
                  </a:solidFill>
                  <a:latin typeface="Clear Sans Regular"/>
                </a:rPr>
                <a:t>Prioritized class students should be given superior centers whenever possible.</a:t>
              </a:r>
            </a:p>
          </p:txBody>
        </p:sp>
      </p:grpSp>
      <p:grpSp>
        <p:nvGrpSpPr>
          <p:cNvPr name="Group 21" id="21"/>
          <p:cNvGrpSpPr/>
          <p:nvPr/>
        </p:nvGrpSpPr>
        <p:grpSpPr>
          <a:xfrm rot="0">
            <a:off x="13494720" y="4771679"/>
            <a:ext cx="535781" cy="539591"/>
            <a:chOff x="0" y="0"/>
            <a:chExt cx="714375" cy="719454"/>
          </a:xfrm>
        </p:grpSpPr>
        <p:sp>
          <p:nvSpPr>
            <p:cNvPr name="AutoShape 22" id="22"/>
            <p:cNvSpPr/>
            <p:nvPr/>
          </p:nvSpPr>
          <p:spPr>
            <a:xfrm rot="0">
              <a:off x="0" y="0"/>
              <a:ext cx="714375" cy="719454"/>
            </a:xfrm>
            <a:prstGeom prst="rect">
              <a:avLst/>
            </a:prstGeom>
            <a:solidFill>
              <a:srgbClr val="DAB48B"/>
            </a:solidFill>
          </p:spPr>
        </p:sp>
        <p:sp>
          <p:nvSpPr>
            <p:cNvPr name="TextBox 23" id="23"/>
            <p:cNvSpPr txBox="true"/>
            <p:nvPr/>
          </p:nvSpPr>
          <p:spPr>
            <a:xfrm rot="0">
              <a:off x="142608" y="46646"/>
              <a:ext cx="429159" cy="597588"/>
            </a:xfrm>
            <a:prstGeom prst="rect">
              <a:avLst/>
            </a:prstGeom>
          </p:spPr>
          <p:txBody>
            <a:bodyPr anchor="t" rtlCol="false" tIns="0" lIns="0" bIns="0" rIns="0">
              <a:spAutoFit/>
            </a:bodyPr>
            <a:lstStyle/>
            <a:p>
              <a:pPr algn="ctr" marL="0" indent="0" lvl="0">
                <a:lnSpc>
                  <a:spcPts val="3639"/>
                </a:lnSpc>
                <a:spcBef>
                  <a:spcPct val="0"/>
                </a:spcBef>
              </a:pPr>
              <a:r>
                <a:rPr lang="en-US" sz="2799" spc="111">
                  <a:solidFill>
                    <a:srgbClr val="000000"/>
                  </a:solidFill>
                  <a:latin typeface="Clear Sans Regular Bold"/>
                </a:rPr>
                <a:t>6</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60" t="21264" r="6608" b="71845"/>
          <a:stretch>
            <a:fillRect/>
          </a:stretch>
        </p:blipFill>
        <p:spPr>
          <a:xfrm flipH="false" flipV="false" rot="5400000">
            <a:off x="-5335727" y="4742132"/>
            <a:ext cx="10861953" cy="802736"/>
          </a:xfrm>
          <a:prstGeom prst="rect">
            <a:avLst/>
          </a:prstGeom>
        </p:spPr>
      </p:pic>
      <p:sp>
        <p:nvSpPr>
          <p:cNvPr name="TextBox 3" id="3"/>
          <p:cNvSpPr txBox="true"/>
          <p:nvPr/>
        </p:nvSpPr>
        <p:spPr>
          <a:xfrm rot="0">
            <a:off x="1475314" y="2256830"/>
            <a:ext cx="5349560" cy="1219160"/>
          </a:xfrm>
          <a:prstGeom prst="rect">
            <a:avLst/>
          </a:prstGeom>
        </p:spPr>
        <p:txBody>
          <a:bodyPr anchor="t" rtlCol="false" tIns="0" lIns="0" bIns="0" rIns="0">
            <a:spAutoFit/>
          </a:bodyPr>
          <a:lstStyle/>
          <a:p>
            <a:pPr algn="l" marL="0" indent="0" lvl="0">
              <a:lnSpc>
                <a:spcPts val="9349"/>
              </a:lnSpc>
              <a:spcBef>
                <a:spcPct val="0"/>
              </a:spcBef>
            </a:pPr>
            <a:r>
              <a:rPr lang="en-US" sz="8499">
                <a:solidFill>
                  <a:srgbClr val="000000"/>
                </a:solidFill>
                <a:latin typeface="Hammersmith One Bold"/>
              </a:rPr>
              <a:t>Objectives</a:t>
            </a:r>
          </a:p>
        </p:txBody>
      </p:sp>
      <p:sp>
        <p:nvSpPr>
          <p:cNvPr name="TextBox 4" id="4"/>
          <p:cNvSpPr txBox="true"/>
          <p:nvPr/>
        </p:nvSpPr>
        <p:spPr>
          <a:xfrm rot="0">
            <a:off x="1475314" y="4503538"/>
            <a:ext cx="4912356" cy="2108082"/>
          </a:xfrm>
          <a:prstGeom prst="rect">
            <a:avLst/>
          </a:prstGeom>
        </p:spPr>
        <p:txBody>
          <a:bodyPr anchor="t" rtlCol="false" tIns="0" lIns="0" bIns="0" rIns="0">
            <a:spAutoFit/>
          </a:bodyPr>
          <a:lstStyle/>
          <a:p>
            <a:pPr>
              <a:lnSpc>
                <a:spcPts val="5599"/>
              </a:lnSpc>
            </a:pPr>
            <a:r>
              <a:rPr lang="en-US" sz="2199">
                <a:solidFill>
                  <a:srgbClr val="000000"/>
                </a:solidFill>
                <a:latin typeface="Arimo"/>
              </a:rPr>
              <a:t>Determine an assignment of students to centers</a:t>
            </a:r>
          </a:p>
        </p:txBody>
      </p:sp>
      <p:grpSp>
        <p:nvGrpSpPr>
          <p:cNvPr name="Group 5" id="5"/>
          <p:cNvGrpSpPr/>
          <p:nvPr/>
        </p:nvGrpSpPr>
        <p:grpSpPr>
          <a:xfrm rot="0">
            <a:off x="8092213" y="1682774"/>
            <a:ext cx="8771798" cy="494445"/>
            <a:chOff x="0" y="0"/>
            <a:chExt cx="11695731" cy="659260"/>
          </a:xfrm>
        </p:grpSpPr>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 t="0" r="34" b="0"/>
            <a:stretch>
              <a:fillRect/>
            </a:stretch>
          </p:blipFill>
          <p:spPr>
            <a:xfrm flipH="false" flipV="false" rot="5400000">
              <a:off x="226" y="126774"/>
              <a:ext cx="532260" cy="532712"/>
            </a:xfrm>
            <a:prstGeom prst="rect">
              <a:avLst/>
            </a:prstGeom>
          </p:spPr>
        </p:pic>
        <p:sp>
          <p:nvSpPr>
            <p:cNvPr name="TextBox 7" id="7"/>
            <p:cNvSpPr txBox="true"/>
            <p:nvPr/>
          </p:nvSpPr>
          <p:spPr>
            <a:xfrm rot="0">
              <a:off x="1093551" y="-57150"/>
              <a:ext cx="10602180" cy="707285"/>
            </a:xfrm>
            <a:prstGeom prst="rect">
              <a:avLst/>
            </a:prstGeom>
          </p:spPr>
          <p:txBody>
            <a:bodyPr anchor="t" rtlCol="false" tIns="0" lIns="0" bIns="0" rIns="0">
              <a:spAutoFit/>
            </a:bodyPr>
            <a:lstStyle/>
            <a:p>
              <a:pPr>
                <a:lnSpc>
                  <a:spcPts val="4479"/>
                </a:lnSpc>
              </a:pPr>
              <a:r>
                <a:rPr lang="en-US" sz="3199">
                  <a:solidFill>
                    <a:srgbClr val="000000"/>
                  </a:solidFill>
                  <a:latin typeface="Clear Sans Regular"/>
                </a:rPr>
                <a:t>Minimise the total number of centers in use</a:t>
              </a:r>
            </a:p>
          </p:txBody>
        </p:sp>
      </p:grpSp>
      <p:grpSp>
        <p:nvGrpSpPr>
          <p:cNvPr name="Group 8" id="8"/>
          <p:cNvGrpSpPr/>
          <p:nvPr/>
        </p:nvGrpSpPr>
        <p:grpSpPr>
          <a:xfrm rot="0">
            <a:off x="8130313" y="4443274"/>
            <a:ext cx="8771798" cy="2194243"/>
            <a:chOff x="0" y="0"/>
            <a:chExt cx="11695731" cy="2925657"/>
          </a:xfrm>
        </p:grpSpPr>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 t="0" r="34" b="0"/>
            <a:stretch>
              <a:fillRect/>
            </a:stretch>
          </p:blipFill>
          <p:spPr>
            <a:xfrm flipH="false" flipV="false" rot="5400000">
              <a:off x="226" y="126774"/>
              <a:ext cx="532260" cy="532712"/>
            </a:xfrm>
            <a:prstGeom prst="rect">
              <a:avLst/>
            </a:prstGeom>
          </p:spPr>
        </p:pic>
        <p:sp>
          <p:nvSpPr>
            <p:cNvPr name="TextBox 10" id="10"/>
            <p:cNvSpPr txBox="true"/>
            <p:nvPr/>
          </p:nvSpPr>
          <p:spPr>
            <a:xfrm rot="0">
              <a:off x="1093551" y="-57150"/>
              <a:ext cx="10602180" cy="2982807"/>
            </a:xfrm>
            <a:prstGeom prst="rect">
              <a:avLst/>
            </a:prstGeom>
          </p:spPr>
          <p:txBody>
            <a:bodyPr anchor="t" rtlCol="false" tIns="0" lIns="0" bIns="0" rIns="0">
              <a:spAutoFit/>
            </a:bodyPr>
            <a:lstStyle/>
            <a:p>
              <a:pPr>
                <a:lnSpc>
                  <a:spcPts val="4480"/>
                </a:lnSpc>
              </a:pPr>
              <a:r>
                <a:rPr lang="en-US" sz="3200">
                  <a:solidFill>
                    <a:srgbClr val="000000"/>
                  </a:solidFill>
                  <a:latin typeface="Clear Sans Regular"/>
                </a:rPr>
                <a:t>Minimise the sum of preferences of all students corresponding</a:t>
              </a:r>
            </a:p>
            <a:p>
              <a:pPr>
                <a:lnSpc>
                  <a:spcPts val="4480"/>
                </a:lnSpc>
              </a:pPr>
              <a:r>
                <a:rPr lang="en-US" sz="3200">
                  <a:solidFill>
                    <a:srgbClr val="000000"/>
                  </a:solidFill>
                  <a:latin typeface="Arimo"/>
                </a:rPr>
                <a:t>to their allotted city - Added as penalty to objective function</a:t>
              </a:r>
            </a:p>
          </p:txBody>
        </p:sp>
      </p:grpSp>
      <p:grpSp>
        <p:nvGrpSpPr>
          <p:cNvPr name="Group 11" id="11"/>
          <p:cNvGrpSpPr/>
          <p:nvPr/>
        </p:nvGrpSpPr>
        <p:grpSpPr>
          <a:xfrm rot="0">
            <a:off x="8130313" y="2816404"/>
            <a:ext cx="8771798" cy="1056481"/>
            <a:chOff x="0" y="0"/>
            <a:chExt cx="11695731" cy="1408642"/>
          </a:xfrm>
        </p:grpSpPr>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 t="0" r="34" b="0"/>
            <a:stretch>
              <a:fillRect/>
            </a:stretch>
          </p:blipFill>
          <p:spPr>
            <a:xfrm flipH="false" flipV="false" rot="5400000">
              <a:off x="226" y="126774"/>
              <a:ext cx="532260" cy="532712"/>
            </a:xfrm>
            <a:prstGeom prst="rect">
              <a:avLst/>
            </a:prstGeom>
          </p:spPr>
        </p:pic>
        <p:sp>
          <p:nvSpPr>
            <p:cNvPr name="TextBox 13" id="13"/>
            <p:cNvSpPr txBox="true"/>
            <p:nvPr/>
          </p:nvSpPr>
          <p:spPr>
            <a:xfrm rot="0">
              <a:off x="1093551" y="-57150"/>
              <a:ext cx="10602180" cy="1465792"/>
            </a:xfrm>
            <a:prstGeom prst="rect">
              <a:avLst/>
            </a:prstGeom>
          </p:spPr>
          <p:txBody>
            <a:bodyPr anchor="t" rtlCol="false" tIns="0" lIns="0" bIns="0" rIns="0">
              <a:spAutoFit/>
            </a:bodyPr>
            <a:lstStyle/>
            <a:p>
              <a:pPr>
                <a:lnSpc>
                  <a:spcPts val="4480"/>
                </a:lnSpc>
              </a:pPr>
              <a:r>
                <a:rPr lang="en-US" sz="3200">
                  <a:solidFill>
                    <a:srgbClr val="000000"/>
                  </a:solidFill>
                  <a:latin typeface="Clear Sans Regular"/>
                </a:rPr>
                <a:t>All students should be assigned their best</a:t>
              </a:r>
            </a:p>
            <a:p>
              <a:pPr>
                <a:lnSpc>
                  <a:spcPts val="4480"/>
                </a:lnSpc>
              </a:pPr>
              <a:r>
                <a:rPr lang="en-US" sz="3200">
                  <a:solidFill>
                    <a:srgbClr val="000000"/>
                  </a:solidFill>
                  <a:latin typeface="Arimo"/>
                </a:rPr>
                <a:t>preference possible</a:t>
              </a:r>
            </a:p>
          </p:txBody>
        </p:sp>
      </p:grpSp>
      <p:grpSp>
        <p:nvGrpSpPr>
          <p:cNvPr name="Group 14" id="14"/>
          <p:cNvGrpSpPr/>
          <p:nvPr/>
        </p:nvGrpSpPr>
        <p:grpSpPr>
          <a:xfrm rot="0">
            <a:off x="8130313" y="7239976"/>
            <a:ext cx="8771798" cy="494445"/>
            <a:chOff x="0" y="0"/>
            <a:chExt cx="11695731" cy="659260"/>
          </a:xfrm>
        </p:grpSpPr>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0" t="0" r="34" b="0"/>
            <a:stretch>
              <a:fillRect/>
            </a:stretch>
          </p:blipFill>
          <p:spPr>
            <a:xfrm flipH="false" flipV="false" rot="5400000">
              <a:off x="226" y="126774"/>
              <a:ext cx="532260" cy="532712"/>
            </a:xfrm>
            <a:prstGeom prst="rect">
              <a:avLst/>
            </a:prstGeom>
          </p:spPr>
        </p:pic>
        <p:sp>
          <p:nvSpPr>
            <p:cNvPr name="TextBox 16" id="16"/>
            <p:cNvSpPr txBox="true"/>
            <p:nvPr/>
          </p:nvSpPr>
          <p:spPr>
            <a:xfrm rot="0">
              <a:off x="1093551" y="-57150"/>
              <a:ext cx="10602180" cy="707284"/>
            </a:xfrm>
            <a:prstGeom prst="rect">
              <a:avLst/>
            </a:prstGeom>
          </p:spPr>
          <p:txBody>
            <a:bodyPr anchor="t" rtlCol="false" tIns="0" lIns="0" bIns="0" rIns="0">
              <a:spAutoFit/>
            </a:bodyPr>
            <a:lstStyle/>
            <a:p>
              <a:pPr>
                <a:lnSpc>
                  <a:spcPts val="4480"/>
                </a:lnSpc>
              </a:pPr>
              <a:r>
                <a:rPr lang="en-US" sz="3200">
                  <a:solidFill>
                    <a:srgbClr val="000000"/>
                  </a:solidFill>
                  <a:latin typeface="Clear Sans Regular"/>
                </a:rPr>
                <a:t>More penalty for prioritized students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902556"/>
          </a:xfrm>
          <a:prstGeom prst="rect">
            <a:avLst/>
          </a:prstGeom>
          <a:solidFill>
            <a:srgbClr val="DAB48B"/>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036876" y="1107652"/>
            <a:ext cx="883019" cy="899371"/>
          </a:xfrm>
          <a:prstGeom prst="rect">
            <a:avLst/>
          </a:prstGeom>
        </p:spPr>
      </p:pic>
      <p:sp>
        <p:nvSpPr>
          <p:cNvPr name="TextBox 4" id="4"/>
          <p:cNvSpPr txBox="true"/>
          <p:nvPr/>
        </p:nvSpPr>
        <p:spPr>
          <a:xfrm rot="0">
            <a:off x="2393665" y="1103313"/>
            <a:ext cx="14647866" cy="990501"/>
          </a:xfrm>
          <a:prstGeom prst="rect">
            <a:avLst/>
          </a:prstGeom>
        </p:spPr>
        <p:txBody>
          <a:bodyPr anchor="t" rtlCol="false" tIns="0" lIns="0" bIns="0" rIns="0">
            <a:spAutoFit/>
          </a:bodyPr>
          <a:lstStyle/>
          <a:p>
            <a:pPr algn="l" marL="0" indent="0" lvl="0">
              <a:lnSpc>
                <a:spcPts val="7699"/>
              </a:lnSpc>
              <a:spcBef>
                <a:spcPct val="0"/>
              </a:spcBef>
            </a:pPr>
            <a:r>
              <a:rPr lang="en-US" sz="6999">
                <a:solidFill>
                  <a:srgbClr val="FFFFFF"/>
                </a:solidFill>
                <a:latin typeface="Hammersmith One Bold"/>
              </a:rPr>
              <a:t>Project Phases</a:t>
            </a:r>
          </a:p>
        </p:txBody>
      </p:sp>
      <p:sp>
        <p:nvSpPr>
          <p:cNvPr name="TextBox 5" id="5"/>
          <p:cNvSpPr txBox="true"/>
          <p:nvPr/>
        </p:nvSpPr>
        <p:spPr>
          <a:xfrm rot="0">
            <a:off x="1675034" y="3700572"/>
            <a:ext cx="4273796" cy="516275"/>
          </a:xfrm>
          <a:prstGeom prst="rect">
            <a:avLst/>
          </a:prstGeom>
        </p:spPr>
        <p:txBody>
          <a:bodyPr anchor="t" rtlCol="false" tIns="0" lIns="0" bIns="0" rIns="0">
            <a:spAutoFit/>
          </a:bodyPr>
          <a:lstStyle/>
          <a:p>
            <a:pPr algn="ctr" marL="0" indent="0" lvl="0">
              <a:lnSpc>
                <a:spcPts val="4159"/>
              </a:lnSpc>
              <a:spcBef>
                <a:spcPct val="0"/>
              </a:spcBef>
            </a:pPr>
            <a:r>
              <a:rPr lang="en-US" sz="3199" spc="95">
                <a:solidFill>
                  <a:srgbClr val="000000"/>
                </a:solidFill>
                <a:latin typeface="Clear Sans Regular Bold"/>
              </a:rPr>
              <a:t>PROJECT PHASE 1</a:t>
            </a:r>
          </a:p>
        </p:txBody>
      </p:sp>
      <p:sp>
        <p:nvSpPr>
          <p:cNvPr name="TextBox 6" id="6"/>
          <p:cNvSpPr txBox="true"/>
          <p:nvPr/>
        </p:nvSpPr>
        <p:spPr>
          <a:xfrm rot="0">
            <a:off x="7007102" y="3700572"/>
            <a:ext cx="4273796" cy="516275"/>
          </a:xfrm>
          <a:prstGeom prst="rect">
            <a:avLst/>
          </a:prstGeom>
        </p:spPr>
        <p:txBody>
          <a:bodyPr anchor="t" rtlCol="false" tIns="0" lIns="0" bIns="0" rIns="0">
            <a:spAutoFit/>
          </a:bodyPr>
          <a:lstStyle/>
          <a:p>
            <a:pPr algn="ctr" marL="0" indent="0" lvl="0">
              <a:lnSpc>
                <a:spcPts val="4159"/>
              </a:lnSpc>
              <a:spcBef>
                <a:spcPct val="0"/>
              </a:spcBef>
            </a:pPr>
            <a:r>
              <a:rPr lang="en-US" sz="3199" spc="95">
                <a:solidFill>
                  <a:srgbClr val="000000"/>
                </a:solidFill>
                <a:latin typeface="Clear Sans Regular Bold"/>
              </a:rPr>
              <a:t>PROJECT PHASE 2</a:t>
            </a:r>
          </a:p>
        </p:txBody>
      </p:sp>
      <p:sp>
        <p:nvSpPr>
          <p:cNvPr name="TextBox 7" id="7"/>
          <p:cNvSpPr txBox="true"/>
          <p:nvPr/>
        </p:nvSpPr>
        <p:spPr>
          <a:xfrm rot="0">
            <a:off x="12674341" y="3700572"/>
            <a:ext cx="4273796" cy="516275"/>
          </a:xfrm>
          <a:prstGeom prst="rect">
            <a:avLst/>
          </a:prstGeom>
        </p:spPr>
        <p:txBody>
          <a:bodyPr anchor="t" rtlCol="false" tIns="0" lIns="0" bIns="0" rIns="0">
            <a:spAutoFit/>
          </a:bodyPr>
          <a:lstStyle/>
          <a:p>
            <a:pPr algn="ctr" marL="0" indent="0" lvl="0">
              <a:lnSpc>
                <a:spcPts val="4159"/>
              </a:lnSpc>
              <a:spcBef>
                <a:spcPct val="0"/>
              </a:spcBef>
            </a:pPr>
            <a:r>
              <a:rPr lang="en-US" sz="3199" spc="95">
                <a:solidFill>
                  <a:srgbClr val="000000"/>
                </a:solidFill>
                <a:latin typeface="Clear Sans Regular Bold"/>
              </a:rPr>
              <a:t>PROJECT PHASE 3</a:t>
            </a:r>
          </a:p>
        </p:txBody>
      </p:sp>
      <p:grpSp>
        <p:nvGrpSpPr>
          <p:cNvPr name="Group 8" id="8"/>
          <p:cNvGrpSpPr/>
          <p:nvPr/>
        </p:nvGrpSpPr>
        <p:grpSpPr>
          <a:xfrm rot="0">
            <a:off x="1675034" y="6261934"/>
            <a:ext cx="4273796" cy="2128261"/>
            <a:chOff x="0" y="0"/>
            <a:chExt cx="5698395" cy="2837682"/>
          </a:xfrm>
        </p:grpSpPr>
        <p:sp>
          <p:nvSpPr>
            <p:cNvPr name="TextBox 9" id="9"/>
            <p:cNvSpPr txBox="true"/>
            <p:nvPr/>
          </p:nvSpPr>
          <p:spPr>
            <a:xfrm rot="0">
              <a:off x="0" y="-28575"/>
              <a:ext cx="5698395" cy="739841"/>
            </a:xfrm>
            <a:prstGeom prst="rect">
              <a:avLst/>
            </a:prstGeom>
          </p:spPr>
          <p:txBody>
            <a:bodyPr anchor="t" rtlCol="false" tIns="0" lIns="0" bIns="0" rIns="0">
              <a:spAutoFit/>
            </a:bodyPr>
            <a:lstStyle/>
            <a:p>
              <a:pPr algn="ctr" marL="0" indent="0" lvl="0">
                <a:lnSpc>
                  <a:spcPts val="4549"/>
                </a:lnSpc>
                <a:spcBef>
                  <a:spcPct val="0"/>
                </a:spcBef>
              </a:pPr>
            </a:p>
          </p:txBody>
        </p:sp>
        <p:sp>
          <p:nvSpPr>
            <p:cNvPr name="TextBox 10" id="10"/>
            <p:cNvSpPr txBox="true"/>
            <p:nvPr/>
          </p:nvSpPr>
          <p:spPr>
            <a:xfrm rot="0">
              <a:off x="0" y="815987"/>
              <a:ext cx="5698395" cy="2021695"/>
            </a:xfrm>
            <a:prstGeom prst="rect">
              <a:avLst/>
            </a:prstGeom>
          </p:spPr>
          <p:txBody>
            <a:bodyPr anchor="t" rtlCol="false" tIns="0" lIns="0" bIns="0" rIns="0">
              <a:spAutoFit/>
            </a:bodyPr>
            <a:lstStyle/>
            <a:p>
              <a:pPr algn="ctr">
                <a:lnSpc>
                  <a:spcPts val="4059"/>
                </a:lnSpc>
              </a:pPr>
              <a:r>
                <a:rPr lang="en-US" sz="2899">
                  <a:solidFill>
                    <a:srgbClr val="000000"/>
                  </a:solidFill>
                  <a:latin typeface="Clear Sans Regular"/>
                </a:rPr>
                <a:t>Analyse the problem statement and the constraints deeply.</a:t>
              </a:r>
            </a:p>
          </p:txBody>
        </p:sp>
      </p:grpSp>
      <p:grpSp>
        <p:nvGrpSpPr>
          <p:cNvPr name="Group 11" id="11"/>
          <p:cNvGrpSpPr/>
          <p:nvPr/>
        </p:nvGrpSpPr>
        <p:grpSpPr>
          <a:xfrm rot="0">
            <a:off x="6910560" y="6261934"/>
            <a:ext cx="4325682" cy="2128261"/>
            <a:chOff x="0" y="0"/>
            <a:chExt cx="5767576" cy="2837682"/>
          </a:xfrm>
        </p:grpSpPr>
        <p:sp>
          <p:nvSpPr>
            <p:cNvPr name="TextBox 12" id="12"/>
            <p:cNvSpPr txBox="true"/>
            <p:nvPr/>
          </p:nvSpPr>
          <p:spPr>
            <a:xfrm rot="0">
              <a:off x="0" y="-28575"/>
              <a:ext cx="5767576" cy="739841"/>
            </a:xfrm>
            <a:prstGeom prst="rect">
              <a:avLst/>
            </a:prstGeom>
          </p:spPr>
          <p:txBody>
            <a:bodyPr anchor="t" rtlCol="false" tIns="0" lIns="0" bIns="0" rIns="0">
              <a:spAutoFit/>
            </a:bodyPr>
            <a:lstStyle/>
            <a:p>
              <a:pPr algn="ctr" marL="0" indent="0" lvl="0">
                <a:lnSpc>
                  <a:spcPts val="4549"/>
                </a:lnSpc>
                <a:spcBef>
                  <a:spcPct val="0"/>
                </a:spcBef>
              </a:pPr>
            </a:p>
          </p:txBody>
        </p:sp>
        <p:sp>
          <p:nvSpPr>
            <p:cNvPr name="TextBox 13" id="13"/>
            <p:cNvSpPr txBox="true"/>
            <p:nvPr/>
          </p:nvSpPr>
          <p:spPr>
            <a:xfrm rot="0">
              <a:off x="0" y="815987"/>
              <a:ext cx="5767576" cy="2021695"/>
            </a:xfrm>
            <a:prstGeom prst="rect">
              <a:avLst/>
            </a:prstGeom>
          </p:spPr>
          <p:txBody>
            <a:bodyPr anchor="t" rtlCol="false" tIns="0" lIns="0" bIns="0" rIns="0">
              <a:spAutoFit/>
            </a:bodyPr>
            <a:lstStyle/>
            <a:p>
              <a:pPr algn="ctr">
                <a:lnSpc>
                  <a:spcPts val="4059"/>
                </a:lnSpc>
              </a:pPr>
              <a:r>
                <a:rPr lang="en-US" sz="2899">
                  <a:solidFill>
                    <a:srgbClr val="000000"/>
                  </a:solidFill>
                  <a:latin typeface="Clear Sans Regular"/>
                </a:rPr>
                <a:t>Develop a mathematical model to solve the problem</a:t>
              </a:r>
            </a:p>
          </p:txBody>
        </p:sp>
      </p:grpSp>
      <p:sp>
        <p:nvSpPr>
          <p:cNvPr name="TextBox 14" id="14"/>
          <p:cNvSpPr txBox="true"/>
          <p:nvPr/>
        </p:nvSpPr>
        <p:spPr>
          <a:xfrm rot="0">
            <a:off x="12595094" y="6859636"/>
            <a:ext cx="4256501" cy="1530558"/>
          </a:xfrm>
          <a:prstGeom prst="rect">
            <a:avLst/>
          </a:prstGeom>
        </p:spPr>
        <p:txBody>
          <a:bodyPr anchor="t" rtlCol="false" tIns="0" lIns="0" bIns="0" rIns="0">
            <a:spAutoFit/>
          </a:bodyPr>
          <a:lstStyle/>
          <a:p>
            <a:pPr algn="ctr">
              <a:lnSpc>
                <a:spcPts val="4059"/>
              </a:lnSpc>
            </a:pPr>
            <a:r>
              <a:rPr lang="en-US" sz="2899">
                <a:solidFill>
                  <a:srgbClr val="000000"/>
                </a:solidFill>
                <a:latin typeface="Clear Sans Regular"/>
              </a:rPr>
              <a:t>Implement the model using GAMS as a </a:t>
            </a:r>
            <a:r>
              <a:rPr lang="en-US" sz="2899">
                <a:solidFill>
                  <a:srgbClr val="000000"/>
                </a:solidFill>
                <a:latin typeface="Clear Sans Regular Bold"/>
              </a:rPr>
              <a:t>Single Objective MILP problem</a:t>
            </a:r>
          </a:p>
        </p:txBody>
      </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205406" y="5015048"/>
            <a:ext cx="1046872" cy="1050693"/>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491811" y="4856836"/>
            <a:ext cx="1163180" cy="1271867"/>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122898" y="5023388"/>
            <a:ext cx="1042353" cy="10423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DAExJKD3VMg</dc:identifier>
  <dcterms:modified xsi:type="dcterms:W3CDTF">2011-08-01T06:04:30Z</dcterms:modified>
  <cp:revision>1</cp:revision>
  <dc:title>Exam Center Allotment</dc:title>
</cp:coreProperties>
</file>