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B5AD09-956D-4B29-9A9F-2C6025A83B0C}">
  <a:tblStyle styleId="{31B5AD09-956D-4B29-9A9F-2C6025A83B0C}"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5.xml"/><Relationship Id="rId22" Type="http://schemas.openxmlformats.org/officeDocument/2006/relationships/font" Target="fonts/RobotoMono-italic.fntdata"/><Relationship Id="rId10" Type="http://schemas.openxmlformats.org/officeDocument/2006/relationships/slide" Target="slides/slide4.xml"/><Relationship Id="rId21"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ca6e4d3f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ca6e4d3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ca6e4d3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ca6e4d3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ca6e4d3f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ca6e4d3f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7215025" y="137875"/>
            <a:ext cx="1733550" cy="5810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01050" y="552225"/>
            <a:ext cx="8520600" cy="984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OBE Implementation</a:t>
            </a:r>
            <a:endParaRPr/>
          </a:p>
        </p:txBody>
      </p:sp>
      <p:sp>
        <p:nvSpPr>
          <p:cNvPr id="56" name="Google Shape;56;p13"/>
          <p:cNvSpPr txBox="1"/>
          <p:nvPr>
            <p:ph idx="1" type="subTitle"/>
          </p:nvPr>
        </p:nvSpPr>
        <p:spPr>
          <a:xfrm>
            <a:off x="421625" y="14511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a:t>Module - 4:School Setting</a:t>
            </a:r>
            <a:endParaRPr/>
          </a:p>
        </p:txBody>
      </p:sp>
      <p:sp>
        <p:nvSpPr>
          <p:cNvPr id="57" name="Google Shape;57;p13"/>
          <p:cNvSpPr txBox="1"/>
          <p:nvPr/>
        </p:nvSpPr>
        <p:spPr>
          <a:xfrm>
            <a:off x="371625" y="2243775"/>
            <a:ext cx="1687800" cy="51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Submitted By</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58" name="Google Shape;58;p13"/>
          <p:cNvSpPr txBox="1"/>
          <p:nvPr/>
        </p:nvSpPr>
        <p:spPr>
          <a:xfrm>
            <a:off x="371625" y="2817650"/>
            <a:ext cx="6590100" cy="210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Peketi Jaswanth Sri Phanidar Reddy - AP22110010304</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Yuva Komara - AP22110010327</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Katragadda Prudhvi Raju - AP22110010307</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USSV Sathwik Naidu - AP22110010293</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Nikith Sri Kommalapati - AP22110010351</a:t>
            </a:r>
            <a:endParaRPr sz="1800">
              <a:solidFill>
                <a:schemeClr val="dk2"/>
              </a:solidFill>
            </a:endParaRPr>
          </a:p>
          <a:p>
            <a:pPr indent="0" lvl="0" marL="0" marR="0" rtl="0" algn="l">
              <a:lnSpc>
                <a:spcPct val="100000"/>
              </a:lnSpc>
              <a:spcBef>
                <a:spcPts val="0"/>
              </a:spcBef>
              <a:spcAft>
                <a:spcPts val="0"/>
              </a:spcAft>
              <a:buClr>
                <a:schemeClr val="dk1"/>
              </a:buClr>
              <a:buSzPts val="1100"/>
              <a:buFont typeface="Arial"/>
              <a:buNone/>
            </a:pPr>
            <a:r>
              <a:rPr lang="en" sz="1800">
                <a:solidFill>
                  <a:schemeClr val="dk2"/>
                </a:solidFill>
              </a:rPr>
              <a:t>Vishnu Priya Vayya - AP22110010390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Sample Source Code</a:t>
            </a:r>
            <a:endParaRPr/>
          </a:p>
          <a:p>
            <a:pPr indent="0" lvl="0" marL="0" rtl="0" algn="l">
              <a:spcBef>
                <a:spcPts val="0"/>
              </a:spcBef>
              <a:spcAft>
                <a:spcPts val="0"/>
              </a:spcAft>
              <a:buNone/>
            </a:pPr>
            <a:r>
              <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0000"/>
              </a:lnSpc>
              <a:spcBef>
                <a:spcPts val="1200"/>
              </a:spcBef>
              <a:spcAft>
                <a:spcPts val="0"/>
              </a:spcAft>
              <a:buClr>
                <a:schemeClr val="dk1"/>
              </a:buClr>
              <a:buSzPts val="275"/>
              <a:buFont typeface="Arial"/>
              <a:buNone/>
            </a:pPr>
            <a:r>
              <a:rPr lang="en" sz="400">
                <a:solidFill>
                  <a:schemeClr val="dk1"/>
                </a:solidFill>
              </a:rPr>
              <a:t> </a:t>
            </a:r>
            <a:r>
              <a:rPr lang="en" sz="800">
                <a:solidFill>
                  <a:schemeClr val="dk1"/>
                </a:solidFill>
              </a:rPr>
              <a:t>   private void retrieveSchool() {</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try {</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String query = "SELECT * FROM schools WHERE sch_code = ?";</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pst = con.prepareStatement(query);</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pst.setString(1, tfSchCode.getText());</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ResultSet rs = pst.executeQuery();</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if (rs.next()) {</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tfUniID.setText(rs.getString("uni_id"));</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tfSchName.setText(rs.getString("sch_name"));</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tfSchLocation.setText(rs.getString("sch_location"));</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tfSchEmail.setText(rs.getString("sch_email"));</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System.out.println("School Retrieved Successfully!")</a:t>
            </a:r>
            <a:r>
              <a:rPr lang="en" sz="400">
                <a:solidFill>
                  <a:schemeClr val="dk1"/>
                </a:solidFill>
              </a:rPr>
              <a:t>;</a:t>
            </a:r>
            <a:endParaRPr sz="4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400">
                <a:solidFill>
                  <a:schemeClr val="dk1"/>
                </a:solidFill>
              </a:rPr>
              <a:t>           </a:t>
            </a:r>
            <a:endParaRPr sz="4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400">
                <a:solidFill>
                  <a:schemeClr val="dk1"/>
                </a:solidFill>
              </a:rPr>
              <a:t>    </a:t>
            </a:r>
            <a:endParaRPr sz="400">
              <a:solidFill>
                <a:schemeClr val="dk1"/>
              </a:solidFill>
            </a:endParaRPr>
          </a:p>
          <a:p>
            <a:pPr indent="0" lvl="0" marL="0" rtl="0" algn="l">
              <a:lnSpc>
                <a:spcPct val="95000"/>
              </a:lnSpc>
              <a:spcBef>
                <a:spcPts val="1200"/>
              </a:spcBef>
              <a:spcAft>
                <a:spcPts val="0"/>
              </a:spcAft>
              <a:buSzPts val="275"/>
              <a:buNone/>
            </a:pPr>
            <a:r>
              <a:t/>
            </a:r>
            <a:endParaRPr sz="550"/>
          </a:p>
        </p:txBody>
      </p:sp>
      <p:sp>
        <p:nvSpPr>
          <p:cNvPr id="115" name="Google Shape;115;p22"/>
          <p:cNvSpPr txBox="1"/>
          <p:nvPr/>
        </p:nvSpPr>
        <p:spPr>
          <a:xfrm>
            <a:off x="5039100" y="1359150"/>
            <a:ext cx="3049800" cy="2958300"/>
          </a:xfrm>
          <a:prstGeom prst="rect">
            <a:avLst/>
          </a:prstGeom>
          <a:noFill/>
          <a:ln>
            <a:noFill/>
          </a:ln>
        </p:spPr>
        <p:txBody>
          <a:bodyPr anchorCtr="0" anchor="t" bIns="91425" lIns="91425" spcFirstLastPara="1" rIns="91425" wrap="square" tIns="91425">
            <a:noAutofit/>
          </a:bodyPr>
          <a:lstStyle/>
          <a:p>
            <a:pPr indent="0" lvl="0" marL="0" rtl="0" algn="just">
              <a:lnSpc>
                <a:spcPct val="90000"/>
              </a:lnSpc>
              <a:spcBef>
                <a:spcPts val="1200"/>
              </a:spcBef>
              <a:spcAft>
                <a:spcPts val="0"/>
              </a:spcAft>
              <a:buClr>
                <a:schemeClr val="dk1"/>
              </a:buClr>
              <a:buSzPts val="275"/>
              <a:buFont typeface="Arial"/>
              <a:buNone/>
            </a:pPr>
            <a:r>
              <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 else {</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System.out.println("No School Found!");</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 catch (SQLException e) {</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e.printStackTrace();</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a:t>
            </a:r>
            <a:endParaRPr sz="800">
              <a:solidFill>
                <a:schemeClr val="dk1"/>
              </a:solidFill>
            </a:endParaRPr>
          </a:p>
          <a:p>
            <a:pPr indent="0" lvl="0" marL="0" rtl="0" algn="just">
              <a:lnSpc>
                <a:spcPct val="90000"/>
              </a:lnSpc>
              <a:spcBef>
                <a:spcPts val="1200"/>
              </a:spcBef>
              <a:spcAft>
                <a:spcPts val="0"/>
              </a:spcAft>
              <a:buClr>
                <a:schemeClr val="dk1"/>
              </a:buClr>
              <a:buSzPts val="275"/>
              <a:buFont typeface="Arial"/>
              <a:buNone/>
            </a:pPr>
            <a:r>
              <a:rPr lang="en" sz="800">
                <a:solidFill>
                  <a:schemeClr val="dk1"/>
                </a:solidFill>
              </a:rPr>
              <a:t>    }</a:t>
            </a:r>
            <a:endParaRPr sz="800">
              <a:solidFill>
                <a:schemeClr val="dk1"/>
              </a:solidFill>
            </a:endParaRPr>
          </a:p>
          <a:p>
            <a:pPr indent="0" lvl="0" marL="0" rtl="0" algn="l">
              <a:spcBef>
                <a:spcPts val="1200"/>
              </a:spcBef>
              <a:spcAft>
                <a:spcPts val="0"/>
              </a:spcAft>
              <a:buNone/>
            </a:pPr>
            <a:r>
              <a:t/>
            </a:r>
            <a:endParaRPr sz="22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GUI </a:t>
            </a:r>
            <a:r>
              <a:rPr lang="en"/>
              <a:t>Screenshot</a:t>
            </a:r>
            <a:endParaRPr/>
          </a:p>
        </p:txBody>
      </p:sp>
      <p:sp>
        <p:nvSpPr>
          <p:cNvPr id="121" name="Google Shape;121;p23"/>
          <p:cNvSpPr txBox="1"/>
          <p:nvPr>
            <p:ph idx="1" type="body"/>
          </p:nvPr>
        </p:nvSpPr>
        <p:spPr>
          <a:xfrm>
            <a:off x="311700" y="1366700"/>
            <a:ext cx="8520600" cy="3202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22" name="Google Shape;122;p23"/>
          <p:cNvPicPr preferRelativeResize="0"/>
          <p:nvPr/>
        </p:nvPicPr>
        <p:blipFill>
          <a:blip r:embed="rId3">
            <a:alphaModFix/>
          </a:blip>
          <a:stretch>
            <a:fillRect/>
          </a:stretch>
        </p:blipFill>
        <p:spPr>
          <a:xfrm>
            <a:off x="311700" y="1381888"/>
            <a:ext cx="7876450" cy="317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94125" y="399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                                   Conclusion</a:t>
            </a:r>
            <a:endParaRPr/>
          </a:p>
        </p:txBody>
      </p:sp>
      <p:sp>
        <p:nvSpPr>
          <p:cNvPr id="128" name="Google Shape;128;p24"/>
          <p:cNvSpPr txBox="1"/>
          <p:nvPr>
            <p:ph idx="1" type="body"/>
          </p:nvPr>
        </p:nvSpPr>
        <p:spPr>
          <a:xfrm>
            <a:off x="504050" y="1051700"/>
            <a:ext cx="7557300" cy="1910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1200"/>
              </a:spcBef>
              <a:spcAft>
                <a:spcPts val="0"/>
              </a:spcAft>
              <a:buSzPts val="770"/>
              <a:buNone/>
            </a:pPr>
            <a:r>
              <a:rPr lang="en" sz="1240">
                <a:solidFill>
                  <a:schemeClr val="dk1"/>
                </a:solidFill>
              </a:rPr>
              <a:t>The Schools module is a key component of the OBE Implementation System at SRM-AP, enabling structured management of core academic entities such as school names, codes, and locations. Designed for university administrators, it ensures efficient data handling through secure CRUD operations. Developed using Java for the desktop interface and MySQL for backend data storage, the module offers a reliable, scalable, and user-friendly experience. Its integration within the broader academic ecosystem allows for seamless data flow between related modules, such as University and Departments, supporting smooth academic operations and decision-making within the institution’s outcome-based education framework.</a:t>
            </a:r>
            <a:endParaRPr sz="1240">
              <a:solidFill>
                <a:schemeClr val="dk1"/>
              </a:solidFill>
            </a:endParaRPr>
          </a:p>
          <a:p>
            <a:pPr indent="0" lvl="0" marL="0" rtl="0" algn="just">
              <a:lnSpc>
                <a:spcPct val="200000"/>
              </a:lnSpc>
              <a:spcBef>
                <a:spcPts val="1200"/>
              </a:spcBef>
              <a:spcAft>
                <a:spcPts val="1200"/>
              </a:spcAft>
              <a:buClr>
                <a:schemeClr val="dk1"/>
              </a:buClr>
              <a:buSzPts val="770"/>
              <a:buFont typeface="Arial"/>
              <a:buNone/>
            </a:pPr>
            <a:r>
              <a:t/>
            </a:r>
            <a:endParaRPr sz="124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682950" y="2571750"/>
            <a:ext cx="1778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620"/>
              <a:t>Thank You</a:t>
            </a:r>
            <a:endParaRPr sz="26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to Project</a:t>
            </a:r>
            <a:endParaRPr/>
          </a:p>
        </p:txBody>
      </p:sp>
      <p:sp>
        <p:nvSpPr>
          <p:cNvPr id="64" name="Google Shape;6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1200"/>
              </a:spcBef>
              <a:spcAft>
                <a:spcPts val="0"/>
              </a:spcAft>
              <a:buClr>
                <a:schemeClr val="dk1"/>
              </a:buClr>
              <a:buSzPts val="935"/>
              <a:buFont typeface="Arial"/>
              <a:buNone/>
            </a:pPr>
            <a:r>
              <a:rPr lang="en" sz="1220">
                <a:solidFill>
                  <a:schemeClr val="dk1"/>
                </a:solidFill>
              </a:rPr>
              <a:t>Outcome-Based Education (OBE) is a student-centric teaching and learning model that focuses on measuring student performance through outcomes. It emphasizes the achievement of specific competencies at the end of educational experiences. SRM University - Andhra Pradesh has adopted the OBE framework across its academic infrastructure to align its curriculum and evaluation system with international standards.</a:t>
            </a:r>
            <a:endParaRPr sz="1220">
              <a:solidFill>
                <a:schemeClr val="dk1"/>
              </a:solidFill>
            </a:endParaRPr>
          </a:p>
          <a:p>
            <a:pPr indent="0" lvl="0" marL="0" rtl="0" algn="just">
              <a:lnSpc>
                <a:spcPct val="200000"/>
              </a:lnSpc>
              <a:spcBef>
                <a:spcPts val="1200"/>
              </a:spcBef>
              <a:spcAft>
                <a:spcPts val="0"/>
              </a:spcAft>
              <a:buClr>
                <a:schemeClr val="dk1"/>
              </a:buClr>
              <a:buSzPts val="935"/>
              <a:buFont typeface="Arial"/>
              <a:buNone/>
            </a:pPr>
            <a:r>
              <a:rPr lang="en" sz="1220">
                <a:solidFill>
                  <a:schemeClr val="dk1"/>
                </a:solidFill>
              </a:rPr>
              <a:t>The purpose of this document is to present a detailed project report on the development of the "Schools" module, which is a part of the comprehensive OBE Implementation System. The Schools module is one of the foundational layers of the system, enabling the management of various schools under the university's administration. Developed using Java and integrated with a MySQL database, this module supports Create, Update, Retrieve, and Delete (CURD) operations for school entities.</a:t>
            </a:r>
            <a:endParaRPr sz="1220">
              <a:solidFill>
                <a:schemeClr val="dk1"/>
              </a:solidFill>
            </a:endParaRPr>
          </a:p>
          <a:p>
            <a:pPr indent="0" lvl="0" marL="0" rtl="0" algn="l">
              <a:lnSpc>
                <a:spcPct val="115000"/>
              </a:lnSpc>
              <a:spcBef>
                <a:spcPts val="1200"/>
              </a:spcBef>
              <a:spcAft>
                <a:spcPts val="1200"/>
              </a:spcAft>
              <a:buSzPts val="1530"/>
              <a:buNone/>
            </a:pPr>
            <a:r>
              <a:t/>
            </a:r>
            <a:endParaRPr sz="1729"/>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Architecture Diagram</a:t>
            </a:r>
            <a:endParaRPr/>
          </a:p>
        </p:txBody>
      </p:sp>
      <p:sp>
        <p:nvSpPr>
          <p:cNvPr id="70" name="Google Shape;7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1" name="Google Shape;71;p15" title="WhatsApp Image 2025-04-15 at 20.17.34_0dedc296.jpg"/>
          <p:cNvPicPr preferRelativeResize="0"/>
          <p:nvPr/>
        </p:nvPicPr>
        <p:blipFill rotWithShape="1">
          <a:blip r:embed="rId3">
            <a:alphaModFix/>
          </a:blip>
          <a:srcRect b="4685" l="0" r="0" t="4685"/>
          <a:stretch/>
        </p:blipFill>
        <p:spPr>
          <a:xfrm>
            <a:off x="220750" y="1152475"/>
            <a:ext cx="8611549" cy="3747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Description : School</a:t>
            </a:r>
            <a:endParaRPr/>
          </a:p>
        </p:txBody>
      </p:sp>
      <p:sp>
        <p:nvSpPr>
          <p:cNvPr id="77" name="Google Shape;7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46551" lvl="0" marL="457200" rtl="0" algn="l">
              <a:lnSpc>
                <a:spcPct val="115000"/>
              </a:lnSpc>
              <a:spcBef>
                <a:spcPts val="0"/>
              </a:spcBef>
              <a:spcAft>
                <a:spcPts val="0"/>
              </a:spcAft>
              <a:buSzPct val="153512"/>
              <a:buChar char="●"/>
            </a:pPr>
            <a:r>
              <a:rPr lang="en" sz="1308">
                <a:solidFill>
                  <a:schemeClr val="dk1"/>
                </a:solidFill>
              </a:rPr>
              <a:t>The </a:t>
            </a:r>
            <a:r>
              <a:rPr b="1" lang="en" sz="1308">
                <a:solidFill>
                  <a:schemeClr val="dk1"/>
                </a:solidFill>
              </a:rPr>
              <a:t>Schools Module</a:t>
            </a:r>
            <a:r>
              <a:rPr lang="en" sz="1308">
                <a:solidFill>
                  <a:schemeClr val="dk1"/>
                </a:solidFill>
              </a:rPr>
              <a:t> allows university staff to </a:t>
            </a:r>
            <a:r>
              <a:rPr b="1" lang="en" sz="1308">
                <a:solidFill>
                  <a:schemeClr val="dk1"/>
                </a:solidFill>
              </a:rPr>
              <a:t>create, retrieve, update, and delete (CRUD)</a:t>
            </a:r>
            <a:r>
              <a:rPr lang="en" sz="1308">
                <a:solidFill>
                  <a:schemeClr val="dk1"/>
                </a:solidFill>
              </a:rPr>
              <a:t> school information with data such as school code, name, and location linked to the university ID (</a:t>
            </a:r>
            <a:r>
              <a:rPr lang="en" sz="1308">
                <a:solidFill>
                  <a:srgbClr val="188038"/>
                </a:solidFill>
                <a:latin typeface="Roboto Mono"/>
                <a:ea typeface="Roboto Mono"/>
                <a:cs typeface="Roboto Mono"/>
                <a:sym typeface="Roboto Mono"/>
              </a:rPr>
              <a:t>uni_id</a:t>
            </a:r>
            <a:r>
              <a:rPr lang="en" sz="1308">
                <a:solidFill>
                  <a:schemeClr val="dk1"/>
                </a:solidFill>
              </a:rPr>
              <a:t>).</a:t>
            </a:r>
            <a:endParaRPr sz="1308">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346551" lvl="0" marL="457200" rtl="0" algn="l">
              <a:lnSpc>
                <a:spcPct val="115000"/>
              </a:lnSpc>
              <a:spcBef>
                <a:spcPts val="0"/>
              </a:spcBef>
              <a:spcAft>
                <a:spcPts val="0"/>
              </a:spcAft>
              <a:buSzPct val="153512"/>
              <a:buChar char="●"/>
            </a:pPr>
            <a:r>
              <a:rPr lang="en" sz="1308">
                <a:solidFill>
                  <a:schemeClr val="dk1"/>
                </a:solidFill>
              </a:rPr>
              <a:t>It </a:t>
            </a:r>
            <a:r>
              <a:rPr b="1" lang="en" sz="1308">
                <a:solidFill>
                  <a:schemeClr val="dk1"/>
                </a:solidFill>
              </a:rPr>
              <a:t>depends on the University Module</a:t>
            </a:r>
            <a:r>
              <a:rPr lang="en" sz="1308">
                <a:solidFill>
                  <a:schemeClr val="dk1"/>
                </a:solidFill>
              </a:rPr>
              <a:t> for </a:t>
            </a:r>
            <a:r>
              <a:rPr lang="en" sz="1308">
                <a:solidFill>
                  <a:srgbClr val="188038"/>
                </a:solidFill>
                <a:latin typeface="Roboto Mono"/>
                <a:ea typeface="Roboto Mono"/>
                <a:cs typeface="Roboto Mono"/>
                <a:sym typeface="Roboto Mono"/>
              </a:rPr>
              <a:t>uni_id</a:t>
            </a:r>
            <a:r>
              <a:rPr lang="en" sz="1308">
                <a:solidFill>
                  <a:schemeClr val="dk1"/>
                </a:solidFill>
              </a:rPr>
              <a:t> linkage and provides data to the </a:t>
            </a:r>
            <a:r>
              <a:rPr b="1" lang="en" sz="1308">
                <a:solidFill>
                  <a:schemeClr val="dk1"/>
                </a:solidFill>
              </a:rPr>
              <a:t>Departments Module</a:t>
            </a:r>
            <a:r>
              <a:rPr lang="en" sz="1308">
                <a:solidFill>
                  <a:schemeClr val="dk1"/>
                </a:solidFill>
              </a:rPr>
              <a:t> using the school code (</a:t>
            </a:r>
            <a:r>
              <a:rPr lang="en" sz="1308">
                <a:solidFill>
                  <a:srgbClr val="188038"/>
                </a:solidFill>
                <a:latin typeface="Roboto Mono"/>
                <a:ea typeface="Roboto Mono"/>
                <a:cs typeface="Roboto Mono"/>
                <a:sym typeface="Roboto Mono"/>
              </a:rPr>
              <a:t>sch_code</a:t>
            </a:r>
            <a:r>
              <a:rPr lang="en" sz="1308">
                <a:solidFill>
                  <a:schemeClr val="dk1"/>
                </a:solidFill>
              </a:rPr>
              <a:t>).</a:t>
            </a:r>
            <a:endParaRPr sz="1308">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352425" lvl="0" marL="457200" rtl="0" algn="l">
              <a:spcBef>
                <a:spcPts val="0"/>
              </a:spcBef>
              <a:spcAft>
                <a:spcPts val="0"/>
              </a:spcAft>
              <a:buSzPct val="161156"/>
              <a:buChar char="●"/>
            </a:pPr>
            <a:r>
              <a:rPr lang="en" sz="1308">
                <a:solidFill>
                  <a:schemeClr val="dk1"/>
                </a:solidFill>
              </a:rPr>
              <a:t>Target users include </a:t>
            </a:r>
            <a:r>
              <a:rPr b="1" lang="en" sz="1308">
                <a:solidFill>
                  <a:schemeClr val="dk1"/>
                </a:solidFill>
              </a:rPr>
              <a:t>university administrators, academic coordinators, and IT system administrators</a:t>
            </a:r>
            <a:r>
              <a:rPr lang="en" sz="1308">
                <a:solidFill>
                  <a:schemeClr val="dk1"/>
                </a:solidFill>
              </a:rPr>
              <a:t>.</a:t>
            </a:r>
            <a:endParaRPr sz="1308">
              <a:solidFill>
                <a:schemeClr val="dk1"/>
              </a:solidFill>
            </a:endParaRPr>
          </a:p>
          <a:p>
            <a:pPr indent="0" lvl="0" marL="457200" rtl="0" algn="l">
              <a:spcBef>
                <a:spcPts val="0"/>
              </a:spcBef>
              <a:spcAft>
                <a:spcPts val="0"/>
              </a:spcAft>
              <a:buNone/>
            </a:pPr>
            <a:r>
              <a:t/>
            </a:r>
            <a:endParaRPr sz="1100">
              <a:solidFill>
                <a:schemeClr val="dk1"/>
              </a:solidFill>
            </a:endParaRPr>
          </a:p>
          <a:p>
            <a:pPr indent="-352425" lvl="0" marL="457200" rtl="0" algn="l">
              <a:spcBef>
                <a:spcPts val="0"/>
              </a:spcBef>
              <a:spcAft>
                <a:spcPts val="0"/>
              </a:spcAft>
              <a:buSzPct val="161156"/>
              <a:buChar char="●"/>
            </a:pPr>
            <a:r>
              <a:rPr lang="en" sz="1308">
                <a:solidFill>
                  <a:schemeClr val="dk1"/>
                </a:solidFill>
              </a:rPr>
              <a:t>The module integrates with a MySQL database for storing  and managing school data efficiently.</a:t>
            </a:r>
            <a:endParaRPr sz="1308">
              <a:solidFill>
                <a:schemeClr val="dk1"/>
              </a:solidFill>
            </a:endParaRPr>
          </a:p>
          <a:p>
            <a:pPr indent="0" lvl="0" marL="457200" rtl="0" algn="l">
              <a:spcBef>
                <a:spcPts val="0"/>
              </a:spcBef>
              <a:spcAft>
                <a:spcPts val="0"/>
              </a:spcAft>
              <a:buNone/>
            </a:pPr>
            <a:r>
              <a:t/>
            </a:r>
            <a:endParaRPr sz="1200">
              <a:solidFill>
                <a:schemeClr val="dk1"/>
              </a:solidFill>
            </a:endParaRPr>
          </a:p>
          <a:p>
            <a:pPr indent="-352425" lvl="0" marL="457200" rtl="0" algn="l">
              <a:spcBef>
                <a:spcPts val="0"/>
              </a:spcBef>
              <a:spcAft>
                <a:spcPts val="0"/>
              </a:spcAft>
              <a:buSzPct val="161156"/>
              <a:buChar char="●"/>
            </a:pPr>
            <a:r>
              <a:rPr lang="en" sz="1308">
                <a:solidFill>
                  <a:schemeClr val="dk1"/>
                </a:solidFill>
              </a:rPr>
              <a:t>It  ensure  smooth inter-module communication and accurate data flow between university entities, supporting efficient academic and administrative management.</a:t>
            </a:r>
            <a:endParaRPr sz="1308">
              <a:solidFill>
                <a:schemeClr val="dk1"/>
              </a:solidFill>
            </a:endParaRPr>
          </a:p>
          <a:p>
            <a:pPr indent="0" lvl="0" marL="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0" y="236900"/>
            <a:ext cx="8520600" cy="5727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1200"/>
              </a:spcBef>
              <a:spcAft>
                <a:spcPts val="0"/>
              </a:spcAft>
              <a:buClr>
                <a:schemeClr val="dk1"/>
              </a:buClr>
              <a:buSzPts val="990"/>
              <a:buFont typeface="Arial"/>
              <a:buNone/>
            </a:pPr>
            <a:r>
              <a:rPr b="1" lang="en" sz="2500"/>
              <a:t>Table Details: schools</a:t>
            </a:r>
            <a:endParaRPr b="1" sz="2500"/>
          </a:p>
          <a:p>
            <a:pPr indent="0" lvl="0" marL="0" rtl="0" algn="l">
              <a:lnSpc>
                <a:spcPct val="100000"/>
              </a:lnSpc>
              <a:spcBef>
                <a:spcPts val="1200"/>
              </a:spcBef>
              <a:spcAft>
                <a:spcPts val="0"/>
              </a:spcAft>
              <a:buSzPts val="2800"/>
              <a:buNone/>
            </a:pPr>
            <a:r>
              <a:t/>
            </a:r>
            <a:endParaRPr sz="2520"/>
          </a:p>
        </p:txBody>
      </p:sp>
      <p:graphicFrame>
        <p:nvGraphicFramePr>
          <p:cNvPr id="83" name="Google Shape;83;p17"/>
          <p:cNvGraphicFramePr/>
          <p:nvPr/>
        </p:nvGraphicFramePr>
        <p:xfrm>
          <a:off x="446325" y="1372150"/>
          <a:ext cx="3000000" cy="3000000"/>
        </p:xfrm>
        <a:graphic>
          <a:graphicData uri="http://schemas.openxmlformats.org/drawingml/2006/table">
            <a:tbl>
              <a:tblPr>
                <a:noFill/>
                <a:tableStyleId>{31B5AD09-956D-4B29-9A9F-2C6025A83B0C}</a:tableStyleId>
              </a:tblPr>
              <a:tblGrid>
                <a:gridCol w="4029900"/>
                <a:gridCol w="4029900"/>
              </a:tblGrid>
              <a:tr h="4285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Field Name </a:t>
                      </a:r>
                      <a:endParaRPr b="1"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Data type</a:t>
                      </a:r>
                      <a:endParaRPr b="1" sz="1100" u="none" cap="none" strike="noStrike"/>
                    </a:p>
                  </a:txBody>
                  <a:tcPr marT="63500" marB="63500" marR="63500" marL="63500"/>
                </a:tc>
              </a:tr>
              <a:tr h="4285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id</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integer</a:t>
                      </a:r>
                      <a:endParaRPr sz="1100" u="none" cap="none" strike="noStrike"/>
                    </a:p>
                  </a:txBody>
                  <a:tcPr marT="63500" marB="63500" marR="63500" marL="63500"/>
                </a:tc>
              </a:tr>
              <a:tr h="4285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uni_</a:t>
                      </a:r>
                      <a:r>
                        <a:rPr lang="en" sz="1100"/>
                        <a:t>id</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String</a:t>
                      </a:r>
                      <a:endParaRPr sz="1100" u="none" cap="none" strike="noStrike"/>
                    </a:p>
                  </a:txBody>
                  <a:tcPr marT="63500" marB="63500" marR="63500" marL="63500"/>
                </a:tc>
              </a:tr>
              <a:tr h="4285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uni_</a:t>
                      </a:r>
                      <a:r>
                        <a:rPr lang="en" sz="1100"/>
                        <a:t>code</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String</a:t>
                      </a:r>
                      <a:endParaRPr sz="1100" u="none" cap="none" strike="noStrike"/>
                    </a:p>
                  </a:txBody>
                  <a:tcPr marT="63500" marB="63500" marR="63500" marL="63500"/>
                </a:tc>
              </a:tr>
              <a:tr h="4285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uni_</a:t>
                      </a:r>
                      <a:r>
                        <a:rPr lang="en" sz="1100"/>
                        <a:t>name</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String</a:t>
                      </a:r>
                      <a:endParaRPr sz="1100" u="none" cap="none" strike="noStrike"/>
                    </a:p>
                  </a:txBody>
                  <a:tcPr marT="63500" marB="63500" marR="63500" marL="63500"/>
                </a:tc>
              </a:tr>
              <a:tr h="4285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uni_</a:t>
                      </a:r>
                      <a:r>
                        <a:rPr lang="en" sz="1100"/>
                        <a:t>location</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String</a:t>
                      </a:r>
                      <a:endParaRPr sz="1100" u="none" cap="none" strike="noStrike"/>
                    </a:p>
                  </a:txBody>
                  <a:tcPr marT="63500" marB="63500" marR="63500" marL="63500"/>
                </a:tc>
              </a:tr>
              <a:tr h="4285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uni_</a:t>
                      </a:r>
                      <a:r>
                        <a:rPr lang="en" sz="1100"/>
                        <a:t>email</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String</a:t>
                      </a:r>
                      <a:endParaRPr sz="1100" u="none" cap="none" strike="noStrike"/>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61950" lvl="0" marL="457200" rtl="0" algn="just">
              <a:lnSpc>
                <a:spcPct val="200000"/>
              </a:lnSpc>
              <a:spcBef>
                <a:spcPts val="1200"/>
              </a:spcBef>
              <a:spcAft>
                <a:spcPts val="0"/>
              </a:spcAft>
              <a:buClr>
                <a:schemeClr val="dk1"/>
              </a:buClr>
              <a:buSzPts val="2100"/>
              <a:buChar char="●"/>
            </a:pPr>
            <a:r>
              <a:rPr b="1" lang="en" sz="1500">
                <a:solidFill>
                  <a:schemeClr val="dk1"/>
                </a:solidFill>
              </a:rPr>
              <a:t>Class/Activity</a:t>
            </a:r>
            <a:r>
              <a:rPr lang="en" sz="1500">
                <a:solidFill>
                  <a:schemeClr val="dk1"/>
                </a:solidFill>
              </a:rPr>
              <a:t>: Schools</a:t>
            </a:r>
            <a:endParaRPr sz="2100">
              <a:solidFill>
                <a:schemeClr val="dk1"/>
              </a:solidFill>
            </a:endParaRPr>
          </a:p>
          <a:p>
            <a:pPr indent="-323850" lvl="0" marL="457200" rtl="0" algn="just">
              <a:lnSpc>
                <a:spcPct val="200000"/>
              </a:lnSpc>
              <a:spcBef>
                <a:spcPts val="0"/>
              </a:spcBef>
              <a:spcAft>
                <a:spcPts val="0"/>
              </a:spcAft>
              <a:buClr>
                <a:schemeClr val="dk1"/>
              </a:buClr>
              <a:buSzPts val="1500"/>
              <a:buChar char="●"/>
            </a:pPr>
            <a:r>
              <a:rPr lang="en" sz="1500">
                <a:solidFill>
                  <a:schemeClr val="dk1"/>
                </a:solidFill>
              </a:rPr>
              <a:t>Fu</a:t>
            </a:r>
            <a:r>
              <a:rPr lang="en" sz="1500">
                <a:solidFill>
                  <a:schemeClr val="dk1"/>
                </a:solidFill>
              </a:rPr>
              <a:t>nctions:</a:t>
            </a:r>
            <a:endParaRPr sz="1500">
              <a:solidFill>
                <a:schemeClr val="dk1"/>
              </a:solidFill>
            </a:endParaRPr>
          </a:p>
          <a:p>
            <a:pPr indent="-323850" lvl="1" marL="914400" rtl="0" algn="just">
              <a:lnSpc>
                <a:spcPct val="200000"/>
              </a:lnSpc>
              <a:spcBef>
                <a:spcPts val="0"/>
              </a:spcBef>
              <a:spcAft>
                <a:spcPts val="0"/>
              </a:spcAft>
              <a:buClr>
                <a:schemeClr val="dk1"/>
              </a:buClr>
              <a:buSzPts val="1500"/>
              <a:buChar char="○"/>
            </a:pPr>
            <a:r>
              <a:rPr lang="en" sz="1500">
                <a:solidFill>
                  <a:schemeClr val="dk1"/>
                </a:solidFill>
              </a:rPr>
              <a:t>Create: create.schools()</a:t>
            </a:r>
            <a:endParaRPr sz="1500">
              <a:solidFill>
                <a:schemeClr val="dk1"/>
              </a:solidFill>
            </a:endParaRPr>
          </a:p>
          <a:p>
            <a:pPr indent="-323850" lvl="1" marL="914400" rtl="0" algn="just">
              <a:lnSpc>
                <a:spcPct val="200000"/>
              </a:lnSpc>
              <a:spcBef>
                <a:spcPts val="0"/>
              </a:spcBef>
              <a:spcAft>
                <a:spcPts val="0"/>
              </a:spcAft>
              <a:buClr>
                <a:schemeClr val="dk1"/>
              </a:buClr>
              <a:buSzPts val="1500"/>
              <a:buChar char="○"/>
            </a:pPr>
            <a:r>
              <a:rPr lang="en" sz="1500">
                <a:solidFill>
                  <a:schemeClr val="dk1"/>
                </a:solidFill>
              </a:rPr>
              <a:t>Update: update.schools()</a:t>
            </a:r>
            <a:endParaRPr sz="1500">
              <a:solidFill>
                <a:schemeClr val="dk1"/>
              </a:solidFill>
            </a:endParaRPr>
          </a:p>
          <a:p>
            <a:pPr indent="-323850" lvl="1" marL="914400" rtl="0" algn="just">
              <a:lnSpc>
                <a:spcPct val="200000"/>
              </a:lnSpc>
              <a:spcBef>
                <a:spcPts val="0"/>
              </a:spcBef>
              <a:spcAft>
                <a:spcPts val="0"/>
              </a:spcAft>
              <a:buClr>
                <a:schemeClr val="dk1"/>
              </a:buClr>
              <a:buSzPts val="1500"/>
              <a:buChar char="○"/>
            </a:pPr>
            <a:r>
              <a:rPr lang="en" sz="1500">
                <a:solidFill>
                  <a:schemeClr val="dk1"/>
                </a:solidFill>
              </a:rPr>
              <a:t>Retrieve: retrieve.schools()</a:t>
            </a:r>
            <a:endParaRPr sz="1500">
              <a:solidFill>
                <a:schemeClr val="dk1"/>
              </a:solidFill>
            </a:endParaRPr>
          </a:p>
          <a:p>
            <a:pPr indent="-323850" lvl="1" marL="914400" rtl="0" algn="just">
              <a:lnSpc>
                <a:spcPct val="200000"/>
              </a:lnSpc>
              <a:spcBef>
                <a:spcPts val="0"/>
              </a:spcBef>
              <a:spcAft>
                <a:spcPts val="0"/>
              </a:spcAft>
              <a:buClr>
                <a:schemeClr val="dk1"/>
              </a:buClr>
              <a:buSzPts val="1500"/>
              <a:buChar char="○"/>
            </a:pPr>
            <a:r>
              <a:rPr lang="en" sz="1500">
                <a:solidFill>
                  <a:schemeClr val="dk1"/>
                </a:solidFill>
              </a:rPr>
              <a:t>Delete: delete.schools()</a:t>
            </a:r>
            <a:endParaRPr b="1" sz="1700">
              <a:solidFill>
                <a:schemeClr val="dk1"/>
              </a:solidFill>
            </a:endParaRPr>
          </a:p>
          <a:p>
            <a:pPr indent="0" lvl="0" marL="0" rtl="0" algn="l">
              <a:lnSpc>
                <a:spcPct val="115000"/>
              </a:lnSpc>
              <a:spcBef>
                <a:spcPts val="1200"/>
              </a:spcBef>
              <a:spcAft>
                <a:spcPts val="1200"/>
              </a:spcAft>
              <a:buSzPts val="1800"/>
              <a:buNone/>
            </a:pPr>
            <a:r>
              <a:t/>
            </a:r>
            <a:endParaRPr/>
          </a:p>
        </p:txBody>
      </p:sp>
      <p:sp>
        <p:nvSpPr>
          <p:cNvPr id="89" name="Google Shape;8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University Setting : Programming Details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225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Sample Source Code</a:t>
            </a:r>
            <a:endParaRPr/>
          </a:p>
        </p:txBody>
      </p:sp>
      <p:sp>
        <p:nvSpPr>
          <p:cNvPr id="95" name="Google Shape;9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private void addSchool() {</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try {</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String query = "INSERT INTO schools (uni_id, sch_code, sch_name, sch_location, sch_email) VALUES (?, ?, ?, ?, ?)";</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pst = con.prepareStatement(query);</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pst.setString(1, tfUniID.getText());</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pst.setString(2, tfSchCode.getText());</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pst.setString(3, tfSchName.getText());</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pst.setString(4, tfSchLocation.getText());</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pst.setString(5, tfSchEmail.getText());</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pst.executeUpdate();</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System.out.println("School Added Successfully!");</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clearForm();</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 catch (SQLException e) {</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e.printStackTrace();</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a:t>
            </a:r>
            <a:endParaRPr sz="2400">
              <a:solidFill>
                <a:schemeClr val="dk1"/>
              </a:solidFill>
            </a:endParaRPr>
          </a:p>
          <a:p>
            <a:pPr indent="0" lvl="0" marL="0" rtl="0" algn="just">
              <a:lnSpc>
                <a:spcPct val="110000"/>
              </a:lnSpc>
              <a:spcBef>
                <a:spcPts val="1200"/>
              </a:spcBef>
              <a:spcAft>
                <a:spcPts val="0"/>
              </a:spcAft>
              <a:buClr>
                <a:schemeClr val="dk1"/>
              </a:buClr>
              <a:buSzPct val="45833"/>
              <a:buFont typeface="Arial"/>
              <a:buNone/>
            </a:pPr>
            <a:r>
              <a:rPr lang="en" sz="2400">
                <a:solidFill>
                  <a:schemeClr val="dk1"/>
                </a:solidFill>
              </a:rPr>
              <a:t>    }</a:t>
            </a:r>
            <a:endParaRPr sz="2400">
              <a:solidFill>
                <a:schemeClr val="dk1"/>
              </a:solidFill>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467400" y="45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Sample Source Code</a:t>
            </a:r>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215500" y="921575"/>
            <a:ext cx="4683600" cy="4068000"/>
          </a:xfrm>
          <a:prstGeom prst="rect">
            <a:avLst/>
          </a:prstGeom>
        </p:spPr>
        <p:txBody>
          <a:bodyPr anchorCtr="0" anchor="t" bIns="91425" lIns="91425" spcFirstLastPara="1" rIns="91425" wrap="square" tIns="91425">
            <a:noAutofit/>
          </a:bodyPr>
          <a:lstStyle/>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private void updateSchool() {</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try {</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String query = "UPDATE schools SET uni_id = ?, sch_name = ?, sch_location = ?, sch_email = ? WHERE sch_code = ?";</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pst = con.prepareStatement(query);</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pst.setString(1, tf</a:t>
            </a:r>
            <a:r>
              <a:rPr lang="en" sz="1000">
                <a:solidFill>
                  <a:schemeClr val="dk1"/>
                </a:solidFill>
              </a:rPr>
              <a:t>U</a:t>
            </a:r>
            <a:r>
              <a:rPr lang="en" sz="1000">
                <a:solidFill>
                  <a:schemeClr val="dk1"/>
                </a:solidFill>
              </a:rPr>
              <a:t>niID.getText());</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pst.setString(2, tfSchName.getText());</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pst.setString(3, tfSchLocation.getText());</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pst.setString(4, tfSchEmail.getText());</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pst.setString(5, tfSchCode.getText());</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int rowsAffected = pst.executeUpdate();</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if (rowsAffected &gt; 0) {</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System.out.println("School Updated Successfully!");</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clearForm();</a:t>
            </a:r>
            <a:endParaRPr sz="1000">
              <a:solidFill>
                <a:schemeClr val="dk1"/>
              </a:solidFill>
            </a:endParaRPr>
          </a:p>
          <a:p>
            <a:pPr indent="0" lvl="0" marL="0" rtl="0" algn="just">
              <a:lnSpc>
                <a:spcPct val="110000"/>
              </a:lnSpc>
              <a:spcBef>
                <a:spcPts val="1200"/>
              </a:spcBef>
              <a:spcAft>
                <a:spcPts val="1200"/>
              </a:spcAft>
              <a:buNone/>
            </a:pPr>
            <a:r>
              <a:rPr lang="en" sz="1000">
                <a:solidFill>
                  <a:schemeClr val="dk1"/>
                </a:solidFill>
              </a:rPr>
              <a:t>           </a:t>
            </a:r>
            <a:endParaRPr sz="1000"/>
          </a:p>
        </p:txBody>
      </p:sp>
      <p:sp>
        <p:nvSpPr>
          <p:cNvPr id="102" name="Google Shape;102;p20"/>
          <p:cNvSpPr txBox="1"/>
          <p:nvPr>
            <p:ph idx="1" type="body"/>
          </p:nvPr>
        </p:nvSpPr>
        <p:spPr>
          <a:xfrm>
            <a:off x="4971725" y="1026900"/>
            <a:ext cx="4683600" cy="4068000"/>
          </a:xfrm>
          <a:prstGeom prst="rect">
            <a:avLst/>
          </a:prstGeom>
        </p:spPr>
        <p:txBody>
          <a:bodyPr anchorCtr="0" anchor="t" bIns="91425" lIns="91425" spcFirstLastPara="1" rIns="91425" wrap="square" tIns="91425">
            <a:normAutofit/>
          </a:bodyPr>
          <a:lstStyle/>
          <a:p>
            <a:pPr indent="0" lvl="0" marL="0" rtl="0" algn="just">
              <a:lnSpc>
                <a:spcPct val="110000"/>
              </a:lnSpc>
              <a:spcBef>
                <a:spcPts val="1200"/>
              </a:spcBef>
              <a:spcAft>
                <a:spcPts val="0"/>
              </a:spcAft>
              <a:buNone/>
            </a:pPr>
            <a:r>
              <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 else {</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System.out.println("No matching school found for update.");</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a:t>
            </a:r>
            <a:endParaRPr sz="1000">
              <a:solidFill>
                <a:schemeClr val="dk1"/>
              </a:solidFill>
            </a:endParaRPr>
          </a:p>
          <a:p>
            <a:pPr indent="0" lvl="0" marL="0" rtl="0" algn="just">
              <a:lnSpc>
                <a:spcPct val="110000"/>
              </a:lnSpc>
              <a:spcBef>
                <a:spcPts val="1200"/>
              </a:spcBef>
              <a:spcAft>
                <a:spcPts val="0"/>
              </a:spcAft>
              <a:buClr>
                <a:schemeClr val="dk1"/>
              </a:buClr>
              <a:buSzPts val="1100"/>
              <a:buFont typeface="Arial"/>
              <a:buNone/>
            </a:pPr>
            <a:r>
              <a:rPr lang="en" sz="1000">
                <a:solidFill>
                  <a:schemeClr val="dk1"/>
                </a:solidFill>
              </a:rPr>
              <a:t>        }</a:t>
            </a:r>
            <a:endParaRPr sz="1000"/>
          </a:p>
          <a:p>
            <a:pPr indent="0" lvl="0" marL="0" rtl="0" algn="just">
              <a:lnSpc>
                <a:spcPct val="110000"/>
              </a:lnSpc>
              <a:spcBef>
                <a:spcPts val="1200"/>
              </a:spcBef>
              <a:spcAft>
                <a:spcPts val="0"/>
              </a:spcAft>
              <a:buNone/>
            </a:pPr>
            <a:r>
              <a:rPr lang="en" sz="1000">
                <a:solidFill>
                  <a:schemeClr val="dk1"/>
                </a:solidFill>
              </a:rPr>
              <a:t>catch (SQLException e) {</a:t>
            </a:r>
            <a:endParaRPr sz="1000">
              <a:solidFill>
                <a:schemeClr val="dk1"/>
              </a:solidFill>
            </a:endParaRPr>
          </a:p>
          <a:p>
            <a:pPr indent="0" lvl="0" marL="0" rtl="0" algn="just">
              <a:lnSpc>
                <a:spcPct val="110000"/>
              </a:lnSpc>
              <a:spcBef>
                <a:spcPts val="1200"/>
              </a:spcBef>
              <a:spcAft>
                <a:spcPts val="0"/>
              </a:spcAft>
              <a:buNone/>
            </a:pPr>
            <a:r>
              <a:rPr lang="en" sz="1000">
                <a:solidFill>
                  <a:schemeClr val="dk1"/>
                </a:solidFill>
              </a:rPr>
              <a:t>            e.printStackTrace();</a:t>
            </a:r>
            <a:endParaRPr sz="1000">
              <a:solidFill>
                <a:schemeClr val="dk1"/>
              </a:solidFill>
            </a:endParaRPr>
          </a:p>
          <a:p>
            <a:pPr indent="0" lvl="0" marL="0" rtl="0" algn="just">
              <a:lnSpc>
                <a:spcPct val="110000"/>
              </a:lnSpc>
              <a:spcBef>
                <a:spcPts val="1200"/>
              </a:spcBef>
              <a:spcAft>
                <a:spcPts val="0"/>
              </a:spcAft>
              <a:buNone/>
            </a:pPr>
            <a:r>
              <a:rPr lang="en" sz="1000">
                <a:solidFill>
                  <a:schemeClr val="dk1"/>
                </a:solidFill>
              </a:rPr>
              <a:t>        }</a:t>
            </a:r>
            <a:endParaRPr sz="1000">
              <a:solidFill>
                <a:schemeClr val="dk1"/>
              </a:solidFill>
            </a:endParaRPr>
          </a:p>
          <a:p>
            <a:pPr indent="0" lvl="0" marL="0" rtl="0" algn="just">
              <a:lnSpc>
                <a:spcPct val="110000"/>
              </a:lnSpc>
              <a:spcBef>
                <a:spcPts val="1200"/>
              </a:spcBef>
              <a:spcAft>
                <a:spcPts val="0"/>
              </a:spcAft>
              <a:buNone/>
            </a:pPr>
            <a:r>
              <a:rPr lang="en" sz="1000">
                <a:solidFill>
                  <a:schemeClr val="dk1"/>
                </a:solidFill>
              </a:rPr>
              <a:t>    }</a:t>
            </a:r>
            <a:endParaRPr sz="1000">
              <a:solidFill>
                <a:schemeClr val="dk1"/>
              </a:solidFill>
            </a:endParaRPr>
          </a:p>
          <a:p>
            <a:pPr indent="0" lvl="0" marL="0" rtl="0" algn="just">
              <a:lnSpc>
                <a:spcPct val="110000"/>
              </a:lnSpc>
              <a:spcBef>
                <a:spcPts val="1200"/>
              </a:spcBef>
              <a:spcAft>
                <a:spcPts val="0"/>
              </a:spcAft>
              <a:buNone/>
            </a:pPr>
            <a:r>
              <a:t/>
            </a:r>
            <a:endParaRPr sz="1000">
              <a:solidFill>
                <a:schemeClr val="dk1"/>
              </a:solidFill>
            </a:endParaRPr>
          </a:p>
          <a:p>
            <a:pPr indent="0" lvl="0" marL="0" rtl="0" algn="l">
              <a:spcBef>
                <a:spcPts val="120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7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Source Code</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805300"/>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private void deleteSchool() {</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try {</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String query = "DELETE FROM schools WHERE sch_code = ?";</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pst = con.prepareStatement(query);</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pst.setString(1, tfSchCode.getText());</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pst.executeUpdate();</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System.out.println("School Deleted Successfully!");</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clearForm();</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 catch (SQLException e) {</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e.printStackTrace();</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a:t>
            </a:r>
            <a:endParaRPr sz="4000">
              <a:solidFill>
                <a:schemeClr val="dk1"/>
              </a:solidFill>
            </a:endParaRPr>
          </a:p>
          <a:p>
            <a:pPr indent="0" lvl="0" marL="0" rtl="0" algn="just">
              <a:lnSpc>
                <a:spcPct val="110000"/>
              </a:lnSpc>
              <a:spcBef>
                <a:spcPts val="1200"/>
              </a:spcBef>
              <a:spcAft>
                <a:spcPts val="0"/>
              </a:spcAft>
              <a:buClr>
                <a:schemeClr val="dk1"/>
              </a:buClr>
              <a:buSzPct val="27500"/>
              <a:buFont typeface="Arial"/>
              <a:buNone/>
            </a:pPr>
            <a:r>
              <a:rPr lang="en" sz="4000">
                <a:solidFill>
                  <a:schemeClr val="dk1"/>
                </a:solidFill>
              </a:rPr>
              <a:t>    }</a:t>
            </a:r>
            <a:endParaRPr sz="40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