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563FD8-DE6D-4B48-849F-7BCF680C58E3}">
          <p14:sldIdLst>
            <p14:sldId id="256"/>
            <p14:sldId id="257"/>
            <p14:sldId id="258"/>
          </p14:sldIdLst>
        </p14:section>
        <p14:section name="Untitled Section" id="{58AF23E4-1771-4C47-A5BA-0DBA33E0911E}">
          <p14:sldIdLst>
            <p14:sldId id="259"/>
          </p14:sldIdLst>
        </p14:section>
        <p14:section name="Untitled Section" id="{B0CE743A-F3A5-41E6-B4E7-BB119AB0B42D}">
          <p14:sldIdLst>
            <p14:sldId id="260"/>
            <p14:sldId id="261"/>
            <p14:sldId id="262"/>
            <p14:sldId id="269"/>
            <p14:sldId id="263"/>
            <p14:sldId id="26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52" autoAdjust="0"/>
  </p:normalViewPr>
  <p:slideViewPr>
    <p:cSldViewPr>
      <p:cViewPr varScale="1">
        <p:scale>
          <a:sx n="82" d="100"/>
          <a:sy n="82" d="100"/>
        </p:scale>
        <p:origin x="715" y="6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C:\Users\Vasan\Downloads\Employee_Dataset%20(2)swe%20(1)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[Employee_Dataset (2)swe (1).xlsx]sheet 2!PivotTable1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 2'!$B$3:$B$4</c:f>
              <c:strCache>
                <c:ptCount val="1"/>
                <c:pt idx="0">
                  <c:v>Fixed Term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'sheet 2'!$A$5:$A$17</c:f>
              <c:strCache>
                <c:ptCount val="12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Research and Development</c:v>
                </c:pt>
                <c:pt idx="8">
                  <c:v>Sales</c:v>
                </c:pt>
                <c:pt idx="9">
                  <c:v>Services</c:v>
                </c:pt>
                <c:pt idx="10">
                  <c:v>Support</c:v>
                </c:pt>
                <c:pt idx="11">
                  <c:v>Training</c:v>
                </c:pt>
              </c:strCache>
            </c:strRef>
          </c:cat>
          <c:val>
            <c:numRef>
              <c:f>'sheet 2'!$B$5:$B$17</c:f>
              <c:numCache>
                <c:formatCode>General</c:formatCode>
                <c:ptCount val="12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3</c:v>
                </c:pt>
                <c:pt idx="7">
                  <c:v>1</c:v>
                </c:pt>
                <c:pt idx="8">
                  <c:v>1</c:v>
                </c:pt>
                <c:pt idx="9">
                  <c:v>3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1E-4E60-8F93-C357A1E6F71E}"/>
            </c:ext>
          </c:extLst>
        </c:ser>
        <c:ser>
          <c:idx val="1"/>
          <c:order val="1"/>
          <c:tx>
            <c:strRef>
              <c:f>'sheet 2'!$C$3:$C$4</c:f>
              <c:strCache>
                <c:ptCount val="1"/>
                <c:pt idx="0">
                  <c:v>Permanent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'sheet 2'!$A$5:$A$17</c:f>
              <c:strCache>
                <c:ptCount val="12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Research and Development</c:v>
                </c:pt>
                <c:pt idx="8">
                  <c:v>Sales</c:v>
                </c:pt>
                <c:pt idx="9">
                  <c:v>Services</c:v>
                </c:pt>
                <c:pt idx="10">
                  <c:v>Support</c:v>
                </c:pt>
                <c:pt idx="11">
                  <c:v>Training</c:v>
                </c:pt>
              </c:strCache>
            </c:strRef>
          </c:cat>
          <c:val>
            <c:numRef>
              <c:f>'sheet 2'!$C$5:$C$17</c:f>
              <c:numCache>
                <c:formatCode>General</c:formatCode>
                <c:ptCount val="12"/>
                <c:pt idx="0">
                  <c:v>12</c:v>
                </c:pt>
                <c:pt idx="1">
                  <c:v>15</c:v>
                </c:pt>
                <c:pt idx="2">
                  <c:v>6</c:v>
                </c:pt>
                <c:pt idx="3">
                  <c:v>5</c:v>
                </c:pt>
                <c:pt idx="4">
                  <c:v>12</c:v>
                </c:pt>
                <c:pt idx="5">
                  <c:v>8</c:v>
                </c:pt>
                <c:pt idx="6">
                  <c:v>12</c:v>
                </c:pt>
                <c:pt idx="7">
                  <c:v>11</c:v>
                </c:pt>
                <c:pt idx="8">
                  <c:v>7</c:v>
                </c:pt>
                <c:pt idx="9">
                  <c:v>11</c:v>
                </c:pt>
                <c:pt idx="10">
                  <c:v>10</c:v>
                </c:pt>
                <c:pt idx="1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1E-4E60-8F93-C357A1E6F71E}"/>
            </c:ext>
          </c:extLst>
        </c:ser>
        <c:ser>
          <c:idx val="2"/>
          <c:order val="2"/>
          <c:tx>
            <c:strRef>
              <c:f>'sheet 2'!$D$3:$D$4</c:f>
              <c:strCache>
                <c:ptCount val="1"/>
                <c:pt idx="0">
                  <c:v>Temporary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'sheet 2'!$A$5:$A$17</c:f>
              <c:strCache>
                <c:ptCount val="12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Research and Development</c:v>
                </c:pt>
                <c:pt idx="8">
                  <c:v>Sales</c:v>
                </c:pt>
                <c:pt idx="9">
                  <c:v>Services</c:v>
                </c:pt>
                <c:pt idx="10">
                  <c:v>Support</c:v>
                </c:pt>
                <c:pt idx="11">
                  <c:v>Training</c:v>
                </c:pt>
              </c:strCache>
            </c:strRef>
          </c:cat>
          <c:val>
            <c:numRef>
              <c:f>'sheet 2'!$D$5:$D$17</c:f>
              <c:numCache>
                <c:formatCode>General</c:formatCode>
                <c:ptCount val="12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  <c:pt idx="6">
                  <c:v>3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1E-4E60-8F93-C357A1E6F7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7771279"/>
        <c:axId val="397773359"/>
      </c:barChart>
      <c:catAx>
        <c:axId val="397771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773359"/>
        <c:crosses val="autoZero"/>
        <c:auto val="1"/>
        <c:lblAlgn val="ctr"/>
        <c:lblOffset val="100"/>
        <c:noMultiLvlLbl val="0"/>
      </c:catAx>
      <c:valAx>
        <c:axId val="397773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771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89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59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14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75905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41271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3520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8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0875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5638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9538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171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0350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0893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2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3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295400" y="762000"/>
            <a:ext cx="9982200" cy="137704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+mj-lt"/>
                <a:cs typeface="Times New Roman" panose="02020603050405020304" pitchFamily="18" charset="0"/>
              </a:rPr>
              <a:t>EMPLOYEE DATA ANALYSIS USING EXCEL</a:t>
            </a:r>
            <a:br>
              <a:rPr lang="en-US" b="1" i="0" dirty="0">
                <a:solidFill>
                  <a:srgbClr val="0F0F0F"/>
                </a:solidFill>
                <a:effectLst/>
                <a:latin typeface="+mn-lt"/>
              </a:rPr>
            </a:br>
            <a:endParaRPr spc="15" dirty="0">
              <a:latin typeface="+mn-l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362200" y="2633008"/>
            <a:ext cx="8610600" cy="19389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STUDENT NAME : </a:t>
            </a:r>
            <a:r>
              <a:rPr lang="en-IN" sz="2000" dirty="0"/>
              <a:t>NIKITHA N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REGISTER NO      :22133710361</a:t>
            </a:r>
            <a:r>
              <a:rPr lang="en-IN" sz="2000" dirty="0"/>
              <a:t>35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DEPARTMENT     : B.COM (GENERAL) COMMERCE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COLLEGE              :QUAID-E-MILLATH GOVERNMENT </a:t>
            </a:r>
            <a:r>
              <a:rPr lang="en-IN" sz="2000" dirty="0"/>
              <a:t>COLLEGE FOR WOMEN 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419600" y="232205"/>
            <a:ext cx="10058400" cy="1450757"/>
          </a:xfrm>
        </p:spPr>
        <p:txBody>
          <a:bodyPr/>
          <a:lstStyle/>
          <a:p>
            <a:r>
              <a:rPr lang="en-GB" dirty="0"/>
              <a:t>MODELLING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066800" y="1828800"/>
            <a:ext cx="10058400" cy="4023360"/>
          </a:xfrm>
        </p:spPr>
        <p:txBody>
          <a:bodyPr anchor="ctr">
            <a:normAutofit fontScale="85000" lnSpcReduction="20000"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IN" dirty="0"/>
              <a:t>DATA INTERGRATION: COMBINE DATA FROM VARIOUS SOURCES INTO A SINGLE UNIFIED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dirty="0"/>
              <a:t>DATASETDATA CLEANING PLAN: IDENTIFY MISSING VALUES IN PERFORMANCE METRICS, RATINGS AND EMPLOYEE DATA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dirty="0"/>
              <a:t>REMOVE DUPLICATES: IDENTIFY DUPLICATE EMPLOYEE RECORDS OR PERFORMANCE DATA ENTRIES REMOVE DUPLICATES TO ENSURE UNIQUE DATA POINTS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GB" dirty="0"/>
              <a:t>DATA CLEANING TOOLS: EXCEL FORMULAS AND FUNCTIONS (ES. IFERROR, VLOOKUP)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GB" dirty="0"/>
              <a:t>PERFORMANCE LEVEL FRAMEWORK: EXCEPTIONAL STRONG MEETS EXPECTATIONS DEVELOPMENT NEEDED IMPROVEMENT REQUIRED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GB" dirty="0"/>
              <a:t>SUMMARY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GB" dirty="0"/>
              <a:t>PIVOT TABLE: PIVOT TABLE IS A DYNAMIC TABLE THAT ALLOWS YOU TO ROTATE AND AGGREGATE DATA FROM A SPREADSHEET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GB" dirty="0"/>
              <a:t>PIE CHART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GB" dirty="0"/>
              <a:t>VISUALIZATION: GRAPH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4400" y="685800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2592995"/>
              </p:ext>
            </p:extLst>
          </p:nvPr>
        </p:nvGraphicFramePr>
        <p:xfrm>
          <a:off x="2362200" y="1987420"/>
          <a:ext cx="7553325" cy="3956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0" y="228600"/>
            <a:ext cx="10058400" cy="145075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The graph illustrates the distribution of employees across various departments by employment type (Fixed Term, Permanent, Temporary). The data highlights that:</a:t>
            </a:r>
          </a:p>
          <a:p>
            <a:endParaRPr lang="en-GB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dirty="0"/>
              <a:t>Permanent employees dominate most departments, indicating a stable workforce with a focus on long-term employment.</a:t>
            </a:r>
          </a:p>
          <a:p>
            <a:pPr marL="201168" lvl="1" indent="0">
              <a:buClrTx/>
              <a:buNone/>
            </a:pPr>
            <a:endParaRPr lang="en-GB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dirty="0"/>
              <a:t>Fixed Term and Temporary roles are significantly fewer across all departments, suggesting limited reliance on short-term or temporary staffing.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dirty="0"/>
              <a:t>Departments like Engineering, Legal, and Sales have a notably higher number of Permanent employees, reflecting potential strategic priorities in these areas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37111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dirty="0"/>
              <a:t>PROJECT TITLE 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2041188" y="6473825"/>
            <a:ext cx="150812" cy="1905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524000" y="2747104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itka Text" pitchFamily="2" charset="0"/>
                <a:cs typeface="Times New Roman" panose="02020603050405020304" pitchFamily="18" charset="0"/>
              </a:rPr>
              <a:t>Employee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269076"/>
            <a:ext cx="3048000" cy="25889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725" y="6410325"/>
            <a:ext cx="3705225" cy="295275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2041188" y="6473825"/>
            <a:ext cx="150812" cy="1905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286000" y="1305727"/>
            <a:ext cx="5181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905000"/>
            <a:ext cx="2240280" cy="25115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3200" y="152400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PROBLEM	STATEMENT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914400" y="2133600"/>
            <a:ext cx="10058400" cy="4049625"/>
          </a:xfrm>
          <a:ln>
            <a:solidFill>
              <a:schemeClr val="bg2">
                <a:lumMod val="10000"/>
              </a:schemeClr>
            </a:solidFill>
          </a:ln>
        </p:spPr>
        <p:txBody>
          <a:bodyPr anchor="ctr"/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This analysis evaluates the performance of employees over the past [time period, e.g., quarter, year] to identify strengths, areas for improvement, and development needs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It include productivity, quality of work, attendance, teamwork, and adherence to company values.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dirty="0"/>
              <a:t> Highlighted the top-performing employees and teams, showcasing exceptional contributions and achievements.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dirty="0"/>
              <a:t> Identified common challenges faced by employees, such as skill gaps, time management, and communication issues.</a:t>
            </a:r>
            <a:endParaRPr lang="en-IN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IN" dirty="0"/>
              <a:t>It also analyse the time management of the employees to level up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339240"/>
            <a:ext cx="995363" cy="10770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80212" y="618630"/>
            <a:ext cx="10058400" cy="67069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dirty="0"/>
              <a:t>Slide explaining the methods used for performance analysis (e.g., data collection, rating scales, performance metrics)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dirty="0"/>
              <a:t>Where excel data set includes the data of the employee for the analysis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dirty="0"/>
              <a:t>Visual representation (e.g., bar chart, pie chart) to show the distribution of ratings across the organization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dirty="0"/>
              <a:t>It also includes the pivot table of the concern data of the employees, which also has slicer 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GB" dirty="0"/>
              <a:t>Visual representation (e.g., </a:t>
            </a:r>
            <a:r>
              <a:rPr lang="en-GB" dirty="0" err="1"/>
              <a:t>heatmap</a:t>
            </a:r>
            <a:r>
              <a:rPr lang="en-GB" dirty="0"/>
              <a:t> or grouped bar chart) to show which teams or departments have the highest and lowest performance ratings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153400" y="5587157"/>
            <a:ext cx="1312025" cy="365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smtClean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008" y="4863257"/>
            <a:ext cx="1828800" cy="14478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86200" y="490213"/>
            <a:ext cx="10058400" cy="1247777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25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33600" y="2137952"/>
            <a:ext cx="10058400" cy="4023360"/>
          </a:xfrm>
        </p:spPr>
        <p:txBody>
          <a:bodyPr anchor="ctr">
            <a:normAutofit/>
          </a:bodyPr>
          <a:lstStyle/>
          <a:p>
            <a:pPr marL="681228" lvl="2" indent="-342900">
              <a:buClrTx/>
              <a:buFont typeface="Arial" panose="020B0604020202020204" pitchFamily="34" charset="0"/>
              <a:buChar char="•"/>
            </a:pPr>
            <a:r>
              <a:rPr lang="en-IN" sz="1800" dirty="0"/>
              <a:t>Senior Management/Executives</a:t>
            </a:r>
          </a:p>
          <a:p>
            <a:pPr marL="681228" lvl="2" indent="-342900">
              <a:buClrTx/>
              <a:buFont typeface="Arial" panose="020B0604020202020204" pitchFamily="34" charset="0"/>
              <a:buChar char="•"/>
            </a:pPr>
            <a:r>
              <a:rPr lang="en-IN" sz="1800" dirty="0"/>
              <a:t>Human Resources (HR) Team</a:t>
            </a:r>
          </a:p>
          <a:p>
            <a:pPr marL="681228" lvl="2" indent="-342900">
              <a:buClrTx/>
              <a:buFont typeface="Arial" panose="020B0604020202020204" pitchFamily="34" charset="0"/>
              <a:buChar char="•"/>
            </a:pPr>
            <a:r>
              <a:rPr lang="en-IN" sz="1800" dirty="0"/>
              <a:t>Department Heads/Team Leaders</a:t>
            </a:r>
          </a:p>
          <a:p>
            <a:pPr marL="681228" lvl="2" indent="-342900">
              <a:buClrTx/>
              <a:buFont typeface="Arial" panose="020B0604020202020204" pitchFamily="34" charset="0"/>
              <a:buChar char="•"/>
            </a:pPr>
            <a:r>
              <a:rPr lang="en-IN" sz="1800" dirty="0"/>
              <a:t>Board of Directors</a:t>
            </a:r>
          </a:p>
          <a:p>
            <a:pPr marL="681228" lvl="2" indent="-342900">
              <a:buClrTx/>
              <a:buFont typeface="Arial" panose="020B0604020202020204" pitchFamily="34" charset="0"/>
              <a:buChar char="•"/>
            </a:pPr>
            <a:r>
              <a:rPr lang="en-IN" sz="1800" dirty="0"/>
              <a:t>Finance Department</a:t>
            </a:r>
          </a:p>
          <a:p>
            <a:pPr marL="681228" lvl="2" indent="-342900">
              <a:buClrTx/>
              <a:buFont typeface="Arial" panose="020B0604020202020204" pitchFamily="34" charset="0"/>
              <a:buChar char="•"/>
            </a:pPr>
            <a:r>
              <a:rPr lang="en-IN" sz="1800" dirty="0"/>
              <a:t>Consultants/External Advisors</a:t>
            </a:r>
          </a:p>
          <a:p>
            <a:pPr marL="681228" lvl="2" indent="-342900">
              <a:buClrTx/>
              <a:buFont typeface="Arial" panose="020B0604020202020204" pitchFamily="34" charset="0"/>
              <a:buChar char="•"/>
            </a:pPr>
            <a:r>
              <a:rPr lang="en-IN" sz="1800" dirty="0"/>
              <a:t>Compensation and Benefits Teams</a:t>
            </a:r>
          </a:p>
          <a:p>
            <a:pPr marL="205740" indent="-342900">
              <a:buClrTx/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2667000"/>
            <a:ext cx="2539682" cy="25396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57400" y="521974"/>
            <a:ext cx="10058400" cy="145075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0" y="2801550"/>
            <a:ext cx="10058400" cy="402336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IN" dirty="0"/>
              <a:t>Used conditional formatting to highlight the analysing data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dirty="0"/>
              <a:t>Used formula for performance analysis of each employee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dirty="0"/>
              <a:t>Used pivot table (</a:t>
            </a:r>
            <a:r>
              <a:rPr lang="en-GB" dirty="0"/>
              <a:t>Employee ID, Employee name, department, Role ,Employee Type (e.g., Full-time, Part-time)Performance Rating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GB" dirty="0"/>
              <a:t>Used graph for data visualization</a:t>
            </a:r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609" y="4216916"/>
            <a:ext cx="1828460" cy="18284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609600"/>
            <a:ext cx="10058400" cy="1450757"/>
          </a:xfrm>
        </p:spPr>
        <p:txBody>
          <a:bodyPr anchor="ctr"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0" y="2209800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buClrTx/>
              <a:buNone/>
            </a:pPr>
            <a:r>
              <a:rPr lang="en-GB" dirty="0"/>
              <a:t>Employee master data</a:t>
            </a:r>
            <a:endParaRPr lang="en-IN" dirty="0"/>
          </a:p>
          <a:p>
            <a:pPr marL="806958" lvl="1" indent="-514350">
              <a:buClrTx/>
              <a:buFont typeface="Arial" panose="020B0604020202020204" pitchFamily="34" charset="0"/>
              <a:buChar char="•"/>
            </a:pPr>
            <a:r>
              <a:rPr lang="en-GB" dirty="0"/>
              <a:t>Employer ID	</a:t>
            </a:r>
          </a:p>
          <a:p>
            <a:pPr marL="806958" lvl="1" indent="-514350">
              <a:buClrTx/>
              <a:buFont typeface="Arial" panose="020B0604020202020204" pitchFamily="34" charset="0"/>
              <a:buChar char="•"/>
            </a:pPr>
            <a:r>
              <a:rPr lang="en-GB" dirty="0"/>
              <a:t>Name</a:t>
            </a:r>
          </a:p>
          <a:p>
            <a:pPr marL="806958" lvl="1" indent="-514350">
              <a:buClrTx/>
              <a:buFont typeface="Arial" panose="020B0604020202020204" pitchFamily="34" charset="0"/>
              <a:buChar char="•"/>
            </a:pPr>
            <a:r>
              <a:rPr lang="en-GB" dirty="0"/>
              <a:t>	Gender	</a:t>
            </a:r>
          </a:p>
          <a:p>
            <a:pPr marL="806958" lvl="1" indent="-514350">
              <a:buClrTx/>
              <a:buFont typeface="Arial" panose="020B0604020202020204" pitchFamily="34" charset="0"/>
              <a:buChar char="•"/>
            </a:pPr>
            <a:r>
              <a:rPr lang="en-GB" dirty="0"/>
              <a:t>Department	</a:t>
            </a:r>
          </a:p>
          <a:p>
            <a:pPr marL="806958" lvl="1" indent="-514350">
              <a:buClrTx/>
              <a:buFont typeface="Arial" panose="020B0604020202020204" pitchFamily="34" charset="0"/>
              <a:buChar char="•"/>
            </a:pPr>
            <a:r>
              <a:rPr lang="en-GB" dirty="0"/>
              <a:t>Salary	</a:t>
            </a:r>
          </a:p>
          <a:p>
            <a:pPr marL="806958" lvl="1" indent="-514350">
              <a:buClrTx/>
              <a:buFont typeface="Arial" panose="020B0604020202020204" pitchFamily="34" charset="0"/>
              <a:buChar char="•"/>
            </a:pPr>
            <a:r>
              <a:rPr lang="en-GB" dirty="0"/>
              <a:t>Start Date	FTE	</a:t>
            </a:r>
          </a:p>
          <a:p>
            <a:pPr marL="806958" lvl="1" indent="-514350">
              <a:buClrTx/>
              <a:buFont typeface="Arial" panose="020B0604020202020204" pitchFamily="34" charset="0"/>
              <a:buChar char="•"/>
            </a:pPr>
            <a:r>
              <a:rPr lang="en-GB" dirty="0"/>
              <a:t>Employee type	</a:t>
            </a:r>
          </a:p>
          <a:p>
            <a:pPr marL="806958" lvl="1" indent="-514350">
              <a:buClrTx/>
              <a:buFont typeface="Arial" panose="020B0604020202020204" pitchFamily="34" charset="0"/>
              <a:buChar char="•"/>
            </a:pPr>
            <a:r>
              <a:rPr lang="en-GB" dirty="0"/>
              <a:t>Work location	</a:t>
            </a:r>
          </a:p>
          <a:p>
            <a:pPr marL="806958" lvl="1" indent="-514350">
              <a:buClrTx/>
              <a:buFont typeface="Arial" panose="020B0604020202020204" pitchFamily="34" charset="0"/>
              <a:buChar char="•"/>
            </a:pPr>
            <a:r>
              <a:rPr lang="en-GB" dirty="0"/>
              <a:t>current employee rating </a:t>
            </a:r>
          </a:p>
          <a:p>
            <a:pPr marL="578358" lvl="1" indent="-285750">
              <a:buClrTx/>
              <a:buFont typeface="Arial" panose="020B0604020202020204" pitchFamily="34" charset="0"/>
              <a:buChar char="•"/>
            </a:pPr>
            <a:r>
              <a:rPr lang="en-GB" dirty="0"/>
              <a:t>	performance level</a:t>
            </a:r>
          </a:p>
          <a:p>
            <a:pPr marL="806958" lvl="1" indent="-514350">
              <a:buClrTx/>
              <a:buFont typeface="+mj-lt"/>
              <a:buAutoNum type="romanUcPeriod"/>
            </a:pPr>
            <a:endParaRPr lang="en-GB" dirty="0"/>
          </a:p>
          <a:p>
            <a:pPr marL="292608" lvl="1" indent="0">
              <a:buClrTx/>
              <a:buNone/>
            </a:pPr>
            <a:r>
              <a:rPr lang="en-GB" dirty="0"/>
              <a:t>       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590800"/>
            <a:ext cx="2514600" cy="227522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3200" y="561220"/>
            <a:ext cx="10058400" cy="1450757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42384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886200" y="2637173"/>
            <a:ext cx="4312920" cy="2440482"/>
          </a:xfrm>
          <a:prstGeom prst="wedgeEllipseCallou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Performance level =_</a:t>
            </a:r>
            <a:r>
              <a:rPr lang="en-GB" dirty="0" err="1"/>
              <a:t>xlfn.IFS</a:t>
            </a:r>
            <a:r>
              <a:rPr lang="en-GB" dirty="0"/>
              <a:t>(J2&gt;=5,"VERY HIGH",J2&gt;=4,"HIGH",J2&gt;=3,"MED",TRUE,"LOW")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544</TotalTime>
  <Words>603</Words>
  <Application>Microsoft Office PowerPoint</Application>
  <PresentationFormat>Widescreen</PresentationFormat>
  <Paragraphs>91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</vt:lpstr>
      <vt:lpstr>EMPLOYEE DATA ANALYSIS USING EXCEL 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919363591518</cp:lastModifiedBy>
  <cp:revision>42</cp:revision>
  <dcterms:created xsi:type="dcterms:W3CDTF">2024-03-29T15:07:22Z</dcterms:created>
  <dcterms:modified xsi:type="dcterms:W3CDTF">2024-09-09T03:07:31Z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