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414" r:id="rId5"/>
    <p:sldId id="402" r:id="rId6"/>
    <p:sldId id="415" r:id="rId7"/>
    <p:sldId id="403" r:id="rId8"/>
    <p:sldId id="413" r:id="rId9"/>
    <p:sldId id="405" r:id="rId10"/>
    <p:sldId id="406" r:id="rId11"/>
    <p:sldId id="407" r:id="rId12"/>
    <p:sldId id="408" r:id="rId13"/>
    <p:sldId id="409" r:id="rId14"/>
    <p:sldId id="411" r:id="rId15"/>
    <p:sldId id="412" r:id="rId16"/>
    <p:sldId id="391" r:id="rId17"/>
    <p:sldId id="392" r:id="rId18"/>
    <p:sldId id="315" r:id="rId19"/>
    <p:sldId id="31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DATHESH GP" initials="RG" lastIdx="1" clrIdx="0">
    <p:extLst>
      <p:ext uri="{19B8F6BF-5375-455C-9EA6-DF929625EA0E}">
        <p15:presenceInfo xmlns:p15="http://schemas.microsoft.com/office/powerpoint/2012/main" userId="a74d4e0bcc64dd72" providerId="Windows Live"/>
      </p:ext>
    </p:extLst>
  </p:cmAuthor>
  <p:cmAuthor id="2" name="Raghudathesh G P [MAHE-MSOIS]" initials="RGP[" lastIdx="1" clrIdx="1">
    <p:extLst>
      <p:ext uri="{19B8F6BF-5375-455C-9EA6-DF929625EA0E}">
        <p15:presenceInfo xmlns:p15="http://schemas.microsoft.com/office/powerpoint/2012/main" userId="Raghudathesh G P [MAHE-MSO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44" autoAdjust="0"/>
    <p:restoredTop sz="94259" autoAdjust="0"/>
  </p:normalViewPr>
  <p:slideViewPr>
    <p:cSldViewPr>
      <p:cViewPr varScale="1">
        <p:scale>
          <a:sx n="80" d="100"/>
          <a:sy n="80" d="100"/>
        </p:scale>
        <p:origin x="193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4"/>
    </p:cViewPr>
  </p:notesTextViewPr>
  <p:sorterViewPr>
    <p:cViewPr>
      <p:scale>
        <a:sx n="66" d="100"/>
        <a:sy n="66" d="100"/>
      </p:scale>
      <p:origin x="0" y="546"/>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805AF6-C55D-4B29-88D9-0C48D54F3BEF}" type="datetimeFigureOut">
              <a:rPr lang="en-US" smtClean="0"/>
              <a:pPr/>
              <a:t>9/5/2023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79E24-26C9-4028-974C-D1109146F4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279E24-26C9-4028-974C-D1109146F40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E279E24-26C9-4028-974C-D1109146F40B}"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pPr/>
              <a:t>5</a:t>
            </a:fld>
            <a:endParaRPr lang="en-US" dirty="0"/>
          </a:p>
        </p:txBody>
      </p:sp>
    </p:spTree>
    <p:extLst>
      <p:ext uri="{BB962C8B-B14F-4D97-AF65-F5344CB8AC3E}">
        <p14:creationId xmlns:p14="http://schemas.microsoft.com/office/powerpoint/2010/main" val="1787242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Weak or misconfigured access controls can lead to unauthorized users gaining access to sensitive data.</a:t>
            </a:r>
          </a:p>
          <a:p>
            <a:pPr marL="228600" indent="-228600">
              <a:buAutoNum type="arabicPeriod"/>
            </a:pPr>
            <a:r>
              <a:rPr lang="en-US" dirty="0"/>
              <a:t>Attackers may use phishing emails or social engineering tactics to trick users into revealing their cloud credentials. </a:t>
            </a:r>
          </a:p>
          <a:p>
            <a:pPr marL="228600" indent="-228600">
              <a:buAutoNum type="arabicPeriod"/>
            </a:pPr>
            <a:r>
              <a:rPr lang="en-US" dirty="0"/>
              <a:t> Employee training and awareness programs are essential to reduce this risk.</a:t>
            </a:r>
          </a:p>
          <a:p>
            <a:pPr marL="228600" indent="-228600">
              <a:buAutoNum type="arabicPeriod"/>
            </a:pPr>
            <a:r>
              <a:rPr lang="en-US" dirty="0"/>
              <a:t>Public cloud providers offer storage services like Amazon S3 or Google Cloud Storage, which can be configured to be publicly accessible if not properly configured. Capital one </a:t>
            </a:r>
          </a:p>
          <a:p>
            <a:pPr marL="228600" indent="-228600">
              <a:buAutoNum type="arabicPeriod"/>
            </a:pPr>
            <a:endParaRPr lang="en-US" dirty="0"/>
          </a:p>
          <a:p>
            <a:pPr marL="228600" indent="-228600">
              <a:buAutoNum type="arabicPeriod"/>
            </a:pPr>
            <a:r>
              <a:rPr lang="en-US" dirty="0"/>
              <a:t>Regularly review and audit the configuration of storage buckets to ensure they are not publicly accessible when they shouldn't be.</a:t>
            </a:r>
          </a:p>
          <a:p>
            <a:pPr marL="228600" indent="-228600">
              <a:buAutoNum type="arabicPeriod"/>
            </a:pPr>
            <a:r>
              <a:rPr lang="en-IN" dirty="0"/>
              <a:t>Data Exposure:</a:t>
            </a:r>
          </a:p>
        </p:txBody>
      </p:sp>
      <p:sp>
        <p:nvSpPr>
          <p:cNvPr id="4" name="Slide Number Placeholder 3"/>
          <p:cNvSpPr>
            <a:spLocks noGrp="1"/>
          </p:cNvSpPr>
          <p:nvPr>
            <p:ph type="sldNum" sz="quarter" idx="5"/>
          </p:nvPr>
        </p:nvSpPr>
        <p:spPr/>
        <p:txBody>
          <a:bodyPr/>
          <a:lstStyle/>
          <a:p>
            <a:fld id="{FE279E24-26C9-4028-974C-D1109146F40B}" type="slidenum">
              <a:rPr lang="en-US" smtClean="0"/>
              <a:pPr/>
              <a:t>7</a:t>
            </a:fld>
            <a:endParaRPr lang="en-US" dirty="0"/>
          </a:p>
        </p:txBody>
      </p:sp>
    </p:spTree>
    <p:extLst>
      <p:ext uri="{BB962C8B-B14F-4D97-AF65-F5344CB8AC3E}">
        <p14:creationId xmlns:p14="http://schemas.microsoft.com/office/powerpoint/2010/main" val="1997844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errors on the user’s side are unavoidable. That’s why enterprises must focus on creating an Incident Response Plan (IRP). Preparation,</a:t>
            </a:r>
            <a:r>
              <a:rPr lang="en-IN" b="1" i="0" dirty="0">
                <a:solidFill>
                  <a:srgbClr val="737373"/>
                </a:solidFill>
                <a:effectLst/>
                <a:latin typeface="Inter"/>
              </a:rPr>
              <a:t> Identification ,Containment ,Eradication,</a:t>
            </a:r>
          </a:p>
          <a:p>
            <a:r>
              <a:rPr lang="en-US" b="0" i="0" dirty="0">
                <a:solidFill>
                  <a:srgbClr val="737373"/>
                </a:solidFill>
                <a:effectLst/>
                <a:latin typeface="Inter"/>
              </a:rPr>
              <a:t>Only authorized people with a decryption key can decode and use the sensitive data.</a:t>
            </a:r>
          </a:p>
          <a:p>
            <a:r>
              <a:rPr lang="en-US" b="0" i="0" dirty="0">
                <a:solidFill>
                  <a:srgbClr val="737373"/>
                </a:solidFill>
                <a:effectLst/>
                <a:latin typeface="Inter"/>
              </a:rPr>
              <a:t>Device-based multi-factor authentication is generally more secure and can help prevent data breaches.</a:t>
            </a:r>
          </a:p>
          <a:p>
            <a:r>
              <a:rPr lang="en-US" b="0" i="0" dirty="0">
                <a:solidFill>
                  <a:srgbClr val="737373"/>
                </a:solidFill>
                <a:effectLst/>
                <a:latin typeface="Inter"/>
              </a:rPr>
              <a:t>Many hackers trick employees by sending phishing emails that appear authentic. Phishing emails often contain an untrustworthy link, and clicking it can compromise an organization’s data with cybercriminals. </a:t>
            </a:r>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pPr/>
              <a:t>8</a:t>
            </a:fld>
            <a:endParaRPr lang="en-US"/>
          </a:p>
        </p:txBody>
      </p:sp>
    </p:spTree>
    <p:extLst>
      <p:ext uri="{BB962C8B-B14F-4D97-AF65-F5344CB8AC3E}">
        <p14:creationId xmlns:p14="http://schemas.microsoft.com/office/powerpoint/2010/main" val="4151921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APIs facilitate the seamless integration and interoperability of various services, allowing them to work together to deliver a cohesive and powerful computing experience.</a:t>
            </a:r>
          </a:p>
          <a:p>
            <a:pPr marL="228600" indent="-228600">
              <a:buAutoNum type="arabicPeriod"/>
            </a:pPr>
            <a:r>
              <a:rPr lang="en-US" dirty="0"/>
              <a:t>These vulnerabilities can expose sensitive data and give huge access to cloud, compromise system integrity, and result in unauthorized access or other security breaches. </a:t>
            </a:r>
          </a:p>
          <a:p>
            <a:pPr marL="228600" indent="-228600">
              <a:buAutoNum type="arabicPeriod"/>
            </a:pPr>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pPr/>
              <a:t>9</a:t>
            </a:fld>
            <a:endParaRPr lang="en-US"/>
          </a:p>
        </p:txBody>
      </p:sp>
    </p:spTree>
    <p:extLst>
      <p:ext uri="{BB962C8B-B14F-4D97-AF65-F5344CB8AC3E}">
        <p14:creationId xmlns:p14="http://schemas.microsoft.com/office/powerpoint/2010/main" val="8183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2018, it was discovered that Facebook's Graph API had a vulnerability that allowed unauthorized access to user data. The vulnerability arose from an inherent flaw in the API's design, which enabled malicious actors to obtain user data without explicit consent.</a:t>
            </a:r>
          </a:p>
          <a:p>
            <a:r>
              <a:rPr lang="en-IN" b="1" i="0" dirty="0">
                <a:effectLst/>
                <a:latin typeface="Söhne"/>
              </a:rPr>
              <a:t>Data </a:t>
            </a:r>
            <a:r>
              <a:rPr lang="en-IN" b="1" i="0" dirty="0" err="1">
                <a:effectLst/>
                <a:latin typeface="Söhne"/>
              </a:rPr>
              <a:t>Breach:Reputation</a:t>
            </a:r>
            <a:r>
              <a:rPr lang="en-IN" b="1" i="0" dirty="0">
                <a:effectLst/>
                <a:latin typeface="Söhne"/>
              </a:rPr>
              <a:t> Damage</a:t>
            </a:r>
            <a:r>
              <a:rPr lang="en-US" b="1" i="0" dirty="0">
                <a:effectLst/>
                <a:latin typeface="Söhne"/>
              </a:rPr>
              <a:t>  </a:t>
            </a:r>
            <a:r>
              <a:rPr lang="en-US" b="0" i="0" dirty="0">
                <a:solidFill>
                  <a:srgbClr val="374151"/>
                </a:solidFill>
                <a:effectLst/>
                <a:latin typeface="Söhne"/>
              </a:rPr>
              <a:t>The Facebook and insecure API incident serves as a prominent example of the risks associated with insecure APIs in cloud-based platforms.</a:t>
            </a:r>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pPr/>
              <a:t>10</a:t>
            </a:fld>
            <a:endParaRPr lang="en-US" dirty="0"/>
          </a:p>
        </p:txBody>
      </p:sp>
    </p:spTree>
    <p:extLst>
      <p:ext uri="{BB962C8B-B14F-4D97-AF65-F5344CB8AC3E}">
        <p14:creationId xmlns:p14="http://schemas.microsoft.com/office/powerpoint/2010/main" val="316922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pPr/>
              <a:t>11</a:t>
            </a:fld>
            <a:endParaRPr lang="en-US" dirty="0"/>
          </a:p>
        </p:txBody>
      </p:sp>
    </p:spTree>
    <p:extLst>
      <p:ext uri="{BB962C8B-B14F-4D97-AF65-F5344CB8AC3E}">
        <p14:creationId xmlns:p14="http://schemas.microsoft.com/office/powerpoint/2010/main" val="2701028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Even though there are few limitations with cloud computing advantages outweigh the disadvantages and transitioning to the cloud has more benefits but we should overlook the security risks and follow the best security practices to </a:t>
            </a:r>
            <a:r>
              <a:rPr lang="en-IN"/>
              <a:t>enhance security .</a:t>
            </a:r>
            <a:endParaRPr lang="en-IN" dirty="0"/>
          </a:p>
        </p:txBody>
      </p:sp>
      <p:sp>
        <p:nvSpPr>
          <p:cNvPr id="4" name="Slide Number Placeholder 3"/>
          <p:cNvSpPr>
            <a:spLocks noGrp="1"/>
          </p:cNvSpPr>
          <p:nvPr>
            <p:ph type="sldNum" sz="quarter" idx="10"/>
          </p:nvPr>
        </p:nvSpPr>
        <p:spPr/>
        <p:txBody>
          <a:bodyPr/>
          <a:lstStyle/>
          <a:p>
            <a:fld id="{FE279E24-26C9-4028-974C-D1109146F40B}" type="slidenum">
              <a:rPr lang="en-US" smtClean="0"/>
              <a:pPr/>
              <a:t>16</a:t>
            </a:fld>
            <a:endParaRPr lang="en-US" dirty="0"/>
          </a:p>
        </p:txBody>
      </p:sp>
    </p:spTree>
    <p:extLst>
      <p:ext uri="{BB962C8B-B14F-4D97-AF65-F5344CB8AC3E}">
        <p14:creationId xmlns:p14="http://schemas.microsoft.com/office/powerpoint/2010/main" val="429242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0745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2465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4488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3963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0917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6422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5750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283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0142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4036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222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13545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Line 8"/>
          <p:cNvSpPr>
            <a:spLocks noChangeShapeType="1"/>
          </p:cNvSpPr>
          <p:nvPr/>
        </p:nvSpPr>
        <p:spPr bwMode="auto">
          <a:xfrm>
            <a:off x="0" y="723900"/>
            <a:ext cx="9169400" cy="0"/>
          </a:xfrm>
          <a:prstGeom prst="line">
            <a:avLst/>
          </a:prstGeom>
          <a:noFill/>
          <a:ln w="57150" cmpd="thinThick">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 name="Text Box 10"/>
          <p:cNvSpPr txBox="1">
            <a:spLocks noChangeArrowheads="1"/>
          </p:cNvSpPr>
          <p:nvPr/>
        </p:nvSpPr>
        <p:spPr bwMode="auto">
          <a:xfrm>
            <a:off x="0" y="6583363"/>
            <a:ext cx="9144000" cy="274637"/>
          </a:xfrm>
          <a:prstGeom prst="rect">
            <a:avLst/>
          </a:prstGeom>
          <a:solidFill>
            <a:srgbClr val="CC6600">
              <a:alpha val="8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a:p>
        </p:txBody>
      </p:sp>
      <p:sp>
        <p:nvSpPr>
          <p:cNvPr id="1029" name="Text Box 11"/>
          <p:cNvSpPr txBox="1">
            <a:spLocks noChangeArrowheads="1"/>
          </p:cNvSpPr>
          <p:nvPr/>
        </p:nvSpPr>
        <p:spPr bwMode="auto">
          <a:xfrm>
            <a:off x="0" y="6572250"/>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dirty="0"/>
              <a:t>Manipal School</a:t>
            </a:r>
            <a:r>
              <a:rPr lang="en-US" sz="1200" baseline="0" dirty="0"/>
              <a:t> of</a:t>
            </a:r>
            <a:r>
              <a:rPr lang="en-US" sz="1200" dirty="0"/>
              <a:t> Information Sciences, MAHE, Manipal</a:t>
            </a:r>
          </a:p>
        </p:txBody>
      </p:sp>
      <p:sp>
        <p:nvSpPr>
          <p:cNvPr id="1036" name="Rectangle 12"/>
          <p:cNvSpPr>
            <a:spLocks noGrp="1" noChangeArrowheads="1"/>
          </p:cNvSpPr>
          <p:nvPr>
            <p:ph type="sldNum" sz="quarter" idx="4"/>
          </p:nvPr>
        </p:nvSpPr>
        <p:spPr bwMode="auto">
          <a:xfrm>
            <a:off x="6629400" y="65532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pic>
        <p:nvPicPr>
          <p:cNvPr id="3" name="Picture 2" descr="A picture containing drawing, food, table&#10;&#10;Description automatically generated">
            <a:extLst>
              <a:ext uri="{FF2B5EF4-FFF2-40B4-BE49-F238E27FC236}">
                <a16:creationId xmlns:a16="http://schemas.microsoft.com/office/drawing/2014/main" id="{383AD160-C921-418A-A434-8575746F34D8}"/>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54" y="15789"/>
            <a:ext cx="595661" cy="66198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science/article/abs/pii/S1084804516301060" TargetMode="External"/><Relationship Id="rId2" Type="http://schemas.openxmlformats.org/officeDocument/2006/relationships/hyperlink" Target="https://link.springer.com/article/10.1186/1869-0238-4-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838200"/>
            <a:ext cx="8915400" cy="1600199"/>
          </a:xfrm>
        </p:spPr>
        <p:txBody>
          <a:bodyPr/>
          <a:lstStyle/>
          <a:p>
            <a:r>
              <a:rPr lang="en-US" sz="2800" b="1" dirty="0">
                <a:latin typeface="Calibri" panose="020F0502020204030204" pitchFamily="34" charset="0"/>
                <a:cs typeface="Calibri" panose="020F0502020204030204" pitchFamily="34" charset="0"/>
              </a:rPr>
              <a:t>Seminar Title</a:t>
            </a:r>
            <a:br>
              <a:rPr lang="en-US" sz="2800" b="1" dirty="0">
                <a:latin typeface="Calibri" panose="020F0502020204030204" pitchFamily="34" charset="0"/>
                <a:cs typeface="Calibri" panose="020F0502020204030204" pitchFamily="34" charset="0"/>
              </a:rPr>
            </a:br>
            <a:br>
              <a:rPr lang="en-US" sz="2800" dirty="0"/>
            </a:br>
            <a:r>
              <a:rPr lang="en-US" sz="2800" dirty="0">
                <a:latin typeface="Calibri" panose="020F0502020204030204" pitchFamily="34" charset="0"/>
                <a:ea typeface="Calibri" panose="020F0502020204030204" pitchFamily="34" charset="0"/>
                <a:cs typeface="Calibri" panose="020F0502020204030204" pitchFamily="34" charset="0"/>
              </a:rPr>
              <a:t>Security Issues in Cloud Computing </a:t>
            </a:r>
            <a:br>
              <a:rPr lang="en-US" sz="2800" b="1" dirty="0"/>
            </a:br>
            <a:endParaRPr lang="en-US" sz="2800" dirty="0"/>
          </a:p>
        </p:txBody>
      </p:sp>
      <p:sp>
        <p:nvSpPr>
          <p:cNvPr id="3" name="Subtitle 2"/>
          <p:cNvSpPr>
            <a:spLocks noGrp="1"/>
          </p:cNvSpPr>
          <p:nvPr>
            <p:ph type="subTitle" idx="1"/>
          </p:nvPr>
        </p:nvSpPr>
        <p:spPr>
          <a:xfrm>
            <a:off x="381000" y="1905001"/>
            <a:ext cx="8534400" cy="4296696"/>
          </a:xfrm>
        </p:spPr>
        <p:txBody>
          <a:bodyPr/>
          <a:lstStyle/>
          <a:p>
            <a:pPr>
              <a:spcBef>
                <a:spcPct val="50000"/>
              </a:spcBef>
            </a:pPr>
            <a:endParaRPr lang="en-US" sz="1800" i="1" dirty="0">
              <a:latin typeface="Calibri" panose="020F0502020204030204" pitchFamily="34" charset="0"/>
              <a:cs typeface="Calibri" panose="020F0502020204030204" pitchFamily="34" charset="0"/>
            </a:endParaRPr>
          </a:p>
          <a:p>
            <a:pPr>
              <a:spcBef>
                <a:spcPct val="50000"/>
              </a:spcBef>
            </a:pPr>
            <a:r>
              <a:rPr lang="en-US" sz="1800" i="1" dirty="0">
                <a:latin typeface="Calibri" panose="020F0502020204030204" pitchFamily="34" charset="0"/>
                <a:cs typeface="Calibri" panose="020F0502020204030204" pitchFamily="34" charset="0"/>
              </a:rPr>
              <a:t>By</a:t>
            </a:r>
          </a:p>
          <a:p>
            <a:pPr>
              <a:spcBef>
                <a:spcPct val="50000"/>
              </a:spcBef>
            </a:pPr>
            <a:r>
              <a:rPr lang="en-US" sz="1800" b="1" dirty="0">
                <a:solidFill>
                  <a:srgbClr val="993300"/>
                </a:solidFill>
                <a:latin typeface="Times New Roman" panose="02020603050405020304" pitchFamily="18" charset="0"/>
                <a:cs typeface="Times New Roman" panose="02020603050405020304" pitchFamily="18" charset="0"/>
              </a:rPr>
              <a:t>Nikitha M V </a:t>
            </a:r>
          </a:p>
          <a:p>
            <a:pPr>
              <a:spcBef>
                <a:spcPct val="50000"/>
              </a:spcBef>
            </a:pPr>
            <a:r>
              <a:rPr lang="en-US" sz="1800" b="1" dirty="0">
                <a:solidFill>
                  <a:srgbClr val="993300"/>
                </a:solidFill>
                <a:latin typeface="Times New Roman" panose="02020603050405020304" pitchFamily="18" charset="0"/>
                <a:cs typeface="Times New Roman" panose="02020603050405020304" pitchFamily="18" charset="0"/>
              </a:rPr>
              <a:t>231047013</a:t>
            </a:r>
          </a:p>
          <a:p>
            <a:pPr>
              <a:spcBef>
                <a:spcPct val="50000"/>
              </a:spcBef>
            </a:pPr>
            <a:r>
              <a:rPr lang="en-US" sz="1800" b="1" dirty="0">
                <a:solidFill>
                  <a:srgbClr val="993300"/>
                </a:solidFill>
                <a:latin typeface="Times New Roman" panose="02020603050405020304" pitchFamily="18" charset="0"/>
                <a:cs typeface="Times New Roman" panose="02020603050405020304" pitchFamily="18" charset="0"/>
              </a:rPr>
              <a:t>ME –Cloud Computing </a:t>
            </a:r>
          </a:p>
          <a:p>
            <a:pPr>
              <a:spcBef>
                <a:spcPct val="50000"/>
              </a:spcBef>
            </a:pPr>
            <a:r>
              <a:rPr lang="en-US" sz="1800" i="1" dirty="0">
                <a:latin typeface="Calibri" panose="020F0502020204030204" pitchFamily="34" charset="0"/>
                <a:cs typeface="Calibri" panose="020F0502020204030204" pitchFamily="34" charset="0"/>
              </a:rPr>
              <a:t> </a:t>
            </a:r>
            <a:endParaRPr lang="en-US" sz="1400" i="1"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a:t>
            </a:fld>
            <a:endParaRPr lang="en-US" dirty="0"/>
          </a:p>
        </p:txBody>
      </p:sp>
      <p:sp>
        <p:nvSpPr>
          <p:cNvPr id="5" name="Rectangle 4"/>
          <p:cNvSpPr/>
          <p:nvPr/>
        </p:nvSpPr>
        <p:spPr>
          <a:xfrm>
            <a:off x="6281807" y="224135"/>
            <a:ext cx="2862194" cy="523220"/>
          </a:xfrm>
          <a:prstGeom prst="rect">
            <a:avLst/>
          </a:prstGeom>
        </p:spPr>
        <p:txBody>
          <a:bodyPr wrap="none">
            <a:spAutoFit/>
          </a:bodyPr>
          <a:lstStyle/>
          <a:p>
            <a:pPr algn="r">
              <a:spcBef>
                <a:spcPct val="50000"/>
              </a:spcBef>
            </a:pPr>
            <a:r>
              <a:rPr lang="en-US" sz="2800" b="1" dirty="0">
                <a:solidFill>
                  <a:srgbClr val="CC6600"/>
                </a:solidFill>
                <a:latin typeface="Calibri" panose="020F0502020204030204" pitchFamily="34" charset="0"/>
                <a:cs typeface="Calibri" panose="020F0502020204030204" pitchFamily="34" charset="0"/>
              </a:rPr>
              <a:t>Technical Seminar</a:t>
            </a:r>
          </a:p>
        </p:txBody>
      </p:sp>
      <p:sp>
        <p:nvSpPr>
          <p:cNvPr id="6" name="Rectangle 5">
            <a:extLst>
              <a:ext uri="{FF2B5EF4-FFF2-40B4-BE49-F238E27FC236}">
                <a16:creationId xmlns:a16="http://schemas.microsoft.com/office/drawing/2014/main" id="{17E2FD56-EEE4-4CB7-B4A6-60E5600032EF}"/>
              </a:ext>
            </a:extLst>
          </p:cNvPr>
          <p:cNvSpPr/>
          <p:nvPr/>
        </p:nvSpPr>
        <p:spPr>
          <a:xfrm>
            <a:off x="3124200" y="3866926"/>
            <a:ext cx="2895600" cy="723275"/>
          </a:xfrm>
          <a:prstGeom prst="rect">
            <a:avLst/>
          </a:prstGeom>
        </p:spPr>
        <p:txBody>
          <a:bodyPr wrap="square">
            <a:spAutoFit/>
          </a:bodyPr>
          <a:lstStyle/>
          <a:p>
            <a:pPr>
              <a:spcBef>
                <a:spcPct val="50000"/>
              </a:spcBef>
            </a:pPr>
            <a:r>
              <a:rPr lang="en-US" sz="2000" b="1" i="1" dirty="0">
                <a:latin typeface="Calibri" panose="020F0502020204030204" pitchFamily="34" charset="0"/>
                <a:cs typeface="Calibri" panose="020F0502020204030204" pitchFamily="34" charset="0"/>
              </a:rPr>
              <a:t>Under the guidance of</a:t>
            </a:r>
          </a:p>
          <a:p>
            <a:pPr>
              <a:spcBef>
                <a:spcPct val="50000"/>
              </a:spcBef>
            </a:pPr>
            <a:endParaRPr lang="en-US" sz="1400" i="1" dirty="0"/>
          </a:p>
        </p:txBody>
      </p:sp>
      <p:graphicFrame>
        <p:nvGraphicFramePr>
          <p:cNvPr id="7" name="Table 7">
            <a:extLst>
              <a:ext uri="{FF2B5EF4-FFF2-40B4-BE49-F238E27FC236}">
                <a16:creationId xmlns:a16="http://schemas.microsoft.com/office/drawing/2014/main" id="{C5D8DCD4-2622-4F79-81B1-3DBD7577B652}"/>
              </a:ext>
            </a:extLst>
          </p:cNvPr>
          <p:cNvGraphicFramePr>
            <a:graphicFrameLocks noGrp="1"/>
          </p:cNvGraphicFramePr>
          <p:nvPr>
            <p:extLst>
              <p:ext uri="{D42A27DB-BD31-4B8C-83A1-F6EECF244321}">
                <p14:modId xmlns:p14="http://schemas.microsoft.com/office/powerpoint/2010/main" val="1601669546"/>
              </p:ext>
            </p:extLst>
          </p:nvPr>
        </p:nvGraphicFramePr>
        <p:xfrm>
          <a:off x="304800" y="4328652"/>
          <a:ext cx="8581136" cy="2124460"/>
        </p:xfrm>
        <a:graphic>
          <a:graphicData uri="http://schemas.openxmlformats.org/drawingml/2006/table">
            <a:tbl>
              <a:tblPr firstRow="1" bandRow="1">
                <a:tableStyleId>{2D5ABB26-0587-4C30-8999-92F81FD0307C}</a:tableStyleId>
              </a:tblPr>
              <a:tblGrid>
                <a:gridCol w="4313936">
                  <a:extLst>
                    <a:ext uri="{9D8B030D-6E8A-4147-A177-3AD203B41FA5}">
                      <a16:colId xmlns:a16="http://schemas.microsoft.com/office/drawing/2014/main" val="1380586753"/>
                    </a:ext>
                  </a:extLst>
                </a:gridCol>
                <a:gridCol w="4267200">
                  <a:extLst>
                    <a:ext uri="{9D8B030D-6E8A-4147-A177-3AD203B41FA5}">
                      <a16:colId xmlns:a16="http://schemas.microsoft.com/office/drawing/2014/main" val="1026407157"/>
                    </a:ext>
                  </a:extLst>
                </a:gridCol>
              </a:tblGrid>
              <a:tr h="318205">
                <a:tc>
                  <a:txBody>
                    <a:bodyPr/>
                    <a:lstStyle/>
                    <a:p>
                      <a:pPr marL="0" indent="0" algn="l" defTabSz="914400" rtl="0" eaLnBrk="1" fontAlgn="base" latinLnBrk="0" hangingPunct="1">
                        <a:spcBef>
                          <a:spcPct val="20000"/>
                        </a:spcBef>
                        <a:spcAft>
                          <a:spcPct val="0"/>
                        </a:spcAft>
                        <a:buNone/>
                      </a:pPr>
                      <a:r>
                        <a:rPr lang="en-IN" sz="2000" b="1" kern="1200" dirty="0">
                          <a:solidFill>
                            <a:srgbClr val="993300"/>
                          </a:solidFill>
                          <a:latin typeface="Calibri" panose="020F0502020204030204" pitchFamily="34" charset="0"/>
                          <a:ea typeface="+mn-ea"/>
                          <a:cs typeface="Calibri" panose="020F0502020204030204" pitchFamily="34" charset="0"/>
                        </a:rPr>
                        <a:t>Panel Member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rtl="0" eaLnBrk="1" fontAlgn="base" hangingPunct="1">
                        <a:spcBef>
                          <a:spcPct val="20000"/>
                        </a:spcBef>
                        <a:spcAft>
                          <a:spcPct val="0"/>
                        </a:spcAft>
                        <a:buNone/>
                      </a:pPr>
                      <a:r>
                        <a:rPr lang="en-IN" sz="2000" b="1" kern="1200" dirty="0">
                          <a:solidFill>
                            <a:srgbClr val="993300"/>
                          </a:solidFill>
                          <a:latin typeface="Calibri" panose="020F0502020204030204" pitchFamily="34" charset="0"/>
                          <a:ea typeface="+mn-ea"/>
                          <a:cs typeface="Calibri" panose="020F0502020204030204" pitchFamily="34" charset="0"/>
                        </a:rPr>
                        <a:t>Panel Member 2</a:t>
                      </a:r>
                      <a:r>
                        <a:rPr lang="en-IN" sz="2000" b="1" dirty="0">
                          <a:solidFill>
                            <a:srgbClr val="993300"/>
                          </a:solidFill>
                          <a:latin typeface="Calibri" panose="020F0502020204030204" pitchFamily="34" charset="0"/>
                          <a:ea typeface="+mn-ea"/>
                          <a:cs typeface="Calibri" panose="020F050202020403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210741"/>
                  </a:ext>
                </a:extLst>
              </a:tr>
              <a:tr h="318205">
                <a:tc>
                  <a:txBody>
                    <a:bodyPr/>
                    <a:lstStyle/>
                    <a:p>
                      <a:pPr marL="0" indent="0" algn="l" defTabSz="914400" rtl="0" eaLnBrk="1" fontAlgn="base" latinLnBrk="0" hangingPunct="1">
                        <a:spcBef>
                          <a:spcPct val="20000"/>
                        </a:spcBef>
                        <a:spcAft>
                          <a:spcPct val="0"/>
                        </a:spcAft>
                        <a:buNone/>
                      </a:pPr>
                      <a:r>
                        <a:rPr lang="en-IN" sz="2000" b="1" kern="1200" dirty="0">
                          <a:solidFill>
                            <a:srgbClr val="993300"/>
                          </a:solidFill>
                          <a:latin typeface="Calibri" panose="020F0502020204030204" pitchFamily="34" charset="0"/>
                          <a:ea typeface="+mn-ea"/>
                          <a:cs typeface="Calibri" panose="020F0502020204030204" pitchFamily="34" charset="0"/>
                        </a:rPr>
                        <a:t>Prof. Dr Darryl </a:t>
                      </a:r>
                      <a:r>
                        <a:rPr lang="en-IN" sz="2000" b="1" kern="1200" dirty="0" err="1">
                          <a:solidFill>
                            <a:srgbClr val="993300"/>
                          </a:solidFill>
                          <a:latin typeface="Calibri" panose="020F0502020204030204" pitchFamily="34" charset="0"/>
                          <a:ea typeface="+mn-ea"/>
                          <a:cs typeface="Calibri" panose="020F0502020204030204" pitchFamily="34" charset="0"/>
                        </a:rPr>
                        <a:t>Jeethesh</a:t>
                      </a:r>
                      <a:r>
                        <a:rPr lang="en-IN" sz="2000" b="1" kern="1200" dirty="0">
                          <a:solidFill>
                            <a:srgbClr val="993300"/>
                          </a:solidFill>
                          <a:latin typeface="Calibri" panose="020F0502020204030204" pitchFamily="34" charset="0"/>
                          <a:ea typeface="+mn-ea"/>
                          <a:cs typeface="Calibri" panose="020F0502020204030204" pitchFamily="34" charset="0"/>
                        </a:rPr>
                        <a:t> Dsouza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defTabSz="914400" rtl="0" eaLnBrk="1" fontAlgn="base" latinLnBrk="0" hangingPunct="1">
                        <a:spcBef>
                          <a:spcPct val="20000"/>
                        </a:spcBef>
                        <a:spcAft>
                          <a:spcPct val="0"/>
                        </a:spcAft>
                        <a:buNone/>
                      </a:pPr>
                      <a:r>
                        <a:rPr lang="en-IN" sz="2000" b="1" kern="1200" dirty="0">
                          <a:solidFill>
                            <a:srgbClr val="993300"/>
                          </a:solidFill>
                          <a:latin typeface="Calibri" panose="020F0502020204030204" pitchFamily="34" charset="0"/>
                          <a:ea typeface="+mn-ea"/>
                          <a:cs typeface="Calibri" panose="020F0502020204030204" pitchFamily="34" charset="0"/>
                        </a:rPr>
                        <a:t>Prof. Mr </a:t>
                      </a:r>
                      <a:r>
                        <a:rPr lang="en-IN" sz="2000" b="1" kern="1200" dirty="0" err="1">
                          <a:solidFill>
                            <a:srgbClr val="993300"/>
                          </a:solidFill>
                          <a:latin typeface="Calibri" panose="020F0502020204030204" pitchFamily="34" charset="0"/>
                          <a:ea typeface="+mn-ea"/>
                          <a:cs typeface="Calibri" panose="020F0502020204030204" pitchFamily="34" charset="0"/>
                        </a:rPr>
                        <a:t>Sreepathy</a:t>
                      </a:r>
                      <a:r>
                        <a:rPr lang="en-IN" sz="2000" b="1" kern="1200" dirty="0">
                          <a:solidFill>
                            <a:srgbClr val="993300"/>
                          </a:solidFill>
                          <a:latin typeface="Calibri" panose="020F0502020204030204" pitchFamily="34" charset="0"/>
                          <a:ea typeface="+mn-ea"/>
                          <a:cs typeface="Calibri" panose="020F0502020204030204" pitchFamily="34" charset="0"/>
                        </a:rPr>
                        <a:t> H V</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8004680"/>
                  </a:ext>
                </a:extLst>
              </a:tr>
              <a:tr h="378673">
                <a:tc>
                  <a:txBody>
                    <a:bodyPr/>
                    <a:lstStyle/>
                    <a:p>
                      <a:pPr marL="0" indent="0" algn="l" defTabSz="914400" rtl="0" eaLnBrk="1" fontAlgn="base" latinLnBrk="0" hangingPunct="1">
                        <a:spcBef>
                          <a:spcPct val="20000"/>
                        </a:spcBef>
                        <a:spcAft>
                          <a:spcPct val="0"/>
                        </a:spcAft>
                        <a:buNone/>
                      </a:pPr>
                      <a:r>
                        <a:rPr lang="en-US" sz="2000" kern="1200" dirty="0">
                          <a:solidFill>
                            <a:schemeClr val="accent4">
                              <a:lumMod val="95000"/>
                              <a:lumOff val="5000"/>
                            </a:schemeClr>
                          </a:solidFill>
                          <a:latin typeface="Calibri" panose="020F0502020204030204" pitchFamily="34" charset="0"/>
                          <a:ea typeface="+mn-ea"/>
                          <a:cs typeface="Calibri" panose="020F0502020204030204" pitchFamily="34" charset="0"/>
                        </a:rPr>
                        <a:t>Associate Professor</a:t>
                      </a:r>
                      <a:endParaRPr lang="en-IN" sz="2000" kern="1200" dirty="0">
                        <a:solidFill>
                          <a:schemeClr val="accent4">
                            <a:lumMod val="95000"/>
                            <a:lumOff val="5000"/>
                          </a:schemeClr>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defTabSz="914400" rtl="0" eaLnBrk="1" fontAlgn="base" latinLnBrk="0" hangingPunct="1">
                        <a:spcBef>
                          <a:spcPct val="20000"/>
                        </a:spcBef>
                        <a:spcAft>
                          <a:spcPct val="0"/>
                        </a:spcAft>
                        <a:buNone/>
                      </a:pPr>
                      <a:r>
                        <a:rPr lang="en-US" sz="2000" kern="1200" dirty="0">
                          <a:solidFill>
                            <a:schemeClr val="accent4">
                              <a:lumMod val="95000"/>
                              <a:lumOff val="5000"/>
                            </a:schemeClr>
                          </a:solidFill>
                          <a:latin typeface="Calibri" panose="020F0502020204030204" pitchFamily="34" charset="0"/>
                          <a:ea typeface="+mn-ea"/>
                          <a:cs typeface="Calibri" panose="020F0502020204030204" pitchFamily="34" charset="0"/>
                        </a:rPr>
                        <a:t>Assistant Professor</a:t>
                      </a:r>
                      <a:endParaRPr lang="en-IN" sz="2000" kern="1200" dirty="0">
                        <a:solidFill>
                          <a:schemeClr val="accent4">
                            <a:lumMod val="95000"/>
                            <a:lumOff val="5000"/>
                          </a:schemeClr>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874261"/>
                  </a:ext>
                </a:extLst>
              </a:tr>
              <a:tr h="467870">
                <a:tc>
                  <a:txBody>
                    <a:bodyPr/>
                    <a:lstStyle/>
                    <a:p>
                      <a:pPr algn="l"/>
                      <a:r>
                        <a:rPr lang="en-US" sz="2000" dirty="0">
                          <a:solidFill>
                            <a:schemeClr val="accent4">
                              <a:lumMod val="95000"/>
                              <a:lumOff val="5000"/>
                            </a:schemeClr>
                          </a:solidFill>
                          <a:latin typeface="Calibri" panose="020F0502020204030204" pitchFamily="34" charset="0"/>
                          <a:cs typeface="Calibri" panose="020F0502020204030204" pitchFamily="34" charset="0"/>
                        </a:rPr>
                        <a:t>Manipal School of Information Sciences</a:t>
                      </a:r>
                      <a:endParaRPr lang="en-IN" sz="2000" dirty="0">
                        <a:solidFill>
                          <a:schemeClr val="accent4">
                            <a:lumMod val="95000"/>
                            <a:lumOff val="5000"/>
                          </a:schemeClr>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dirty="0">
                          <a:solidFill>
                            <a:schemeClr val="accent4">
                              <a:lumMod val="95000"/>
                              <a:lumOff val="5000"/>
                            </a:schemeClr>
                          </a:solidFill>
                          <a:latin typeface="Calibri" panose="020F0502020204030204" pitchFamily="34" charset="0"/>
                          <a:cs typeface="Calibri" panose="020F0502020204030204" pitchFamily="34" charset="0"/>
                        </a:rPr>
                        <a:t>Manipal School of Information Sciences</a:t>
                      </a:r>
                      <a:endParaRPr lang="en-IN" sz="2000" dirty="0">
                        <a:solidFill>
                          <a:schemeClr val="accent4">
                            <a:lumMod val="95000"/>
                            <a:lumOff val="5000"/>
                          </a:schemeClr>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8670231"/>
                  </a:ext>
                </a:extLst>
              </a:tr>
              <a:tr h="467870">
                <a:tc>
                  <a:txBody>
                    <a:bodyPr/>
                    <a:lstStyle/>
                    <a:p>
                      <a:pPr marL="0" indent="0" algn="l" defTabSz="914400" rtl="0" eaLnBrk="1" fontAlgn="base" latinLnBrk="0" hangingPunct="1">
                        <a:spcBef>
                          <a:spcPct val="20000"/>
                        </a:spcBef>
                        <a:spcAft>
                          <a:spcPct val="0"/>
                        </a:spcAft>
                        <a:buNone/>
                      </a:pPr>
                      <a:r>
                        <a:rPr lang="en-IN" sz="2000" kern="1200" dirty="0">
                          <a:solidFill>
                            <a:schemeClr val="accent4">
                              <a:lumMod val="95000"/>
                              <a:lumOff val="5000"/>
                            </a:schemeClr>
                          </a:solidFill>
                          <a:latin typeface="Calibri" panose="020F0502020204030204" pitchFamily="34" charset="0"/>
                          <a:ea typeface="+mn-ea"/>
                          <a:cs typeface="Calibri" panose="020F0502020204030204" pitchFamily="34" charset="0"/>
                        </a:rPr>
                        <a:t>MAHE, Manipal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2000" dirty="0">
                          <a:solidFill>
                            <a:schemeClr val="accent4">
                              <a:lumMod val="95000"/>
                              <a:lumOff val="5000"/>
                            </a:schemeClr>
                          </a:solidFill>
                          <a:latin typeface="Calibri" panose="020F0502020204030204" pitchFamily="34" charset="0"/>
                          <a:cs typeface="Calibri" panose="020F0502020204030204" pitchFamily="34" charset="0"/>
                        </a:rPr>
                        <a:t>MAHE, Manipal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853946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83316-920A-F28C-FE27-79E168130B6C}"/>
              </a:ext>
            </a:extLst>
          </p:cNvPr>
          <p:cNvSpPr>
            <a:spLocks noGrp="1"/>
          </p:cNvSpPr>
          <p:nvPr>
            <p:ph idx="1"/>
          </p:nvPr>
        </p:nvSpPr>
        <p:spPr>
          <a:xfrm>
            <a:off x="457200" y="838200"/>
            <a:ext cx="8229600" cy="5287963"/>
          </a:xfrm>
        </p:spPr>
        <p:txBody>
          <a:bodyPr/>
          <a:lstStyle/>
          <a:p>
            <a:r>
              <a:rPr lang="en-IN" sz="2800" dirty="0">
                <a:latin typeface="Calibri" panose="020F0502020204030204" pitchFamily="34" charset="0"/>
                <a:ea typeface="Calibri" panose="020F0502020204030204" pitchFamily="34" charset="0"/>
                <a:cs typeface="Calibri" panose="020F0502020204030204" pitchFamily="34" charset="0"/>
              </a:rPr>
              <a:t>Risks of Insecure API’s</a:t>
            </a:r>
          </a:p>
          <a:p>
            <a:pPr marL="571500" indent="-457200">
              <a:buFont typeface="+mj-lt"/>
              <a:buAutoNum type="arabicPeriod"/>
            </a:pPr>
            <a:r>
              <a:rPr lang="en-IN" sz="2800" dirty="0">
                <a:latin typeface="Calibri" panose="020F0502020204030204" pitchFamily="34" charset="0"/>
                <a:ea typeface="Calibri" panose="020F0502020204030204" pitchFamily="34" charset="0"/>
                <a:cs typeface="Calibri" panose="020F0502020204030204" pitchFamily="34" charset="0"/>
              </a:rPr>
              <a:t>Data Breaches</a:t>
            </a:r>
          </a:p>
          <a:p>
            <a:pPr marL="571500" indent="-457200">
              <a:buFont typeface="+mj-lt"/>
              <a:buAutoNum type="arabicPeriod"/>
            </a:pPr>
            <a:r>
              <a:rPr lang="en-IN" sz="2800" dirty="0">
                <a:latin typeface="Calibri" panose="020F0502020204030204" pitchFamily="34" charset="0"/>
                <a:ea typeface="Calibri" panose="020F0502020204030204" pitchFamily="34" charset="0"/>
                <a:cs typeface="Calibri" panose="020F0502020204030204" pitchFamily="34" charset="0"/>
              </a:rPr>
              <a:t>Unauthorized access</a:t>
            </a:r>
          </a:p>
          <a:p>
            <a:pPr marL="571500" indent="-457200">
              <a:buFont typeface="+mj-lt"/>
              <a:buAutoNum type="arabicPeriod"/>
            </a:pPr>
            <a:r>
              <a:rPr lang="en-IN" sz="2800" dirty="0">
                <a:latin typeface="Calibri" panose="020F0502020204030204" pitchFamily="34" charset="0"/>
                <a:ea typeface="Calibri" panose="020F0502020204030204" pitchFamily="34" charset="0"/>
                <a:cs typeface="Calibri" panose="020F0502020204030204" pitchFamily="34" charset="0"/>
              </a:rPr>
              <a:t>Data manipulation </a:t>
            </a:r>
          </a:p>
          <a:p>
            <a:pPr marL="571500" indent="-457200">
              <a:buFont typeface="+mj-lt"/>
              <a:buAutoNum type="arabicPeriod"/>
            </a:pPr>
            <a:r>
              <a:rPr lang="en-IN" sz="2800" dirty="0">
                <a:latin typeface="Calibri" panose="020F0502020204030204" pitchFamily="34" charset="0"/>
                <a:ea typeface="Calibri" panose="020F0502020204030204" pitchFamily="34" charset="0"/>
                <a:cs typeface="Calibri" panose="020F0502020204030204" pitchFamily="34" charset="0"/>
              </a:rPr>
              <a:t>Service disruption </a:t>
            </a:r>
          </a:p>
          <a:p>
            <a:pPr marL="571500" indent="-457200">
              <a:buFont typeface="+mj-lt"/>
              <a:buAutoNum type="arabicPeriod"/>
            </a:pPr>
            <a:endParaRPr lang="en-IN" sz="3600" dirty="0">
              <a:latin typeface="Calibri" panose="020F0502020204030204" pitchFamily="34" charset="0"/>
              <a:ea typeface="Calibri" panose="020F0502020204030204" pitchFamily="34" charset="0"/>
              <a:cs typeface="Calibri" panose="020F0502020204030204" pitchFamily="34" charset="0"/>
            </a:endParaRPr>
          </a:p>
          <a:p>
            <a:pPr marL="571500" indent="-457200"/>
            <a:r>
              <a:rPr lang="en-IN" sz="2800" dirty="0">
                <a:latin typeface="Calibri" panose="020F0502020204030204" pitchFamily="34" charset="0"/>
                <a:ea typeface="Calibri" panose="020F0502020204030204" pitchFamily="34" charset="0"/>
                <a:cs typeface="Calibri" panose="020F0502020204030204" pitchFamily="34" charset="0"/>
              </a:rPr>
              <a:t>API Security best practices</a:t>
            </a:r>
          </a:p>
          <a:p>
            <a:pPr marL="1428750" lvl="2" indent="-514350">
              <a:buFont typeface="+mj-lt"/>
              <a:buAutoNum type="arabicPeriod"/>
            </a:pPr>
            <a:r>
              <a:rPr lang="en-IN" sz="2800" dirty="0">
                <a:latin typeface="Calibri" panose="020F0502020204030204" pitchFamily="34" charset="0"/>
                <a:ea typeface="Calibri" panose="020F0502020204030204" pitchFamily="34" charset="0"/>
                <a:cs typeface="Calibri" panose="020F0502020204030204" pitchFamily="34" charset="0"/>
              </a:rPr>
              <a:t>Authentication and Authorization</a:t>
            </a:r>
          </a:p>
          <a:p>
            <a:pPr marL="914400" lvl="2" indent="0">
              <a:buNone/>
            </a:pPr>
            <a:r>
              <a:rPr lang="en-IN" sz="2800" dirty="0">
                <a:latin typeface="Calibri" panose="020F0502020204030204" pitchFamily="34" charset="0"/>
                <a:ea typeface="Calibri" panose="020F0502020204030204" pitchFamily="34" charset="0"/>
                <a:cs typeface="Calibri" panose="020F0502020204030204" pitchFamily="34" charset="0"/>
              </a:rPr>
              <a:t>2. Choose standard API framework</a:t>
            </a:r>
          </a:p>
          <a:p>
            <a:pPr marL="914400" lvl="2" indent="0">
              <a:buNone/>
            </a:pPr>
            <a:r>
              <a:rPr lang="en-IN" sz="2800" dirty="0">
                <a:latin typeface="Calibri" panose="020F0502020204030204" pitchFamily="34" charset="0"/>
                <a:ea typeface="Calibri" panose="020F0502020204030204" pitchFamily="34" charset="0"/>
                <a:cs typeface="Calibri" panose="020F0502020204030204" pitchFamily="34" charset="0"/>
              </a:rPr>
              <a:t>3. Web Application Firewalls </a:t>
            </a:r>
          </a:p>
        </p:txBody>
      </p:sp>
      <p:sp>
        <p:nvSpPr>
          <p:cNvPr id="4" name="Slide Number Placeholder 3">
            <a:extLst>
              <a:ext uri="{FF2B5EF4-FFF2-40B4-BE49-F238E27FC236}">
                <a16:creationId xmlns:a16="http://schemas.microsoft.com/office/drawing/2014/main" id="{DF959C80-801A-CD41-6E14-CB421C879137}"/>
              </a:ext>
            </a:extLst>
          </p:cNvPr>
          <p:cNvSpPr>
            <a:spLocks noGrp="1"/>
          </p:cNvSpPr>
          <p:nvPr>
            <p:ph type="sldNum" sz="quarter" idx="10"/>
          </p:nvPr>
        </p:nvSpPr>
        <p:spPr/>
        <p:txBody>
          <a:bodyPr/>
          <a:lstStyle/>
          <a:p>
            <a:fld id="{B6F15528-21DE-4FAA-801E-634DDDAF4B2B}" type="slidenum">
              <a:rPr lang="en-US" smtClean="0"/>
              <a:pPr/>
              <a:t>10</a:t>
            </a:fld>
            <a:endParaRPr lang="en-US" dirty="0"/>
          </a:p>
        </p:txBody>
      </p:sp>
      <p:pic>
        <p:nvPicPr>
          <p:cNvPr id="5" name="Picture 4">
            <a:extLst>
              <a:ext uri="{FF2B5EF4-FFF2-40B4-BE49-F238E27FC236}">
                <a16:creationId xmlns:a16="http://schemas.microsoft.com/office/drawing/2014/main" id="{6B4A9092-A519-2112-D879-F6C04AFF3AEE}"/>
              </a:ext>
            </a:extLst>
          </p:cNvPr>
          <p:cNvPicPr>
            <a:picLocks noChangeAspect="1"/>
          </p:cNvPicPr>
          <p:nvPr/>
        </p:nvPicPr>
        <p:blipFill>
          <a:blip r:embed="rId3"/>
          <a:stretch>
            <a:fillRect/>
          </a:stretch>
        </p:blipFill>
        <p:spPr>
          <a:xfrm>
            <a:off x="4572000" y="914400"/>
            <a:ext cx="4484335" cy="2895600"/>
          </a:xfrm>
          <a:prstGeom prst="rect">
            <a:avLst/>
          </a:prstGeom>
        </p:spPr>
      </p:pic>
    </p:spTree>
    <p:extLst>
      <p:ext uri="{BB962C8B-B14F-4D97-AF65-F5344CB8AC3E}">
        <p14:creationId xmlns:p14="http://schemas.microsoft.com/office/powerpoint/2010/main" val="286874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87A7-06A2-398F-FADB-DFEA0C649B94}"/>
              </a:ext>
            </a:extLst>
          </p:cNvPr>
          <p:cNvSpPr>
            <a:spLocks noGrp="1"/>
          </p:cNvSpPr>
          <p:nvPr>
            <p:ph type="title"/>
          </p:nvPr>
        </p:nvSpPr>
        <p:spPr>
          <a:xfrm>
            <a:off x="457200" y="838200"/>
            <a:ext cx="8229600" cy="579437"/>
          </a:xfrm>
        </p:spPr>
        <p:txBody>
          <a:bodyPr/>
          <a:lstStyle/>
          <a:p>
            <a:r>
              <a:rPr lang="en-IN" sz="3600" dirty="0">
                <a:latin typeface="Calibri" panose="020F0502020204030204" pitchFamily="34" charset="0"/>
                <a:ea typeface="Calibri" panose="020F0502020204030204" pitchFamily="34" charset="0"/>
                <a:cs typeface="Calibri" panose="020F0502020204030204" pitchFamily="34" charset="0"/>
              </a:rPr>
              <a:t>User</a:t>
            </a:r>
            <a:r>
              <a:rPr lang="en-IN" sz="3200" dirty="0">
                <a:latin typeface="Calibri" panose="020F0502020204030204" pitchFamily="34" charset="0"/>
                <a:ea typeface="Calibri" panose="020F0502020204030204" pitchFamily="34" charset="0"/>
                <a:cs typeface="Calibri" panose="020F0502020204030204" pitchFamily="34" charset="0"/>
              </a:rPr>
              <a:t> Account Hijacking </a:t>
            </a:r>
          </a:p>
        </p:txBody>
      </p:sp>
      <p:sp>
        <p:nvSpPr>
          <p:cNvPr id="3" name="Content Placeholder 2">
            <a:extLst>
              <a:ext uri="{FF2B5EF4-FFF2-40B4-BE49-F238E27FC236}">
                <a16:creationId xmlns:a16="http://schemas.microsoft.com/office/drawing/2014/main" id="{83FA3131-40BA-16C9-EBFF-D6D037D56F2A}"/>
              </a:ext>
            </a:extLst>
          </p:cNvPr>
          <p:cNvSpPr>
            <a:spLocks noGrp="1"/>
          </p:cNvSpPr>
          <p:nvPr>
            <p:ph idx="1"/>
          </p:nvPr>
        </p:nvSpPr>
        <p:spPr/>
        <p:txBody>
          <a:bodyPr/>
          <a:lstStyle/>
          <a:p>
            <a:r>
              <a:rPr lang="en-US" sz="3000" dirty="0">
                <a:latin typeface="Calibri" panose="020F0502020204030204" pitchFamily="34" charset="0"/>
                <a:ea typeface="Calibri" panose="020F0502020204030204" pitchFamily="34" charset="0"/>
                <a:cs typeface="Calibri" panose="020F0502020204030204" pitchFamily="34" charset="0"/>
              </a:rPr>
              <a:t>User account hijacking in cloud computing refers to unauthorized access and control of a user's account within a cloud environment by an attacker.</a:t>
            </a:r>
          </a:p>
          <a:p>
            <a:r>
              <a:rPr lang="en-IN" sz="3000" dirty="0">
                <a:latin typeface="Calibri" panose="020F0502020204030204" pitchFamily="34" charset="0"/>
                <a:ea typeface="Calibri" panose="020F0502020204030204" pitchFamily="34" charset="0"/>
                <a:cs typeface="Calibri" panose="020F0502020204030204" pitchFamily="34" charset="0"/>
              </a:rPr>
              <a:t>Unauthorized Access, Credential Theft, Weak Authentication.</a:t>
            </a:r>
          </a:p>
          <a:p>
            <a:r>
              <a:rPr lang="en-IN" sz="2900" dirty="0">
                <a:latin typeface="Calibri" panose="020F0502020204030204" pitchFamily="34" charset="0"/>
                <a:ea typeface="Calibri" panose="020F0502020204030204" pitchFamily="34" charset="0"/>
                <a:cs typeface="Calibri" panose="020F0502020204030204" pitchFamily="34" charset="0"/>
              </a:rPr>
              <a:t>To mitigate these risks </a:t>
            </a:r>
          </a:p>
          <a:p>
            <a:pPr lvl="2"/>
            <a:r>
              <a:rPr lang="en-IN" sz="2700" dirty="0">
                <a:latin typeface="Calibri" panose="020F0502020204030204" pitchFamily="34" charset="0"/>
                <a:ea typeface="Calibri" panose="020F0502020204030204" pitchFamily="34" charset="0"/>
                <a:cs typeface="Calibri" panose="020F0502020204030204" pitchFamily="34" charset="0"/>
              </a:rPr>
              <a:t> Strong Authentication and Access Control</a:t>
            </a:r>
          </a:p>
          <a:p>
            <a:pPr lvl="2"/>
            <a:r>
              <a:rPr lang="en-IN" sz="2700" dirty="0">
                <a:latin typeface="Calibri" panose="020F0502020204030204" pitchFamily="34" charset="0"/>
                <a:ea typeface="Calibri" panose="020F0502020204030204" pitchFamily="34" charset="0"/>
                <a:cs typeface="Calibri" panose="020F0502020204030204" pitchFamily="34" charset="0"/>
              </a:rPr>
              <a:t>Regular Credential Rotation</a:t>
            </a:r>
          </a:p>
          <a:p>
            <a:pPr lvl="2"/>
            <a:endParaRPr lang="en-IN" sz="2700" dirty="0">
              <a:latin typeface="Calibri" panose="020F0502020204030204" pitchFamily="34" charset="0"/>
              <a:ea typeface="Calibri" panose="020F0502020204030204" pitchFamily="34" charset="0"/>
              <a:cs typeface="Calibri" panose="020F0502020204030204" pitchFamily="34" charset="0"/>
            </a:endParaRPr>
          </a:p>
          <a:p>
            <a:pPr lvl="2"/>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241CBE7-9427-00B5-8506-1B981F074159}"/>
              </a:ext>
            </a:extLst>
          </p:cNvPr>
          <p:cNvSpPr>
            <a:spLocks noGrp="1"/>
          </p:cNvSpPr>
          <p:nvPr>
            <p:ph type="sldNum" sz="quarter" idx="10"/>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281338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84B8-2342-881A-4A64-2AD26292A714}"/>
              </a:ext>
            </a:extLst>
          </p:cNvPr>
          <p:cNvSpPr>
            <a:spLocks noGrp="1"/>
          </p:cNvSpPr>
          <p:nvPr>
            <p:ph type="title"/>
          </p:nvPr>
        </p:nvSpPr>
        <p:spPr>
          <a:xfrm>
            <a:off x="457200" y="838200"/>
            <a:ext cx="8229600" cy="579438"/>
          </a:xfrm>
        </p:spPr>
        <p:txBody>
          <a:bodyPr/>
          <a:lstStyle/>
          <a:p>
            <a:r>
              <a:rPr lang="en-IN" sz="3200" dirty="0">
                <a:latin typeface="Calibri" panose="020F0502020204030204" pitchFamily="34" charset="0"/>
                <a:ea typeface="Calibri" panose="020F0502020204030204" pitchFamily="34" charset="0"/>
                <a:cs typeface="Calibri" panose="020F0502020204030204" pitchFamily="34" charset="0"/>
              </a:rPr>
              <a:t>Denial of Service attacks </a:t>
            </a:r>
          </a:p>
        </p:txBody>
      </p:sp>
      <p:sp>
        <p:nvSpPr>
          <p:cNvPr id="3" name="Content Placeholder 2">
            <a:extLst>
              <a:ext uri="{FF2B5EF4-FFF2-40B4-BE49-F238E27FC236}">
                <a16:creationId xmlns:a16="http://schemas.microsoft.com/office/drawing/2014/main" id="{FB02C2B0-2336-B6B3-6C2A-16948B1F111C}"/>
              </a:ext>
            </a:extLst>
          </p:cNvPr>
          <p:cNvSpPr>
            <a:spLocks noGrp="1"/>
          </p:cNvSpPr>
          <p:nvPr>
            <p:ph idx="1"/>
          </p:nvPr>
        </p:nvSpPr>
        <p:spPr>
          <a:xfrm>
            <a:off x="304800" y="1600200"/>
            <a:ext cx="8382000" cy="4953000"/>
          </a:xfrm>
        </p:spPr>
        <p:txBody>
          <a:bodyPr/>
          <a:lstStyle/>
          <a:p>
            <a:r>
              <a:rPr lang="en-US" sz="3000" dirty="0">
                <a:latin typeface="Calibri" panose="020F0502020204030204" pitchFamily="34" charset="0"/>
                <a:ea typeface="Calibri" panose="020F0502020204030204" pitchFamily="34" charset="0"/>
                <a:cs typeface="Calibri" panose="020F0502020204030204" pitchFamily="34" charset="0"/>
              </a:rPr>
              <a:t>A Denial of Service (DoS) attack is a malicious attempt to disrupt the normal functioning of a network, service, or website by overwhelming it with a flood of illegitimate requests or traffic.</a:t>
            </a:r>
          </a:p>
          <a:p>
            <a:endParaRPr lang="en-IN" sz="30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8288B16-3A19-1E97-FFD9-361AA88AB0E6}"/>
              </a:ext>
            </a:extLst>
          </p:cNvPr>
          <p:cNvSpPr>
            <a:spLocks noGrp="1"/>
          </p:cNvSpPr>
          <p:nvPr>
            <p:ph type="sldNum" sz="quarter" idx="10"/>
          </p:nvPr>
        </p:nvSpPr>
        <p:spPr/>
        <p:txBody>
          <a:bodyPr/>
          <a:lstStyle/>
          <a:p>
            <a:fld id="{B6F15528-21DE-4FAA-801E-634DDDAF4B2B}" type="slidenum">
              <a:rPr lang="en-US" smtClean="0"/>
              <a:pPr/>
              <a:t>12</a:t>
            </a:fld>
            <a:endParaRPr lang="en-US" dirty="0"/>
          </a:p>
        </p:txBody>
      </p:sp>
      <p:pic>
        <p:nvPicPr>
          <p:cNvPr id="5" name="Picture 4">
            <a:extLst>
              <a:ext uri="{FF2B5EF4-FFF2-40B4-BE49-F238E27FC236}">
                <a16:creationId xmlns:a16="http://schemas.microsoft.com/office/drawing/2014/main" id="{96F45206-E336-4AD2-2422-353316B3D0FF}"/>
              </a:ext>
            </a:extLst>
          </p:cNvPr>
          <p:cNvPicPr>
            <a:picLocks noChangeAspect="1"/>
          </p:cNvPicPr>
          <p:nvPr/>
        </p:nvPicPr>
        <p:blipFill>
          <a:blip r:embed="rId2"/>
          <a:stretch>
            <a:fillRect/>
          </a:stretch>
        </p:blipFill>
        <p:spPr>
          <a:xfrm>
            <a:off x="762000" y="3657600"/>
            <a:ext cx="7467600" cy="2722563"/>
          </a:xfrm>
          <a:prstGeom prst="rect">
            <a:avLst/>
          </a:prstGeom>
        </p:spPr>
      </p:pic>
    </p:spTree>
    <p:extLst>
      <p:ext uri="{BB962C8B-B14F-4D97-AF65-F5344CB8AC3E}">
        <p14:creationId xmlns:p14="http://schemas.microsoft.com/office/powerpoint/2010/main" val="287708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8CA64-C44D-3A8C-BDE7-6F3B70437A2F}"/>
              </a:ext>
            </a:extLst>
          </p:cNvPr>
          <p:cNvSpPr>
            <a:spLocks noGrp="1"/>
          </p:cNvSpPr>
          <p:nvPr>
            <p:ph idx="1"/>
          </p:nvPr>
        </p:nvSpPr>
        <p:spPr>
          <a:xfrm>
            <a:off x="304800" y="914400"/>
            <a:ext cx="8382000" cy="5211763"/>
          </a:xfrm>
        </p:spPr>
        <p:txBody>
          <a:bodyPr/>
          <a:lstStyle/>
          <a:p>
            <a:pPr marL="0" indent="0" algn="ctr">
              <a:buNone/>
            </a:pPr>
            <a:r>
              <a:rPr lang="en-IN" dirty="0"/>
              <a:t>Mitigation Strategies of DOS Attacks</a:t>
            </a:r>
          </a:p>
          <a:p>
            <a:pPr marL="0" indent="0" algn="ctr">
              <a:buNone/>
            </a:pPr>
            <a:endParaRPr lang="en-IN" dirty="0"/>
          </a:p>
          <a:p>
            <a:pPr algn="just"/>
            <a:r>
              <a:rPr lang="en-IN" sz="2900" dirty="0"/>
              <a:t>Traffic Filtering- </a:t>
            </a:r>
            <a:r>
              <a:rPr lang="en-US" sz="2400" dirty="0"/>
              <a:t>Use firewalls, intrusion detection systems (IDS), and intrusion prevention systems (IPS) .</a:t>
            </a:r>
          </a:p>
          <a:p>
            <a:pPr algn="just"/>
            <a:endParaRPr lang="en-US" sz="2400" dirty="0"/>
          </a:p>
          <a:p>
            <a:pPr algn="just"/>
            <a:r>
              <a:rPr lang="en-IN" sz="2900" dirty="0"/>
              <a:t>Rate Limiting- </a:t>
            </a:r>
            <a:r>
              <a:rPr lang="en-US" sz="2400" dirty="0"/>
              <a:t>Implement rate limiting and throttling to restrict the number of requests from a single source.</a:t>
            </a:r>
          </a:p>
          <a:p>
            <a:pPr algn="just"/>
            <a:endParaRPr lang="en-IN" sz="2400" dirty="0"/>
          </a:p>
          <a:p>
            <a:pPr algn="just"/>
            <a:r>
              <a:rPr lang="en-IN" sz="2900" dirty="0"/>
              <a:t>Load Balancing- </a:t>
            </a:r>
            <a:r>
              <a:rPr lang="en-US" sz="2400" dirty="0"/>
              <a:t>Distribute traffic across multiple servers to distribute the load and absorb excess traffic.</a:t>
            </a:r>
            <a:endParaRPr lang="en-IN" sz="2400" dirty="0"/>
          </a:p>
          <a:p>
            <a:endParaRPr lang="en-IN" dirty="0"/>
          </a:p>
        </p:txBody>
      </p:sp>
      <p:sp>
        <p:nvSpPr>
          <p:cNvPr id="4" name="Slide Number Placeholder 3">
            <a:extLst>
              <a:ext uri="{FF2B5EF4-FFF2-40B4-BE49-F238E27FC236}">
                <a16:creationId xmlns:a16="http://schemas.microsoft.com/office/drawing/2014/main" id="{08EEC0F2-0375-71A0-F9E0-05370EB3B361}"/>
              </a:ext>
            </a:extLst>
          </p:cNvPr>
          <p:cNvSpPr>
            <a:spLocks noGrp="1"/>
          </p:cNvSpPr>
          <p:nvPr>
            <p:ph type="sldNum" sz="quarter" idx="10"/>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68281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FD7F-8B02-55CC-3541-FE2585051CBB}"/>
              </a:ext>
            </a:extLst>
          </p:cNvPr>
          <p:cNvSpPr>
            <a:spLocks noGrp="1"/>
          </p:cNvSpPr>
          <p:nvPr>
            <p:ph type="title"/>
          </p:nvPr>
        </p:nvSpPr>
        <p:spPr>
          <a:xfrm>
            <a:off x="457200" y="731837"/>
            <a:ext cx="8229600" cy="685801"/>
          </a:xfrm>
        </p:spPr>
        <p:txBody>
          <a:bodyPr/>
          <a:lstStyle/>
          <a:p>
            <a:r>
              <a:rPr lang="en-IN" sz="3200" dirty="0">
                <a:latin typeface="Calibri" panose="020F0502020204030204" pitchFamily="34" charset="0"/>
                <a:ea typeface="Calibri" panose="020F0502020204030204" pitchFamily="34" charset="0"/>
                <a:cs typeface="Calibri" panose="020F0502020204030204" pitchFamily="34" charset="0"/>
              </a:rPr>
              <a:t>Changing</a:t>
            </a:r>
            <a:r>
              <a:rPr lang="en-IN" sz="3200" dirty="0"/>
              <a:t> service </a:t>
            </a:r>
            <a:r>
              <a:rPr lang="en-IN" sz="3200" dirty="0">
                <a:latin typeface="Calibri" panose="020F0502020204030204" pitchFamily="34" charset="0"/>
                <a:ea typeface="Calibri" panose="020F0502020204030204" pitchFamily="34" charset="0"/>
                <a:cs typeface="Calibri" panose="020F0502020204030204" pitchFamily="34" charset="0"/>
              </a:rPr>
              <a:t>providers</a:t>
            </a:r>
          </a:p>
        </p:txBody>
      </p:sp>
      <p:sp>
        <p:nvSpPr>
          <p:cNvPr id="3" name="Content Placeholder 2">
            <a:extLst>
              <a:ext uri="{FF2B5EF4-FFF2-40B4-BE49-F238E27FC236}">
                <a16:creationId xmlns:a16="http://schemas.microsoft.com/office/drawing/2014/main" id="{21BC28B0-9224-259B-4EE1-21D67D0A53D7}"/>
              </a:ext>
            </a:extLst>
          </p:cNvPr>
          <p:cNvSpPr>
            <a:spLocks noGrp="1"/>
          </p:cNvSpPr>
          <p:nvPr>
            <p:ph idx="1"/>
          </p:nvPr>
        </p:nvSpPr>
        <p:spPr/>
        <p:txBody>
          <a:bodyPr/>
          <a:lstStyle/>
          <a:p>
            <a:r>
              <a:rPr lang="en-IN" sz="3000" dirty="0">
                <a:latin typeface="Calibri" panose="020F0502020204030204" pitchFamily="34" charset="0"/>
                <a:ea typeface="Calibri" panose="020F0502020204030204" pitchFamily="34" charset="0"/>
                <a:cs typeface="Calibri" panose="020F0502020204030204" pitchFamily="34" charset="0"/>
              </a:rPr>
              <a:t>Data Exposure During Migration :</a:t>
            </a:r>
            <a:r>
              <a:rPr lang="en-US" sz="3000" dirty="0">
                <a:latin typeface="Calibri" panose="020F0502020204030204" pitchFamily="34" charset="0"/>
                <a:ea typeface="Calibri" panose="020F0502020204030204" pitchFamily="34" charset="0"/>
                <a:cs typeface="Calibri" panose="020F0502020204030204" pitchFamily="34" charset="0"/>
              </a:rPr>
              <a:t>Data migration involves moving sensitive data from one provider's infrastructure to another. </a:t>
            </a:r>
          </a:p>
          <a:p>
            <a:r>
              <a:rPr lang="en-US" sz="3000" dirty="0">
                <a:latin typeface="Calibri" panose="020F0502020204030204" pitchFamily="34" charset="0"/>
                <a:ea typeface="Calibri" panose="020F0502020204030204" pitchFamily="34" charset="0"/>
                <a:cs typeface="Calibri" panose="020F0502020204030204" pitchFamily="34" charset="0"/>
              </a:rPr>
              <a:t>Configuration Errors: Setting up security configurations and access controls in a new cloud environment is prone to human error.</a:t>
            </a:r>
          </a:p>
          <a:p>
            <a:r>
              <a:rPr lang="en-US" sz="3000" dirty="0">
                <a:latin typeface="Calibri" panose="020F0502020204030204" pitchFamily="34" charset="0"/>
                <a:ea typeface="Calibri" panose="020F0502020204030204" pitchFamily="34" charset="0"/>
                <a:cs typeface="Calibri" panose="020F0502020204030204" pitchFamily="34" charset="0"/>
              </a:rPr>
              <a:t>Loss of Visibility: Organizations may lose visibility and control over their data and applications during the transition period</a:t>
            </a:r>
            <a:endParaRPr lang="en-IN" sz="30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E374ECC-1020-D2F3-CAB2-4E74D466A52C}"/>
              </a:ext>
            </a:extLst>
          </p:cNvPr>
          <p:cNvSpPr>
            <a:spLocks noGrp="1"/>
          </p:cNvSpPr>
          <p:nvPr>
            <p:ph type="sldNum" sz="quarter" idx="10"/>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392853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27D5D02-B6E9-BB3F-1499-27022CD05ABF}"/>
              </a:ext>
            </a:extLst>
          </p:cNvPr>
          <p:cNvSpPr>
            <a:spLocks noGrp="1"/>
          </p:cNvSpPr>
          <p:nvPr>
            <p:ph/>
          </p:nvPr>
        </p:nvSpPr>
        <p:spPr>
          <a:xfrm>
            <a:off x="152400" y="838200"/>
            <a:ext cx="8763000" cy="5287963"/>
          </a:xfrm>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To mitigate these security risks:</a:t>
            </a:r>
          </a:p>
          <a:p>
            <a:endParaRPr lang="en-US" sz="3000" dirty="0">
              <a:latin typeface="Calibri" panose="020F0502020204030204" pitchFamily="34" charset="0"/>
              <a:ea typeface="Calibri" panose="020F0502020204030204" pitchFamily="34" charset="0"/>
              <a:cs typeface="Calibri" panose="020F0502020204030204" pitchFamily="34" charset="0"/>
            </a:endParaRPr>
          </a:p>
          <a:p>
            <a:r>
              <a:rPr lang="en-US" sz="3000" dirty="0">
                <a:latin typeface="Calibri" panose="020F0502020204030204" pitchFamily="34" charset="0"/>
                <a:ea typeface="Calibri" panose="020F0502020204030204" pitchFamily="34" charset="0"/>
                <a:cs typeface="Calibri" panose="020F0502020204030204" pitchFamily="34" charset="0"/>
              </a:rPr>
              <a:t>Plan the migration carefully, including assessing security requirements and potential risks.</a:t>
            </a:r>
          </a:p>
          <a:p>
            <a:r>
              <a:rPr lang="en-US" sz="3000" dirty="0">
                <a:latin typeface="Calibri" panose="020F0502020204030204" pitchFamily="34" charset="0"/>
                <a:ea typeface="Calibri" panose="020F0502020204030204" pitchFamily="34" charset="0"/>
                <a:cs typeface="Calibri" panose="020F0502020204030204" pitchFamily="34" charset="0"/>
              </a:rPr>
              <a:t>Encrypt data during migration and ensure data integrity.</a:t>
            </a:r>
          </a:p>
          <a:p>
            <a:r>
              <a:rPr lang="en-US" sz="3000" dirty="0">
                <a:latin typeface="Calibri" panose="020F0502020204030204" pitchFamily="34" charset="0"/>
                <a:ea typeface="Calibri" panose="020F0502020204030204" pitchFamily="34" charset="0"/>
                <a:cs typeface="Calibri" panose="020F0502020204030204" pitchFamily="34" charset="0"/>
              </a:rPr>
              <a:t>Work closely with legal and compliance teams to ensure regulatory compliance.</a:t>
            </a:r>
          </a:p>
          <a:p>
            <a:endParaRPr lang="en-US" sz="30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B20FC6CE-8979-2318-51C2-B9D7568B9253}"/>
              </a:ext>
            </a:extLst>
          </p:cNvPr>
          <p:cNvSpPr>
            <a:spLocks noGrp="1"/>
          </p:cNvSpPr>
          <p:nvPr>
            <p:ph type="sldNum" sz="quarter" idx="10"/>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659825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algn="r"/>
            <a:r>
              <a:rPr lang="en-US" sz="2400" b="1" i="1" dirty="0">
                <a:solidFill>
                  <a:srgbClr val="CC6600"/>
                </a:solidFill>
                <a:latin typeface="Courier New" pitchFamily="49" charset="0"/>
              </a:rPr>
              <a:t>       </a:t>
            </a:r>
            <a:r>
              <a:rPr lang="en-US" sz="2800" b="1" dirty="0">
                <a:solidFill>
                  <a:srgbClr val="CC6600"/>
                </a:solidFill>
                <a:latin typeface="Calibri" panose="020F0502020204030204" pitchFamily="34" charset="0"/>
                <a:cs typeface="Calibri" panose="020F0502020204030204" pitchFamily="34" charset="0"/>
              </a:rPr>
              <a:t> Conclusion</a:t>
            </a:r>
            <a:endParaRPr lang="en-US" dirty="0">
              <a:latin typeface="Calibri" panose="020F0502020204030204" pitchFamily="34" charset="0"/>
              <a:cs typeface="Calibri" panose="020F0502020204030204" pitchFamily="34" charset="0"/>
            </a:endParaRPr>
          </a:p>
        </p:txBody>
      </p:sp>
      <p:pic>
        <p:nvPicPr>
          <p:cNvPr id="12" name="Content Placeholder 11">
            <a:extLst>
              <a:ext uri="{FF2B5EF4-FFF2-40B4-BE49-F238E27FC236}">
                <a16:creationId xmlns:a16="http://schemas.microsoft.com/office/drawing/2014/main" id="{05B1693B-35EE-E27D-C5A1-740EB9ADAA2F}"/>
              </a:ext>
            </a:extLst>
          </p:cNvPr>
          <p:cNvPicPr>
            <a:picLocks noGrp="1" noChangeAspect="1"/>
          </p:cNvPicPr>
          <p:nvPr>
            <p:ph idx="1"/>
          </p:nvPr>
        </p:nvPicPr>
        <p:blipFill rotWithShape="1">
          <a:blip r:embed="rId3"/>
          <a:srcRect l="-855" t="9892" r="2664" b="3468"/>
          <a:stretch/>
        </p:blipFill>
        <p:spPr>
          <a:xfrm>
            <a:off x="1554692" y="2667000"/>
            <a:ext cx="5642108" cy="3733800"/>
          </a:xfrm>
          <a:prstGeom prst="rect">
            <a:avLst/>
          </a:prstGeom>
        </p:spPr>
      </p:pic>
      <p:sp>
        <p:nvSpPr>
          <p:cNvPr id="4" name="Slide Number Placeholder 3"/>
          <p:cNvSpPr>
            <a:spLocks noGrp="1"/>
          </p:cNvSpPr>
          <p:nvPr>
            <p:ph type="sldNum" sz="quarter" idx="10"/>
          </p:nvPr>
        </p:nvSpPr>
        <p:spPr/>
        <p:txBody>
          <a:bodyPr/>
          <a:lstStyle/>
          <a:p>
            <a:fld id="{B6F15528-21DE-4FAA-801E-634DDDAF4B2B}" type="slidenum">
              <a:rPr lang="en-US" smtClean="0"/>
              <a:pPr/>
              <a:t>16</a:t>
            </a:fld>
            <a:endParaRPr lang="en-US" dirty="0"/>
          </a:p>
        </p:txBody>
      </p:sp>
      <p:sp>
        <p:nvSpPr>
          <p:cNvPr id="14" name="TextBox 13">
            <a:extLst>
              <a:ext uri="{FF2B5EF4-FFF2-40B4-BE49-F238E27FC236}">
                <a16:creationId xmlns:a16="http://schemas.microsoft.com/office/drawing/2014/main" id="{F9A02902-C89B-103D-A743-B071037D3BD1}"/>
              </a:ext>
            </a:extLst>
          </p:cNvPr>
          <p:cNvSpPr txBox="1"/>
          <p:nvPr/>
        </p:nvSpPr>
        <p:spPr>
          <a:xfrm>
            <a:off x="838200" y="914400"/>
            <a:ext cx="7848600" cy="1477328"/>
          </a:xfrm>
          <a:prstGeom prst="rect">
            <a:avLst/>
          </a:prstGeom>
          <a:noFill/>
        </p:spPr>
        <p:txBody>
          <a:bodyPr wrap="square">
            <a:spAutoFit/>
          </a:bodyPr>
          <a:lstStyle/>
          <a:p>
            <a:r>
              <a:rPr lang="en-US" dirty="0"/>
              <a:t> While cloud computing offers transformative benefits, organizations must not overlook the security risks associated with it. A comprehensive and well-implemented cloud security strategy, combined with ongoing vigilance and education, is essential for organizations to harness the advantages of the cloud while safeguarding their data and operations.</a:t>
            </a:r>
            <a:endParaRPr lang="en-IN" dirty="0"/>
          </a:p>
        </p:txBody>
      </p:sp>
    </p:spTree>
    <p:extLst>
      <p:ext uri="{BB962C8B-B14F-4D97-AF65-F5344CB8AC3E}">
        <p14:creationId xmlns:p14="http://schemas.microsoft.com/office/powerpoint/2010/main" val="2494751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791200"/>
          </a:xfrm>
        </p:spPr>
        <p:txBody>
          <a:bodyPr/>
          <a:lstStyle/>
          <a:p>
            <a:pPr marL="0" indent="0">
              <a:lnSpc>
                <a:spcPct val="150000"/>
              </a:lnSpc>
              <a:buNone/>
            </a:pPr>
            <a:r>
              <a:rPr lang="en-US" sz="1400" dirty="0">
                <a:latin typeface="Calibri" panose="020F0502020204030204" pitchFamily="34" charset="0"/>
                <a:cs typeface="Calibri" panose="020F0502020204030204" pitchFamily="34" charset="0"/>
              </a:rPr>
              <a:t>[1] https://www.crowdstrike.com/cybersecurity-101/cloud-security/cloud-security-risks-threats-challenges/	.</a:t>
            </a:r>
            <a:endParaRPr lang="en-IN" sz="1400" dirty="0">
              <a:latin typeface="Calibri" panose="020F0502020204030204" pitchFamily="34" charset="0"/>
              <a:cs typeface="Calibri" panose="020F0502020204030204" pitchFamily="34" charset="0"/>
            </a:endParaRPr>
          </a:p>
          <a:p>
            <a:pPr marL="0" indent="0">
              <a:lnSpc>
                <a:spcPct val="150000"/>
              </a:lnSpc>
              <a:buNone/>
            </a:pPr>
            <a:r>
              <a:rPr lang="en-US" sz="1400" dirty="0">
                <a:latin typeface="Calibri" panose="020F0502020204030204" pitchFamily="34" charset="0"/>
                <a:cs typeface="Calibri" panose="020F0502020204030204" pitchFamily="34" charset="0"/>
              </a:rPr>
              <a:t>[2] https://www.cloudcomputing-news.net/news/2022/aug/18/cloud-computing-security-risks/ </a:t>
            </a:r>
          </a:p>
          <a:p>
            <a:pPr marL="0" indent="0">
              <a:lnSpc>
                <a:spcPct val="150000"/>
              </a:lnSpc>
              <a:buNone/>
            </a:pPr>
            <a:r>
              <a:rPr lang="en-US" sz="1400" dirty="0">
                <a:latin typeface="Calibri" panose="020F0502020204030204" pitchFamily="34" charset="0"/>
                <a:cs typeface="Calibri" panose="020F0502020204030204" pitchFamily="34" charset="0"/>
              </a:rPr>
              <a:t>[3] </a:t>
            </a:r>
            <a:r>
              <a:rPr lang="en-US" sz="1400"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https://link.springer.com/article/10.1186/1869-0238-4-5</a:t>
            </a:r>
            <a:endParaRPr lang="en-US" sz="1400" dirty="0">
              <a:latin typeface="Calibri" panose="020F0502020204030204" pitchFamily="34" charset="0"/>
              <a:cs typeface="Calibri" panose="020F0502020204030204" pitchFamily="34" charset="0"/>
            </a:endParaRPr>
          </a:p>
          <a:p>
            <a:pPr marL="0" indent="0">
              <a:lnSpc>
                <a:spcPct val="150000"/>
              </a:lnSpc>
              <a:buNone/>
            </a:pPr>
            <a:r>
              <a:rPr lang="en-US" sz="1400" dirty="0">
                <a:latin typeface="Calibri" panose="020F0502020204030204" pitchFamily="34" charset="0"/>
                <a:cs typeface="Calibri" panose="020F0502020204030204" pitchFamily="34" charset="0"/>
              </a:rPr>
              <a:t>[4] Security Issues for Cloud Computing-https://www.igi-global.com/article/security-issues-cloud-computing/46102</a:t>
            </a:r>
          </a:p>
          <a:p>
            <a:pPr marL="0" indent="0">
              <a:lnSpc>
                <a:spcPct val="150000"/>
              </a:lnSpc>
              <a:buNone/>
            </a:pPr>
            <a:r>
              <a:rPr lang="en-US" sz="1400" dirty="0">
                <a:latin typeface="Calibri" panose="020F0502020204030204" pitchFamily="34" charset="0"/>
                <a:cs typeface="Calibri" panose="020F0502020204030204" pitchFamily="34" charset="0"/>
              </a:rPr>
              <a:t>[5] A survey of security issues for cloud computing Author -Ahmad Khan . </a:t>
            </a:r>
            <a:r>
              <a:rPr lang="en-US" sz="1400" u="sng" dirty="0">
                <a:hlinkClick r:id="rId3">
                  <a:extLst>
                    <a:ext uri="{A12FA001-AC4F-418D-AE19-62706E023703}">
                      <ahyp:hlinkClr xmlns:ahyp="http://schemas.microsoft.com/office/drawing/2018/hyperlinkcolor" val="tx"/>
                    </a:ext>
                  </a:extLst>
                </a:hlinkClick>
              </a:rPr>
              <a:t>A survey of security issues for cloud computing – ScienceDirect</a:t>
            </a:r>
            <a:endParaRPr lang="en-US" sz="1400" u="sng" dirty="0"/>
          </a:p>
          <a:p>
            <a:pPr marL="0" indent="0">
              <a:buNone/>
            </a:pPr>
            <a:endParaRPr lang="en-IN" sz="2400" u="sng"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17</a:t>
            </a:fld>
            <a:endParaRPr lang="en-US"/>
          </a:p>
        </p:txBody>
      </p:sp>
      <p:sp>
        <p:nvSpPr>
          <p:cNvPr id="5" name="Title 1"/>
          <p:cNvSpPr>
            <a:spLocks noGrp="1"/>
          </p:cNvSpPr>
          <p:nvPr>
            <p:ph type="title"/>
          </p:nvPr>
        </p:nvSpPr>
        <p:spPr>
          <a:xfrm>
            <a:off x="3352800" y="228600"/>
            <a:ext cx="5791200" cy="411162"/>
          </a:xfrm>
        </p:spPr>
        <p:txBody>
          <a:bodyPr/>
          <a:lstStyle/>
          <a:p>
            <a:pPr algn="r"/>
            <a:r>
              <a:rPr lang="en-US" sz="2400" b="1" i="1" dirty="0">
                <a:solidFill>
                  <a:srgbClr val="CC6600"/>
                </a:solidFill>
                <a:latin typeface="Courier New" pitchFamily="49" charset="0"/>
              </a:rPr>
              <a:t>       </a:t>
            </a:r>
            <a:r>
              <a:rPr lang="en-US" sz="2800" b="1" dirty="0">
                <a:solidFill>
                  <a:srgbClr val="CC6600"/>
                </a:solidFill>
                <a:latin typeface="Calibri" panose="020F0502020204030204" pitchFamily="34" charset="0"/>
                <a:cs typeface="Calibri" panose="020F0502020204030204" pitchFamily="34" charset="0"/>
              </a:rPr>
              <a:t> References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1159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endParaRPr lang="en-US" dirty="0"/>
          </a:p>
          <a:p>
            <a:endParaRPr lang="en-US" dirty="0"/>
          </a:p>
          <a:p>
            <a:endParaRPr lang="en-US" dirty="0"/>
          </a:p>
          <a:p>
            <a:pPr lvl="6">
              <a:buNone/>
            </a:pPr>
            <a:r>
              <a:rPr lang="en-US" sz="3200" dirty="0"/>
              <a:t>   </a:t>
            </a:r>
            <a:r>
              <a:rPr lang="en-US" sz="3600" dirty="0">
                <a:solidFill>
                  <a:srgbClr val="993300"/>
                </a:solidFill>
                <a:latin typeface="Calibri" panose="020F0502020204030204" pitchFamily="34" charset="0"/>
                <a:cs typeface="Calibri" panose="020F0502020204030204" pitchFamily="34" charset="0"/>
              </a:rPr>
              <a:t>Queries</a:t>
            </a:r>
          </a:p>
          <a:p>
            <a:pPr lvl="6">
              <a:buNone/>
            </a:pPr>
            <a:r>
              <a:rPr lang="en-US" sz="3600" dirty="0">
                <a:solidFill>
                  <a:srgbClr val="993300"/>
                </a:solidFill>
                <a:latin typeface="Calibri" panose="020F0502020204030204" pitchFamily="34" charset="0"/>
                <a:cs typeface="Calibri" panose="020F0502020204030204" pitchFamily="34" charset="0"/>
              </a:rPr>
              <a:t>        &amp;</a:t>
            </a:r>
          </a:p>
          <a:p>
            <a:pPr lvl="6">
              <a:buNone/>
            </a:pPr>
            <a:r>
              <a:rPr lang="en-US" sz="3600" dirty="0">
                <a:solidFill>
                  <a:srgbClr val="993300"/>
                </a:solidFill>
                <a:latin typeface="Calibri" panose="020F0502020204030204" pitchFamily="34" charset="0"/>
                <a:cs typeface="Calibri" panose="020F0502020204030204" pitchFamily="34" charset="0"/>
              </a:rPr>
              <a:t>Suggestions</a:t>
            </a:r>
          </a:p>
        </p:txBody>
      </p:sp>
      <p:sp>
        <p:nvSpPr>
          <p:cNvPr id="4" name="Slide Number Placeholder 3"/>
          <p:cNvSpPr>
            <a:spLocks noGrp="1"/>
          </p:cNvSpPr>
          <p:nvPr>
            <p:ph type="sldNum" sz="quarter" idx="10"/>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endParaRPr lang="en-US" dirty="0"/>
          </a:p>
          <a:p>
            <a:endParaRPr lang="en-US" dirty="0"/>
          </a:p>
          <a:p>
            <a:endParaRPr lang="en-US" dirty="0"/>
          </a:p>
          <a:p>
            <a:pPr lvl="6">
              <a:buNone/>
            </a:pPr>
            <a:r>
              <a:rPr lang="en-US" sz="3600" dirty="0">
                <a:solidFill>
                  <a:srgbClr val="993300"/>
                </a:solidFill>
                <a:latin typeface="Calibri" panose="020F0502020204030204" pitchFamily="34" charset="0"/>
                <a:cs typeface="Calibri" panose="020F0502020204030204" pitchFamily="34" charset="0"/>
              </a:rPr>
              <a:t>THANK YOU…</a:t>
            </a:r>
            <a:endParaRPr lang="en-US" sz="2400" dirty="0">
              <a:solidFill>
                <a:srgbClr val="99330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152400"/>
            <a:ext cx="6172200" cy="533400"/>
          </a:xfrm>
        </p:spPr>
        <p:txBody>
          <a:bodyPr/>
          <a:lstStyle/>
          <a:p>
            <a:r>
              <a:rPr lang="en-US" sz="2400" dirty="0"/>
              <a:t>                   </a:t>
            </a:r>
            <a:r>
              <a:rPr lang="en-US" sz="3600" b="1" dirty="0">
                <a:solidFill>
                  <a:srgbClr val="CC6600"/>
                </a:solidFill>
                <a:latin typeface="Calibri" panose="020F0502020204030204" pitchFamily="34" charset="0"/>
                <a:cs typeface="Calibri" panose="020F0502020204030204" pitchFamily="34" charset="0"/>
              </a:rPr>
              <a:t>Presentation Outline</a:t>
            </a:r>
            <a:br>
              <a:rPr lang="en-US" sz="2800" b="1" i="1" dirty="0">
                <a:solidFill>
                  <a:srgbClr val="CC6600"/>
                </a:solidFill>
                <a:latin typeface="Courier New" pitchFamily="49" charset="0"/>
                <a:cs typeface="Courier New" pitchFamily="49" charset="0"/>
              </a:rPr>
            </a:b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04800" y="848751"/>
            <a:ext cx="8534400" cy="5715000"/>
          </a:xfrm>
        </p:spPr>
        <p:txBody>
          <a:bodyPr/>
          <a:lstStyle/>
          <a:p>
            <a:pPr>
              <a:spcBef>
                <a:spcPct val="50000"/>
              </a:spcBef>
              <a:spcAft>
                <a:spcPts val="600"/>
              </a:spcAft>
              <a:buFontTx/>
              <a:buAutoNum type="arabicPeriod"/>
            </a:pPr>
            <a:r>
              <a:rPr lang="en-US" sz="2000" kern="1200" dirty="0">
                <a:solidFill>
                  <a:schemeClr val="accent4">
                    <a:lumMod val="95000"/>
                    <a:lumOff val="5000"/>
                  </a:schemeClr>
                </a:solidFill>
                <a:latin typeface="Calibri" panose="020F0502020204030204" pitchFamily="34" charset="0"/>
                <a:cs typeface="Calibri" panose="020F0502020204030204" pitchFamily="34" charset="0"/>
              </a:rPr>
              <a:t>Introduction	</a:t>
            </a:r>
          </a:p>
          <a:p>
            <a:pPr marL="0" indent="0">
              <a:spcBef>
                <a:spcPct val="50000"/>
              </a:spcBef>
              <a:spcAft>
                <a:spcPts val="600"/>
              </a:spcAft>
              <a:buNone/>
            </a:pPr>
            <a:r>
              <a:rPr lang="en-US" sz="2000" kern="1200" dirty="0">
                <a:solidFill>
                  <a:schemeClr val="accent4">
                    <a:lumMod val="95000"/>
                    <a:lumOff val="5000"/>
                  </a:schemeClr>
                </a:solidFill>
                <a:latin typeface="Calibri" panose="020F0502020204030204" pitchFamily="34" charset="0"/>
                <a:cs typeface="Calibri" panose="020F0502020204030204" pitchFamily="34" charset="0"/>
              </a:rPr>
              <a:t>2.  Objectives</a:t>
            </a:r>
          </a:p>
          <a:p>
            <a:pPr marL="0" indent="0">
              <a:spcBef>
                <a:spcPct val="50000"/>
              </a:spcBef>
              <a:spcAft>
                <a:spcPts val="600"/>
              </a:spcAft>
              <a:buNone/>
            </a:pPr>
            <a:r>
              <a:rPr lang="en-US" sz="2000" kern="1200" dirty="0">
                <a:solidFill>
                  <a:schemeClr val="accent4">
                    <a:lumMod val="95000"/>
                    <a:lumOff val="5000"/>
                  </a:schemeClr>
                </a:solidFill>
                <a:latin typeface="Calibri" panose="020F0502020204030204" pitchFamily="34" charset="0"/>
                <a:cs typeface="Calibri" panose="020F0502020204030204" pitchFamily="34" charset="0"/>
              </a:rPr>
              <a:t>3. Literature Review </a:t>
            </a:r>
          </a:p>
          <a:p>
            <a:pPr marL="0" indent="0">
              <a:spcBef>
                <a:spcPct val="50000"/>
              </a:spcBef>
              <a:spcAft>
                <a:spcPts val="600"/>
              </a:spcAft>
              <a:buNone/>
            </a:pPr>
            <a:r>
              <a:rPr lang="en-US" sz="2000" kern="1200" dirty="0">
                <a:solidFill>
                  <a:schemeClr val="accent4">
                    <a:lumMod val="95000"/>
                    <a:lumOff val="5000"/>
                  </a:schemeClr>
                </a:solidFill>
                <a:latin typeface="Calibri" panose="020F0502020204030204" pitchFamily="34" charset="0"/>
                <a:cs typeface="Calibri" panose="020F0502020204030204" pitchFamily="34" charset="0"/>
              </a:rPr>
              <a:t>4.Description</a:t>
            </a:r>
          </a:p>
          <a:p>
            <a:pPr marL="0" indent="0">
              <a:spcBef>
                <a:spcPct val="50000"/>
              </a:spcBef>
              <a:spcAft>
                <a:spcPts val="600"/>
              </a:spcAft>
              <a:buNone/>
            </a:pPr>
            <a:r>
              <a:rPr lang="en-US" sz="2000" kern="1200" dirty="0">
                <a:solidFill>
                  <a:schemeClr val="accent4">
                    <a:lumMod val="95000"/>
                    <a:lumOff val="5000"/>
                  </a:schemeClr>
                </a:solidFill>
                <a:latin typeface="Calibri" panose="020F0502020204030204" pitchFamily="34" charset="0"/>
                <a:cs typeface="Calibri" panose="020F0502020204030204" pitchFamily="34" charset="0"/>
              </a:rPr>
              <a:t>5.Precaution measures</a:t>
            </a:r>
          </a:p>
          <a:p>
            <a:pPr marL="0" indent="0">
              <a:spcBef>
                <a:spcPct val="50000"/>
              </a:spcBef>
              <a:spcAft>
                <a:spcPts val="600"/>
              </a:spcAft>
              <a:buNone/>
            </a:pPr>
            <a:r>
              <a:rPr lang="en-US" sz="2000" kern="1200" dirty="0">
                <a:solidFill>
                  <a:schemeClr val="accent4">
                    <a:lumMod val="95000"/>
                    <a:lumOff val="5000"/>
                  </a:schemeClr>
                </a:solidFill>
                <a:latin typeface="Calibri" panose="020F0502020204030204" pitchFamily="34" charset="0"/>
                <a:cs typeface="Calibri" panose="020F0502020204030204" pitchFamily="34" charset="0"/>
              </a:rPr>
              <a:t>6.Conclusion</a:t>
            </a:r>
          </a:p>
          <a:p>
            <a:pPr marL="0" indent="0">
              <a:spcBef>
                <a:spcPct val="50000"/>
              </a:spcBef>
              <a:spcAft>
                <a:spcPts val="600"/>
              </a:spcAft>
              <a:buNone/>
            </a:pPr>
            <a:r>
              <a:rPr lang="en-US" sz="2000" kern="1200" dirty="0">
                <a:solidFill>
                  <a:schemeClr val="accent4">
                    <a:lumMod val="95000"/>
                    <a:lumOff val="5000"/>
                  </a:schemeClr>
                </a:solidFill>
                <a:latin typeface="Calibri" panose="020F0502020204030204" pitchFamily="34" charset="0"/>
                <a:cs typeface="Calibri" panose="020F0502020204030204" pitchFamily="34" charset="0"/>
              </a:rPr>
              <a:t>7.References</a:t>
            </a:r>
          </a:p>
        </p:txBody>
      </p:sp>
      <p:sp>
        <p:nvSpPr>
          <p:cNvPr id="4" name="Slide Number Placeholder 3"/>
          <p:cNvSpPr>
            <a:spLocks noGrp="1"/>
          </p:cNvSpPr>
          <p:nvPr>
            <p:ph type="sldNum" sz="quarter" idx="10"/>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381000"/>
          </a:xfrm>
        </p:spPr>
        <p:txBody>
          <a:bodyPr/>
          <a:lstStyle/>
          <a:p>
            <a:r>
              <a:rPr lang="en-US" sz="2800" b="1" i="1" dirty="0">
                <a:solidFill>
                  <a:srgbClr val="CC6600"/>
                </a:solidFill>
              </a:rPr>
              <a:t>		  		                  </a:t>
            </a:r>
            <a:r>
              <a:rPr lang="en-US" sz="3600" b="1" dirty="0">
                <a:solidFill>
                  <a:srgbClr val="CC6600"/>
                </a:solidFill>
                <a:latin typeface="Calibri" panose="020F0502020204030204" pitchFamily="34" charset="0"/>
                <a:cs typeface="Calibri" panose="020F0502020204030204" pitchFamily="34" charset="0"/>
              </a:rPr>
              <a:t>1. Introduction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52400" y="990600"/>
            <a:ext cx="8839200" cy="5486400"/>
          </a:xfrm>
        </p:spPr>
        <p:txBody>
          <a:bodyPr/>
          <a:lstStyle/>
          <a:p>
            <a:pPr algn="just"/>
            <a:endParaRPr lang="en-US" sz="2000" b="1" dirty="0">
              <a:latin typeface="Courier New" pitchFamily="49" charset="0"/>
              <a:cs typeface="Courier New" pitchFamily="49" charset="0"/>
            </a:endParaRPr>
          </a:p>
          <a:p>
            <a:pPr marL="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What is Cloud Computing ?</a:t>
            </a:r>
          </a:p>
          <a:p>
            <a:pPr algn="just"/>
            <a:r>
              <a:rPr lang="en-US" sz="2800" dirty="0">
                <a:latin typeface="Calibri" panose="020F0502020204030204" pitchFamily="34" charset="0"/>
                <a:ea typeface="Calibri" panose="020F0502020204030204" pitchFamily="34" charset="0"/>
                <a:cs typeface="Calibri" panose="020F0502020204030204" pitchFamily="34" charset="0"/>
              </a:rPr>
              <a:t> Cloud computing is a term used to describe the delivery of on-demand computing resources—hardware, storage, databases, networking, and software—to businesses and individuals via a network.</a:t>
            </a:r>
            <a:endParaRPr lang="en-US" sz="1100" dirty="0">
              <a:latin typeface="Courier New" pitchFamily="49" charset="0"/>
              <a:ea typeface="Calibri" panose="020F0502020204030204" pitchFamily="34" charset="0"/>
              <a:cs typeface="Calibri" panose="020F0502020204030204" pitchFamily="34" charset="0"/>
            </a:endParaRPr>
          </a:p>
          <a:p>
            <a:pPr algn="just"/>
            <a:r>
              <a:rPr lang="en-US" sz="2800" dirty="0">
                <a:latin typeface="Calibri" panose="020F0502020204030204" pitchFamily="34" charset="0"/>
                <a:ea typeface="Calibri" panose="020F0502020204030204" pitchFamily="34" charset="0"/>
                <a:cs typeface="Calibri" panose="020F0502020204030204" pitchFamily="34" charset="0"/>
              </a:rPr>
              <a:t>Advantages of Cloud Computing are Scalability, mobility, Easy Collaboration,Reduction in cost,Resource Efficiency.</a:t>
            </a:r>
          </a:p>
          <a:p>
            <a:pPr algn="just"/>
            <a:r>
              <a:rPr lang="en-US" sz="2800" dirty="0">
                <a:latin typeface="Calibri" panose="020F0502020204030204" pitchFamily="34" charset="0"/>
                <a:ea typeface="Calibri" panose="020F0502020204030204" pitchFamily="34" charset="0"/>
                <a:cs typeface="Calibri" panose="020F0502020204030204" pitchFamily="34" charset="0"/>
              </a:rPr>
              <a:t>Disadvantages of Cloud Computing are less control over underlying cloud infrastructure, Vendor Lock-</a:t>
            </a:r>
            <a:r>
              <a:rPr lang="en-US" sz="2800" dirty="0" err="1">
                <a:latin typeface="Calibri" panose="020F0502020204030204" pitchFamily="34" charset="0"/>
                <a:ea typeface="Calibri" panose="020F0502020204030204" pitchFamily="34" charset="0"/>
                <a:cs typeface="Calibri" panose="020F0502020204030204" pitchFamily="34" charset="0"/>
              </a:rPr>
              <a:t>in,Limited</a:t>
            </a:r>
            <a:r>
              <a:rPr lang="en-US" sz="2800" dirty="0">
                <a:latin typeface="Calibri" panose="020F0502020204030204" pitchFamily="34" charset="0"/>
                <a:ea typeface="Calibri" panose="020F0502020204030204" pitchFamily="34" charset="0"/>
                <a:cs typeface="Calibri" panose="020F0502020204030204" pitchFamily="34" charset="0"/>
              </a:rPr>
              <a:t> access offline and </a:t>
            </a:r>
            <a:r>
              <a:rPr lang="en-US" sz="2800" dirty="0">
                <a:solidFill>
                  <a:srgbClr val="993300"/>
                </a:solidFill>
                <a:latin typeface="Calibri" panose="020F0502020204030204" pitchFamily="34" charset="0"/>
                <a:ea typeface="Calibri" panose="020F0502020204030204" pitchFamily="34" charset="0"/>
                <a:cs typeface="Calibri" panose="020F0502020204030204" pitchFamily="34" charset="0"/>
              </a:rPr>
              <a:t>Security Risks.</a:t>
            </a:r>
          </a:p>
        </p:txBody>
      </p:sp>
      <p:sp>
        <p:nvSpPr>
          <p:cNvPr id="4" name="Slide Number Placeholder 3"/>
          <p:cNvSpPr>
            <a:spLocks noGrp="1"/>
          </p:cNvSpPr>
          <p:nvPr>
            <p:ph type="sldNum" sz="quarter" idx="10"/>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4A64B1-D42B-F6C0-BEBB-D0AE883C1FE6}"/>
              </a:ext>
            </a:extLst>
          </p:cNvPr>
          <p:cNvSpPr>
            <a:spLocks noGrp="1"/>
          </p:cNvSpPr>
          <p:nvPr>
            <p:ph type="sldNum" sz="quarter" idx="10"/>
          </p:nvPr>
        </p:nvSpPr>
        <p:spPr/>
        <p:txBody>
          <a:bodyPr/>
          <a:lstStyle/>
          <a:p>
            <a:fld id="{B6F15528-21DE-4FAA-801E-634DDDAF4B2B}" type="slidenum">
              <a:rPr lang="en-US" smtClean="0"/>
              <a:pPr/>
              <a:t>4</a:t>
            </a:fld>
            <a:endParaRPr lang="en-US" dirty="0"/>
          </a:p>
        </p:txBody>
      </p:sp>
      <p:pic>
        <p:nvPicPr>
          <p:cNvPr id="9" name="Content Placeholder 8">
            <a:extLst>
              <a:ext uri="{FF2B5EF4-FFF2-40B4-BE49-F238E27FC236}">
                <a16:creationId xmlns:a16="http://schemas.microsoft.com/office/drawing/2014/main" id="{4577A3BE-1051-0166-1606-75CB19538A16}"/>
              </a:ext>
            </a:extLst>
          </p:cNvPr>
          <p:cNvPicPr>
            <a:picLocks noGrp="1" noChangeAspect="1"/>
          </p:cNvPicPr>
          <p:nvPr>
            <p:ph/>
          </p:nvPr>
        </p:nvPicPr>
        <p:blipFill>
          <a:blip r:embed="rId2"/>
          <a:stretch>
            <a:fillRect/>
          </a:stretch>
        </p:blipFill>
        <p:spPr>
          <a:xfrm>
            <a:off x="762000" y="1066800"/>
            <a:ext cx="7620000" cy="5200650"/>
          </a:xfrm>
          <a:prstGeom prst="rect">
            <a:avLst/>
          </a:prstGeom>
        </p:spPr>
      </p:pic>
    </p:spTree>
    <p:extLst>
      <p:ext uri="{BB962C8B-B14F-4D97-AF65-F5344CB8AC3E}">
        <p14:creationId xmlns:p14="http://schemas.microsoft.com/office/powerpoint/2010/main" val="186277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AFBA9B-D17D-4FAF-88E0-446F6CA31A9C}"/>
              </a:ext>
            </a:extLst>
          </p:cNvPr>
          <p:cNvSpPr>
            <a:spLocks noGrp="1"/>
          </p:cNvSpPr>
          <p:nvPr>
            <p:ph type="sldNum" sz="quarter" idx="10"/>
          </p:nvPr>
        </p:nvSpPr>
        <p:spPr>
          <a:xfrm>
            <a:off x="6982691" y="6553200"/>
            <a:ext cx="2133600" cy="304800"/>
          </a:xfrm>
        </p:spPr>
        <p:txBody>
          <a:bodyPr/>
          <a:lstStyle/>
          <a:p>
            <a:fld id="{B6F15528-21DE-4FAA-801E-634DDDAF4B2B}" type="slidenum">
              <a:rPr lang="en-US" smtClean="0"/>
              <a:pPr/>
              <a:t>5</a:t>
            </a:fld>
            <a:endParaRPr lang="en-US" dirty="0"/>
          </a:p>
        </p:txBody>
      </p:sp>
      <p:sp>
        <p:nvSpPr>
          <p:cNvPr id="5" name="Title 1">
            <a:extLst>
              <a:ext uri="{FF2B5EF4-FFF2-40B4-BE49-F238E27FC236}">
                <a16:creationId xmlns:a16="http://schemas.microsoft.com/office/drawing/2014/main" id="{018E5D56-C3E6-4F36-A154-E62F5E37034D}"/>
              </a:ext>
            </a:extLst>
          </p:cNvPr>
          <p:cNvSpPr>
            <a:spLocks noGrp="1"/>
          </p:cNvSpPr>
          <p:nvPr>
            <p:ph type="title"/>
          </p:nvPr>
        </p:nvSpPr>
        <p:spPr>
          <a:xfrm>
            <a:off x="457200" y="222738"/>
            <a:ext cx="8686800" cy="381000"/>
          </a:xfrm>
        </p:spPr>
        <p:txBody>
          <a:bodyPr/>
          <a:lstStyle/>
          <a:p>
            <a:pPr algn="r"/>
            <a:r>
              <a:rPr lang="en-US" sz="2800" b="1" dirty="0">
                <a:solidFill>
                  <a:srgbClr val="CC6600"/>
                </a:solidFill>
                <a:latin typeface="Calibri" panose="020F0502020204030204" pitchFamily="34" charset="0"/>
                <a:cs typeface="Calibri" panose="020F0502020204030204" pitchFamily="34" charset="0"/>
              </a:rPr>
              <a:t>3. Literature Review</a:t>
            </a:r>
            <a:endParaRPr lang="en-US" sz="4800"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1C3B95E0-B75A-895A-8617-4A6D8C65C8EF}"/>
              </a:ext>
            </a:extLst>
          </p:cNvPr>
          <p:cNvSpPr>
            <a:spLocks noGrp="1"/>
          </p:cNvSpPr>
          <p:nvPr>
            <p:ph idx="1"/>
          </p:nvPr>
        </p:nvSpPr>
        <p:spPr>
          <a:xfrm>
            <a:off x="304800" y="914400"/>
            <a:ext cx="8382000" cy="5211763"/>
          </a:xfrm>
        </p:spPr>
        <p:txBody>
          <a:bodyPr/>
          <a:lstStyle/>
          <a:p>
            <a:pPr>
              <a:lnSpc>
                <a:spcPct val="150000"/>
              </a:lnSpc>
            </a:pPr>
            <a:r>
              <a:rPr lang="en-IN" sz="2400" b="1" dirty="0">
                <a:latin typeface="Times New Roman" panose="02020603050405020304" pitchFamily="18" charset="0"/>
                <a:cs typeface="Times New Roman" panose="02020603050405020304" pitchFamily="18" charset="0"/>
              </a:rPr>
              <a:t>P</a:t>
            </a:r>
            <a:r>
              <a:rPr lang="en-IN" sz="2400" b="1" i="0" dirty="0">
                <a:effectLst/>
                <a:latin typeface="Times New Roman" panose="02020603050405020304" pitchFamily="18" charset="0"/>
                <a:cs typeface="Times New Roman" panose="02020603050405020304" pitchFamily="18" charset="0"/>
              </a:rPr>
              <a:t>aper title:</a:t>
            </a:r>
            <a:r>
              <a:rPr lang="en-IN" sz="2400" b="0"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Security Issues and challenges in Cloud Computing</a:t>
            </a:r>
          </a:p>
          <a:p>
            <a:pPr>
              <a:lnSpc>
                <a:spcPct val="150000"/>
              </a:lnSpc>
            </a:pPr>
            <a:r>
              <a:rPr lang="en-IN" sz="2400" b="0" i="0" dirty="0">
                <a:effectLst/>
                <a:latin typeface="Times New Roman" panose="02020603050405020304" pitchFamily="18" charset="0"/>
                <a:cs typeface="Times New Roman" panose="02020603050405020304" pitchFamily="18" charset="0"/>
              </a:rPr>
              <a:t>Published  in the year November 2022</a:t>
            </a:r>
          </a:p>
          <a:p>
            <a:pPr>
              <a:lnSpc>
                <a:spcPct val="150000"/>
              </a:lnSpc>
            </a:pPr>
            <a:r>
              <a:rPr lang="en-IN" sz="2400" b="0" i="0" dirty="0">
                <a:effectLst/>
                <a:latin typeface="Times New Roman" panose="02020603050405020304" pitchFamily="18" charset="0"/>
                <a:cs typeface="Times New Roman" panose="02020603050405020304" pitchFamily="18" charset="0"/>
              </a:rPr>
              <a:t>Authored by Hussain Akbar, Muhammad Zubair and Muhammad </a:t>
            </a:r>
            <a:r>
              <a:rPr lang="en-IN" sz="2400" b="0" i="0" dirty="0" err="1">
                <a:effectLst/>
                <a:latin typeface="Times New Roman" panose="02020603050405020304" pitchFamily="18" charset="0"/>
                <a:cs typeface="Times New Roman" panose="02020603050405020304" pitchFamily="18" charset="0"/>
              </a:rPr>
              <a:t>Shairoze</a:t>
            </a:r>
            <a:r>
              <a:rPr lang="en-IN" sz="2400" b="0" i="0" dirty="0">
                <a:effectLst/>
                <a:latin typeface="Times New Roman" panose="02020603050405020304" pitchFamily="18" charset="0"/>
                <a:cs typeface="Times New Roman" panose="02020603050405020304" pitchFamily="18" charset="0"/>
              </a:rPr>
              <a:t> Malik</a:t>
            </a:r>
          </a:p>
          <a:p>
            <a:pPr>
              <a:lnSpc>
                <a:spcPct val="150000"/>
              </a:lnSpc>
            </a:pPr>
            <a:r>
              <a:rPr lang="en-IN" sz="2400" dirty="0">
                <a:latin typeface="Times New Roman" panose="02020603050405020304" pitchFamily="18" charset="0"/>
                <a:cs typeface="Times New Roman" panose="02020603050405020304" pitchFamily="18" charset="0"/>
              </a:rPr>
              <a:t>Key Findings: Different security challenges while migrating to cloud , Data leakage being the most common and dangerous risk.</a:t>
            </a:r>
          </a:p>
          <a:p>
            <a:pPr>
              <a:lnSpc>
                <a:spcPct val="150000"/>
              </a:lnSpc>
            </a:pPr>
            <a:r>
              <a:rPr lang="en-IN" sz="2400" b="0" i="0" dirty="0">
                <a:effectLst/>
                <a:latin typeface="Times New Roman" panose="02020603050405020304" pitchFamily="18" charset="0"/>
                <a:cs typeface="Times New Roman" panose="02020603050405020304" pitchFamily="18" charset="0"/>
              </a:rPr>
              <a:t>Mitigation strategies </a:t>
            </a:r>
            <a:r>
              <a:rPr lang="en-IN" sz="2400" dirty="0">
                <a:latin typeface="Times New Roman" panose="02020603050405020304" pitchFamily="18" charset="0"/>
                <a:cs typeface="Times New Roman" panose="02020603050405020304" pitchFamily="18" charset="0"/>
              </a:rPr>
              <a:t>to combat these limitations or challenges .</a:t>
            </a:r>
          </a:p>
          <a:p>
            <a:pPr>
              <a:lnSpc>
                <a:spcPct val="150000"/>
              </a:lnSpc>
            </a:pPr>
            <a:endParaRPr lang="en-IN" sz="2400" b="0" i="0" dirty="0">
              <a:effectLst/>
              <a:latin typeface="Times New Roman" panose="02020603050405020304" pitchFamily="18" charset="0"/>
              <a:cs typeface="Times New Roman" panose="02020603050405020304" pitchFamily="18" charset="0"/>
            </a:endParaRPr>
          </a:p>
          <a:p>
            <a:pPr>
              <a:lnSpc>
                <a:spcPct val="150000"/>
              </a:lnSpc>
            </a:pPr>
            <a:endParaRPr lang="en-IN"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8522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7471-4333-AEA0-21D4-9B6538789EDC}"/>
              </a:ext>
            </a:extLst>
          </p:cNvPr>
          <p:cNvSpPr>
            <a:spLocks noGrp="1"/>
          </p:cNvSpPr>
          <p:nvPr>
            <p:ph type="title"/>
          </p:nvPr>
        </p:nvSpPr>
        <p:spPr>
          <a:xfrm>
            <a:off x="457200" y="914400"/>
            <a:ext cx="8229600" cy="914400"/>
          </a:xfrm>
        </p:spPr>
        <p:txBody>
          <a:bodyPr/>
          <a:lstStyle/>
          <a:p>
            <a:r>
              <a:rPr lang="en-IN" sz="3000" dirty="0">
                <a:latin typeface="Calibri" panose="020F0502020204030204" pitchFamily="34" charset="0"/>
                <a:ea typeface="Calibri" panose="020F0502020204030204" pitchFamily="34" charset="0"/>
                <a:cs typeface="Calibri" panose="020F0502020204030204" pitchFamily="34" charset="0"/>
              </a:rPr>
              <a:t>Security Architecture of cloud computing </a:t>
            </a:r>
          </a:p>
        </p:txBody>
      </p:sp>
      <p:sp>
        <p:nvSpPr>
          <p:cNvPr id="4" name="Slide Number Placeholder 3">
            <a:extLst>
              <a:ext uri="{FF2B5EF4-FFF2-40B4-BE49-F238E27FC236}">
                <a16:creationId xmlns:a16="http://schemas.microsoft.com/office/drawing/2014/main" id="{BD3FD8E8-8D8D-266D-1540-7E6AF623B549}"/>
              </a:ext>
            </a:extLst>
          </p:cNvPr>
          <p:cNvSpPr>
            <a:spLocks noGrp="1"/>
          </p:cNvSpPr>
          <p:nvPr>
            <p:ph type="sldNum" sz="quarter" idx="10"/>
          </p:nvPr>
        </p:nvSpPr>
        <p:spPr/>
        <p:txBody>
          <a:bodyPr/>
          <a:lstStyle/>
          <a:p>
            <a:fld id="{B6F15528-21DE-4FAA-801E-634DDDAF4B2B}" type="slidenum">
              <a:rPr lang="en-US" smtClean="0"/>
              <a:pPr/>
              <a:t>6</a:t>
            </a:fld>
            <a:endParaRPr lang="en-US"/>
          </a:p>
        </p:txBody>
      </p:sp>
      <p:pic>
        <p:nvPicPr>
          <p:cNvPr id="3" name="Picture 2">
            <a:extLst>
              <a:ext uri="{FF2B5EF4-FFF2-40B4-BE49-F238E27FC236}">
                <a16:creationId xmlns:a16="http://schemas.microsoft.com/office/drawing/2014/main" id="{4719158B-B476-8FFB-1898-4E4D21DCFCE2}"/>
              </a:ext>
            </a:extLst>
          </p:cNvPr>
          <p:cNvPicPr>
            <a:picLocks noChangeAspect="1"/>
          </p:cNvPicPr>
          <p:nvPr/>
        </p:nvPicPr>
        <p:blipFill>
          <a:blip r:embed="rId2"/>
          <a:stretch>
            <a:fillRect/>
          </a:stretch>
        </p:blipFill>
        <p:spPr>
          <a:xfrm>
            <a:off x="647700" y="1800225"/>
            <a:ext cx="7848600" cy="4299893"/>
          </a:xfrm>
          <a:prstGeom prst="rect">
            <a:avLst/>
          </a:prstGeom>
        </p:spPr>
      </p:pic>
    </p:spTree>
    <p:extLst>
      <p:ext uri="{BB962C8B-B14F-4D97-AF65-F5344CB8AC3E}">
        <p14:creationId xmlns:p14="http://schemas.microsoft.com/office/powerpoint/2010/main" val="348943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391C-CB06-0F86-7BFF-02BF8C58B0B5}"/>
              </a:ext>
            </a:extLst>
          </p:cNvPr>
          <p:cNvSpPr>
            <a:spLocks noGrp="1"/>
          </p:cNvSpPr>
          <p:nvPr>
            <p:ph type="title"/>
          </p:nvPr>
        </p:nvSpPr>
        <p:spPr>
          <a:xfrm>
            <a:off x="457200" y="731836"/>
            <a:ext cx="8229600" cy="685801"/>
          </a:xfrm>
        </p:spPr>
        <p:txBody>
          <a:bodyPr/>
          <a:lstStyle/>
          <a:p>
            <a:r>
              <a:rPr lang="en-IN" sz="3600" dirty="0">
                <a:latin typeface="Calibri" panose="020F0502020204030204" pitchFamily="34" charset="0"/>
                <a:ea typeface="Calibri" panose="020F0502020204030204" pitchFamily="34" charset="0"/>
                <a:cs typeface="Calibri" panose="020F0502020204030204" pitchFamily="34" charset="0"/>
              </a:rPr>
              <a:t>Data Loss/Leakage</a:t>
            </a:r>
          </a:p>
        </p:txBody>
      </p:sp>
      <p:sp>
        <p:nvSpPr>
          <p:cNvPr id="3" name="Content Placeholder 2">
            <a:extLst>
              <a:ext uri="{FF2B5EF4-FFF2-40B4-BE49-F238E27FC236}">
                <a16:creationId xmlns:a16="http://schemas.microsoft.com/office/drawing/2014/main" id="{2D0A260D-FD7C-6008-4E0E-FAC7A3B87F6C}"/>
              </a:ext>
            </a:extLst>
          </p:cNvPr>
          <p:cNvSpPr>
            <a:spLocks noGrp="1"/>
          </p:cNvSpPr>
          <p:nvPr>
            <p:ph idx="1"/>
          </p:nvPr>
        </p:nvSpPr>
        <p:spPr>
          <a:xfrm>
            <a:off x="228600" y="1600200"/>
            <a:ext cx="8915400" cy="4800600"/>
          </a:xfrm>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Data leakage in cloud computing refers to the unauthorized or unintentional exposure, transmission, or access of sensitive data stored in the cloud.</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IN" sz="2800" dirty="0">
                <a:latin typeface="Calibri" panose="020F0502020204030204" pitchFamily="34" charset="0"/>
                <a:ea typeface="Calibri" panose="020F0502020204030204" pitchFamily="34" charset="0"/>
                <a:cs typeface="Calibri" panose="020F0502020204030204" pitchFamily="34" charset="0"/>
              </a:rPr>
              <a:t>Causes of Data Leakage :</a:t>
            </a:r>
          </a:p>
          <a:p>
            <a:pPr marL="457200" indent="-457200">
              <a:buFont typeface="+mj-lt"/>
              <a:buAutoNum type="arabicParenR"/>
            </a:pPr>
            <a:r>
              <a:rPr lang="en-IN" sz="2800" dirty="0">
                <a:latin typeface="Calibri" panose="020F0502020204030204" pitchFamily="34" charset="0"/>
                <a:ea typeface="Calibri" panose="020F0502020204030204" pitchFamily="34" charset="0"/>
                <a:cs typeface="Calibri" panose="020F0502020204030204" pitchFamily="34" charset="0"/>
              </a:rPr>
              <a:t>Inadequate Access Controls	</a:t>
            </a:r>
          </a:p>
          <a:p>
            <a:pPr marL="457200" indent="-457200">
              <a:buFont typeface="+mj-lt"/>
              <a:buAutoNum type="arabicParenR"/>
            </a:pPr>
            <a:r>
              <a:rPr lang="en-IN" sz="2800" dirty="0">
                <a:latin typeface="Calibri" panose="020F0502020204030204" pitchFamily="34" charset="0"/>
                <a:ea typeface="Calibri" panose="020F0502020204030204" pitchFamily="34" charset="0"/>
                <a:cs typeface="Calibri" panose="020F0502020204030204" pitchFamily="34" charset="0"/>
              </a:rPr>
              <a:t>Phishing and Social Engineering</a:t>
            </a:r>
          </a:p>
          <a:p>
            <a:pPr marL="457200" indent="-457200">
              <a:buFont typeface="+mj-lt"/>
              <a:buAutoNum type="arabicParenR"/>
            </a:pPr>
            <a:r>
              <a:rPr lang="en-IN" sz="2800" dirty="0">
                <a:latin typeface="Calibri" panose="020F0502020204030204" pitchFamily="34" charset="0"/>
                <a:ea typeface="Calibri" panose="020F0502020204030204" pitchFamily="34" charset="0"/>
                <a:cs typeface="Calibri" panose="020F0502020204030204" pitchFamily="34" charset="0"/>
              </a:rPr>
              <a:t>Misconfigured Storage Buckets</a:t>
            </a:r>
          </a:p>
          <a:p>
            <a:pPr marL="457200" indent="-457200">
              <a:buFont typeface="+mj-lt"/>
              <a:buAutoNum type="arabicParenR"/>
            </a:pPr>
            <a:r>
              <a:rPr lang="en-IN" sz="2800" dirty="0">
                <a:latin typeface="Calibri" panose="020F0502020204030204" pitchFamily="34" charset="0"/>
                <a:ea typeface="Calibri" panose="020F0502020204030204" pitchFamily="34" charset="0"/>
                <a:cs typeface="Calibri" panose="020F0502020204030204" pitchFamily="34" charset="0"/>
              </a:rPr>
              <a:t>Third-Party Services</a:t>
            </a:r>
          </a:p>
        </p:txBody>
      </p:sp>
      <p:sp>
        <p:nvSpPr>
          <p:cNvPr id="4" name="Slide Number Placeholder 3">
            <a:extLst>
              <a:ext uri="{FF2B5EF4-FFF2-40B4-BE49-F238E27FC236}">
                <a16:creationId xmlns:a16="http://schemas.microsoft.com/office/drawing/2014/main" id="{4ADB01DE-ED72-42DD-B32A-7CE035E5871A}"/>
              </a:ext>
            </a:extLst>
          </p:cNvPr>
          <p:cNvSpPr>
            <a:spLocks noGrp="1"/>
          </p:cNvSpPr>
          <p:nvPr>
            <p:ph type="sldNum" sz="quarter" idx="10"/>
          </p:nvPr>
        </p:nvSpPr>
        <p:spPr>
          <a:xfrm>
            <a:off x="6629400" y="6553200"/>
            <a:ext cx="2133600" cy="304800"/>
          </a:xfrm>
        </p:spPr>
        <p:txBody>
          <a:bodyPr/>
          <a:lstStyle/>
          <a:p>
            <a:fld id="{B6F15528-21DE-4FAA-801E-634DDDAF4B2B}" type="slidenum">
              <a:rPr lang="en-US" smtClean="0"/>
              <a:pPr/>
              <a:t>7</a:t>
            </a:fld>
            <a:endParaRPr lang="en-US" dirty="0"/>
          </a:p>
        </p:txBody>
      </p:sp>
      <p:pic>
        <p:nvPicPr>
          <p:cNvPr id="11" name="Picture 10">
            <a:extLst>
              <a:ext uri="{FF2B5EF4-FFF2-40B4-BE49-F238E27FC236}">
                <a16:creationId xmlns:a16="http://schemas.microsoft.com/office/drawing/2014/main" id="{2E2E5101-B2E3-D8B3-24A4-F766D64599DA}"/>
              </a:ext>
            </a:extLst>
          </p:cNvPr>
          <p:cNvPicPr>
            <a:picLocks noChangeAspect="1"/>
          </p:cNvPicPr>
          <p:nvPr/>
        </p:nvPicPr>
        <p:blipFill>
          <a:blip r:embed="rId3"/>
          <a:stretch>
            <a:fillRect/>
          </a:stretch>
        </p:blipFill>
        <p:spPr>
          <a:xfrm>
            <a:off x="5410200" y="4038600"/>
            <a:ext cx="3627787" cy="2468562"/>
          </a:xfrm>
          <a:prstGeom prst="rect">
            <a:avLst/>
          </a:prstGeom>
        </p:spPr>
      </p:pic>
    </p:spTree>
    <p:extLst>
      <p:ext uri="{BB962C8B-B14F-4D97-AF65-F5344CB8AC3E}">
        <p14:creationId xmlns:p14="http://schemas.microsoft.com/office/powerpoint/2010/main" val="34142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3A4A076-9A5E-DB41-7249-28F1BBB67469}"/>
              </a:ext>
            </a:extLst>
          </p:cNvPr>
          <p:cNvSpPr>
            <a:spLocks noGrp="1"/>
          </p:cNvSpPr>
          <p:nvPr>
            <p:ph/>
          </p:nvPr>
        </p:nvSpPr>
        <p:spPr/>
        <p:txBody>
          <a:bodyPr/>
          <a:lstStyle/>
          <a:p>
            <a:endParaRPr lang="en-IN" dirty="0"/>
          </a:p>
          <a:p>
            <a:endParaRPr lang="en-IN" dirty="0"/>
          </a:p>
          <a:p>
            <a:endParaRPr lang="en-IN" dirty="0"/>
          </a:p>
          <a:p>
            <a:endParaRPr lang="en-IN" dirty="0"/>
          </a:p>
          <a:p>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0E30FE1-B26E-889C-63FD-EAD7D6CCEDF7}"/>
              </a:ext>
            </a:extLst>
          </p:cNvPr>
          <p:cNvSpPr>
            <a:spLocks noGrp="1"/>
          </p:cNvSpPr>
          <p:nvPr>
            <p:ph type="sldNum" sz="quarter" idx="10"/>
          </p:nvPr>
        </p:nvSpPr>
        <p:spPr/>
        <p:txBody>
          <a:bodyPr/>
          <a:lstStyle/>
          <a:p>
            <a:fld id="{B6F15528-21DE-4FAA-801E-634DDDAF4B2B}" type="slidenum">
              <a:rPr lang="en-US" smtClean="0"/>
              <a:pPr/>
              <a:t>8</a:t>
            </a:fld>
            <a:endParaRPr lang="en-US" dirty="0"/>
          </a:p>
        </p:txBody>
      </p:sp>
      <p:pic>
        <p:nvPicPr>
          <p:cNvPr id="10" name="Picture 9">
            <a:extLst>
              <a:ext uri="{FF2B5EF4-FFF2-40B4-BE49-F238E27FC236}">
                <a16:creationId xmlns:a16="http://schemas.microsoft.com/office/drawing/2014/main" id="{5B86F75D-9F7E-00BD-025E-ABE0EAB96085}"/>
              </a:ext>
            </a:extLst>
          </p:cNvPr>
          <p:cNvPicPr>
            <a:picLocks noChangeAspect="1"/>
          </p:cNvPicPr>
          <p:nvPr/>
        </p:nvPicPr>
        <p:blipFill rotWithShape="1">
          <a:blip r:embed="rId3"/>
          <a:srcRect t="20741" r="1852"/>
          <a:stretch/>
        </p:blipFill>
        <p:spPr>
          <a:xfrm>
            <a:off x="371475" y="1946340"/>
            <a:ext cx="8077200" cy="4076700"/>
          </a:xfrm>
          <a:prstGeom prst="rect">
            <a:avLst/>
          </a:prstGeom>
        </p:spPr>
      </p:pic>
      <p:sp>
        <p:nvSpPr>
          <p:cNvPr id="12" name="TextBox 11">
            <a:extLst>
              <a:ext uri="{FF2B5EF4-FFF2-40B4-BE49-F238E27FC236}">
                <a16:creationId xmlns:a16="http://schemas.microsoft.com/office/drawing/2014/main" id="{329DF361-6A8E-CD63-103A-B10886DE6D95}"/>
              </a:ext>
            </a:extLst>
          </p:cNvPr>
          <p:cNvSpPr txBox="1"/>
          <p:nvPr/>
        </p:nvSpPr>
        <p:spPr>
          <a:xfrm>
            <a:off x="257175" y="914400"/>
            <a:ext cx="8305800" cy="584775"/>
          </a:xfrm>
          <a:prstGeom prst="rect">
            <a:avLst/>
          </a:prstGeom>
          <a:noFill/>
        </p:spPr>
        <p:txBody>
          <a:bodyPr wrap="square">
            <a:spAutoFit/>
          </a:bodyPr>
          <a:lstStyle/>
          <a:p>
            <a:r>
              <a:rPr kumimoji="0" lang="en-IN" sz="32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Counter measures used to prevent Data Leakage</a:t>
            </a:r>
            <a:endParaRPr lang="en-IN" dirty="0"/>
          </a:p>
        </p:txBody>
      </p:sp>
    </p:spTree>
    <p:extLst>
      <p:ext uri="{BB962C8B-B14F-4D97-AF65-F5344CB8AC3E}">
        <p14:creationId xmlns:p14="http://schemas.microsoft.com/office/powerpoint/2010/main" val="320874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18FB-349E-23BB-E7DD-1EE7990C96B1}"/>
              </a:ext>
            </a:extLst>
          </p:cNvPr>
          <p:cNvSpPr>
            <a:spLocks noGrp="1"/>
          </p:cNvSpPr>
          <p:nvPr>
            <p:ph type="title"/>
          </p:nvPr>
        </p:nvSpPr>
        <p:spPr>
          <a:xfrm>
            <a:off x="457200" y="731836"/>
            <a:ext cx="8229600" cy="685801"/>
          </a:xfrm>
        </p:spPr>
        <p:txBody>
          <a:bodyPr/>
          <a:lstStyle/>
          <a:p>
            <a:r>
              <a:rPr lang="en-IN" sz="3600" dirty="0">
                <a:latin typeface="Calibri" panose="020F0502020204030204" pitchFamily="34" charset="0"/>
                <a:ea typeface="Calibri" panose="020F0502020204030204" pitchFamily="34" charset="0"/>
                <a:cs typeface="Calibri" panose="020F0502020204030204" pitchFamily="34" charset="0"/>
              </a:rPr>
              <a:t>Insecure API’s </a:t>
            </a:r>
          </a:p>
        </p:txBody>
      </p:sp>
      <p:sp>
        <p:nvSpPr>
          <p:cNvPr id="3" name="Content Placeholder 2">
            <a:extLst>
              <a:ext uri="{FF2B5EF4-FFF2-40B4-BE49-F238E27FC236}">
                <a16:creationId xmlns:a16="http://schemas.microsoft.com/office/drawing/2014/main" id="{70605CC9-F487-8517-C1A6-C4F46F407A34}"/>
              </a:ext>
            </a:extLst>
          </p:cNvPr>
          <p:cNvSpPr>
            <a:spLocks noGrp="1"/>
          </p:cNvSpPr>
          <p:nvPr>
            <p:ph idx="1"/>
          </p:nvPr>
        </p:nvSpPr>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APIs (Application Programming Interfaces) are integral to cloud computing services as they play a crucial role in enabling communication and interaction between different software applications and components within a cloud environment.</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Insecure APIs, refer to APIs that have vulnerabilities or weaknesses in their design, implementation, or usage.</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661AE8B-BC10-1A1F-7C46-B6EDF6DF4425}"/>
              </a:ext>
            </a:extLst>
          </p:cNvPr>
          <p:cNvSpPr>
            <a:spLocks noGrp="1"/>
          </p:cNvSpPr>
          <p:nvPr>
            <p:ph type="sldNum" sz="quarter" idx="10"/>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2381127692"/>
      </p:ext>
    </p:extLst>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82877</TotalTime>
  <Words>1182</Words>
  <Application>Microsoft Office PowerPoint</Application>
  <PresentationFormat>On-screen Show (4:3)</PresentationFormat>
  <Paragraphs>154</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Inter</vt:lpstr>
      <vt:lpstr>Söhne</vt:lpstr>
      <vt:lpstr>Times New Roman</vt:lpstr>
      <vt:lpstr>Theme1</vt:lpstr>
      <vt:lpstr>Seminar Title  Security Issues in Cloud Computing  </vt:lpstr>
      <vt:lpstr>                   Presentation Outline </vt:lpstr>
      <vt:lpstr>                        1. Introduction</vt:lpstr>
      <vt:lpstr>PowerPoint Presentation</vt:lpstr>
      <vt:lpstr>3. Literature Review</vt:lpstr>
      <vt:lpstr>Security Architecture of cloud computing </vt:lpstr>
      <vt:lpstr>Data Loss/Leakage</vt:lpstr>
      <vt:lpstr>PowerPoint Presentation</vt:lpstr>
      <vt:lpstr>Insecure API’s </vt:lpstr>
      <vt:lpstr>PowerPoint Presentation</vt:lpstr>
      <vt:lpstr>User Account Hijacking </vt:lpstr>
      <vt:lpstr>Denial of Service attacks </vt:lpstr>
      <vt:lpstr>PowerPoint Presentation</vt:lpstr>
      <vt:lpstr>Changing service providers</vt:lpstr>
      <vt:lpstr>PowerPoint Presentation</vt:lpstr>
      <vt:lpstr>        Conclusion</vt:lpstr>
      <vt:lpstr>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HIGH PERFORMANCE ARITHMETIC UNIT</dc:title>
  <dc:creator>vishnu</dc:creator>
  <cp:lastModifiedBy>NIKITHA                                  - 231047013 - MSISMPL</cp:lastModifiedBy>
  <cp:revision>961</cp:revision>
  <dcterms:created xsi:type="dcterms:W3CDTF">2006-08-16T00:00:00Z</dcterms:created>
  <dcterms:modified xsi:type="dcterms:W3CDTF">2023-09-05T07:51:39Z</dcterms:modified>
</cp:coreProperties>
</file>