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9"/>
  </p:notesMasterIdLst>
  <p:sldIdLst>
    <p:sldId id="256" r:id="rId2"/>
    <p:sldId id="257" r:id="rId3"/>
    <p:sldId id="283" r:id="rId4"/>
    <p:sldId id="258" r:id="rId5"/>
    <p:sldId id="263" r:id="rId6"/>
    <p:sldId id="265" r:id="rId7"/>
    <p:sldId id="264" r:id="rId8"/>
    <p:sldId id="266" r:id="rId9"/>
    <p:sldId id="267" r:id="rId10"/>
    <p:sldId id="269" r:id="rId11"/>
    <p:sldId id="270" r:id="rId12"/>
    <p:sldId id="271" r:id="rId13"/>
    <p:sldId id="272" r:id="rId14"/>
    <p:sldId id="273" r:id="rId15"/>
    <p:sldId id="275" r:id="rId16"/>
    <p:sldId id="286" r:id="rId17"/>
    <p:sldId id="260" r:id="rId18"/>
    <p:sldId id="262" r:id="rId19"/>
    <p:sldId id="276" r:id="rId20"/>
    <p:sldId id="277" r:id="rId21"/>
    <p:sldId id="278" r:id="rId22"/>
    <p:sldId id="279" r:id="rId23"/>
    <p:sldId id="285" r:id="rId24"/>
    <p:sldId id="280" r:id="rId25"/>
    <p:sldId id="281" r:id="rId26"/>
    <p:sldId id="282"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A70D9-D0B6-40E0-9CA5-AD27A4191966}" type="doc">
      <dgm:prSet loTypeId="urn:microsoft.com/office/officeart/2018/2/layout/IconCircleList" loCatId="icon" qsTypeId="urn:microsoft.com/office/officeart/2005/8/quickstyle/simple1" qsCatId="simple" csTypeId="urn:microsoft.com/office/officeart/2005/8/colors/colorful1" csCatId="colorful" phldr="1"/>
      <dgm:spPr/>
      <dgm:t>
        <a:bodyPr/>
        <a:lstStyle/>
        <a:p>
          <a:endParaRPr lang="en-US"/>
        </a:p>
      </dgm:t>
    </dgm:pt>
    <dgm:pt modelId="{2B399240-52D6-4695-BE0D-8D09C13C63C8}">
      <dgm:prSet/>
      <dgm:spPr/>
      <dgm:t>
        <a:bodyPr/>
        <a:lstStyle/>
        <a:p>
          <a:pPr>
            <a:lnSpc>
              <a:spcPct val="100000"/>
            </a:lnSpc>
          </a:pPr>
          <a:r>
            <a:rPr lang="en-US"/>
            <a:t>Entity Relationship Data Requirements</a:t>
          </a:r>
        </a:p>
      </dgm:t>
    </dgm:pt>
    <dgm:pt modelId="{278D1D9F-CFCF-445C-B4F5-2992BA51D2D4}" type="parTrans" cxnId="{81FF2D25-CCA2-4B00-BBE9-ECA618840016}">
      <dgm:prSet/>
      <dgm:spPr/>
      <dgm:t>
        <a:bodyPr/>
        <a:lstStyle/>
        <a:p>
          <a:endParaRPr lang="en-US"/>
        </a:p>
      </dgm:t>
    </dgm:pt>
    <dgm:pt modelId="{D7BB92C7-D860-4D32-B713-C8DDC0B2BCB1}" type="sibTrans" cxnId="{81FF2D25-CCA2-4B00-BBE9-ECA618840016}">
      <dgm:prSet/>
      <dgm:spPr/>
      <dgm:t>
        <a:bodyPr/>
        <a:lstStyle/>
        <a:p>
          <a:pPr>
            <a:lnSpc>
              <a:spcPct val="100000"/>
            </a:lnSpc>
          </a:pPr>
          <a:endParaRPr lang="en-US"/>
        </a:p>
      </dgm:t>
    </dgm:pt>
    <dgm:pt modelId="{802706BD-7D2C-4ED9-93FD-1EF07FF3DF53}">
      <dgm:prSet/>
      <dgm:spPr/>
      <dgm:t>
        <a:bodyPr/>
        <a:lstStyle/>
        <a:p>
          <a:pPr>
            <a:lnSpc>
              <a:spcPct val="100000"/>
            </a:lnSpc>
          </a:pPr>
          <a:r>
            <a:rPr lang="en-US"/>
            <a:t>Conceptual Data Model</a:t>
          </a:r>
        </a:p>
      </dgm:t>
    </dgm:pt>
    <dgm:pt modelId="{42A2EA19-DB26-4726-8235-F4CE50242366}" type="parTrans" cxnId="{7CAD5657-E2CF-405B-8112-923EFE78EB0B}">
      <dgm:prSet/>
      <dgm:spPr/>
      <dgm:t>
        <a:bodyPr/>
        <a:lstStyle/>
        <a:p>
          <a:endParaRPr lang="en-US"/>
        </a:p>
      </dgm:t>
    </dgm:pt>
    <dgm:pt modelId="{9EAD7FF7-1A55-461C-AA98-5652CC16C073}" type="sibTrans" cxnId="{7CAD5657-E2CF-405B-8112-923EFE78EB0B}">
      <dgm:prSet/>
      <dgm:spPr/>
      <dgm:t>
        <a:bodyPr/>
        <a:lstStyle/>
        <a:p>
          <a:pPr>
            <a:lnSpc>
              <a:spcPct val="100000"/>
            </a:lnSpc>
          </a:pPr>
          <a:endParaRPr lang="en-US"/>
        </a:p>
      </dgm:t>
    </dgm:pt>
    <dgm:pt modelId="{5BABF645-F349-4927-B4FB-1E36484761A2}">
      <dgm:prSet/>
      <dgm:spPr/>
      <dgm:t>
        <a:bodyPr/>
        <a:lstStyle/>
        <a:p>
          <a:pPr>
            <a:lnSpc>
              <a:spcPct val="100000"/>
            </a:lnSpc>
          </a:pPr>
          <a:r>
            <a:rPr lang="en-US"/>
            <a:t>Logical Data Model</a:t>
          </a:r>
        </a:p>
      </dgm:t>
    </dgm:pt>
    <dgm:pt modelId="{492022F3-4DE0-4D5A-B7FE-024ECA0FA1C6}" type="parTrans" cxnId="{C15CFA50-4176-4BE2-A1B4-52A2756F1A1C}">
      <dgm:prSet/>
      <dgm:spPr/>
      <dgm:t>
        <a:bodyPr/>
        <a:lstStyle/>
        <a:p>
          <a:endParaRPr lang="en-US"/>
        </a:p>
      </dgm:t>
    </dgm:pt>
    <dgm:pt modelId="{0BA12DA7-D2B6-47E0-A64F-CA44F6599C90}" type="sibTrans" cxnId="{C15CFA50-4176-4BE2-A1B4-52A2756F1A1C}">
      <dgm:prSet/>
      <dgm:spPr/>
      <dgm:t>
        <a:bodyPr/>
        <a:lstStyle/>
        <a:p>
          <a:pPr>
            <a:lnSpc>
              <a:spcPct val="100000"/>
            </a:lnSpc>
          </a:pPr>
          <a:endParaRPr lang="en-US"/>
        </a:p>
      </dgm:t>
    </dgm:pt>
    <dgm:pt modelId="{0E5F88E6-D444-48AF-A43A-215E1A7D82CE}">
      <dgm:prSet/>
      <dgm:spPr/>
      <dgm:t>
        <a:bodyPr/>
        <a:lstStyle/>
        <a:p>
          <a:pPr>
            <a:lnSpc>
              <a:spcPct val="100000"/>
            </a:lnSpc>
          </a:pPr>
          <a:r>
            <a:rPr lang="en-US"/>
            <a:t>Streaming Analysis</a:t>
          </a:r>
        </a:p>
      </dgm:t>
    </dgm:pt>
    <dgm:pt modelId="{CF029BFC-0AE0-491D-8F5C-850CBAE2FAE7}" type="parTrans" cxnId="{49388D8B-C2F9-491E-8CC1-9E422D666F24}">
      <dgm:prSet/>
      <dgm:spPr/>
      <dgm:t>
        <a:bodyPr/>
        <a:lstStyle/>
        <a:p>
          <a:endParaRPr lang="en-US"/>
        </a:p>
      </dgm:t>
    </dgm:pt>
    <dgm:pt modelId="{8C491FC2-0C19-4E6E-96E2-783E56A8E68B}" type="sibTrans" cxnId="{49388D8B-C2F9-491E-8CC1-9E422D666F24}">
      <dgm:prSet/>
      <dgm:spPr/>
      <dgm:t>
        <a:bodyPr/>
        <a:lstStyle/>
        <a:p>
          <a:pPr>
            <a:lnSpc>
              <a:spcPct val="100000"/>
            </a:lnSpc>
          </a:pPr>
          <a:endParaRPr lang="en-US"/>
        </a:p>
      </dgm:t>
    </dgm:pt>
    <dgm:pt modelId="{9A1FAF7B-0DB2-495D-AC93-1D56F214A647}">
      <dgm:prSet/>
      <dgm:spPr/>
      <dgm:t>
        <a:bodyPr/>
        <a:lstStyle/>
        <a:p>
          <a:pPr>
            <a:lnSpc>
              <a:spcPct val="100000"/>
            </a:lnSpc>
          </a:pPr>
          <a:r>
            <a:rPr lang="en-US"/>
            <a:t>Creating Procedures</a:t>
          </a:r>
        </a:p>
      </dgm:t>
    </dgm:pt>
    <dgm:pt modelId="{9890F769-4609-4B58-9D14-7D7116BEF044}" type="parTrans" cxnId="{38C0EFD0-2F38-41E6-A768-24FAA0CA657E}">
      <dgm:prSet/>
      <dgm:spPr/>
      <dgm:t>
        <a:bodyPr/>
        <a:lstStyle/>
        <a:p>
          <a:endParaRPr lang="en-US"/>
        </a:p>
      </dgm:t>
    </dgm:pt>
    <dgm:pt modelId="{42FBA7CF-0BEA-40F1-8A21-2AA5C71C7814}" type="sibTrans" cxnId="{38C0EFD0-2F38-41E6-A768-24FAA0CA657E}">
      <dgm:prSet/>
      <dgm:spPr/>
      <dgm:t>
        <a:bodyPr/>
        <a:lstStyle/>
        <a:p>
          <a:endParaRPr lang="en-US"/>
        </a:p>
      </dgm:t>
    </dgm:pt>
    <dgm:pt modelId="{E22964D5-0056-4122-B896-45665FD031AE}" type="pres">
      <dgm:prSet presAssocID="{72BA70D9-D0B6-40E0-9CA5-AD27A4191966}" presName="root" presStyleCnt="0">
        <dgm:presLayoutVars>
          <dgm:dir/>
          <dgm:resizeHandles val="exact"/>
        </dgm:presLayoutVars>
      </dgm:prSet>
      <dgm:spPr/>
    </dgm:pt>
    <dgm:pt modelId="{A51404BD-C8B7-4870-899D-CC71879F6CA6}" type="pres">
      <dgm:prSet presAssocID="{72BA70D9-D0B6-40E0-9CA5-AD27A4191966}" presName="container" presStyleCnt="0">
        <dgm:presLayoutVars>
          <dgm:dir/>
          <dgm:resizeHandles val="exact"/>
        </dgm:presLayoutVars>
      </dgm:prSet>
      <dgm:spPr/>
    </dgm:pt>
    <dgm:pt modelId="{7F3B08DA-7997-4956-856E-03690CCE08F5}" type="pres">
      <dgm:prSet presAssocID="{2B399240-52D6-4695-BE0D-8D09C13C63C8}" presName="compNode" presStyleCnt="0"/>
      <dgm:spPr/>
    </dgm:pt>
    <dgm:pt modelId="{C7530170-646D-42F5-ACAC-F84C5E97F85C}" type="pres">
      <dgm:prSet presAssocID="{2B399240-52D6-4695-BE0D-8D09C13C63C8}" presName="iconBgRect" presStyleLbl="bgShp" presStyleIdx="0" presStyleCnt="5"/>
      <dgm:spPr/>
    </dgm:pt>
    <dgm:pt modelId="{900B7259-9777-47B9-B78E-E3150D4F2DFC}" type="pres">
      <dgm:prSet presAssocID="{2B399240-52D6-4695-BE0D-8D09C13C63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ABE715E1-1D3D-4A6A-88A3-C71AABFA1110}" type="pres">
      <dgm:prSet presAssocID="{2B399240-52D6-4695-BE0D-8D09C13C63C8}" presName="spaceRect" presStyleCnt="0"/>
      <dgm:spPr/>
    </dgm:pt>
    <dgm:pt modelId="{4A93F28A-E2EB-4E6D-A823-0675F58A5B55}" type="pres">
      <dgm:prSet presAssocID="{2B399240-52D6-4695-BE0D-8D09C13C63C8}" presName="textRect" presStyleLbl="revTx" presStyleIdx="0" presStyleCnt="5">
        <dgm:presLayoutVars>
          <dgm:chMax val="1"/>
          <dgm:chPref val="1"/>
        </dgm:presLayoutVars>
      </dgm:prSet>
      <dgm:spPr/>
    </dgm:pt>
    <dgm:pt modelId="{5E3556D1-C695-4B4C-A50A-AD26E489FD2C}" type="pres">
      <dgm:prSet presAssocID="{D7BB92C7-D860-4D32-B713-C8DDC0B2BCB1}" presName="sibTrans" presStyleLbl="sibTrans2D1" presStyleIdx="0" presStyleCnt="0"/>
      <dgm:spPr/>
    </dgm:pt>
    <dgm:pt modelId="{6D42E677-14F6-49A2-BB61-12F3D02C2C58}" type="pres">
      <dgm:prSet presAssocID="{802706BD-7D2C-4ED9-93FD-1EF07FF3DF53}" presName="compNode" presStyleCnt="0"/>
      <dgm:spPr/>
    </dgm:pt>
    <dgm:pt modelId="{7709F70B-0B5C-4EE0-821B-EDD8B75E5F21}" type="pres">
      <dgm:prSet presAssocID="{802706BD-7D2C-4ED9-93FD-1EF07FF3DF53}" presName="iconBgRect" presStyleLbl="bgShp" presStyleIdx="1" presStyleCnt="5"/>
      <dgm:spPr/>
    </dgm:pt>
    <dgm:pt modelId="{A634EEA3-F03C-4D9E-86C8-9DBD4B521501}" type="pres">
      <dgm:prSet presAssocID="{802706BD-7D2C-4ED9-93FD-1EF07FF3DF5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1346E792-88F6-40E9-AFA0-1AD36D15EABD}" type="pres">
      <dgm:prSet presAssocID="{802706BD-7D2C-4ED9-93FD-1EF07FF3DF53}" presName="spaceRect" presStyleCnt="0"/>
      <dgm:spPr/>
    </dgm:pt>
    <dgm:pt modelId="{A41A8B09-D37D-4284-9DED-F7A569E2555D}" type="pres">
      <dgm:prSet presAssocID="{802706BD-7D2C-4ED9-93FD-1EF07FF3DF53}" presName="textRect" presStyleLbl="revTx" presStyleIdx="1" presStyleCnt="5">
        <dgm:presLayoutVars>
          <dgm:chMax val="1"/>
          <dgm:chPref val="1"/>
        </dgm:presLayoutVars>
      </dgm:prSet>
      <dgm:spPr/>
    </dgm:pt>
    <dgm:pt modelId="{B73161D6-1735-44B8-BBF4-0CA40B02D48D}" type="pres">
      <dgm:prSet presAssocID="{9EAD7FF7-1A55-461C-AA98-5652CC16C073}" presName="sibTrans" presStyleLbl="sibTrans2D1" presStyleIdx="0" presStyleCnt="0"/>
      <dgm:spPr/>
    </dgm:pt>
    <dgm:pt modelId="{2FAED8EE-C10F-4DB0-A25D-93E9A115CA49}" type="pres">
      <dgm:prSet presAssocID="{5BABF645-F349-4927-B4FB-1E36484761A2}" presName="compNode" presStyleCnt="0"/>
      <dgm:spPr/>
    </dgm:pt>
    <dgm:pt modelId="{B40ED72F-8B14-43AB-A0C4-B4CC7F0857BF}" type="pres">
      <dgm:prSet presAssocID="{5BABF645-F349-4927-B4FB-1E36484761A2}" presName="iconBgRect" presStyleLbl="bgShp" presStyleIdx="2" presStyleCnt="5"/>
      <dgm:spPr/>
    </dgm:pt>
    <dgm:pt modelId="{4B0B108C-B6EC-4CB4-A7F1-2F2F44FC9B52}" type="pres">
      <dgm:prSet presAssocID="{5BABF645-F349-4927-B4FB-1E36484761A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4C77EFD8-DBF9-4C29-97BD-67ECD1990AF5}" type="pres">
      <dgm:prSet presAssocID="{5BABF645-F349-4927-B4FB-1E36484761A2}" presName="spaceRect" presStyleCnt="0"/>
      <dgm:spPr/>
    </dgm:pt>
    <dgm:pt modelId="{32A3309C-5DD5-46A7-B7CD-F503BEAF1651}" type="pres">
      <dgm:prSet presAssocID="{5BABF645-F349-4927-B4FB-1E36484761A2}" presName="textRect" presStyleLbl="revTx" presStyleIdx="2" presStyleCnt="5">
        <dgm:presLayoutVars>
          <dgm:chMax val="1"/>
          <dgm:chPref val="1"/>
        </dgm:presLayoutVars>
      </dgm:prSet>
      <dgm:spPr/>
    </dgm:pt>
    <dgm:pt modelId="{F590897B-8DB6-480F-BE83-A08017655301}" type="pres">
      <dgm:prSet presAssocID="{0BA12DA7-D2B6-47E0-A64F-CA44F6599C90}" presName="sibTrans" presStyleLbl="sibTrans2D1" presStyleIdx="0" presStyleCnt="0"/>
      <dgm:spPr/>
    </dgm:pt>
    <dgm:pt modelId="{D300D2EE-2AD2-4C14-86A6-46B40E10EC0E}" type="pres">
      <dgm:prSet presAssocID="{0E5F88E6-D444-48AF-A43A-215E1A7D82CE}" presName="compNode" presStyleCnt="0"/>
      <dgm:spPr/>
    </dgm:pt>
    <dgm:pt modelId="{B498DF6C-40EA-4689-830B-436DCD6BB2F0}" type="pres">
      <dgm:prSet presAssocID="{0E5F88E6-D444-48AF-A43A-215E1A7D82CE}" presName="iconBgRect" presStyleLbl="bgShp" presStyleIdx="3" presStyleCnt="5"/>
      <dgm:spPr/>
    </dgm:pt>
    <dgm:pt modelId="{568579DC-1539-436D-BAB2-C5651DE5C8F5}" type="pres">
      <dgm:prSet presAssocID="{0E5F88E6-D444-48AF-A43A-215E1A7D82C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8C524472-F5F5-4CD5-BC1D-0F0413DF3C0F}" type="pres">
      <dgm:prSet presAssocID="{0E5F88E6-D444-48AF-A43A-215E1A7D82CE}" presName="spaceRect" presStyleCnt="0"/>
      <dgm:spPr/>
    </dgm:pt>
    <dgm:pt modelId="{31852BA9-8A21-47C3-A4C6-8671F02AB598}" type="pres">
      <dgm:prSet presAssocID="{0E5F88E6-D444-48AF-A43A-215E1A7D82CE}" presName="textRect" presStyleLbl="revTx" presStyleIdx="3" presStyleCnt="5">
        <dgm:presLayoutVars>
          <dgm:chMax val="1"/>
          <dgm:chPref val="1"/>
        </dgm:presLayoutVars>
      </dgm:prSet>
      <dgm:spPr/>
    </dgm:pt>
    <dgm:pt modelId="{9C20F371-F512-4668-B2EE-7381CAC05FFB}" type="pres">
      <dgm:prSet presAssocID="{8C491FC2-0C19-4E6E-96E2-783E56A8E68B}" presName="sibTrans" presStyleLbl="sibTrans2D1" presStyleIdx="0" presStyleCnt="0"/>
      <dgm:spPr/>
    </dgm:pt>
    <dgm:pt modelId="{314E86A5-8728-491B-9927-BE68349096AB}" type="pres">
      <dgm:prSet presAssocID="{9A1FAF7B-0DB2-495D-AC93-1D56F214A647}" presName="compNode" presStyleCnt="0"/>
      <dgm:spPr/>
    </dgm:pt>
    <dgm:pt modelId="{3714450D-8914-4844-BB59-09A4FAD580A7}" type="pres">
      <dgm:prSet presAssocID="{9A1FAF7B-0DB2-495D-AC93-1D56F214A647}" presName="iconBgRect" presStyleLbl="bgShp" presStyleIdx="4" presStyleCnt="5"/>
      <dgm:spPr/>
    </dgm:pt>
    <dgm:pt modelId="{E23FDA0C-7697-4488-A2CF-1B3D536C241E}" type="pres">
      <dgm:prSet presAssocID="{9A1FAF7B-0DB2-495D-AC93-1D56F214A64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18DB898D-B01F-4432-8CBC-4976B90E4EF1}" type="pres">
      <dgm:prSet presAssocID="{9A1FAF7B-0DB2-495D-AC93-1D56F214A647}" presName="spaceRect" presStyleCnt="0"/>
      <dgm:spPr/>
    </dgm:pt>
    <dgm:pt modelId="{824E91E5-EC1A-4283-B9B8-1BA8F0503453}" type="pres">
      <dgm:prSet presAssocID="{9A1FAF7B-0DB2-495D-AC93-1D56F214A647}" presName="textRect" presStyleLbl="revTx" presStyleIdx="4" presStyleCnt="5">
        <dgm:presLayoutVars>
          <dgm:chMax val="1"/>
          <dgm:chPref val="1"/>
        </dgm:presLayoutVars>
      </dgm:prSet>
      <dgm:spPr/>
    </dgm:pt>
  </dgm:ptLst>
  <dgm:cxnLst>
    <dgm:cxn modelId="{956AF010-D9DA-4B27-A220-6A165E9003A2}" type="presOf" srcId="{802706BD-7D2C-4ED9-93FD-1EF07FF3DF53}" destId="{A41A8B09-D37D-4284-9DED-F7A569E2555D}" srcOrd="0" destOrd="0" presId="urn:microsoft.com/office/officeart/2018/2/layout/IconCircleList"/>
    <dgm:cxn modelId="{8BC94B1A-7786-4642-B972-B3ABB0E967A6}" type="presOf" srcId="{72BA70D9-D0B6-40E0-9CA5-AD27A4191966}" destId="{E22964D5-0056-4122-B896-45665FD031AE}" srcOrd="0" destOrd="0" presId="urn:microsoft.com/office/officeart/2018/2/layout/IconCircleList"/>
    <dgm:cxn modelId="{81FF2D25-CCA2-4B00-BBE9-ECA618840016}" srcId="{72BA70D9-D0B6-40E0-9CA5-AD27A4191966}" destId="{2B399240-52D6-4695-BE0D-8D09C13C63C8}" srcOrd="0" destOrd="0" parTransId="{278D1D9F-CFCF-445C-B4F5-2992BA51D2D4}" sibTransId="{D7BB92C7-D860-4D32-B713-C8DDC0B2BCB1}"/>
    <dgm:cxn modelId="{C15CFA50-4176-4BE2-A1B4-52A2756F1A1C}" srcId="{72BA70D9-D0B6-40E0-9CA5-AD27A4191966}" destId="{5BABF645-F349-4927-B4FB-1E36484761A2}" srcOrd="2" destOrd="0" parTransId="{492022F3-4DE0-4D5A-B7FE-024ECA0FA1C6}" sibTransId="{0BA12DA7-D2B6-47E0-A64F-CA44F6599C90}"/>
    <dgm:cxn modelId="{7CAD5657-E2CF-405B-8112-923EFE78EB0B}" srcId="{72BA70D9-D0B6-40E0-9CA5-AD27A4191966}" destId="{802706BD-7D2C-4ED9-93FD-1EF07FF3DF53}" srcOrd="1" destOrd="0" parTransId="{42A2EA19-DB26-4726-8235-F4CE50242366}" sibTransId="{9EAD7FF7-1A55-461C-AA98-5652CC16C073}"/>
    <dgm:cxn modelId="{49388D8B-C2F9-491E-8CC1-9E422D666F24}" srcId="{72BA70D9-D0B6-40E0-9CA5-AD27A4191966}" destId="{0E5F88E6-D444-48AF-A43A-215E1A7D82CE}" srcOrd="3" destOrd="0" parTransId="{CF029BFC-0AE0-491D-8F5C-850CBAE2FAE7}" sibTransId="{8C491FC2-0C19-4E6E-96E2-783E56A8E68B}"/>
    <dgm:cxn modelId="{D4253398-C684-4F1A-A43D-37DFA06BBD62}" type="presOf" srcId="{0E5F88E6-D444-48AF-A43A-215E1A7D82CE}" destId="{31852BA9-8A21-47C3-A4C6-8671F02AB598}" srcOrd="0" destOrd="0" presId="urn:microsoft.com/office/officeart/2018/2/layout/IconCircleList"/>
    <dgm:cxn modelId="{DD1A629E-D56D-4E7F-81C2-4ED30CFD7149}" type="presOf" srcId="{2B399240-52D6-4695-BE0D-8D09C13C63C8}" destId="{4A93F28A-E2EB-4E6D-A823-0675F58A5B55}" srcOrd="0" destOrd="0" presId="urn:microsoft.com/office/officeart/2018/2/layout/IconCircleList"/>
    <dgm:cxn modelId="{D627F0B8-E774-422B-B457-082B73327E93}" type="presOf" srcId="{D7BB92C7-D860-4D32-B713-C8DDC0B2BCB1}" destId="{5E3556D1-C695-4B4C-A50A-AD26E489FD2C}" srcOrd="0" destOrd="0" presId="urn:microsoft.com/office/officeart/2018/2/layout/IconCircleList"/>
    <dgm:cxn modelId="{4D992BCA-6BD7-417F-AD9F-AF324F001725}" type="presOf" srcId="{5BABF645-F349-4927-B4FB-1E36484761A2}" destId="{32A3309C-5DD5-46A7-B7CD-F503BEAF1651}" srcOrd="0" destOrd="0" presId="urn:microsoft.com/office/officeart/2018/2/layout/IconCircleList"/>
    <dgm:cxn modelId="{54F79BD0-6EF4-49C4-87B1-397C05BCAE39}" type="presOf" srcId="{0BA12DA7-D2B6-47E0-A64F-CA44F6599C90}" destId="{F590897B-8DB6-480F-BE83-A08017655301}" srcOrd="0" destOrd="0" presId="urn:microsoft.com/office/officeart/2018/2/layout/IconCircleList"/>
    <dgm:cxn modelId="{38C0EFD0-2F38-41E6-A768-24FAA0CA657E}" srcId="{72BA70D9-D0B6-40E0-9CA5-AD27A4191966}" destId="{9A1FAF7B-0DB2-495D-AC93-1D56F214A647}" srcOrd="4" destOrd="0" parTransId="{9890F769-4609-4B58-9D14-7D7116BEF044}" sibTransId="{42FBA7CF-0BEA-40F1-8A21-2AA5C71C7814}"/>
    <dgm:cxn modelId="{460792F0-1109-4F26-BFB8-69FFB1ABA9A5}" type="presOf" srcId="{8C491FC2-0C19-4E6E-96E2-783E56A8E68B}" destId="{9C20F371-F512-4668-B2EE-7381CAC05FFB}" srcOrd="0" destOrd="0" presId="urn:microsoft.com/office/officeart/2018/2/layout/IconCircleList"/>
    <dgm:cxn modelId="{0EE8CAF4-87C7-4B1F-9E8F-18C560BC00E2}" type="presOf" srcId="{9A1FAF7B-0DB2-495D-AC93-1D56F214A647}" destId="{824E91E5-EC1A-4283-B9B8-1BA8F0503453}" srcOrd="0" destOrd="0" presId="urn:microsoft.com/office/officeart/2018/2/layout/IconCircleList"/>
    <dgm:cxn modelId="{A3F5E5F9-A1AE-4948-8244-25F6966100F0}" type="presOf" srcId="{9EAD7FF7-1A55-461C-AA98-5652CC16C073}" destId="{B73161D6-1735-44B8-BBF4-0CA40B02D48D}" srcOrd="0" destOrd="0" presId="urn:microsoft.com/office/officeart/2018/2/layout/IconCircleList"/>
    <dgm:cxn modelId="{DB915885-58C6-4143-B3F6-E1537F432CE2}" type="presParOf" srcId="{E22964D5-0056-4122-B896-45665FD031AE}" destId="{A51404BD-C8B7-4870-899D-CC71879F6CA6}" srcOrd="0" destOrd="0" presId="urn:microsoft.com/office/officeart/2018/2/layout/IconCircleList"/>
    <dgm:cxn modelId="{C45D7DD8-C18D-4D7B-BE34-F23B204CFBAD}" type="presParOf" srcId="{A51404BD-C8B7-4870-899D-CC71879F6CA6}" destId="{7F3B08DA-7997-4956-856E-03690CCE08F5}" srcOrd="0" destOrd="0" presId="urn:microsoft.com/office/officeart/2018/2/layout/IconCircleList"/>
    <dgm:cxn modelId="{101F0B66-0EBC-42FA-A55D-EE3BE3854E68}" type="presParOf" srcId="{7F3B08DA-7997-4956-856E-03690CCE08F5}" destId="{C7530170-646D-42F5-ACAC-F84C5E97F85C}" srcOrd="0" destOrd="0" presId="urn:microsoft.com/office/officeart/2018/2/layout/IconCircleList"/>
    <dgm:cxn modelId="{1C6E44A6-C13D-470E-AD7D-8015B0B2CDE8}" type="presParOf" srcId="{7F3B08DA-7997-4956-856E-03690CCE08F5}" destId="{900B7259-9777-47B9-B78E-E3150D4F2DFC}" srcOrd="1" destOrd="0" presId="urn:microsoft.com/office/officeart/2018/2/layout/IconCircleList"/>
    <dgm:cxn modelId="{5A020F49-C8E7-43E7-A6FC-32AE3401D907}" type="presParOf" srcId="{7F3B08DA-7997-4956-856E-03690CCE08F5}" destId="{ABE715E1-1D3D-4A6A-88A3-C71AABFA1110}" srcOrd="2" destOrd="0" presId="urn:microsoft.com/office/officeart/2018/2/layout/IconCircleList"/>
    <dgm:cxn modelId="{E3B54A40-7E4F-4D25-AFF6-BA1DA58055EB}" type="presParOf" srcId="{7F3B08DA-7997-4956-856E-03690CCE08F5}" destId="{4A93F28A-E2EB-4E6D-A823-0675F58A5B55}" srcOrd="3" destOrd="0" presId="urn:microsoft.com/office/officeart/2018/2/layout/IconCircleList"/>
    <dgm:cxn modelId="{0416D9E3-8BE2-45D4-89C7-91AE997A9D05}" type="presParOf" srcId="{A51404BD-C8B7-4870-899D-CC71879F6CA6}" destId="{5E3556D1-C695-4B4C-A50A-AD26E489FD2C}" srcOrd="1" destOrd="0" presId="urn:microsoft.com/office/officeart/2018/2/layout/IconCircleList"/>
    <dgm:cxn modelId="{1199B17E-E334-45F9-A7A1-7C0E3F38FA17}" type="presParOf" srcId="{A51404BD-C8B7-4870-899D-CC71879F6CA6}" destId="{6D42E677-14F6-49A2-BB61-12F3D02C2C58}" srcOrd="2" destOrd="0" presId="urn:microsoft.com/office/officeart/2018/2/layout/IconCircleList"/>
    <dgm:cxn modelId="{5397E2C9-FFC1-4D5D-B47C-12820434AAEE}" type="presParOf" srcId="{6D42E677-14F6-49A2-BB61-12F3D02C2C58}" destId="{7709F70B-0B5C-4EE0-821B-EDD8B75E5F21}" srcOrd="0" destOrd="0" presId="urn:microsoft.com/office/officeart/2018/2/layout/IconCircleList"/>
    <dgm:cxn modelId="{BABE3944-9DF1-4F3B-BE84-4624F8A0459F}" type="presParOf" srcId="{6D42E677-14F6-49A2-BB61-12F3D02C2C58}" destId="{A634EEA3-F03C-4D9E-86C8-9DBD4B521501}" srcOrd="1" destOrd="0" presId="urn:microsoft.com/office/officeart/2018/2/layout/IconCircleList"/>
    <dgm:cxn modelId="{0C1B2D75-4F6B-47B4-8E43-D9C7C85E3FA6}" type="presParOf" srcId="{6D42E677-14F6-49A2-BB61-12F3D02C2C58}" destId="{1346E792-88F6-40E9-AFA0-1AD36D15EABD}" srcOrd="2" destOrd="0" presId="urn:microsoft.com/office/officeart/2018/2/layout/IconCircleList"/>
    <dgm:cxn modelId="{02DF1BC7-045B-47A4-9F61-BF133E007B96}" type="presParOf" srcId="{6D42E677-14F6-49A2-BB61-12F3D02C2C58}" destId="{A41A8B09-D37D-4284-9DED-F7A569E2555D}" srcOrd="3" destOrd="0" presId="urn:microsoft.com/office/officeart/2018/2/layout/IconCircleList"/>
    <dgm:cxn modelId="{12E24B46-C016-49BC-87AB-346362E684F4}" type="presParOf" srcId="{A51404BD-C8B7-4870-899D-CC71879F6CA6}" destId="{B73161D6-1735-44B8-BBF4-0CA40B02D48D}" srcOrd="3" destOrd="0" presId="urn:microsoft.com/office/officeart/2018/2/layout/IconCircleList"/>
    <dgm:cxn modelId="{AFA8377A-A22E-4947-B16A-D9385356601D}" type="presParOf" srcId="{A51404BD-C8B7-4870-899D-CC71879F6CA6}" destId="{2FAED8EE-C10F-4DB0-A25D-93E9A115CA49}" srcOrd="4" destOrd="0" presId="urn:microsoft.com/office/officeart/2018/2/layout/IconCircleList"/>
    <dgm:cxn modelId="{4D08A963-677A-49C2-92C9-4B5362BCAFF6}" type="presParOf" srcId="{2FAED8EE-C10F-4DB0-A25D-93E9A115CA49}" destId="{B40ED72F-8B14-43AB-A0C4-B4CC7F0857BF}" srcOrd="0" destOrd="0" presId="urn:microsoft.com/office/officeart/2018/2/layout/IconCircleList"/>
    <dgm:cxn modelId="{6190CA91-8DF5-4653-92B0-CB186DE5EC78}" type="presParOf" srcId="{2FAED8EE-C10F-4DB0-A25D-93E9A115CA49}" destId="{4B0B108C-B6EC-4CB4-A7F1-2F2F44FC9B52}" srcOrd="1" destOrd="0" presId="urn:microsoft.com/office/officeart/2018/2/layout/IconCircleList"/>
    <dgm:cxn modelId="{793839C3-899B-456B-A48F-E01990986824}" type="presParOf" srcId="{2FAED8EE-C10F-4DB0-A25D-93E9A115CA49}" destId="{4C77EFD8-DBF9-4C29-97BD-67ECD1990AF5}" srcOrd="2" destOrd="0" presId="urn:microsoft.com/office/officeart/2018/2/layout/IconCircleList"/>
    <dgm:cxn modelId="{4996D0C7-C877-4744-824B-7CBBBEA046CF}" type="presParOf" srcId="{2FAED8EE-C10F-4DB0-A25D-93E9A115CA49}" destId="{32A3309C-5DD5-46A7-B7CD-F503BEAF1651}" srcOrd="3" destOrd="0" presId="urn:microsoft.com/office/officeart/2018/2/layout/IconCircleList"/>
    <dgm:cxn modelId="{42F81725-3503-4820-8AE8-D66971029EEF}" type="presParOf" srcId="{A51404BD-C8B7-4870-899D-CC71879F6CA6}" destId="{F590897B-8DB6-480F-BE83-A08017655301}" srcOrd="5" destOrd="0" presId="urn:microsoft.com/office/officeart/2018/2/layout/IconCircleList"/>
    <dgm:cxn modelId="{3EF718A9-8271-4932-9FA2-3F6E4FAA1E22}" type="presParOf" srcId="{A51404BD-C8B7-4870-899D-CC71879F6CA6}" destId="{D300D2EE-2AD2-4C14-86A6-46B40E10EC0E}" srcOrd="6" destOrd="0" presId="urn:microsoft.com/office/officeart/2018/2/layout/IconCircleList"/>
    <dgm:cxn modelId="{0291DB1F-7AC6-4BD1-A2F9-5BA3166D4662}" type="presParOf" srcId="{D300D2EE-2AD2-4C14-86A6-46B40E10EC0E}" destId="{B498DF6C-40EA-4689-830B-436DCD6BB2F0}" srcOrd="0" destOrd="0" presId="urn:microsoft.com/office/officeart/2018/2/layout/IconCircleList"/>
    <dgm:cxn modelId="{C887FF3E-C2CF-4D3A-81FB-1F51D94EF411}" type="presParOf" srcId="{D300D2EE-2AD2-4C14-86A6-46B40E10EC0E}" destId="{568579DC-1539-436D-BAB2-C5651DE5C8F5}" srcOrd="1" destOrd="0" presId="urn:microsoft.com/office/officeart/2018/2/layout/IconCircleList"/>
    <dgm:cxn modelId="{0DB33D6A-CAE7-4168-8531-6A1D2A45D8D0}" type="presParOf" srcId="{D300D2EE-2AD2-4C14-86A6-46B40E10EC0E}" destId="{8C524472-F5F5-4CD5-BC1D-0F0413DF3C0F}" srcOrd="2" destOrd="0" presId="urn:microsoft.com/office/officeart/2018/2/layout/IconCircleList"/>
    <dgm:cxn modelId="{FDADADEE-C4A2-4811-AFF6-496455E1CE8E}" type="presParOf" srcId="{D300D2EE-2AD2-4C14-86A6-46B40E10EC0E}" destId="{31852BA9-8A21-47C3-A4C6-8671F02AB598}" srcOrd="3" destOrd="0" presId="urn:microsoft.com/office/officeart/2018/2/layout/IconCircleList"/>
    <dgm:cxn modelId="{32598717-EB78-4EBE-929E-2699688B93CF}" type="presParOf" srcId="{A51404BD-C8B7-4870-899D-CC71879F6CA6}" destId="{9C20F371-F512-4668-B2EE-7381CAC05FFB}" srcOrd="7" destOrd="0" presId="urn:microsoft.com/office/officeart/2018/2/layout/IconCircleList"/>
    <dgm:cxn modelId="{F3CB9976-ED71-49A5-A16F-5C1E2DAF6603}" type="presParOf" srcId="{A51404BD-C8B7-4870-899D-CC71879F6CA6}" destId="{314E86A5-8728-491B-9927-BE68349096AB}" srcOrd="8" destOrd="0" presId="urn:microsoft.com/office/officeart/2018/2/layout/IconCircleList"/>
    <dgm:cxn modelId="{66BF4856-6F97-464E-9F95-23F3E6CAB115}" type="presParOf" srcId="{314E86A5-8728-491B-9927-BE68349096AB}" destId="{3714450D-8914-4844-BB59-09A4FAD580A7}" srcOrd="0" destOrd="0" presId="urn:microsoft.com/office/officeart/2018/2/layout/IconCircleList"/>
    <dgm:cxn modelId="{BBB0D785-58BF-4C78-907A-FD7CC4F6BCD4}" type="presParOf" srcId="{314E86A5-8728-491B-9927-BE68349096AB}" destId="{E23FDA0C-7697-4488-A2CF-1B3D536C241E}" srcOrd="1" destOrd="0" presId="urn:microsoft.com/office/officeart/2018/2/layout/IconCircleList"/>
    <dgm:cxn modelId="{58314C99-1F28-4CA3-ABE9-828BEA15136D}" type="presParOf" srcId="{314E86A5-8728-491B-9927-BE68349096AB}" destId="{18DB898D-B01F-4432-8CBC-4976B90E4EF1}" srcOrd="2" destOrd="0" presId="urn:microsoft.com/office/officeart/2018/2/layout/IconCircleList"/>
    <dgm:cxn modelId="{E4F4482C-B8B8-4383-9C72-ED2AB6581C3B}" type="presParOf" srcId="{314E86A5-8728-491B-9927-BE68349096AB}" destId="{824E91E5-EC1A-4283-B9B8-1BA8F050345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30170-646D-42F5-ACAC-F84C5E97F85C}">
      <dsp:nvSpPr>
        <dsp:cNvPr id="0" name=""/>
        <dsp:cNvSpPr/>
      </dsp:nvSpPr>
      <dsp:spPr>
        <a:xfrm>
          <a:off x="374917" y="26082"/>
          <a:ext cx="811172" cy="81117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0B7259-9777-47B9-B78E-E3150D4F2DFC}">
      <dsp:nvSpPr>
        <dsp:cNvPr id="0" name=""/>
        <dsp:cNvSpPr/>
      </dsp:nvSpPr>
      <dsp:spPr>
        <a:xfrm>
          <a:off x="545263" y="196428"/>
          <a:ext cx="470479" cy="470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93F28A-E2EB-4E6D-A823-0675F58A5B55}">
      <dsp:nvSpPr>
        <dsp:cNvPr id="0" name=""/>
        <dsp:cNvSpPr/>
      </dsp:nvSpPr>
      <dsp:spPr>
        <a:xfrm>
          <a:off x="1359912" y="26082"/>
          <a:ext cx="1912049" cy="811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Entity Relationship Data Requirements</a:t>
          </a:r>
        </a:p>
      </dsp:txBody>
      <dsp:txXfrm>
        <a:off x="1359912" y="26082"/>
        <a:ext cx="1912049" cy="811172"/>
      </dsp:txXfrm>
    </dsp:sp>
    <dsp:sp modelId="{7709F70B-0B5C-4EE0-821B-EDD8B75E5F21}">
      <dsp:nvSpPr>
        <dsp:cNvPr id="0" name=""/>
        <dsp:cNvSpPr/>
      </dsp:nvSpPr>
      <dsp:spPr>
        <a:xfrm>
          <a:off x="3605121" y="26082"/>
          <a:ext cx="811172" cy="81117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4EEA3-F03C-4D9E-86C8-9DBD4B521501}">
      <dsp:nvSpPr>
        <dsp:cNvPr id="0" name=""/>
        <dsp:cNvSpPr/>
      </dsp:nvSpPr>
      <dsp:spPr>
        <a:xfrm>
          <a:off x="3775467" y="196428"/>
          <a:ext cx="470479" cy="4704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1A8B09-D37D-4284-9DED-F7A569E2555D}">
      <dsp:nvSpPr>
        <dsp:cNvPr id="0" name=""/>
        <dsp:cNvSpPr/>
      </dsp:nvSpPr>
      <dsp:spPr>
        <a:xfrm>
          <a:off x="4590116" y="26082"/>
          <a:ext cx="1912049" cy="811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Conceptual Data Model</a:t>
          </a:r>
        </a:p>
      </dsp:txBody>
      <dsp:txXfrm>
        <a:off x="4590116" y="26082"/>
        <a:ext cx="1912049" cy="811172"/>
      </dsp:txXfrm>
    </dsp:sp>
    <dsp:sp modelId="{B40ED72F-8B14-43AB-A0C4-B4CC7F0857BF}">
      <dsp:nvSpPr>
        <dsp:cNvPr id="0" name=""/>
        <dsp:cNvSpPr/>
      </dsp:nvSpPr>
      <dsp:spPr>
        <a:xfrm>
          <a:off x="374917" y="1477506"/>
          <a:ext cx="811172" cy="81117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0B108C-B6EC-4CB4-A7F1-2F2F44FC9B52}">
      <dsp:nvSpPr>
        <dsp:cNvPr id="0" name=""/>
        <dsp:cNvSpPr/>
      </dsp:nvSpPr>
      <dsp:spPr>
        <a:xfrm>
          <a:off x="545263" y="1647852"/>
          <a:ext cx="470479" cy="4704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3309C-5DD5-46A7-B7CD-F503BEAF1651}">
      <dsp:nvSpPr>
        <dsp:cNvPr id="0" name=""/>
        <dsp:cNvSpPr/>
      </dsp:nvSpPr>
      <dsp:spPr>
        <a:xfrm>
          <a:off x="1359912" y="1477506"/>
          <a:ext cx="1912049" cy="811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Logical Data Model</a:t>
          </a:r>
        </a:p>
      </dsp:txBody>
      <dsp:txXfrm>
        <a:off x="1359912" y="1477506"/>
        <a:ext cx="1912049" cy="811172"/>
      </dsp:txXfrm>
    </dsp:sp>
    <dsp:sp modelId="{B498DF6C-40EA-4689-830B-436DCD6BB2F0}">
      <dsp:nvSpPr>
        <dsp:cNvPr id="0" name=""/>
        <dsp:cNvSpPr/>
      </dsp:nvSpPr>
      <dsp:spPr>
        <a:xfrm>
          <a:off x="3605121" y="1477506"/>
          <a:ext cx="811172" cy="81117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8579DC-1539-436D-BAB2-C5651DE5C8F5}">
      <dsp:nvSpPr>
        <dsp:cNvPr id="0" name=""/>
        <dsp:cNvSpPr/>
      </dsp:nvSpPr>
      <dsp:spPr>
        <a:xfrm>
          <a:off x="3775467" y="1647852"/>
          <a:ext cx="470479" cy="4704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852BA9-8A21-47C3-A4C6-8671F02AB598}">
      <dsp:nvSpPr>
        <dsp:cNvPr id="0" name=""/>
        <dsp:cNvSpPr/>
      </dsp:nvSpPr>
      <dsp:spPr>
        <a:xfrm>
          <a:off x="4590116" y="1477506"/>
          <a:ext cx="1912049" cy="811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Streaming Analysis</a:t>
          </a:r>
        </a:p>
      </dsp:txBody>
      <dsp:txXfrm>
        <a:off x="4590116" y="1477506"/>
        <a:ext cx="1912049" cy="811172"/>
      </dsp:txXfrm>
    </dsp:sp>
    <dsp:sp modelId="{3714450D-8914-4844-BB59-09A4FAD580A7}">
      <dsp:nvSpPr>
        <dsp:cNvPr id="0" name=""/>
        <dsp:cNvSpPr/>
      </dsp:nvSpPr>
      <dsp:spPr>
        <a:xfrm>
          <a:off x="374917" y="2928930"/>
          <a:ext cx="811172" cy="81117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3FDA0C-7697-4488-A2CF-1B3D536C241E}">
      <dsp:nvSpPr>
        <dsp:cNvPr id="0" name=""/>
        <dsp:cNvSpPr/>
      </dsp:nvSpPr>
      <dsp:spPr>
        <a:xfrm>
          <a:off x="545263" y="3099276"/>
          <a:ext cx="470479" cy="4704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4E91E5-EC1A-4283-B9B8-1BA8F0503453}">
      <dsp:nvSpPr>
        <dsp:cNvPr id="0" name=""/>
        <dsp:cNvSpPr/>
      </dsp:nvSpPr>
      <dsp:spPr>
        <a:xfrm>
          <a:off x="1359912" y="2928930"/>
          <a:ext cx="1912049" cy="811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Creating Procedures</a:t>
          </a:r>
        </a:p>
      </dsp:txBody>
      <dsp:txXfrm>
        <a:off x="1359912" y="2928930"/>
        <a:ext cx="1912049" cy="8111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271A4-A5A2-403D-8468-855164EFC8A0}"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39BE4-2D75-47A1-988A-6CFD13C1D10B}" type="slidenum">
              <a:rPr lang="en-US" smtClean="0"/>
              <a:t>‹#›</a:t>
            </a:fld>
            <a:endParaRPr lang="en-US"/>
          </a:p>
        </p:txBody>
      </p:sp>
    </p:spTree>
    <p:extLst>
      <p:ext uri="{BB962C8B-B14F-4D97-AF65-F5344CB8AC3E}">
        <p14:creationId xmlns:p14="http://schemas.microsoft.com/office/powerpoint/2010/main" val="97281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conceptual diagram is a high-level representation that captures the essential entities and relationships within our system. </a:t>
            </a:r>
          </a:p>
        </p:txBody>
      </p:sp>
      <p:sp>
        <p:nvSpPr>
          <p:cNvPr id="4" name="Slide Number Placeholder 3"/>
          <p:cNvSpPr>
            <a:spLocks noGrp="1"/>
          </p:cNvSpPr>
          <p:nvPr>
            <p:ph type="sldNum" sz="quarter" idx="5"/>
          </p:nvPr>
        </p:nvSpPr>
        <p:spPr/>
        <p:txBody>
          <a:bodyPr/>
          <a:lstStyle/>
          <a:p>
            <a:fld id="{A9639BE4-2D75-47A1-988A-6CFD13C1D10B}" type="slidenum">
              <a:rPr lang="en-US" smtClean="0"/>
              <a:t>6</a:t>
            </a:fld>
            <a:endParaRPr lang="en-US"/>
          </a:p>
        </p:txBody>
      </p:sp>
    </p:spTree>
    <p:extLst>
      <p:ext uri="{BB962C8B-B14F-4D97-AF65-F5344CB8AC3E}">
        <p14:creationId xmlns:p14="http://schemas.microsoft.com/office/powerpoint/2010/main" val="254692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shift our focus to the logical diagram of our database. The logical diagram takes the concepts from the conceptual diagram and transforms them into a more detailed blueprint, outlining the tables, fields, and relationships that will be implemented in the actual database.</a:t>
            </a:r>
          </a:p>
        </p:txBody>
      </p:sp>
      <p:sp>
        <p:nvSpPr>
          <p:cNvPr id="4" name="Slide Number Placeholder 3"/>
          <p:cNvSpPr>
            <a:spLocks noGrp="1"/>
          </p:cNvSpPr>
          <p:nvPr>
            <p:ph type="sldNum" sz="quarter" idx="5"/>
          </p:nvPr>
        </p:nvSpPr>
        <p:spPr/>
        <p:txBody>
          <a:bodyPr/>
          <a:lstStyle/>
          <a:p>
            <a:fld id="{A9639BE4-2D75-47A1-988A-6CFD13C1D10B}" type="slidenum">
              <a:rPr lang="en-US" smtClean="0"/>
              <a:t>7</a:t>
            </a:fld>
            <a:endParaRPr lang="en-US"/>
          </a:p>
        </p:txBody>
      </p:sp>
    </p:spTree>
    <p:extLst>
      <p:ext uri="{BB962C8B-B14F-4D97-AF65-F5344CB8AC3E}">
        <p14:creationId xmlns:p14="http://schemas.microsoft.com/office/powerpoint/2010/main" val="220889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SQL Query 1: Most Popular Genres Per State.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 from the Query: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provides a state-wise breakdown of the most popular music genres, measured by both the number of listening sessions and the total duration of listening. Such insights are extremely valuable for: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**Music Streaming Services**: To tailor their playlists and recommendations based on regional preferences.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**Artists and Record Labels**: To understand where their music (or specific genres) is most popular, guiding tour planning and marketing efforts.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**Advertisers and Marketers**: To target their campaigns more effectively based on regional musical tastes.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instance, if the query reveals that 'Ambient House' music is most popular in Arizona with the highest total listening minutes, while 'Blues' dominates in California, this indicates distinct cultural preferences that can be leveraged for targeted promotions or content curation.</a:t>
            </a:r>
          </a:p>
          <a:p>
            <a:endParaRPr lang="en-US" dirty="0"/>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SQL Concepts: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Common Table Expression (CTE) -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ranked_genres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part of the query creates a temporary result set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ranked_genres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ROW_NUMBER()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function is used to assign a rank to each genre within a specific state. The ranking is based on the total listening minutes in descending order.</a:t>
            </a:r>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18</a:t>
            </a:fld>
            <a:endParaRPr lang="en-US"/>
          </a:p>
        </p:txBody>
      </p:sp>
    </p:spTree>
    <p:extLst>
      <p:ext uri="{BB962C8B-B14F-4D97-AF65-F5344CB8AC3E}">
        <p14:creationId xmlns:p14="http://schemas.microsoft.com/office/powerpoint/2010/main" val="160815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query aims to find out how different subscription types engage with various music genres. It's useful to understand if premium users favor certain genres over basic or student subscribers, which could inform marketing strategies. </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Insight: </a:t>
            </a:r>
          </a:p>
          <a:p>
            <a:pPr marL="0" marR="0">
              <a:lnSpc>
                <a:spcPct val="107000"/>
              </a:lnSpc>
              <a:spcBef>
                <a:spcPts val="0"/>
              </a:spcBef>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query provides insights into how different subscriber groups engage with various music genres. For example, if premium subscribers are found to spend more time listening to classical music compared to other groups, the service could consider offering more premium classical music content or targeted promotions for classical music events.</a:t>
            </a:r>
          </a:p>
          <a:p>
            <a:endParaRPr lang="en-US" dirty="0"/>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19</a:t>
            </a:fld>
            <a:endParaRPr lang="en-US"/>
          </a:p>
        </p:txBody>
      </p:sp>
    </p:spTree>
    <p:extLst>
      <p:ext uri="{BB962C8B-B14F-4D97-AF65-F5344CB8AC3E}">
        <p14:creationId xmlns:p14="http://schemas.microsoft.com/office/powerpoint/2010/main" val="305903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is designed to analyze which artists are popular among different age groups, providing insights into generational music preferences.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can reveal how artists' popularity varies across different age groups. For example, if a particular artist is predominantly popular among users under 18, it might suggest a younger fan base, while another artist popular with the 'Above 50' group would indicate a different appeal. This information is crucial for artists and record labels to tailor their marketing and outreach strategies to the right audience.</a:t>
            </a:r>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20</a:t>
            </a:fld>
            <a:endParaRPr lang="en-US"/>
          </a:p>
        </p:txBody>
      </p:sp>
    </p:spTree>
    <p:extLst>
      <p:ext uri="{BB962C8B-B14F-4D97-AF65-F5344CB8AC3E}">
        <p14:creationId xmlns:p14="http://schemas.microsoft.com/office/powerpoint/2010/main" val="3974614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aims to understand the popularity of tracks and the duration of listening sessions at different times of the day. It can provide insights into listening habits and preferences based on the time of day.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helps to identify which tracks are most popular during specific hours of the day and how long users listen to them. For example, if certain tracks are more popular in the evening, it might indicate a preference for relaxing or upbeat music to unwind after work.</a:t>
            </a:r>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21</a:t>
            </a:fld>
            <a:endParaRPr lang="en-US"/>
          </a:p>
        </p:txBody>
      </p:sp>
    </p:spTree>
    <p:extLst>
      <p:ext uri="{BB962C8B-B14F-4D97-AF65-F5344CB8AC3E}">
        <p14:creationId xmlns:p14="http://schemas.microsoft.com/office/powerpoint/2010/main" val="359668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is aimed at understanding the diversity of music genres listened to by individual users, which can inform recommendations and user engagement strategies.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determines the diversity of music genres each user listens to. A higher distinct genre count for a user indicates a wide range of music interests, which can be useful for creating more personalized and varied music recommendations. For instance, users with a high genre diversity might appreciate a more eclectic mix of tracks in their recommendations.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Both of these (4,5) queries provide unique insights into user behavior and preferences, which are essential for any music streaming service aiming to enhance user experience and engagement.</a:t>
            </a:r>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22</a:t>
            </a:fld>
            <a:endParaRPr lang="en-US"/>
          </a:p>
        </p:txBody>
      </p:sp>
    </p:spTree>
    <p:extLst>
      <p:ext uri="{BB962C8B-B14F-4D97-AF65-F5344CB8AC3E}">
        <p14:creationId xmlns:p14="http://schemas.microsoft.com/office/powerpoint/2010/main" val="107943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aims to find correlations between subscription types and the preferred music genres. This can help in understanding the content preferences of different subscriber categories.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Insight: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query can reveal if there's a trend in genre preferences among different subscription types. For example, if premium subscribers predominantly listen to certain genres more than basic subscribers, it could indicate a higher willingness to pay for specific types of content. This insight can be crucial for subscription-based business models, guiding content acquisition and marketing strategies.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Query offers strategic insights that can guide business decisions, marketing strategies, and content curation in the context of a music streaming service. </a:t>
            </a:r>
          </a:p>
          <a:p>
            <a:endParaRPr lang="en-US" dirty="0"/>
          </a:p>
        </p:txBody>
      </p:sp>
      <p:sp>
        <p:nvSpPr>
          <p:cNvPr id="4" name="Slide Number Placeholder 3"/>
          <p:cNvSpPr>
            <a:spLocks noGrp="1"/>
          </p:cNvSpPr>
          <p:nvPr>
            <p:ph type="sldNum" sz="quarter" idx="5"/>
          </p:nvPr>
        </p:nvSpPr>
        <p:spPr/>
        <p:txBody>
          <a:bodyPr/>
          <a:lstStyle/>
          <a:p>
            <a:fld id="{A9639BE4-2D75-47A1-988A-6CFD13C1D10B}" type="slidenum">
              <a:rPr lang="en-US" smtClean="0"/>
              <a:t>24</a:t>
            </a:fld>
            <a:endParaRPr lang="en-US"/>
          </a:p>
        </p:txBody>
      </p:sp>
    </p:spTree>
    <p:extLst>
      <p:ext uri="{BB962C8B-B14F-4D97-AF65-F5344CB8AC3E}">
        <p14:creationId xmlns:p14="http://schemas.microsoft.com/office/powerpoint/2010/main" val="626580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D829763-2D55-4E73-8407-DBB9329432C1}"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122060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29763-2D55-4E73-8407-DBB9329432C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2356815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29763-2D55-4E73-8407-DBB9329432C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72813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29763-2D55-4E73-8407-DBB9329432C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1485077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829763-2D55-4E73-8407-DBB9329432C1}"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284024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829763-2D55-4E73-8407-DBB9329432C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595900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29763-2D55-4E73-8407-DBB9329432C1}"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424648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29763-2D55-4E73-8407-DBB9329432C1}"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375805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29763-2D55-4E73-8407-DBB9329432C1}"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215968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D829763-2D55-4E73-8407-DBB9329432C1}"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1FB2525-92F1-4F98-94C9-63786B33ABE0}" type="slidenum">
              <a:rPr lang="en-US" smtClean="0"/>
              <a:t>‹#›</a:t>
            </a:fld>
            <a:endParaRPr lang="en-US"/>
          </a:p>
        </p:txBody>
      </p:sp>
    </p:spTree>
    <p:extLst>
      <p:ext uri="{BB962C8B-B14F-4D97-AF65-F5344CB8AC3E}">
        <p14:creationId xmlns:p14="http://schemas.microsoft.com/office/powerpoint/2010/main" val="372826696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tx2"/>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3D829763-2D55-4E73-8407-DBB9329432C1}" type="datetimeFigureOut">
              <a:rPr lang="en-US" smtClean="0"/>
              <a:t>12/4/2023</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1FB2525-92F1-4F98-94C9-63786B33ABE0}" type="slidenum">
              <a:rPr lang="en-US" smtClean="0"/>
              <a:t>‹#›</a:t>
            </a:fld>
            <a:endParaRPr lang="en-US"/>
          </a:p>
        </p:txBody>
      </p:sp>
    </p:spTree>
    <p:extLst>
      <p:ext uri="{BB962C8B-B14F-4D97-AF65-F5344CB8AC3E}">
        <p14:creationId xmlns:p14="http://schemas.microsoft.com/office/powerpoint/2010/main" val="65915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D829763-2D55-4E73-8407-DBB9329432C1}" type="datetimeFigureOut">
              <a:rPr lang="en-US" smtClean="0"/>
              <a:t>12/4/2023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A1FB2525-92F1-4F98-94C9-63786B33ABE0}" type="slidenum">
              <a:rPr lang="en-US" smtClean="0"/>
              <a:t>‹#›</a:t>
            </a:fld>
            <a:endParaRPr lang="en-US"/>
          </a:p>
        </p:txBody>
      </p:sp>
    </p:spTree>
    <p:extLst>
      <p:ext uri="{BB962C8B-B14F-4D97-AF65-F5344CB8AC3E}">
        <p14:creationId xmlns:p14="http://schemas.microsoft.com/office/powerpoint/2010/main" val="11641279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2">
              <a:lumMod val="7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2">
              <a:lumMod val="7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2">
              <a:lumMod val="7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2">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40.jpe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42.jpe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4.jpe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15.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BF5F-5F48-A826-2457-5041F6CF7677}"/>
              </a:ext>
            </a:extLst>
          </p:cNvPr>
          <p:cNvSpPr>
            <a:spLocks noGrp="1"/>
          </p:cNvSpPr>
          <p:nvPr>
            <p:ph type="ctrTitle"/>
          </p:nvPr>
        </p:nvSpPr>
        <p:spPr>
          <a:xfrm>
            <a:off x="0" y="475470"/>
            <a:ext cx="7115176" cy="1658198"/>
          </a:xfrm>
        </p:spPr>
        <p:txBody>
          <a:bodyPr vert="horz" lIns="91440" tIns="45720" rIns="91440" bIns="45720" rtlCol="0" anchor="ctr">
            <a:normAutofit/>
          </a:bodyPr>
          <a:lstStyle/>
          <a:p>
            <a:pPr>
              <a:lnSpc>
                <a:spcPct val="85000"/>
              </a:lnSpc>
            </a:pPr>
            <a:r>
              <a:rPr lang="en-US" sz="3800" dirty="0">
                <a:solidFill>
                  <a:schemeClr val="tx1">
                    <a:lumMod val="75000"/>
                    <a:lumOff val="25000"/>
                  </a:schemeClr>
                </a:solidFill>
              </a:rPr>
              <a:t>IST 659 Final Project</a:t>
            </a:r>
            <a:br>
              <a:rPr lang="en-US" sz="3800" dirty="0">
                <a:solidFill>
                  <a:schemeClr val="tx1">
                    <a:lumMod val="75000"/>
                    <a:lumOff val="25000"/>
                  </a:schemeClr>
                </a:solidFill>
              </a:rPr>
            </a:br>
            <a:endParaRPr lang="en-US" sz="3800" b="1" dirty="0">
              <a:solidFill>
                <a:schemeClr val="tx1">
                  <a:lumMod val="75000"/>
                  <a:lumOff val="25000"/>
                </a:schemeClr>
              </a:solidFill>
            </a:endParaRPr>
          </a:p>
        </p:txBody>
      </p:sp>
      <p:sp>
        <p:nvSpPr>
          <p:cNvPr id="3" name="Subtitle 2">
            <a:extLst>
              <a:ext uri="{FF2B5EF4-FFF2-40B4-BE49-F238E27FC236}">
                <a16:creationId xmlns:a16="http://schemas.microsoft.com/office/drawing/2014/main" id="{240AFB92-00E4-D786-CDD0-D37B088E2E9C}"/>
              </a:ext>
            </a:extLst>
          </p:cNvPr>
          <p:cNvSpPr>
            <a:spLocks noGrp="1"/>
          </p:cNvSpPr>
          <p:nvPr>
            <p:ph type="subTitle" idx="1"/>
          </p:nvPr>
        </p:nvSpPr>
        <p:spPr>
          <a:xfrm>
            <a:off x="512463" y="4550735"/>
            <a:ext cx="4077463" cy="1499869"/>
          </a:xfrm>
        </p:spPr>
        <p:txBody>
          <a:bodyPr vert="horz" lIns="91440" tIns="45720" rIns="91440" bIns="45720" rtlCol="0">
            <a:normAutofit fontScale="70000" lnSpcReduction="20000"/>
          </a:bodyPr>
          <a:lstStyle/>
          <a:p>
            <a:pPr>
              <a:buFont typeface="Arial" pitchFamily="34" charset="0"/>
              <a:buChar char=" "/>
            </a:pPr>
            <a:r>
              <a:rPr lang="en-US" dirty="0">
                <a:solidFill>
                  <a:schemeClr val="tx2">
                    <a:lumMod val="75000"/>
                  </a:schemeClr>
                </a:solidFill>
                <a:latin typeface="+mn-lt"/>
              </a:rPr>
              <a:t>Shashank, Guda</a:t>
            </a:r>
          </a:p>
          <a:p>
            <a:pPr>
              <a:buFont typeface="Arial" pitchFamily="34" charset="0"/>
              <a:buChar char=" "/>
            </a:pPr>
            <a:r>
              <a:rPr lang="en-US" dirty="0">
                <a:solidFill>
                  <a:schemeClr val="tx2">
                    <a:lumMod val="75000"/>
                  </a:schemeClr>
                </a:solidFill>
                <a:latin typeface="+mn-lt"/>
              </a:rPr>
              <a:t>Vishnu, </a:t>
            </a:r>
            <a:r>
              <a:rPr lang="en-US" dirty="0" err="1">
                <a:solidFill>
                  <a:schemeClr val="tx2">
                    <a:lumMod val="75000"/>
                  </a:schemeClr>
                </a:solidFill>
                <a:latin typeface="+mn-lt"/>
              </a:rPr>
              <a:t>Charugundla</a:t>
            </a:r>
            <a:endParaRPr lang="en-US" dirty="0">
              <a:solidFill>
                <a:schemeClr val="tx2">
                  <a:lumMod val="75000"/>
                </a:schemeClr>
              </a:solidFill>
              <a:latin typeface="+mn-lt"/>
            </a:endParaRPr>
          </a:p>
          <a:p>
            <a:pPr>
              <a:buFont typeface="Arial" pitchFamily="34" charset="0"/>
              <a:buChar char=" "/>
            </a:pPr>
            <a:r>
              <a:rPr lang="en-US" dirty="0" err="1">
                <a:solidFill>
                  <a:schemeClr val="tx2">
                    <a:lumMod val="75000"/>
                  </a:schemeClr>
                </a:solidFill>
                <a:latin typeface="+mn-lt"/>
              </a:rPr>
              <a:t>Prathyusha</a:t>
            </a:r>
            <a:r>
              <a:rPr lang="en-US" dirty="0">
                <a:solidFill>
                  <a:schemeClr val="tx2">
                    <a:lumMod val="75000"/>
                  </a:schemeClr>
                </a:solidFill>
                <a:latin typeface="+mn-lt"/>
              </a:rPr>
              <a:t>, </a:t>
            </a:r>
            <a:r>
              <a:rPr lang="en-US" dirty="0" err="1">
                <a:solidFill>
                  <a:schemeClr val="tx2">
                    <a:lumMod val="75000"/>
                  </a:schemeClr>
                </a:solidFill>
                <a:latin typeface="+mn-lt"/>
              </a:rPr>
              <a:t>Murala</a:t>
            </a:r>
            <a:endParaRPr lang="en-US" dirty="0">
              <a:solidFill>
                <a:schemeClr val="tx2">
                  <a:lumMod val="75000"/>
                </a:schemeClr>
              </a:solidFill>
              <a:latin typeface="+mn-lt"/>
            </a:endParaRPr>
          </a:p>
          <a:p>
            <a:pPr>
              <a:buFont typeface="Arial" pitchFamily="34" charset="0"/>
              <a:buChar char=" "/>
            </a:pPr>
            <a:r>
              <a:rPr lang="en-US" dirty="0" err="1">
                <a:solidFill>
                  <a:schemeClr val="tx2">
                    <a:lumMod val="75000"/>
                  </a:schemeClr>
                </a:solidFill>
                <a:latin typeface="+mn-lt"/>
              </a:rPr>
              <a:t>Nikitha</a:t>
            </a:r>
            <a:r>
              <a:rPr lang="en-US" dirty="0">
                <a:solidFill>
                  <a:schemeClr val="tx2">
                    <a:lumMod val="75000"/>
                  </a:schemeClr>
                </a:solidFill>
                <a:latin typeface="+mn-lt"/>
              </a:rPr>
              <a:t>, Chandana</a:t>
            </a:r>
          </a:p>
          <a:p>
            <a:pPr>
              <a:buFont typeface="Arial" pitchFamily="34" charset="0"/>
              <a:buChar char=" "/>
            </a:pPr>
            <a:endParaRPr lang="en-US" dirty="0">
              <a:solidFill>
                <a:schemeClr val="tx2">
                  <a:lumMod val="75000"/>
                </a:schemeClr>
              </a:solidFill>
              <a:latin typeface="+mn-lt"/>
            </a:endParaRPr>
          </a:p>
        </p:txBody>
      </p:sp>
      <p:pic>
        <p:nvPicPr>
          <p:cNvPr id="22" name="Picture 21" descr="Close up of audio equipment">
            <a:extLst>
              <a:ext uri="{FF2B5EF4-FFF2-40B4-BE49-F238E27FC236}">
                <a16:creationId xmlns:a16="http://schemas.microsoft.com/office/drawing/2014/main" id="{8B7D5CA7-1C24-5E00-49D9-630FC15EFFF5}"/>
              </a:ext>
            </a:extLst>
          </p:cNvPr>
          <p:cNvPicPr>
            <a:picLocks noChangeAspect="1"/>
          </p:cNvPicPr>
          <p:nvPr/>
        </p:nvPicPr>
        <p:blipFill rotWithShape="1">
          <a:blip r:embed="rId2"/>
          <a:srcRect l="24041" r="36309" b="-2"/>
          <a:stretch/>
        </p:blipFill>
        <p:spPr>
          <a:xfrm>
            <a:off x="8114537" y="0"/>
            <a:ext cx="4077463" cy="6864408"/>
          </a:xfrm>
          <a:prstGeom prst="rect">
            <a:avLst/>
          </a:prstGeom>
        </p:spPr>
      </p:pic>
      <p:sp>
        <p:nvSpPr>
          <p:cNvPr id="4" name="Title 1">
            <a:extLst>
              <a:ext uri="{FF2B5EF4-FFF2-40B4-BE49-F238E27FC236}">
                <a16:creationId xmlns:a16="http://schemas.microsoft.com/office/drawing/2014/main" id="{FE34D807-CAA6-B7AC-9151-828C9E27F035}"/>
              </a:ext>
            </a:extLst>
          </p:cNvPr>
          <p:cNvSpPr txBox="1">
            <a:spLocks/>
          </p:cNvSpPr>
          <p:nvPr/>
        </p:nvSpPr>
        <p:spPr>
          <a:xfrm>
            <a:off x="0" y="2055814"/>
            <a:ext cx="8114537" cy="165819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8800" kern="1200" spc="-120" baseline="0">
                <a:solidFill>
                  <a:schemeClr val="tx1"/>
                </a:solidFill>
                <a:latin typeface="+mj-lt"/>
                <a:ea typeface="+mj-ea"/>
                <a:cs typeface="+mj-cs"/>
              </a:defRPr>
            </a:lvl1pPr>
          </a:lstStyle>
          <a:p>
            <a:pPr>
              <a:lnSpc>
                <a:spcPct val="85000"/>
              </a:lnSpc>
            </a:pPr>
            <a:r>
              <a:rPr lang="en-US" sz="3800" b="1" dirty="0">
                <a:solidFill>
                  <a:schemeClr val="tx1">
                    <a:lumMod val="75000"/>
                    <a:lumOff val="25000"/>
                  </a:schemeClr>
                </a:solidFill>
              </a:rPr>
              <a:t>Harmony Hub (Music Streaming Service)</a:t>
            </a:r>
          </a:p>
          <a:p>
            <a:pPr>
              <a:lnSpc>
                <a:spcPct val="85000"/>
              </a:lnSpc>
            </a:pPr>
            <a:r>
              <a:rPr lang="en-US" sz="1800" b="1" dirty="0">
                <a:solidFill>
                  <a:schemeClr val="tx1">
                    <a:lumMod val="75000"/>
                    <a:lumOff val="25000"/>
                  </a:schemeClr>
                </a:solidFill>
              </a:rPr>
              <a:t>Seamless Sounds for Every Moment</a:t>
            </a:r>
          </a:p>
        </p:txBody>
      </p:sp>
      <p:pic>
        <p:nvPicPr>
          <p:cNvPr id="7" name="Picture 6" descr="A logo of a city&#10;&#10;Description automatically generated">
            <a:extLst>
              <a:ext uri="{FF2B5EF4-FFF2-40B4-BE49-F238E27FC236}">
                <a16:creationId xmlns:a16="http://schemas.microsoft.com/office/drawing/2014/main" id="{FFF45F0C-B325-CCA7-D465-4525D493A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1631">
            <a:off x="9839135" y="3233470"/>
            <a:ext cx="1287716" cy="1287716"/>
          </a:xfrm>
          <a:prstGeom prst="rect">
            <a:avLst/>
          </a:prstGeom>
        </p:spPr>
      </p:pic>
      <p:pic>
        <p:nvPicPr>
          <p:cNvPr id="13" name="Picture 2" descr="Syracuse Orange Logo and symbol, meaning, history, PNG, brand">
            <a:extLst>
              <a:ext uri="{FF2B5EF4-FFF2-40B4-BE49-F238E27FC236}">
                <a16:creationId xmlns:a16="http://schemas.microsoft.com/office/drawing/2014/main" id="{FCE8D887-20CB-41B8-FEB4-F62E425B0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0459" y="23022"/>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44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Artists Table</a:t>
            </a:r>
          </a:p>
        </p:txBody>
      </p:sp>
      <p:pic>
        <p:nvPicPr>
          <p:cNvPr id="5" name="Picture 4" descr="A screenshot of a computer&#10;&#10;Description automatically generated">
            <a:extLst>
              <a:ext uri="{FF2B5EF4-FFF2-40B4-BE49-F238E27FC236}">
                <a16:creationId xmlns:a16="http://schemas.microsoft.com/office/drawing/2014/main" id="{8287FE60-9A31-5759-DD37-83551A7D4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342" y="4215308"/>
            <a:ext cx="8762537" cy="2063025"/>
          </a:xfrm>
          <a:prstGeom prst="rect">
            <a:avLst/>
          </a:prstGeom>
          <a:ln w="38100">
            <a:solidFill>
              <a:schemeClr val="accent1"/>
            </a:solidFill>
          </a:ln>
        </p:spPr>
      </p:pic>
      <p:pic>
        <p:nvPicPr>
          <p:cNvPr id="4" name="Picture 3">
            <a:extLst>
              <a:ext uri="{FF2B5EF4-FFF2-40B4-BE49-F238E27FC236}">
                <a16:creationId xmlns:a16="http://schemas.microsoft.com/office/drawing/2014/main" id="{B1BFA37A-913B-A9E7-925E-2454C8EFBF11}"/>
              </a:ext>
            </a:extLst>
          </p:cNvPr>
          <p:cNvPicPr>
            <a:picLocks noChangeAspect="1"/>
          </p:cNvPicPr>
          <p:nvPr/>
        </p:nvPicPr>
        <p:blipFill>
          <a:blip r:embed="rId3"/>
          <a:stretch>
            <a:fillRect/>
          </a:stretch>
        </p:blipFill>
        <p:spPr>
          <a:xfrm>
            <a:off x="3093460" y="1915979"/>
            <a:ext cx="6005080" cy="2057578"/>
          </a:xfrm>
          <a:prstGeom prst="rect">
            <a:avLst/>
          </a:prstGeom>
          <a:ln w="38100">
            <a:solidFill>
              <a:schemeClr val="accent1"/>
            </a:solidFill>
          </a:ln>
        </p:spPr>
      </p:pic>
      <p:sp>
        <p:nvSpPr>
          <p:cNvPr id="6" name="TextBox 5">
            <a:extLst>
              <a:ext uri="{FF2B5EF4-FFF2-40B4-BE49-F238E27FC236}">
                <a16:creationId xmlns:a16="http://schemas.microsoft.com/office/drawing/2014/main" id="{9086DCFF-9B4A-6899-E19F-059F3D7C7088}"/>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05CE7312-728F-15B2-78C7-7D2DD5D108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33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Albums Table</a:t>
            </a:r>
          </a:p>
        </p:txBody>
      </p:sp>
      <p:pic>
        <p:nvPicPr>
          <p:cNvPr id="4" name="Picture 3" descr="A screenshot of a computer&#10;&#10;Description automatically generated">
            <a:extLst>
              <a:ext uri="{FF2B5EF4-FFF2-40B4-BE49-F238E27FC236}">
                <a16:creationId xmlns:a16="http://schemas.microsoft.com/office/drawing/2014/main" id="{8A0DDA75-437F-6907-7A1E-779BFB438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6362" y="4210355"/>
            <a:ext cx="8299276" cy="2051152"/>
          </a:xfrm>
          <a:prstGeom prst="rect">
            <a:avLst/>
          </a:prstGeom>
          <a:ln w="38100">
            <a:solidFill>
              <a:schemeClr val="accent1"/>
            </a:solidFill>
          </a:ln>
        </p:spPr>
      </p:pic>
      <p:pic>
        <p:nvPicPr>
          <p:cNvPr id="5" name="Picture 4">
            <a:extLst>
              <a:ext uri="{FF2B5EF4-FFF2-40B4-BE49-F238E27FC236}">
                <a16:creationId xmlns:a16="http://schemas.microsoft.com/office/drawing/2014/main" id="{7B025743-4EE3-5D15-290C-05B14A675E3C}"/>
              </a:ext>
            </a:extLst>
          </p:cNvPr>
          <p:cNvPicPr>
            <a:picLocks noChangeAspect="1"/>
          </p:cNvPicPr>
          <p:nvPr/>
        </p:nvPicPr>
        <p:blipFill>
          <a:blip r:embed="rId3"/>
          <a:stretch>
            <a:fillRect/>
          </a:stretch>
        </p:blipFill>
        <p:spPr>
          <a:xfrm>
            <a:off x="3627861" y="2157731"/>
            <a:ext cx="4831499" cy="1851820"/>
          </a:xfrm>
          <a:prstGeom prst="rect">
            <a:avLst/>
          </a:prstGeom>
          <a:ln w="38100">
            <a:solidFill>
              <a:schemeClr val="accent1"/>
            </a:solidFill>
          </a:ln>
        </p:spPr>
      </p:pic>
      <p:sp>
        <p:nvSpPr>
          <p:cNvPr id="6" name="TextBox 5">
            <a:extLst>
              <a:ext uri="{FF2B5EF4-FFF2-40B4-BE49-F238E27FC236}">
                <a16:creationId xmlns:a16="http://schemas.microsoft.com/office/drawing/2014/main" id="{8AF1FFC7-4F18-422B-599D-6B7F4D87908B}"/>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BF22E96A-78B6-97C5-4679-145C29835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82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Users Table</a:t>
            </a:r>
          </a:p>
        </p:txBody>
      </p:sp>
      <p:pic>
        <p:nvPicPr>
          <p:cNvPr id="5" name="Picture 4" descr="A screenshot of a computer&#10;&#10;Description automatically generated">
            <a:extLst>
              <a:ext uri="{FF2B5EF4-FFF2-40B4-BE49-F238E27FC236}">
                <a16:creationId xmlns:a16="http://schemas.microsoft.com/office/drawing/2014/main" id="{D30502D4-3924-7D9F-36A8-E4911C591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4523807"/>
            <a:ext cx="11119421" cy="1486676"/>
          </a:xfrm>
          <a:prstGeom prst="rect">
            <a:avLst/>
          </a:prstGeom>
          <a:ln w="38100">
            <a:solidFill>
              <a:schemeClr val="accent1"/>
            </a:solidFill>
          </a:ln>
        </p:spPr>
      </p:pic>
      <p:pic>
        <p:nvPicPr>
          <p:cNvPr id="4" name="Picture 3">
            <a:extLst>
              <a:ext uri="{FF2B5EF4-FFF2-40B4-BE49-F238E27FC236}">
                <a16:creationId xmlns:a16="http://schemas.microsoft.com/office/drawing/2014/main" id="{157B542D-4D7C-4EC7-0D0E-AA0E8D4B195F}"/>
              </a:ext>
            </a:extLst>
          </p:cNvPr>
          <p:cNvPicPr>
            <a:picLocks noChangeAspect="1"/>
          </p:cNvPicPr>
          <p:nvPr/>
        </p:nvPicPr>
        <p:blipFill>
          <a:blip r:embed="rId3"/>
          <a:stretch>
            <a:fillRect/>
          </a:stretch>
        </p:blipFill>
        <p:spPr>
          <a:xfrm>
            <a:off x="3943591" y="1862332"/>
            <a:ext cx="4200040" cy="2439353"/>
          </a:xfrm>
          <a:prstGeom prst="rect">
            <a:avLst/>
          </a:prstGeom>
          <a:ln w="38100">
            <a:solidFill>
              <a:schemeClr val="accent1"/>
            </a:solidFill>
          </a:ln>
        </p:spPr>
      </p:pic>
      <p:sp>
        <p:nvSpPr>
          <p:cNvPr id="6" name="TextBox 5">
            <a:extLst>
              <a:ext uri="{FF2B5EF4-FFF2-40B4-BE49-F238E27FC236}">
                <a16:creationId xmlns:a16="http://schemas.microsoft.com/office/drawing/2014/main" id="{75CE5498-1D8B-1179-D955-80F5C09C09C5}"/>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0FCFF422-42C7-C61C-2DD5-B9C2879ED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34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Subscriptions Table</a:t>
            </a:r>
          </a:p>
        </p:txBody>
      </p:sp>
      <p:pic>
        <p:nvPicPr>
          <p:cNvPr id="4" name="Picture 3" descr="A screenshot of a computer&#10;&#10;Description automatically generated">
            <a:extLst>
              <a:ext uri="{FF2B5EF4-FFF2-40B4-BE49-F238E27FC236}">
                <a16:creationId xmlns:a16="http://schemas.microsoft.com/office/drawing/2014/main" id="{622EE182-00A4-9A23-27FE-C5D87342F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262" y="4212109"/>
            <a:ext cx="4345475" cy="1932350"/>
          </a:xfrm>
          <a:prstGeom prst="rect">
            <a:avLst/>
          </a:prstGeom>
          <a:ln w="38100">
            <a:solidFill>
              <a:schemeClr val="accent1"/>
            </a:solidFill>
          </a:ln>
        </p:spPr>
      </p:pic>
      <p:pic>
        <p:nvPicPr>
          <p:cNvPr id="5" name="Picture 4">
            <a:extLst>
              <a:ext uri="{FF2B5EF4-FFF2-40B4-BE49-F238E27FC236}">
                <a16:creationId xmlns:a16="http://schemas.microsoft.com/office/drawing/2014/main" id="{CCE60E47-8C1A-4BC9-BA76-37DF2E7588C6}"/>
              </a:ext>
            </a:extLst>
          </p:cNvPr>
          <p:cNvPicPr>
            <a:picLocks noChangeAspect="1"/>
          </p:cNvPicPr>
          <p:nvPr/>
        </p:nvPicPr>
        <p:blipFill>
          <a:blip r:embed="rId3"/>
          <a:stretch>
            <a:fillRect/>
          </a:stretch>
        </p:blipFill>
        <p:spPr>
          <a:xfrm>
            <a:off x="2434992" y="2254965"/>
            <a:ext cx="7574936" cy="1569856"/>
          </a:xfrm>
          <a:prstGeom prst="rect">
            <a:avLst/>
          </a:prstGeom>
          <a:ln w="38100">
            <a:solidFill>
              <a:schemeClr val="accent1"/>
            </a:solidFill>
          </a:ln>
        </p:spPr>
      </p:pic>
      <p:sp>
        <p:nvSpPr>
          <p:cNvPr id="6" name="TextBox 5">
            <a:extLst>
              <a:ext uri="{FF2B5EF4-FFF2-40B4-BE49-F238E27FC236}">
                <a16:creationId xmlns:a16="http://schemas.microsoft.com/office/drawing/2014/main" id="{E6A3493D-D97B-2287-07FD-7813277BCFF0}"/>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3F4D83C8-CD1F-2F4C-35AE-0F07CE13F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88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Sessions Table</a:t>
            </a:r>
          </a:p>
        </p:txBody>
      </p:sp>
      <p:pic>
        <p:nvPicPr>
          <p:cNvPr id="5" name="Picture 4" descr="A screenshot of a computer&#10;&#10;Description automatically generated">
            <a:extLst>
              <a:ext uri="{FF2B5EF4-FFF2-40B4-BE49-F238E27FC236}">
                <a16:creationId xmlns:a16="http://schemas.microsoft.com/office/drawing/2014/main" id="{9C9E1948-4E3B-45EE-A280-467005579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602" y="4444679"/>
            <a:ext cx="7854796" cy="1690051"/>
          </a:xfrm>
          <a:prstGeom prst="rect">
            <a:avLst/>
          </a:prstGeom>
          <a:ln w="38100">
            <a:solidFill>
              <a:schemeClr val="accent1"/>
            </a:solidFill>
          </a:ln>
        </p:spPr>
      </p:pic>
      <p:pic>
        <p:nvPicPr>
          <p:cNvPr id="4" name="Picture 3">
            <a:extLst>
              <a:ext uri="{FF2B5EF4-FFF2-40B4-BE49-F238E27FC236}">
                <a16:creationId xmlns:a16="http://schemas.microsoft.com/office/drawing/2014/main" id="{07FA7843-29BC-4960-ACA8-DB16F4C4A197}"/>
              </a:ext>
            </a:extLst>
          </p:cNvPr>
          <p:cNvPicPr>
            <a:picLocks noChangeAspect="1"/>
          </p:cNvPicPr>
          <p:nvPr/>
        </p:nvPicPr>
        <p:blipFill>
          <a:blip r:embed="rId3"/>
          <a:stretch>
            <a:fillRect/>
          </a:stretch>
        </p:blipFill>
        <p:spPr>
          <a:xfrm>
            <a:off x="3395431" y="2189584"/>
            <a:ext cx="5296359" cy="1966130"/>
          </a:xfrm>
          <a:prstGeom prst="rect">
            <a:avLst/>
          </a:prstGeom>
          <a:ln w="38100">
            <a:solidFill>
              <a:schemeClr val="accent1"/>
            </a:solidFill>
          </a:ln>
        </p:spPr>
      </p:pic>
      <p:sp>
        <p:nvSpPr>
          <p:cNvPr id="6" name="TextBox 5">
            <a:extLst>
              <a:ext uri="{FF2B5EF4-FFF2-40B4-BE49-F238E27FC236}">
                <a16:creationId xmlns:a16="http://schemas.microsoft.com/office/drawing/2014/main" id="{9E148DB5-3F09-DBD6-0835-8AB10D35D81E}"/>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42E21C60-594E-8F5E-6644-9677D0816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3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4000" dirty="0"/>
              <a:t>Genres Table</a:t>
            </a:r>
          </a:p>
        </p:txBody>
      </p:sp>
      <p:pic>
        <p:nvPicPr>
          <p:cNvPr id="4" name="Picture 3" descr="A screenshot of a computer&#10;&#10;Description automatically generated">
            <a:extLst>
              <a:ext uri="{FF2B5EF4-FFF2-40B4-BE49-F238E27FC236}">
                <a16:creationId xmlns:a16="http://schemas.microsoft.com/office/drawing/2014/main" id="{BBB30F2F-E513-6835-5C77-5A989125E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35" y="4119922"/>
            <a:ext cx="5561352" cy="1837831"/>
          </a:xfrm>
          <a:prstGeom prst="rect">
            <a:avLst/>
          </a:prstGeom>
          <a:ln w="38100">
            <a:solidFill>
              <a:schemeClr val="accent1"/>
            </a:solidFill>
          </a:ln>
        </p:spPr>
      </p:pic>
      <p:pic>
        <p:nvPicPr>
          <p:cNvPr id="5" name="Picture 4">
            <a:extLst>
              <a:ext uri="{FF2B5EF4-FFF2-40B4-BE49-F238E27FC236}">
                <a16:creationId xmlns:a16="http://schemas.microsoft.com/office/drawing/2014/main" id="{79BFF8D2-0FC5-4E95-1CD5-04BC1FC35679}"/>
              </a:ext>
            </a:extLst>
          </p:cNvPr>
          <p:cNvPicPr>
            <a:picLocks noChangeAspect="1"/>
          </p:cNvPicPr>
          <p:nvPr/>
        </p:nvPicPr>
        <p:blipFill>
          <a:blip r:embed="rId3"/>
          <a:stretch>
            <a:fillRect/>
          </a:stretch>
        </p:blipFill>
        <p:spPr>
          <a:xfrm>
            <a:off x="3022702" y="2070454"/>
            <a:ext cx="6146596" cy="1825460"/>
          </a:xfrm>
          <a:prstGeom prst="rect">
            <a:avLst/>
          </a:prstGeom>
          <a:ln w="38100">
            <a:solidFill>
              <a:schemeClr val="accent1"/>
            </a:solidFill>
          </a:ln>
        </p:spPr>
      </p:pic>
      <p:sp>
        <p:nvSpPr>
          <p:cNvPr id="6" name="TextBox 5">
            <a:extLst>
              <a:ext uri="{FF2B5EF4-FFF2-40B4-BE49-F238E27FC236}">
                <a16:creationId xmlns:a16="http://schemas.microsoft.com/office/drawing/2014/main" id="{13123BF4-89CC-7926-0D35-251302C43741}"/>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79533890-8A6F-A511-B275-EDA110B42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165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a:xfrm>
            <a:off x="64558" y="13482"/>
            <a:ext cx="8867776" cy="965561"/>
          </a:xfrm>
        </p:spPr>
        <p:txBody>
          <a:bodyPr>
            <a:normAutofit/>
          </a:bodyPr>
          <a:lstStyle/>
          <a:p>
            <a:r>
              <a:rPr lang="en-US" sz="4000" dirty="0"/>
              <a:t>Foreign Key Constraints</a:t>
            </a:r>
          </a:p>
        </p:txBody>
      </p:sp>
      <p:sp>
        <p:nvSpPr>
          <p:cNvPr id="6" name="TextBox 5">
            <a:extLst>
              <a:ext uri="{FF2B5EF4-FFF2-40B4-BE49-F238E27FC236}">
                <a16:creationId xmlns:a16="http://schemas.microsoft.com/office/drawing/2014/main" id="{13123BF4-89CC-7926-0D35-251302C43741}"/>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79533890-8A6F-A511-B275-EDA110B42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D677423-6694-37DD-9532-87AD95DDADAD}"/>
              </a:ext>
            </a:extLst>
          </p:cNvPr>
          <p:cNvPicPr>
            <a:picLocks noChangeAspect="1"/>
          </p:cNvPicPr>
          <p:nvPr/>
        </p:nvPicPr>
        <p:blipFill>
          <a:blip r:embed="rId3"/>
          <a:stretch>
            <a:fillRect/>
          </a:stretch>
        </p:blipFill>
        <p:spPr>
          <a:xfrm>
            <a:off x="677333" y="826719"/>
            <a:ext cx="10380196" cy="5627739"/>
          </a:xfrm>
          <a:prstGeom prst="rect">
            <a:avLst/>
          </a:prstGeom>
          <a:ln w="38100">
            <a:solidFill>
              <a:schemeClr val="accent1"/>
            </a:solidFill>
          </a:ln>
        </p:spPr>
      </p:pic>
    </p:spTree>
    <p:extLst>
      <p:ext uri="{BB962C8B-B14F-4D97-AF65-F5344CB8AC3E}">
        <p14:creationId xmlns:p14="http://schemas.microsoft.com/office/powerpoint/2010/main" val="398100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BAFA-C747-23BC-B30A-B19DD0C5B8B9}"/>
              </a:ext>
            </a:extLst>
          </p:cNvPr>
          <p:cNvSpPr>
            <a:spLocks noGrp="1"/>
          </p:cNvSpPr>
          <p:nvPr>
            <p:ph type="title"/>
          </p:nvPr>
        </p:nvSpPr>
        <p:spPr/>
        <p:txBody>
          <a:bodyPr/>
          <a:lstStyle/>
          <a:p>
            <a:r>
              <a:rPr lang="en-US" dirty="0"/>
              <a:t>Streaming Analytics</a:t>
            </a:r>
          </a:p>
        </p:txBody>
      </p:sp>
      <p:sp>
        <p:nvSpPr>
          <p:cNvPr id="3" name="Content Placeholder 2">
            <a:extLst>
              <a:ext uri="{FF2B5EF4-FFF2-40B4-BE49-F238E27FC236}">
                <a16:creationId xmlns:a16="http://schemas.microsoft.com/office/drawing/2014/main" id="{15B92F28-C16A-50D6-9EC1-2896B5D992B0}"/>
              </a:ext>
            </a:extLst>
          </p:cNvPr>
          <p:cNvSpPr>
            <a:spLocks noGrp="1"/>
          </p:cNvSpPr>
          <p:nvPr>
            <p:ph idx="1"/>
          </p:nvPr>
        </p:nvSpPr>
        <p:spPr/>
        <p:txBody>
          <a:bodyPr/>
          <a:lstStyle/>
          <a:p>
            <a:pPr>
              <a:buFont typeface="Arial" panose="020B0604020202020204" pitchFamily="34" charset="0"/>
              <a:buChar char="•"/>
            </a:pPr>
            <a:r>
              <a:rPr lang="en-US" dirty="0"/>
              <a:t> The project captures user listening habits, offering valuable insights into streaming data.</a:t>
            </a:r>
          </a:p>
          <a:p>
            <a:pPr>
              <a:buFont typeface="Arial" panose="020B0604020202020204" pitchFamily="34" charset="0"/>
              <a:buChar char="•"/>
            </a:pPr>
            <a:r>
              <a:rPr lang="en-US" dirty="0"/>
              <a:t> Enables analysis for artists, music companies, and project stakeholders to understand user behavior.</a:t>
            </a:r>
          </a:p>
          <a:p>
            <a:pPr>
              <a:buFont typeface="Arial" panose="020B0604020202020204" pitchFamily="34" charset="0"/>
              <a:buChar char="•"/>
            </a:pPr>
            <a:r>
              <a:rPr lang="en-US" dirty="0"/>
              <a:t> Essential information derived from the database aids artists, music companies, and Harmony Hub in making informed decisions.</a:t>
            </a:r>
          </a:p>
          <a:p>
            <a:pPr>
              <a:buFont typeface="Arial" panose="020B0604020202020204" pitchFamily="34" charset="0"/>
              <a:buChar char="•"/>
            </a:pPr>
            <a:r>
              <a:rPr lang="en-US" dirty="0"/>
              <a:t> Enables spotting trends, identifying popular songs, and refining strategies based on real-time data.</a:t>
            </a:r>
          </a:p>
        </p:txBody>
      </p:sp>
      <p:sp>
        <p:nvSpPr>
          <p:cNvPr id="4" name="TextBox 3">
            <a:extLst>
              <a:ext uri="{FF2B5EF4-FFF2-40B4-BE49-F238E27FC236}">
                <a16:creationId xmlns:a16="http://schemas.microsoft.com/office/drawing/2014/main" id="{577FB3A2-FD9C-F25C-89D5-DE8754E4C170}"/>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5" name="Picture 2" descr="Syracuse Orange Logo and symbol, meaning, history, PNG, brand">
            <a:extLst>
              <a:ext uri="{FF2B5EF4-FFF2-40B4-BE49-F238E27FC236}">
                <a16:creationId xmlns:a16="http://schemas.microsoft.com/office/drawing/2014/main" id="{22014E08-5C23-A656-1D6B-8FC71BA43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0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pic>
        <p:nvPicPr>
          <p:cNvPr id="5" name="Picture 4">
            <a:extLst>
              <a:ext uri="{FF2B5EF4-FFF2-40B4-BE49-F238E27FC236}">
                <a16:creationId xmlns:a16="http://schemas.microsoft.com/office/drawing/2014/main" id="{92ADD612-8046-B94E-EF92-4EDE13D1EE60}"/>
              </a:ext>
            </a:extLst>
          </p:cNvPr>
          <p:cNvPicPr>
            <a:picLocks noChangeAspect="1"/>
          </p:cNvPicPr>
          <p:nvPr/>
        </p:nvPicPr>
        <p:blipFill>
          <a:blip r:embed="rId3"/>
          <a:stretch>
            <a:fillRect/>
          </a:stretch>
        </p:blipFill>
        <p:spPr>
          <a:xfrm>
            <a:off x="533228" y="1482140"/>
            <a:ext cx="9713838" cy="2985586"/>
          </a:xfrm>
          <a:prstGeom prst="rect">
            <a:avLst/>
          </a:prstGeom>
          <a:ln w="38100">
            <a:solidFill>
              <a:schemeClr val="accent1"/>
            </a:solidFill>
          </a:ln>
        </p:spPr>
      </p:pic>
      <p:pic>
        <p:nvPicPr>
          <p:cNvPr id="8" name="Picture 7" descr="A screenshot of a computer&#10;&#10;Description automatically generated">
            <a:extLst>
              <a:ext uri="{FF2B5EF4-FFF2-40B4-BE49-F238E27FC236}">
                <a16:creationId xmlns:a16="http://schemas.microsoft.com/office/drawing/2014/main" id="{97572177-57E9-21EE-7955-95E4F10FB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822" y="2863932"/>
            <a:ext cx="6076950" cy="3524250"/>
          </a:xfrm>
          <a:prstGeom prst="rect">
            <a:avLst/>
          </a:prstGeom>
          <a:ln w="38100">
            <a:solidFill>
              <a:schemeClr val="accent1"/>
            </a:solidFill>
          </a:ln>
        </p:spPr>
      </p:pic>
      <p:sp>
        <p:nvSpPr>
          <p:cNvPr id="9" name="TextBox 8">
            <a:extLst>
              <a:ext uri="{FF2B5EF4-FFF2-40B4-BE49-F238E27FC236}">
                <a16:creationId xmlns:a16="http://schemas.microsoft.com/office/drawing/2014/main" id="{F87B9946-2D9A-6E5D-270A-9CA8B70C5B0F}"/>
              </a:ext>
            </a:extLst>
          </p:cNvPr>
          <p:cNvSpPr txBox="1"/>
          <p:nvPr/>
        </p:nvSpPr>
        <p:spPr>
          <a:xfrm>
            <a:off x="352926" y="1000643"/>
            <a:ext cx="4772527" cy="646331"/>
          </a:xfrm>
          <a:prstGeom prst="rect">
            <a:avLst/>
          </a:prstGeom>
          <a:noFill/>
        </p:spPr>
        <p:txBody>
          <a:bodyPr wrap="square" rtlCol="0">
            <a:spAutoFit/>
          </a:bodyPr>
          <a:lstStyle/>
          <a:p>
            <a:r>
              <a:rPr lang="en-US" b="1" dirty="0">
                <a:effectLst/>
                <a:highlight>
                  <a:srgbClr val="0000FF"/>
                </a:highlight>
              </a:rPr>
              <a:t>Top 3 popular genres per State. </a:t>
            </a:r>
          </a:p>
          <a:p>
            <a:endParaRPr lang="en-US" b="1" dirty="0">
              <a:highlight>
                <a:srgbClr val="0000FF"/>
              </a:highlight>
            </a:endParaRPr>
          </a:p>
        </p:txBody>
      </p:sp>
      <p:sp>
        <p:nvSpPr>
          <p:cNvPr id="10" name="TextBox 9">
            <a:extLst>
              <a:ext uri="{FF2B5EF4-FFF2-40B4-BE49-F238E27FC236}">
                <a16:creationId xmlns:a16="http://schemas.microsoft.com/office/drawing/2014/main" id="{F2AB2807-79F4-E950-D94A-FD051A1CE0EF}"/>
              </a:ext>
            </a:extLst>
          </p:cNvPr>
          <p:cNvSpPr txBox="1"/>
          <p:nvPr/>
        </p:nvSpPr>
        <p:spPr>
          <a:xfrm>
            <a:off x="533228" y="4561707"/>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1" name="TextBox 10">
            <a:extLst>
              <a:ext uri="{FF2B5EF4-FFF2-40B4-BE49-F238E27FC236}">
                <a16:creationId xmlns:a16="http://schemas.microsoft.com/office/drawing/2014/main" id="{E22F3597-9C65-AE24-4F7E-FC086AACEB22}"/>
              </a:ext>
            </a:extLst>
          </p:cNvPr>
          <p:cNvSpPr txBox="1"/>
          <p:nvPr/>
        </p:nvSpPr>
        <p:spPr>
          <a:xfrm>
            <a:off x="4644190" y="5381972"/>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2" name="TextBox 11">
            <a:extLst>
              <a:ext uri="{FF2B5EF4-FFF2-40B4-BE49-F238E27FC236}">
                <a16:creationId xmlns:a16="http://schemas.microsoft.com/office/drawing/2014/main" id="{54801204-AEE3-17E6-465D-88F17F444229}"/>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3" name="Picture 2" descr="Syracuse Orange Logo and symbol, meaning, history, PNG, brand">
            <a:extLst>
              <a:ext uri="{FF2B5EF4-FFF2-40B4-BE49-F238E27FC236}">
                <a16:creationId xmlns:a16="http://schemas.microsoft.com/office/drawing/2014/main" id="{5CC6B15F-A5E4-32D4-A2AF-D9BE567D7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453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4884821" cy="369332"/>
          </a:xfrm>
          <a:prstGeom prst="rect">
            <a:avLst/>
          </a:prstGeom>
          <a:noFill/>
        </p:spPr>
        <p:txBody>
          <a:bodyPr wrap="square" rtlCol="0">
            <a:spAutoFit/>
          </a:bodyPr>
          <a:lstStyle/>
          <a:p>
            <a:r>
              <a:rPr lang="en-US" b="1" dirty="0">
                <a:highlight>
                  <a:srgbClr val="0000FF"/>
                </a:highlight>
              </a:rPr>
              <a:t>User Engagement by Genre and Subscription Type</a:t>
            </a:r>
          </a:p>
        </p:txBody>
      </p:sp>
      <p:pic>
        <p:nvPicPr>
          <p:cNvPr id="4" name="Picture 3">
            <a:extLst>
              <a:ext uri="{FF2B5EF4-FFF2-40B4-BE49-F238E27FC236}">
                <a16:creationId xmlns:a16="http://schemas.microsoft.com/office/drawing/2014/main" id="{990259A4-2FC9-3A01-5FC1-534BEB8B93C1}"/>
              </a:ext>
            </a:extLst>
          </p:cNvPr>
          <p:cNvPicPr>
            <a:picLocks noChangeAspect="1"/>
          </p:cNvPicPr>
          <p:nvPr/>
        </p:nvPicPr>
        <p:blipFill>
          <a:blip r:embed="rId3"/>
          <a:stretch>
            <a:fillRect/>
          </a:stretch>
        </p:blipFill>
        <p:spPr>
          <a:xfrm>
            <a:off x="506089" y="1549358"/>
            <a:ext cx="9915546" cy="2684092"/>
          </a:xfrm>
          <a:prstGeom prst="rect">
            <a:avLst/>
          </a:prstGeom>
          <a:ln w="38100">
            <a:solidFill>
              <a:schemeClr val="accent1"/>
            </a:solidFill>
          </a:ln>
        </p:spPr>
      </p:pic>
      <p:pic>
        <p:nvPicPr>
          <p:cNvPr id="11" name="Picture 10" descr="A screenshot of a computer&#10;&#10;Description automatically generated">
            <a:extLst>
              <a:ext uri="{FF2B5EF4-FFF2-40B4-BE49-F238E27FC236}">
                <a16:creationId xmlns:a16="http://schemas.microsoft.com/office/drawing/2014/main" id="{57DEBB7F-452F-7269-C144-61A3E61906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573" y="2844580"/>
            <a:ext cx="5411569" cy="2832080"/>
          </a:xfrm>
          <a:prstGeom prst="rect">
            <a:avLst/>
          </a:prstGeom>
          <a:ln w="38100">
            <a:solidFill>
              <a:schemeClr val="accent1"/>
            </a:solidFill>
          </a:ln>
        </p:spPr>
      </p:pic>
      <p:sp>
        <p:nvSpPr>
          <p:cNvPr id="12" name="TextBox 11">
            <a:extLst>
              <a:ext uri="{FF2B5EF4-FFF2-40B4-BE49-F238E27FC236}">
                <a16:creationId xmlns:a16="http://schemas.microsoft.com/office/drawing/2014/main" id="{0EA27004-645A-FA2C-1EA7-193E6AD201D5}"/>
              </a:ext>
            </a:extLst>
          </p:cNvPr>
          <p:cNvSpPr txBox="1"/>
          <p:nvPr/>
        </p:nvSpPr>
        <p:spPr>
          <a:xfrm>
            <a:off x="506089" y="4375692"/>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3" name="TextBox 12">
            <a:extLst>
              <a:ext uri="{FF2B5EF4-FFF2-40B4-BE49-F238E27FC236}">
                <a16:creationId xmlns:a16="http://schemas.microsoft.com/office/drawing/2014/main" id="{C225D01C-4F3D-929F-0AE1-2A91C1F860CD}"/>
              </a:ext>
            </a:extLst>
          </p:cNvPr>
          <p:cNvSpPr txBox="1"/>
          <p:nvPr/>
        </p:nvSpPr>
        <p:spPr>
          <a:xfrm>
            <a:off x="5674895" y="5029652"/>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4" name="TextBox 13">
            <a:extLst>
              <a:ext uri="{FF2B5EF4-FFF2-40B4-BE49-F238E27FC236}">
                <a16:creationId xmlns:a16="http://schemas.microsoft.com/office/drawing/2014/main" id="{BF8CB324-5B60-6BA3-1EFC-94103A463845}"/>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3" name="Picture 2" descr="Syracuse Orange Logo and symbol, meaning, history, PNG, brand">
            <a:extLst>
              <a:ext uri="{FF2B5EF4-FFF2-40B4-BE49-F238E27FC236}">
                <a16:creationId xmlns:a16="http://schemas.microsoft.com/office/drawing/2014/main" id="{08213672-EBC5-55E5-7C0A-ECE3D2FA87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45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A137B-6358-C4E7-2841-FD00C86BD389}"/>
              </a:ext>
            </a:extLst>
          </p:cNvPr>
          <p:cNvSpPr>
            <a:spLocks noGrp="1"/>
          </p:cNvSpPr>
          <p:nvPr>
            <p:ph type="title"/>
          </p:nvPr>
        </p:nvSpPr>
        <p:spPr>
          <a:xfrm>
            <a:off x="4683125" y="499533"/>
            <a:ext cx="6562726" cy="1658198"/>
          </a:xfrm>
        </p:spPr>
        <p:txBody>
          <a:bodyPr>
            <a:normAutofit/>
          </a:bodyPr>
          <a:lstStyle/>
          <a:p>
            <a:r>
              <a:rPr lang="en-US" dirty="0"/>
              <a:t>Project overview</a:t>
            </a:r>
          </a:p>
        </p:txBody>
      </p:sp>
      <p:pic>
        <p:nvPicPr>
          <p:cNvPr id="21" name="Picture 20" descr="Top view of cubes connected with black lines">
            <a:extLst>
              <a:ext uri="{FF2B5EF4-FFF2-40B4-BE49-F238E27FC236}">
                <a16:creationId xmlns:a16="http://schemas.microsoft.com/office/drawing/2014/main" id="{0808D928-A572-0127-7434-6FB14876DC6D}"/>
              </a:ext>
            </a:extLst>
          </p:cNvPr>
          <p:cNvPicPr>
            <a:picLocks noChangeAspect="1"/>
          </p:cNvPicPr>
          <p:nvPr/>
        </p:nvPicPr>
        <p:blipFill rotWithShape="1">
          <a:blip r:embed="rId2"/>
          <a:srcRect l="32687" r="22763" b="-2"/>
          <a:stretch/>
        </p:blipFill>
        <p:spPr>
          <a:xfrm>
            <a:off x="20" y="10"/>
            <a:ext cx="4077443" cy="6864408"/>
          </a:xfrm>
          <a:prstGeom prst="rect">
            <a:avLst/>
          </a:prstGeom>
        </p:spPr>
      </p:pic>
      <p:sp>
        <p:nvSpPr>
          <p:cNvPr id="3" name="Content Placeholder 2">
            <a:extLst>
              <a:ext uri="{FF2B5EF4-FFF2-40B4-BE49-F238E27FC236}">
                <a16:creationId xmlns:a16="http://schemas.microsoft.com/office/drawing/2014/main" id="{023FD1BF-A306-92E7-8206-5C5927D867F1}"/>
              </a:ext>
            </a:extLst>
          </p:cNvPr>
          <p:cNvSpPr>
            <a:spLocks noGrp="1"/>
          </p:cNvSpPr>
          <p:nvPr>
            <p:ph idx="1"/>
          </p:nvPr>
        </p:nvSpPr>
        <p:spPr>
          <a:xfrm>
            <a:off x="4683125" y="1787944"/>
            <a:ext cx="6428994" cy="3766185"/>
          </a:xfrm>
        </p:spPr>
        <p:txBody>
          <a:bodyPr>
            <a:normAutofit/>
          </a:bodyPr>
          <a:lstStyle/>
          <a:p>
            <a:r>
              <a:rPr lang="en-US" dirty="0"/>
              <a:t>The primary objective of Harmony Hub is to establish a robust database infrastructure that efficiently stores and organizes data pertaining to tracks, artists, streaming history etc.</a:t>
            </a:r>
          </a:p>
        </p:txBody>
      </p:sp>
      <p:sp>
        <p:nvSpPr>
          <p:cNvPr id="4" name="TextBox 3">
            <a:extLst>
              <a:ext uri="{FF2B5EF4-FFF2-40B4-BE49-F238E27FC236}">
                <a16:creationId xmlns:a16="http://schemas.microsoft.com/office/drawing/2014/main" id="{8CE2C70B-F913-09A7-A79D-438115E54AB9}"/>
              </a:ext>
            </a:extLst>
          </p:cNvPr>
          <p:cNvSpPr txBox="1"/>
          <p:nvPr/>
        </p:nvSpPr>
        <p:spPr>
          <a:xfrm>
            <a:off x="10035856" y="6521687"/>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5" name="Picture 2" descr="Syracuse Orange Logo and symbol, meaning, history, PNG, brand">
            <a:extLst>
              <a:ext uri="{FF2B5EF4-FFF2-40B4-BE49-F238E27FC236}">
                <a16:creationId xmlns:a16="http://schemas.microsoft.com/office/drawing/2014/main" id="{00E3C432-C994-0F1A-E9F4-4F08453F4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66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4884821" cy="369332"/>
          </a:xfrm>
          <a:prstGeom prst="rect">
            <a:avLst/>
          </a:prstGeom>
          <a:noFill/>
        </p:spPr>
        <p:txBody>
          <a:bodyPr wrap="square" rtlCol="0">
            <a:spAutoFit/>
          </a:bodyPr>
          <a:lstStyle/>
          <a:p>
            <a:r>
              <a:rPr lang="en-US" b="1" dirty="0">
                <a:highlight>
                  <a:srgbClr val="0000FF"/>
                </a:highlight>
              </a:rPr>
              <a:t>Artist Popularity Across Different Age Groups</a:t>
            </a:r>
          </a:p>
        </p:txBody>
      </p:sp>
      <p:pic>
        <p:nvPicPr>
          <p:cNvPr id="5" name="Picture 4">
            <a:extLst>
              <a:ext uri="{FF2B5EF4-FFF2-40B4-BE49-F238E27FC236}">
                <a16:creationId xmlns:a16="http://schemas.microsoft.com/office/drawing/2014/main" id="{DCBD4CF9-CF3F-535A-C9E8-7C403A616061}"/>
              </a:ext>
            </a:extLst>
          </p:cNvPr>
          <p:cNvPicPr>
            <a:picLocks noChangeAspect="1"/>
          </p:cNvPicPr>
          <p:nvPr/>
        </p:nvPicPr>
        <p:blipFill>
          <a:blip r:embed="rId4"/>
          <a:stretch>
            <a:fillRect/>
          </a:stretch>
        </p:blipFill>
        <p:spPr>
          <a:xfrm>
            <a:off x="257648" y="1646974"/>
            <a:ext cx="6561172" cy="3936703"/>
          </a:xfrm>
          <a:prstGeom prst="rect">
            <a:avLst/>
          </a:prstGeom>
          <a:ln w="38100">
            <a:solidFill>
              <a:schemeClr val="accent1"/>
            </a:solidFill>
          </a:ln>
        </p:spPr>
      </p:pic>
      <p:pic>
        <p:nvPicPr>
          <p:cNvPr id="8" name="Picture 7" descr="A screenshot of a computer&#10;&#10;Description automatically generated">
            <a:extLst>
              <a:ext uri="{FF2B5EF4-FFF2-40B4-BE49-F238E27FC236}">
                <a16:creationId xmlns:a16="http://schemas.microsoft.com/office/drawing/2014/main" id="{CDC72049-976A-7211-BC3D-D78C6D3625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7069" y="1738900"/>
            <a:ext cx="4514850" cy="3752850"/>
          </a:xfrm>
          <a:prstGeom prst="rect">
            <a:avLst/>
          </a:prstGeom>
          <a:ln w="38100">
            <a:solidFill>
              <a:schemeClr val="accent1"/>
            </a:solidFill>
          </a:ln>
        </p:spPr>
      </p:pic>
      <p:sp>
        <p:nvSpPr>
          <p:cNvPr id="10" name="TextBox 9">
            <a:extLst>
              <a:ext uri="{FF2B5EF4-FFF2-40B4-BE49-F238E27FC236}">
                <a16:creationId xmlns:a16="http://schemas.microsoft.com/office/drawing/2014/main" id="{D476050C-270D-4599-370A-931A4D8669DF}"/>
              </a:ext>
            </a:extLst>
          </p:cNvPr>
          <p:cNvSpPr txBox="1"/>
          <p:nvPr/>
        </p:nvSpPr>
        <p:spPr>
          <a:xfrm>
            <a:off x="3157234" y="5793006"/>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1" name="TextBox 10">
            <a:extLst>
              <a:ext uri="{FF2B5EF4-FFF2-40B4-BE49-F238E27FC236}">
                <a16:creationId xmlns:a16="http://schemas.microsoft.com/office/drawing/2014/main" id="{A9BEFBD4-3B10-A83A-F492-98F4E7A17F15}"/>
              </a:ext>
            </a:extLst>
          </p:cNvPr>
          <p:cNvSpPr txBox="1"/>
          <p:nvPr/>
        </p:nvSpPr>
        <p:spPr>
          <a:xfrm>
            <a:off x="8943389" y="5793006"/>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2" name="TextBox 11">
            <a:extLst>
              <a:ext uri="{FF2B5EF4-FFF2-40B4-BE49-F238E27FC236}">
                <a16:creationId xmlns:a16="http://schemas.microsoft.com/office/drawing/2014/main" id="{83928E22-79A9-A7C2-D0B4-3E83434697C9}"/>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3" name="Picture 2" descr="Syracuse Orange Logo and symbol, meaning, history, PNG, brand">
            <a:extLst>
              <a:ext uri="{FF2B5EF4-FFF2-40B4-BE49-F238E27FC236}">
                <a16:creationId xmlns:a16="http://schemas.microsoft.com/office/drawing/2014/main" id="{77C5B57A-595C-EDF6-B979-644010B37C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770771"/>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5181600" cy="369332"/>
          </a:xfrm>
          <a:prstGeom prst="rect">
            <a:avLst/>
          </a:prstGeom>
          <a:noFill/>
        </p:spPr>
        <p:txBody>
          <a:bodyPr wrap="square" rtlCol="0">
            <a:spAutoFit/>
          </a:bodyPr>
          <a:lstStyle/>
          <a:p>
            <a:r>
              <a:rPr lang="en-US" b="1" dirty="0">
                <a:highlight>
                  <a:srgbClr val="0000FF"/>
                </a:highlight>
              </a:rPr>
              <a:t>Track Popularity and Session Duration by Time of Day</a:t>
            </a:r>
          </a:p>
        </p:txBody>
      </p:sp>
      <p:pic>
        <p:nvPicPr>
          <p:cNvPr id="4" name="Picture 3">
            <a:extLst>
              <a:ext uri="{FF2B5EF4-FFF2-40B4-BE49-F238E27FC236}">
                <a16:creationId xmlns:a16="http://schemas.microsoft.com/office/drawing/2014/main" id="{A7F30E49-8E2D-F767-B4C7-310A0F57EDF9}"/>
              </a:ext>
            </a:extLst>
          </p:cNvPr>
          <p:cNvPicPr>
            <a:picLocks noChangeAspect="1"/>
          </p:cNvPicPr>
          <p:nvPr/>
        </p:nvPicPr>
        <p:blipFill>
          <a:blip r:embed="rId4"/>
          <a:stretch>
            <a:fillRect/>
          </a:stretch>
        </p:blipFill>
        <p:spPr>
          <a:xfrm>
            <a:off x="315729" y="1527911"/>
            <a:ext cx="11560542" cy="3276884"/>
          </a:xfrm>
          <a:prstGeom prst="rect">
            <a:avLst/>
          </a:prstGeom>
          <a:ln>
            <a:solidFill>
              <a:schemeClr val="accent1"/>
            </a:solidFill>
          </a:ln>
        </p:spPr>
      </p:pic>
      <p:pic>
        <p:nvPicPr>
          <p:cNvPr id="7" name="Picture 6" descr="A screenshot of a computer&#10;&#10;Description automatically generated">
            <a:extLst>
              <a:ext uri="{FF2B5EF4-FFF2-40B4-BE49-F238E27FC236}">
                <a16:creationId xmlns:a16="http://schemas.microsoft.com/office/drawing/2014/main" id="{5D3620DB-0FB8-D9B5-CCCD-6CF33C5A2C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201" y="3235698"/>
            <a:ext cx="5538874" cy="3138194"/>
          </a:xfrm>
          <a:prstGeom prst="rect">
            <a:avLst/>
          </a:prstGeom>
          <a:ln>
            <a:solidFill>
              <a:schemeClr val="accent1"/>
            </a:solidFill>
          </a:ln>
        </p:spPr>
      </p:pic>
      <p:pic>
        <p:nvPicPr>
          <p:cNvPr id="10" name="Picture 9">
            <a:extLst>
              <a:ext uri="{FF2B5EF4-FFF2-40B4-BE49-F238E27FC236}">
                <a16:creationId xmlns:a16="http://schemas.microsoft.com/office/drawing/2014/main" id="{8A7F1606-A9B7-ED7D-25D8-9CD23869370D}"/>
              </a:ext>
            </a:extLst>
          </p:cNvPr>
          <p:cNvPicPr>
            <a:picLocks noChangeAspect="1"/>
          </p:cNvPicPr>
          <p:nvPr/>
        </p:nvPicPr>
        <p:blipFill>
          <a:blip r:embed="rId4"/>
          <a:stretch>
            <a:fillRect/>
          </a:stretch>
        </p:blipFill>
        <p:spPr>
          <a:xfrm>
            <a:off x="307708" y="1551974"/>
            <a:ext cx="11560542" cy="3276884"/>
          </a:xfrm>
          <a:prstGeom prst="rect">
            <a:avLst/>
          </a:prstGeom>
          <a:ln w="38100">
            <a:solidFill>
              <a:schemeClr val="accent1"/>
            </a:solidFill>
          </a:ln>
        </p:spPr>
      </p:pic>
      <p:pic>
        <p:nvPicPr>
          <p:cNvPr id="11" name="Picture 10" descr="A screenshot of a computer&#10;&#10;Description automatically generated">
            <a:extLst>
              <a:ext uri="{FF2B5EF4-FFF2-40B4-BE49-F238E27FC236}">
                <a16:creationId xmlns:a16="http://schemas.microsoft.com/office/drawing/2014/main" id="{9F778C95-2E74-F400-9357-372041981C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180" y="3259761"/>
            <a:ext cx="5538874" cy="3138194"/>
          </a:xfrm>
          <a:prstGeom prst="rect">
            <a:avLst/>
          </a:prstGeom>
          <a:ln w="38100">
            <a:solidFill>
              <a:schemeClr val="accent1"/>
            </a:solidFill>
          </a:ln>
        </p:spPr>
      </p:pic>
      <p:sp>
        <p:nvSpPr>
          <p:cNvPr id="12" name="TextBox 11">
            <a:extLst>
              <a:ext uri="{FF2B5EF4-FFF2-40B4-BE49-F238E27FC236}">
                <a16:creationId xmlns:a16="http://schemas.microsoft.com/office/drawing/2014/main" id="{86D20BCA-233D-D24E-F238-5043A229538F}"/>
              </a:ext>
            </a:extLst>
          </p:cNvPr>
          <p:cNvSpPr txBox="1"/>
          <p:nvPr/>
        </p:nvSpPr>
        <p:spPr>
          <a:xfrm>
            <a:off x="315729" y="4936694"/>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3" name="TextBox 12">
            <a:extLst>
              <a:ext uri="{FF2B5EF4-FFF2-40B4-BE49-F238E27FC236}">
                <a16:creationId xmlns:a16="http://schemas.microsoft.com/office/drawing/2014/main" id="{854E93D3-FEEF-EC61-C249-6704C751B622}"/>
              </a:ext>
            </a:extLst>
          </p:cNvPr>
          <p:cNvSpPr txBox="1"/>
          <p:nvPr/>
        </p:nvSpPr>
        <p:spPr>
          <a:xfrm>
            <a:off x="5614737" y="5360771"/>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4" name="TextBox 13">
            <a:extLst>
              <a:ext uri="{FF2B5EF4-FFF2-40B4-BE49-F238E27FC236}">
                <a16:creationId xmlns:a16="http://schemas.microsoft.com/office/drawing/2014/main" id="{7B161C4A-253D-5632-E75F-6D2CAA3E1BE0}"/>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3" name="Picture 2" descr="Syracuse Orange Logo and symbol, meaning, history, PNG, brand">
            <a:extLst>
              <a:ext uri="{FF2B5EF4-FFF2-40B4-BE49-F238E27FC236}">
                <a16:creationId xmlns:a16="http://schemas.microsoft.com/office/drawing/2014/main" id="{3FA1AFB2-F7A5-E254-4402-C1486F5B7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005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5181600" cy="369332"/>
          </a:xfrm>
          <a:prstGeom prst="rect">
            <a:avLst/>
          </a:prstGeom>
          <a:noFill/>
        </p:spPr>
        <p:txBody>
          <a:bodyPr wrap="square" rtlCol="0">
            <a:spAutoFit/>
          </a:bodyPr>
          <a:lstStyle/>
          <a:p>
            <a:r>
              <a:rPr lang="en-US" b="1" dirty="0">
                <a:highlight>
                  <a:srgbClr val="0000FF"/>
                </a:highlight>
              </a:rPr>
              <a:t>Genre Diversity Amongst Users</a:t>
            </a:r>
          </a:p>
        </p:txBody>
      </p:sp>
      <p:pic>
        <p:nvPicPr>
          <p:cNvPr id="5" name="Picture 4">
            <a:extLst>
              <a:ext uri="{FF2B5EF4-FFF2-40B4-BE49-F238E27FC236}">
                <a16:creationId xmlns:a16="http://schemas.microsoft.com/office/drawing/2014/main" id="{1F736C19-419F-4301-2106-ABBE7E4E2A3C}"/>
              </a:ext>
            </a:extLst>
          </p:cNvPr>
          <p:cNvPicPr>
            <a:picLocks noChangeAspect="1"/>
          </p:cNvPicPr>
          <p:nvPr/>
        </p:nvPicPr>
        <p:blipFill>
          <a:blip r:embed="rId3"/>
          <a:stretch>
            <a:fillRect/>
          </a:stretch>
        </p:blipFill>
        <p:spPr>
          <a:xfrm>
            <a:off x="433137" y="1414091"/>
            <a:ext cx="6541315" cy="2686459"/>
          </a:xfrm>
          <a:prstGeom prst="rect">
            <a:avLst/>
          </a:prstGeom>
          <a:ln w="38100">
            <a:solidFill>
              <a:schemeClr val="accent1"/>
            </a:solidFill>
          </a:ln>
        </p:spPr>
      </p:pic>
      <p:pic>
        <p:nvPicPr>
          <p:cNvPr id="8" name="Picture 7" descr="A screenshot of a computer&#10;&#10;Description automatically generated">
            <a:extLst>
              <a:ext uri="{FF2B5EF4-FFF2-40B4-BE49-F238E27FC236}">
                <a16:creationId xmlns:a16="http://schemas.microsoft.com/office/drawing/2014/main" id="{6F4394FC-80A0-F699-7042-A08D1E172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1827" y="3152839"/>
            <a:ext cx="4777927" cy="3219027"/>
          </a:xfrm>
          <a:prstGeom prst="rect">
            <a:avLst/>
          </a:prstGeom>
          <a:ln w="38100">
            <a:solidFill>
              <a:schemeClr val="accent1"/>
            </a:solidFill>
          </a:ln>
        </p:spPr>
      </p:pic>
      <p:sp>
        <p:nvSpPr>
          <p:cNvPr id="10" name="TextBox 9">
            <a:extLst>
              <a:ext uri="{FF2B5EF4-FFF2-40B4-BE49-F238E27FC236}">
                <a16:creationId xmlns:a16="http://schemas.microsoft.com/office/drawing/2014/main" id="{F79CB860-93E2-5012-029B-A9F3E16C5433}"/>
              </a:ext>
            </a:extLst>
          </p:cNvPr>
          <p:cNvSpPr txBox="1"/>
          <p:nvPr/>
        </p:nvSpPr>
        <p:spPr>
          <a:xfrm>
            <a:off x="433137" y="4190832"/>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1" name="TextBox 10">
            <a:extLst>
              <a:ext uri="{FF2B5EF4-FFF2-40B4-BE49-F238E27FC236}">
                <a16:creationId xmlns:a16="http://schemas.microsoft.com/office/drawing/2014/main" id="{31C106C6-1517-7284-3105-097DB1CBFD22}"/>
              </a:ext>
            </a:extLst>
          </p:cNvPr>
          <p:cNvSpPr txBox="1"/>
          <p:nvPr/>
        </p:nvSpPr>
        <p:spPr>
          <a:xfrm>
            <a:off x="6132242" y="5004982"/>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2" name="TextBox 11">
            <a:extLst>
              <a:ext uri="{FF2B5EF4-FFF2-40B4-BE49-F238E27FC236}">
                <a16:creationId xmlns:a16="http://schemas.microsoft.com/office/drawing/2014/main" id="{F66B3D17-BF94-DDFA-462C-BA4266882C73}"/>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3" name="Picture 2" descr="Syracuse Orange Logo and symbol, meaning, history, PNG, brand">
            <a:extLst>
              <a:ext uri="{FF2B5EF4-FFF2-40B4-BE49-F238E27FC236}">
                <a16:creationId xmlns:a16="http://schemas.microsoft.com/office/drawing/2014/main" id="{E74475CA-50B4-6665-3CBD-CFAF2B9FF6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11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6" y="1107651"/>
            <a:ext cx="11758863" cy="923330"/>
          </a:xfrm>
          <a:prstGeom prst="rect">
            <a:avLst/>
          </a:prstGeom>
          <a:noFill/>
        </p:spPr>
        <p:txBody>
          <a:bodyPr wrap="square" rtlCol="0">
            <a:spAutoFit/>
          </a:bodyPr>
          <a:lstStyle/>
          <a:p>
            <a:r>
              <a:rPr lang="en-US" b="1" dirty="0"/>
              <a:t>Fun Fact: Leveraging user data analytics, Spotify implemented a targeted user engagement program. By analyzing streaming patterns across genres, they identified segments of high-affinity users to highlight with relevant badges reflecting musical preferences.</a:t>
            </a:r>
          </a:p>
        </p:txBody>
      </p:sp>
      <p:grpSp>
        <p:nvGrpSpPr>
          <p:cNvPr id="17" name="Group 16">
            <a:extLst>
              <a:ext uri="{FF2B5EF4-FFF2-40B4-BE49-F238E27FC236}">
                <a16:creationId xmlns:a16="http://schemas.microsoft.com/office/drawing/2014/main" id="{3EC62798-2F6A-8FF5-00CE-78EFA37282AB}"/>
              </a:ext>
            </a:extLst>
          </p:cNvPr>
          <p:cNvGrpSpPr/>
          <p:nvPr/>
        </p:nvGrpSpPr>
        <p:grpSpPr>
          <a:xfrm>
            <a:off x="733828" y="2043616"/>
            <a:ext cx="10514510" cy="3526330"/>
            <a:chOff x="733828" y="2043616"/>
            <a:chExt cx="10514510" cy="3526330"/>
          </a:xfrm>
        </p:grpSpPr>
        <p:pic>
          <p:nvPicPr>
            <p:cNvPr id="4" name="Picture 3">
              <a:extLst>
                <a:ext uri="{FF2B5EF4-FFF2-40B4-BE49-F238E27FC236}">
                  <a16:creationId xmlns:a16="http://schemas.microsoft.com/office/drawing/2014/main" id="{D7518CA1-F39F-5512-F2D5-25A219137E3C}"/>
                </a:ext>
              </a:extLst>
            </p:cNvPr>
            <p:cNvPicPr>
              <a:picLocks noChangeAspect="1"/>
            </p:cNvPicPr>
            <p:nvPr/>
          </p:nvPicPr>
          <p:blipFill rotWithShape="1">
            <a:blip r:embed="rId2"/>
            <a:srcRect l="9925"/>
            <a:stretch/>
          </p:blipFill>
          <p:spPr>
            <a:xfrm>
              <a:off x="733828" y="2091678"/>
              <a:ext cx="3218845" cy="3430206"/>
            </a:xfrm>
            <a:prstGeom prst="rect">
              <a:avLst/>
            </a:prstGeom>
            <a:ln>
              <a:solidFill>
                <a:schemeClr val="accent1"/>
              </a:solidFill>
            </a:ln>
          </p:spPr>
        </p:pic>
        <p:pic>
          <p:nvPicPr>
            <p:cNvPr id="7" name="Picture 6">
              <a:extLst>
                <a:ext uri="{FF2B5EF4-FFF2-40B4-BE49-F238E27FC236}">
                  <a16:creationId xmlns:a16="http://schemas.microsoft.com/office/drawing/2014/main" id="{9A0D53A9-F098-9824-BDCD-3E669A80B88C}"/>
                </a:ext>
              </a:extLst>
            </p:cNvPr>
            <p:cNvPicPr>
              <a:picLocks noChangeAspect="1"/>
            </p:cNvPicPr>
            <p:nvPr/>
          </p:nvPicPr>
          <p:blipFill>
            <a:blip r:embed="rId3"/>
            <a:stretch>
              <a:fillRect/>
            </a:stretch>
          </p:blipFill>
          <p:spPr>
            <a:xfrm>
              <a:off x="4483593" y="2091678"/>
              <a:ext cx="3218845" cy="3430206"/>
            </a:xfrm>
            <a:prstGeom prst="rect">
              <a:avLst/>
            </a:prstGeom>
            <a:ln>
              <a:solidFill>
                <a:schemeClr val="accent1"/>
              </a:solidFill>
            </a:ln>
          </p:spPr>
        </p:pic>
        <p:pic>
          <p:nvPicPr>
            <p:cNvPr id="15" name="Picture 14">
              <a:extLst>
                <a:ext uri="{FF2B5EF4-FFF2-40B4-BE49-F238E27FC236}">
                  <a16:creationId xmlns:a16="http://schemas.microsoft.com/office/drawing/2014/main" id="{ED34BAC9-33BA-D165-9802-A98777B539E6}"/>
                </a:ext>
              </a:extLst>
            </p:cNvPr>
            <p:cNvPicPr>
              <a:picLocks noChangeAspect="1"/>
            </p:cNvPicPr>
            <p:nvPr/>
          </p:nvPicPr>
          <p:blipFill>
            <a:blip r:embed="rId4"/>
            <a:stretch>
              <a:fillRect/>
            </a:stretch>
          </p:blipFill>
          <p:spPr>
            <a:xfrm>
              <a:off x="8239329" y="2043616"/>
              <a:ext cx="3009009" cy="3526330"/>
            </a:xfrm>
            <a:prstGeom prst="rect">
              <a:avLst/>
            </a:prstGeom>
            <a:ln>
              <a:solidFill>
                <a:schemeClr val="accent1"/>
              </a:solidFill>
            </a:ln>
          </p:spPr>
        </p:pic>
      </p:grpSp>
      <p:sp>
        <p:nvSpPr>
          <p:cNvPr id="16" name="TextBox 15">
            <a:extLst>
              <a:ext uri="{FF2B5EF4-FFF2-40B4-BE49-F238E27FC236}">
                <a16:creationId xmlns:a16="http://schemas.microsoft.com/office/drawing/2014/main" id="{CC12071D-142D-42C7-9050-D752D0ADCD23}"/>
              </a:ext>
            </a:extLst>
          </p:cNvPr>
          <p:cNvSpPr txBox="1"/>
          <p:nvPr/>
        </p:nvSpPr>
        <p:spPr>
          <a:xfrm>
            <a:off x="1733572" y="5857357"/>
            <a:ext cx="8718885" cy="369332"/>
          </a:xfrm>
          <a:prstGeom prst="rect">
            <a:avLst/>
          </a:prstGeom>
          <a:noFill/>
        </p:spPr>
        <p:txBody>
          <a:bodyPr wrap="square" rtlCol="0">
            <a:spAutoFit/>
          </a:bodyPr>
          <a:lstStyle/>
          <a:p>
            <a:r>
              <a:rPr lang="en-US" dirty="0"/>
              <a:t>Source: https://newsroom.spotify.com/2023-11-29/me-in-2023-streaming-habits-wrapped/</a:t>
            </a:r>
          </a:p>
        </p:txBody>
      </p:sp>
      <p:sp>
        <p:nvSpPr>
          <p:cNvPr id="18" name="TextBox 17">
            <a:extLst>
              <a:ext uri="{FF2B5EF4-FFF2-40B4-BE49-F238E27FC236}">
                <a16:creationId xmlns:a16="http://schemas.microsoft.com/office/drawing/2014/main" id="{8810A999-5B8E-6482-3495-5CF45D47C822}"/>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9" name="Picture 2" descr="Syracuse Orange Logo and symbol, meaning, history, PNG, brand">
            <a:extLst>
              <a:ext uri="{FF2B5EF4-FFF2-40B4-BE49-F238E27FC236}">
                <a16:creationId xmlns:a16="http://schemas.microsoft.com/office/drawing/2014/main" id="{8907A82A-79F5-D395-8F49-6D20290A74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49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Analysis</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5927558" cy="369332"/>
          </a:xfrm>
          <a:prstGeom prst="rect">
            <a:avLst/>
          </a:prstGeom>
          <a:noFill/>
        </p:spPr>
        <p:txBody>
          <a:bodyPr wrap="square" rtlCol="0">
            <a:spAutoFit/>
          </a:bodyPr>
          <a:lstStyle/>
          <a:p>
            <a:r>
              <a:rPr lang="en-US" b="1" dirty="0">
                <a:highlight>
                  <a:srgbClr val="0000FF"/>
                </a:highlight>
              </a:rPr>
              <a:t>Correlation Between Subscription Type and Genre Preference</a:t>
            </a:r>
          </a:p>
        </p:txBody>
      </p:sp>
      <p:pic>
        <p:nvPicPr>
          <p:cNvPr id="4" name="Picture 3">
            <a:extLst>
              <a:ext uri="{FF2B5EF4-FFF2-40B4-BE49-F238E27FC236}">
                <a16:creationId xmlns:a16="http://schemas.microsoft.com/office/drawing/2014/main" id="{45C6756C-902B-1147-3796-D92E2D6BE4ED}"/>
              </a:ext>
            </a:extLst>
          </p:cNvPr>
          <p:cNvPicPr>
            <a:picLocks noChangeAspect="1"/>
          </p:cNvPicPr>
          <p:nvPr/>
        </p:nvPicPr>
        <p:blipFill>
          <a:blip r:embed="rId3"/>
          <a:stretch>
            <a:fillRect/>
          </a:stretch>
        </p:blipFill>
        <p:spPr>
          <a:xfrm>
            <a:off x="361836" y="1498907"/>
            <a:ext cx="9495526" cy="2682663"/>
          </a:xfrm>
          <a:prstGeom prst="rect">
            <a:avLst/>
          </a:prstGeom>
          <a:ln w="38100">
            <a:solidFill>
              <a:schemeClr val="accent1"/>
            </a:solidFill>
          </a:ln>
        </p:spPr>
      </p:pic>
      <p:pic>
        <p:nvPicPr>
          <p:cNvPr id="11" name="Picture 10" descr="A screenshot of a computer&#10;&#10;Description automatically generated">
            <a:extLst>
              <a:ext uri="{FF2B5EF4-FFF2-40B4-BE49-F238E27FC236}">
                <a16:creationId xmlns:a16="http://schemas.microsoft.com/office/drawing/2014/main" id="{8D955651-4F2B-3FEE-E3F6-34F770601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932" y="2933163"/>
            <a:ext cx="5648443" cy="2609109"/>
          </a:xfrm>
          <a:prstGeom prst="rect">
            <a:avLst/>
          </a:prstGeom>
          <a:ln w="38100">
            <a:solidFill>
              <a:schemeClr val="accent1"/>
            </a:solidFill>
          </a:ln>
        </p:spPr>
      </p:pic>
      <p:sp>
        <p:nvSpPr>
          <p:cNvPr id="12" name="TextBox 11">
            <a:extLst>
              <a:ext uri="{FF2B5EF4-FFF2-40B4-BE49-F238E27FC236}">
                <a16:creationId xmlns:a16="http://schemas.microsoft.com/office/drawing/2014/main" id="{111CBF1F-261F-6077-48BF-BB14DF8E6199}"/>
              </a:ext>
            </a:extLst>
          </p:cNvPr>
          <p:cNvSpPr txBox="1"/>
          <p:nvPr/>
        </p:nvSpPr>
        <p:spPr>
          <a:xfrm>
            <a:off x="361836" y="4310502"/>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3" name="TextBox 12">
            <a:extLst>
              <a:ext uri="{FF2B5EF4-FFF2-40B4-BE49-F238E27FC236}">
                <a16:creationId xmlns:a16="http://schemas.microsoft.com/office/drawing/2014/main" id="{8D6966AD-98AC-6FCF-86CC-0B2E2B3275A5}"/>
              </a:ext>
            </a:extLst>
          </p:cNvPr>
          <p:cNvSpPr txBox="1"/>
          <p:nvPr/>
        </p:nvSpPr>
        <p:spPr>
          <a:xfrm>
            <a:off x="5253790" y="4677255"/>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4" name="TextBox 13">
            <a:extLst>
              <a:ext uri="{FF2B5EF4-FFF2-40B4-BE49-F238E27FC236}">
                <a16:creationId xmlns:a16="http://schemas.microsoft.com/office/drawing/2014/main" id="{8D76F7B9-0B1A-12EB-64CE-6183088E87E0}"/>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5" name="Picture 2" descr="Syracuse Orange Logo and symbol, meaning, history, PNG, brand">
            <a:extLst>
              <a:ext uri="{FF2B5EF4-FFF2-40B4-BE49-F238E27FC236}">
                <a16:creationId xmlns:a16="http://schemas.microsoft.com/office/drawing/2014/main" id="{7FD93C3A-98CE-3357-2455-40E55F0BB1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83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Procedure 1</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5927558" cy="369332"/>
          </a:xfrm>
          <a:prstGeom prst="rect">
            <a:avLst/>
          </a:prstGeom>
          <a:noFill/>
        </p:spPr>
        <p:txBody>
          <a:bodyPr wrap="square" rtlCol="0">
            <a:spAutoFit/>
          </a:bodyPr>
          <a:lstStyle/>
          <a:p>
            <a:r>
              <a:rPr lang="en-US" b="1" dirty="0">
                <a:highlight>
                  <a:srgbClr val="0000FF"/>
                </a:highlight>
              </a:rPr>
              <a:t>Procedure to add a new track into the tracks table</a:t>
            </a:r>
          </a:p>
        </p:txBody>
      </p:sp>
      <p:pic>
        <p:nvPicPr>
          <p:cNvPr id="5" name="Picture 4">
            <a:extLst>
              <a:ext uri="{FF2B5EF4-FFF2-40B4-BE49-F238E27FC236}">
                <a16:creationId xmlns:a16="http://schemas.microsoft.com/office/drawing/2014/main" id="{A76C6911-1BA8-EACC-38FC-DEF2DED59822}"/>
              </a:ext>
            </a:extLst>
          </p:cNvPr>
          <p:cNvPicPr>
            <a:picLocks noChangeAspect="1"/>
          </p:cNvPicPr>
          <p:nvPr/>
        </p:nvPicPr>
        <p:blipFill>
          <a:blip r:embed="rId2"/>
          <a:stretch>
            <a:fillRect/>
          </a:stretch>
        </p:blipFill>
        <p:spPr>
          <a:xfrm>
            <a:off x="838200" y="1582946"/>
            <a:ext cx="10515600" cy="3531069"/>
          </a:xfrm>
          <a:prstGeom prst="rect">
            <a:avLst/>
          </a:prstGeom>
          <a:ln w="38100">
            <a:solidFill>
              <a:schemeClr val="accent1"/>
            </a:solidFill>
          </a:ln>
        </p:spPr>
      </p:pic>
      <p:pic>
        <p:nvPicPr>
          <p:cNvPr id="7" name="Picture 6">
            <a:extLst>
              <a:ext uri="{FF2B5EF4-FFF2-40B4-BE49-F238E27FC236}">
                <a16:creationId xmlns:a16="http://schemas.microsoft.com/office/drawing/2014/main" id="{7067FB65-FF5E-66B4-2F77-B01D0FA3C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96" y="5326987"/>
            <a:ext cx="11644008" cy="852630"/>
          </a:xfrm>
          <a:prstGeom prst="rect">
            <a:avLst/>
          </a:prstGeom>
          <a:ln w="38100">
            <a:solidFill>
              <a:schemeClr val="accent1"/>
            </a:solidFill>
          </a:ln>
        </p:spPr>
      </p:pic>
      <p:sp>
        <p:nvSpPr>
          <p:cNvPr id="8" name="TextBox 7">
            <a:extLst>
              <a:ext uri="{FF2B5EF4-FFF2-40B4-BE49-F238E27FC236}">
                <a16:creationId xmlns:a16="http://schemas.microsoft.com/office/drawing/2014/main" id="{E20E4C6C-89E3-4D54-DF20-7511C63D28AE}"/>
              </a:ext>
            </a:extLst>
          </p:cNvPr>
          <p:cNvSpPr txBox="1"/>
          <p:nvPr/>
        </p:nvSpPr>
        <p:spPr>
          <a:xfrm>
            <a:off x="10503397" y="1714234"/>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0" name="TextBox 9">
            <a:extLst>
              <a:ext uri="{FF2B5EF4-FFF2-40B4-BE49-F238E27FC236}">
                <a16:creationId xmlns:a16="http://schemas.microsoft.com/office/drawing/2014/main" id="{586E0FEA-64F4-D828-A1E0-7760E4F1E126}"/>
              </a:ext>
            </a:extLst>
          </p:cNvPr>
          <p:cNvSpPr txBox="1"/>
          <p:nvPr/>
        </p:nvSpPr>
        <p:spPr>
          <a:xfrm>
            <a:off x="10463292" y="6256049"/>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2" name="TextBox 11">
            <a:extLst>
              <a:ext uri="{FF2B5EF4-FFF2-40B4-BE49-F238E27FC236}">
                <a16:creationId xmlns:a16="http://schemas.microsoft.com/office/drawing/2014/main" id="{F5F11277-9E83-9D5B-6FF6-C61D3193F9BF}"/>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3" name="Picture 2" descr="Syracuse Orange Logo and symbol, meaning, history, PNG, brand">
            <a:extLst>
              <a:ext uri="{FF2B5EF4-FFF2-40B4-BE49-F238E27FC236}">
                <a16:creationId xmlns:a16="http://schemas.microsoft.com/office/drawing/2014/main" id="{1C0B18AE-72DD-33CC-02D4-1AC2B8379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05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3C26-BBC0-658D-9A00-4F10EE62A588}"/>
              </a:ext>
            </a:extLst>
          </p:cNvPr>
          <p:cNvSpPr>
            <a:spLocks noGrp="1"/>
          </p:cNvSpPr>
          <p:nvPr>
            <p:ph type="title"/>
          </p:nvPr>
        </p:nvSpPr>
        <p:spPr>
          <a:xfrm>
            <a:off x="132347" y="-1754"/>
            <a:ext cx="10515600" cy="1325563"/>
          </a:xfrm>
        </p:spPr>
        <p:txBody>
          <a:bodyPr>
            <a:normAutofit/>
          </a:bodyPr>
          <a:lstStyle/>
          <a:p>
            <a:r>
              <a:rPr lang="en-US" sz="3600" dirty="0"/>
              <a:t>Procedure 2</a:t>
            </a:r>
          </a:p>
        </p:txBody>
      </p:sp>
      <p:sp>
        <p:nvSpPr>
          <p:cNvPr id="9" name="TextBox 8">
            <a:extLst>
              <a:ext uri="{FF2B5EF4-FFF2-40B4-BE49-F238E27FC236}">
                <a16:creationId xmlns:a16="http://schemas.microsoft.com/office/drawing/2014/main" id="{F87B9946-2D9A-6E5D-270A-9CA8B70C5B0F}"/>
              </a:ext>
            </a:extLst>
          </p:cNvPr>
          <p:cNvSpPr txBox="1"/>
          <p:nvPr/>
        </p:nvSpPr>
        <p:spPr>
          <a:xfrm>
            <a:off x="433137" y="1000643"/>
            <a:ext cx="5927558" cy="369332"/>
          </a:xfrm>
          <a:prstGeom prst="rect">
            <a:avLst/>
          </a:prstGeom>
          <a:noFill/>
        </p:spPr>
        <p:txBody>
          <a:bodyPr wrap="square" rtlCol="0">
            <a:spAutoFit/>
          </a:bodyPr>
          <a:lstStyle/>
          <a:p>
            <a:r>
              <a:rPr lang="en-US" b="1" dirty="0">
                <a:highlight>
                  <a:srgbClr val="0000FF"/>
                </a:highlight>
              </a:rPr>
              <a:t>Procedure to delete a track from the tracks table</a:t>
            </a:r>
          </a:p>
        </p:txBody>
      </p:sp>
      <p:pic>
        <p:nvPicPr>
          <p:cNvPr id="4" name="Picture 3">
            <a:extLst>
              <a:ext uri="{FF2B5EF4-FFF2-40B4-BE49-F238E27FC236}">
                <a16:creationId xmlns:a16="http://schemas.microsoft.com/office/drawing/2014/main" id="{094A841D-3F7E-A9AD-91F8-54F9807E3E40}"/>
              </a:ext>
            </a:extLst>
          </p:cNvPr>
          <p:cNvPicPr>
            <a:picLocks noChangeAspect="1"/>
          </p:cNvPicPr>
          <p:nvPr/>
        </p:nvPicPr>
        <p:blipFill>
          <a:blip r:embed="rId2"/>
          <a:stretch>
            <a:fillRect/>
          </a:stretch>
        </p:blipFill>
        <p:spPr>
          <a:xfrm>
            <a:off x="3504975" y="1809964"/>
            <a:ext cx="5182049" cy="2537680"/>
          </a:xfrm>
          <a:prstGeom prst="rect">
            <a:avLst/>
          </a:prstGeom>
          <a:ln w="38100">
            <a:solidFill>
              <a:schemeClr val="accent1"/>
            </a:solidFill>
          </a:ln>
        </p:spPr>
      </p:pic>
      <p:pic>
        <p:nvPicPr>
          <p:cNvPr id="8" name="Picture 7">
            <a:extLst>
              <a:ext uri="{FF2B5EF4-FFF2-40B4-BE49-F238E27FC236}">
                <a16:creationId xmlns:a16="http://schemas.microsoft.com/office/drawing/2014/main" id="{B14C73DD-D30E-AE34-6D22-137A56D6E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61" y="4787633"/>
            <a:ext cx="11191875" cy="990600"/>
          </a:xfrm>
          <a:prstGeom prst="rect">
            <a:avLst/>
          </a:prstGeom>
          <a:ln w="38100">
            <a:solidFill>
              <a:schemeClr val="accent1"/>
            </a:solidFill>
          </a:ln>
        </p:spPr>
      </p:pic>
      <p:sp>
        <p:nvSpPr>
          <p:cNvPr id="10" name="TextBox 9">
            <a:extLst>
              <a:ext uri="{FF2B5EF4-FFF2-40B4-BE49-F238E27FC236}">
                <a16:creationId xmlns:a16="http://schemas.microsoft.com/office/drawing/2014/main" id="{46754F70-AD60-360A-C4D1-CA25B8111281}"/>
              </a:ext>
            </a:extLst>
          </p:cNvPr>
          <p:cNvSpPr txBox="1"/>
          <p:nvPr/>
        </p:nvSpPr>
        <p:spPr>
          <a:xfrm>
            <a:off x="2634916" y="2847972"/>
            <a:ext cx="762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Query</a:t>
            </a:r>
          </a:p>
        </p:txBody>
      </p:sp>
      <p:sp>
        <p:nvSpPr>
          <p:cNvPr id="11" name="TextBox 10">
            <a:extLst>
              <a:ext uri="{FF2B5EF4-FFF2-40B4-BE49-F238E27FC236}">
                <a16:creationId xmlns:a16="http://schemas.microsoft.com/office/drawing/2014/main" id="{D4A8F05C-96E3-293D-E7CC-D32F1C5874BB}"/>
              </a:ext>
            </a:extLst>
          </p:cNvPr>
          <p:cNvSpPr txBox="1"/>
          <p:nvPr/>
        </p:nvSpPr>
        <p:spPr>
          <a:xfrm>
            <a:off x="5674893" y="5917973"/>
            <a:ext cx="84221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n w="0"/>
                <a:solidFill>
                  <a:schemeClr val="accent1"/>
                </a:solidFill>
                <a:effectLst>
                  <a:outerShdw blurRad="38100" dist="25400" dir="5400000" algn="ctr" rotWithShape="0">
                    <a:srgbClr val="6E747A">
                      <a:alpha val="43000"/>
                    </a:srgbClr>
                  </a:outerShdw>
                </a:effectLst>
              </a:rPr>
              <a:t>Output</a:t>
            </a:r>
          </a:p>
        </p:txBody>
      </p:sp>
      <p:sp>
        <p:nvSpPr>
          <p:cNvPr id="12" name="TextBox 11">
            <a:extLst>
              <a:ext uri="{FF2B5EF4-FFF2-40B4-BE49-F238E27FC236}">
                <a16:creationId xmlns:a16="http://schemas.microsoft.com/office/drawing/2014/main" id="{37E44961-29B7-FEB9-997C-A8E9DE0EC86F}"/>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13" name="Picture 2" descr="Syracuse Orange Logo and symbol, meaning, history, PNG, brand">
            <a:extLst>
              <a:ext uri="{FF2B5EF4-FFF2-40B4-BE49-F238E27FC236}">
                <a16:creationId xmlns:a16="http://schemas.microsoft.com/office/drawing/2014/main" id="{AFF8DC25-2F4B-A476-4385-558E5E270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8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D4FB13B-225B-4F92-A059-178764A8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8110BE85-6DE9-0C0F-2607-B58402B17726}"/>
              </a:ext>
            </a:extLst>
          </p:cNvPr>
          <p:cNvPicPr>
            <a:picLocks noChangeAspect="1"/>
          </p:cNvPicPr>
          <p:nvPr/>
        </p:nvPicPr>
        <p:blipFill rotWithShape="1">
          <a:blip r:embed="rId2">
            <a:alphaModFix amt="35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CF09B861-7318-9972-2783-0C673863BDF9}"/>
              </a:ext>
            </a:extLst>
          </p:cNvPr>
          <p:cNvSpPr>
            <a:spLocks noGrp="1"/>
          </p:cNvSpPr>
          <p:nvPr>
            <p:ph type="ctrTitle"/>
          </p:nvPr>
        </p:nvSpPr>
        <p:spPr>
          <a:xfrm>
            <a:off x="603504" y="770467"/>
            <a:ext cx="10782300" cy="3352800"/>
          </a:xfrm>
        </p:spPr>
        <p:txBody>
          <a:bodyPr>
            <a:normAutofit/>
          </a:bodyPr>
          <a:lstStyle/>
          <a:p>
            <a:r>
              <a:rPr lang="en-US"/>
              <a:t>Thank you,</a:t>
            </a:r>
            <a:endParaRPr lang="en-US" dirty="0"/>
          </a:p>
        </p:txBody>
      </p:sp>
      <p:sp>
        <p:nvSpPr>
          <p:cNvPr id="3" name="Subtitle 2">
            <a:extLst>
              <a:ext uri="{FF2B5EF4-FFF2-40B4-BE49-F238E27FC236}">
                <a16:creationId xmlns:a16="http://schemas.microsoft.com/office/drawing/2014/main" id="{6D3FCED1-9FE6-ACF5-1475-7F5AE032B901}"/>
              </a:ext>
            </a:extLst>
          </p:cNvPr>
          <p:cNvSpPr>
            <a:spLocks noGrp="1"/>
          </p:cNvSpPr>
          <p:nvPr>
            <p:ph type="subTitle" idx="1"/>
          </p:nvPr>
        </p:nvSpPr>
        <p:spPr>
          <a:xfrm>
            <a:off x="667512" y="4206876"/>
            <a:ext cx="9228201" cy="1645920"/>
          </a:xfrm>
        </p:spPr>
        <p:txBody>
          <a:bodyPr>
            <a:normAutofit/>
          </a:bodyPr>
          <a:lstStyle/>
          <a:p>
            <a:r>
              <a:rPr lang="en-US" dirty="0"/>
              <a:t>Professor Jillian </a:t>
            </a:r>
            <a:r>
              <a:rPr lang="en-US" dirty="0" err="1"/>
              <a:t>Lando</a:t>
            </a:r>
            <a:endParaRPr lang="en-US" dirty="0"/>
          </a:p>
        </p:txBody>
      </p:sp>
    </p:spTree>
    <p:extLst>
      <p:ext uri="{BB962C8B-B14F-4D97-AF65-F5344CB8AC3E}">
        <p14:creationId xmlns:p14="http://schemas.microsoft.com/office/powerpoint/2010/main" val="259505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36D91-8659-F6A1-EBF3-F3055A8B6377}"/>
              </a:ext>
            </a:extLst>
          </p:cNvPr>
          <p:cNvSpPr>
            <a:spLocks noGrp="1"/>
          </p:cNvSpPr>
          <p:nvPr>
            <p:ph type="title"/>
          </p:nvPr>
        </p:nvSpPr>
        <p:spPr>
          <a:xfrm>
            <a:off x="657225" y="499533"/>
            <a:ext cx="7115176" cy="1658198"/>
          </a:xfrm>
        </p:spPr>
        <p:txBody>
          <a:bodyPr>
            <a:normAutofit/>
          </a:bodyPr>
          <a:lstStyle/>
          <a:p>
            <a:r>
              <a:rPr lang="en-US" dirty="0"/>
              <a:t>Contents</a:t>
            </a:r>
          </a:p>
        </p:txBody>
      </p:sp>
      <p:graphicFrame>
        <p:nvGraphicFramePr>
          <p:cNvPr id="13" name="Content Placeholder 2">
            <a:extLst>
              <a:ext uri="{FF2B5EF4-FFF2-40B4-BE49-F238E27FC236}">
                <a16:creationId xmlns:a16="http://schemas.microsoft.com/office/drawing/2014/main" id="{E4D9CBB8-E98D-0BA6-DCC9-DB9896E13596}"/>
              </a:ext>
            </a:extLst>
          </p:cNvPr>
          <p:cNvGraphicFramePr>
            <a:graphicFrameLocks noGrp="1"/>
          </p:cNvGraphicFramePr>
          <p:nvPr>
            <p:ph idx="1"/>
            <p:extLst>
              <p:ext uri="{D42A27DB-BD31-4B8C-83A1-F6EECF244321}">
                <p14:modId xmlns:p14="http://schemas.microsoft.com/office/powerpoint/2010/main" val="1152158313"/>
              </p:ext>
            </p:extLst>
          </p:nvPr>
        </p:nvGraphicFramePr>
        <p:xfrm>
          <a:off x="676656" y="2011680"/>
          <a:ext cx="6877083"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3D abstract blue and gold cube illustration">
            <a:extLst>
              <a:ext uri="{FF2B5EF4-FFF2-40B4-BE49-F238E27FC236}">
                <a16:creationId xmlns:a16="http://schemas.microsoft.com/office/drawing/2014/main" id="{3A1DD61C-5EB4-D7D2-097E-7C45994BACD0}"/>
              </a:ext>
            </a:extLst>
          </p:cNvPr>
          <p:cNvPicPr>
            <a:picLocks noChangeAspect="1"/>
          </p:cNvPicPr>
          <p:nvPr/>
        </p:nvPicPr>
        <p:blipFill rotWithShape="1">
          <a:blip r:embed="rId7"/>
          <a:srcRect l="23745" r="40616" b="1"/>
          <a:stretch/>
        </p:blipFill>
        <p:spPr>
          <a:xfrm>
            <a:off x="8114537" y="10"/>
            <a:ext cx="4077463" cy="6864408"/>
          </a:xfrm>
          <a:prstGeom prst="rect">
            <a:avLst/>
          </a:prstGeom>
        </p:spPr>
      </p:pic>
      <p:sp>
        <p:nvSpPr>
          <p:cNvPr id="4" name="TextBox 3">
            <a:extLst>
              <a:ext uri="{FF2B5EF4-FFF2-40B4-BE49-F238E27FC236}">
                <a16:creationId xmlns:a16="http://schemas.microsoft.com/office/drawing/2014/main" id="{3D4530C8-E78C-301C-D9CD-AAAD29D1867D}"/>
              </a:ext>
            </a:extLst>
          </p:cNvPr>
          <p:cNvSpPr txBox="1"/>
          <p:nvPr/>
        </p:nvSpPr>
        <p:spPr>
          <a:xfrm>
            <a:off x="0" y="6596390"/>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6" name="Picture 2" descr="Syracuse Orange Logo and symbol, meaning, history, PNG, brand">
            <a:extLst>
              <a:ext uri="{FF2B5EF4-FFF2-40B4-BE49-F238E27FC236}">
                <a16:creationId xmlns:a16="http://schemas.microsoft.com/office/drawing/2014/main" id="{C457A81C-4514-B6D0-7267-253DA3BA40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3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07D1-63FB-0064-4C4C-DC57A3F674BA}"/>
              </a:ext>
            </a:extLst>
          </p:cNvPr>
          <p:cNvSpPr>
            <a:spLocks noGrp="1"/>
          </p:cNvSpPr>
          <p:nvPr>
            <p:ph type="title"/>
          </p:nvPr>
        </p:nvSpPr>
        <p:spPr>
          <a:xfrm>
            <a:off x="657225" y="499533"/>
            <a:ext cx="7115176" cy="1658198"/>
          </a:xfrm>
        </p:spPr>
        <p:txBody>
          <a:bodyPr>
            <a:normAutofit/>
          </a:bodyPr>
          <a:lstStyle/>
          <a:p>
            <a:r>
              <a:rPr lang="en-US"/>
              <a:t>Goals</a:t>
            </a:r>
            <a:endParaRPr lang="en-US" dirty="0"/>
          </a:p>
        </p:txBody>
      </p:sp>
      <p:sp>
        <p:nvSpPr>
          <p:cNvPr id="3" name="Content Placeholder 2">
            <a:extLst>
              <a:ext uri="{FF2B5EF4-FFF2-40B4-BE49-F238E27FC236}">
                <a16:creationId xmlns:a16="http://schemas.microsoft.com/office/drawing/2014/main" id="{08656E48-F2A1-B797-A514-BC39ED312801}"/>
              </a:ext>
            </a:extLst>
          </p:cNvPr>
          <p:cNvSpPr>
            <a:spLocks noGrp="1"/>
          </p:cNvSpPr>
          <p:nvPr>
            <p:ph idx="1"/>
          </p:nvPr>
        </p:nvSpPr>
        <p:spPr>
          <a:xfrm>
            <a:off x="676656" y="2011680"/>
            <a:ext cx="6877083" cy="3766185"/>
          </a:xfrm>
        </p:spPr>
        <p:txBody>
          <a:bodyPr>
            <a:normAutofit/>
          </a:bodyPr>
          <a:lstStyle/>
          <a:p>
            <a:pPr>
              <a:buFont typeface="Arial" panose="020B0604020202020204" pitchFamily="34" charset="0"/>
              <a:buChar char="•"/>
            </a:pPr>
            <a:r>
              <a:rPr lang="en-US" dirty="0"/>
              <a:t> Facilitate a comprehensive understanding of user preferences, popular artists, and trending songs across various states of the USA</a:t>
            </a:r>
          </a:p>
          <a:p>
            <a:pPr>
              <a:buFont typeface="Arial" panose="020B0604020202020204" pitchFamily="34" charset="0"/>
              <a:buChar char="•"/>
            </a:pPr>
            <a:r>
              <a:rPr lang="en-US" dirty="0"/>
              <a:t> Ensure effective management of user and artist accounts, prioritizing security and data integrity.</a:t>
            </a:r>
          </a:p>
          <a:p>
            <a:pPr>
              <a:buFont typeface="Arial" panose="020B0604020202020204" pitchFamily="34" charset="0"/>
              <a:buChar char="•"/>
            </a:pPr>
            <a:r>
              <a:rPr lang="en-US" dirty="0"/>
              <a:t> Maintain the tracks table by consistently incorporating new songs and systematically eliminating outdated entries for sustained accuracy and relevance.</a:t>
            </a:r>
          </a:p>
        </p:txBody>
      </p:sp>
      <p:pic>
        <p:nvPicPr>
          <p:cNvPr id="7" name="Picture 6" descr="A person reaching for a paper on a table full of paper and sticky notes">
            <a:extLst>
              <a:ext uri="{FF2B5EF4-FFF2-40B4-BE49-F238E27FC236}">
                <a16:creationId xmlns:a16="http://schemas.microsoft.com/office/drawing/2014/main" id="{FDE6D3BD-351E-7C72-976A-6D4181DE9D12}"/>
              </a:ext>
            </a:extLst>
          </p:cNvPr>
          <p:cNvPicPr>
            <a:picLocks noChangeAspect="1"/>
          </p:cNvPicPr>
          <p:nvPr/>
        </p:nvPicPr>
        <p:blipFill rotWithShape="1">
          <a:blip r:embed="rId2"/>
          <a:srcRect l="29679" r="30671" b="-2"/>
          <a:stretch/>
        </p:blipFill>
        <p:spPr>
          <a:xfrm>
            <a:off x="8114537" y="10"/>
            <a:ext cx="4077463" cy="6864408"/>
          </a:xfrm>
          <a:prstGeom prst="rect">
            <a:avLst/>
          </a:prstGeom>
        </p:spPr>
      </p:pic>
      <p:sp>
        <p:nvSpPr>
          <p:cNvPr id="4" name="TextBox 3">
            <a:extLst>
              <a:ext uri="{FF2B5EF4-FFF2-40B4-BE49-F238E27FC236}">
                <a16:creationId xmlns:a16="http://schemas.microsoft.com/office/drawing/2014/main" id="{F41A153B-090C-0FB1-29B5-7F92EBD07C9F}"/>
              </a:ext>
            </a:extLst>
          </p:cNvPr>
          <p:cNvSpPr txBox="1"/>
          <p:nvPr/>
        </p:nvSpPr>
        <p:spPr>
          <a:xfrm>
            <a:off x="0" y="6596390"/>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6" name="Picture 2" descr="Syracuse Orange Logo and symbol, meaning, history, PNG, brand">
            <a:extLst>
              <a:ext uri="{FF2B5EF4-FFF2-40B4-BE49-F238E27FC236}">
                <a16:creationId xmlns:a16="http://schemas.microsoft.com/office/drawing/2014/main" id="{87A36492-E7CE-F06D-CDF9-91869DAA7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37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4F1A-026B-650A-B0F5-2DB2BAFBCDF6}"/>
              </a:ext>
            </a:extLst>
          </p:cNvPr>
          <p:cNvSpPr>
            <a:spLocks noGrp="1"/>
          </p:cNvSpPr>
          <p:nvPr>
            <p:ph type="title"/>
          </p:nvPr>
        </p:nvSpPr>
        <p:spPr>
          <a:xfrm>
            <a:off x="543426" y="0"/>
            <a:ext cx="10772775" cy="1658198"/>
          </a:xfrm>
        </p:spPr>
        <p:txBody>
          <a:bodyPr>
            <a:normAutofit/>
          </a:bodyPr>
          <a:lstStyle/>
          <a:p>
            <a:r>
              <a:rPr lang="en-US" sz="4000" dirty="0"/>
              <a:t>ER – Data Requirements</a:t>
            </a:r>
          </a:p>
        </p:txBody>
      </p:sp>
      <p:pic>
        <p:nvPicPr>
          <p:cNvPr id="7" name="Picture 6">
            <a:extLst>
              <a:ext uri="{FF2B5EF4-FFF2-40B4-BE49-F238E27FC236}">
                <a16:creationId xmlns:a16="http://schemas.microsoft.com/office/drawing/2014/main" id="{7BD1BB70-E4CE-D65F-95BC-4BCA20F93C05}"/>
              </a:ext>
            </a:extLst>
          </p:cNvPr>
          <p:cNvPicPr>
            <a:picLocks noChangeAspect="1"/>
          </p:cNvPicPr>
          <p:nvPr/>
        </p:nvPicPr>
        <p:blipFill>
          <a:blip r:embed="rId2"/>
          <a:stretch>
            <a:fillRect/>
          </a:stretch>
        </p:blipFill>
        <p:spPr>
          <a:xfrm>
            <a:off x="336445" y="1405315"/>
            <a:ext cx="11519109" cy="4915275"/>
          </a:xfrm>
          <a:prstGeom prst="rect">
            <a:avLst/>
          </a:prstGeom>
          <a:ln w="38100">
            <a:solidFill>
              <a:schemeClr val="accent1"/>
            </a:solidFill>
          </a:ln>
        </p:spPr>
      </p:pic>
      <p:sp>
        <p:nvSpPr>
          <p:cNvPr id="8" name="TextBox 7">
            <a:extLst>
              <a:ext uri="{FF2B5EF4-FFF2-40B4-BE49-F238E27FC236}">
                <a16:creationId xmlns:a16="http://schemas.microsoft.com/office/drawing/2014/main" id="{29D90990-457D-C319-4F8A-3BF0BE978718}"/>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9" name="Picture 2" descr="Syracuse Orange Logo and symbol, meaning, history, PNG, brand">
            <a:extLst>
              <a:ext uri="{FF2B5EF4-FFF2-40B4-BE49-F238E27FC236}">
                <a16:creationId xmlns:a16="http://schemas.microsoft.com/office/drawing/2014/main" id="{734E5C82-5F83-3E06-9322-65B60B1CB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8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4F1A-026B-650A-B0F5-2DB2BAFBCDF6}"/>
              </a:ext>
            </a:extLst>
          </p:cNvPr>
          <p:cNvSpPr>
            <a:spLocks noGrp="1"/>
          </p:cNvSpPr>
          <p:nvPr>
            <p:ph type="title"/>
          </p:nvPr>
        </p:nvSpPr>
        <p:spPr>
          <a:xfrm>
            <a:off x="589130" y="73126"/>
            <a:ext cx="10772775" cy="1658198"/>
          </a:xfrm>
        </p:spPr>
        <p:txBody>
          <a:bodyPr>
            <a:normAutofit/>
          </a:bodyPr>
          <a:lstStyle/>
          <a:p>
            <a:r>
              <a:rPr lang="en-US" sz="4000" dirty="0"/>
              <a:t>Conceptual Diagram</a:t>
            </a:r>
          </a:p>
        </p:txBody>
      </p:sp>
      <p:pic>
        <p:nvPicPr>
          <p:cNvPr id="7" name="Picture 6" descr="A diagram of a computer&#10;&#10;Description automatically generated">
            <a:extLst>
              <a:ext uri="{FF2B5EF4-FFF2-40B4-BE49-F238E27FC236}">
                <a16:creationId xmlns:a16="http://schemas.microsoft.com/office/drawing/2014/main" id="{3CDE26F3-77D4-EA50-B879-971585F0C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84" y="1371600"/>
            <a:ext cx="11529632" cy="4776281"/>
          </a:xfrm>
          <a:prstGeom prst="rect">
            <a:avLst/>
          </a:prstGeom>
          <a:ln w="38100">
            <a:solidFill>
              <a:schemeClr val="accent1"/>
            </a:solidFill>
          </a:ln>
        </p:spPr>
      </p:pic>
      <p:sp>
        <p:nvSpPr>
          <p:cNvPr id="8" name="TextBox 7">
            <a:extLst>
              <a:ext uri="{FF2B5EF4-FFF2-40B4-BE49-F238E27FC236}">
                <a16:creationId xmlns:a16="http://schemas.microsoft.com/office/drawing/2014/main" id="{CB232D2A-9AB3-2C4E-F22A-9228BE59F3D1}"/>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9" name="Picture 2" descr="Syracuse Orange Logo and symbol, meaning, history, PNG, brand">
            <a:extLst>
              <a:ext uri="{FF2B5EF4-FFF2-40B4-BE49-F238E27FC236}">
                <a16:creationId xmlns:a16="http://schemas.microsoft.com/office/drawing/2014/main" id="{A70049DA-B9D2-7E00-3B2D-3111BC0C3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16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4F1A-026B-650A-B0F5-2DB2BAFBCDF6}"/>
              </a:ext>
            </a:extLst>
          </p:cNvPr>
          <p:cNvSpPr>
            <a:spLocks noGrp="1"/>
          </p:cNvSpPr>
          <p:nvPr>
            <p:ph type="title"/>
          </p:nvPr>
        </p:nvSpPr>
        <p:spPr>
          <a:xfrm>
            <a:off x="180568" y="2599901"/>
            <a:ext cx="10772775" cy="1658198"/>
          </a:xfrm>
        </p:spPr>
        <p:txBody>
          <a:bodyPr>
            <a:normAutofit/>
          </a:bodyPr>
          <a:lstStyle/>
          <a:p>
            <a:r>
              <a:rPr lang="en-US" sz="4000" dirty="0"/>
              <a:t>Logical Diagram</a:t>
            </a:r>
          </a:p>
        </p:txBody>
      </p:sp>
      <p:pic>
        <p:nvPicPr>
          <p:cNvPr id="7" name="Picture 6" descr="A diagram of a computer&#10;&#10;Description automatically generated with medium confidence">
            <a:extLst>
              <a:ext uri="{FF2B5EF4-FFF2-40B4-BE49-F238E27FC236}">
                <a16:creationId xmlns:a16="http://schemas.microsoft.com/office/drawing/2014/main" id="{EB95E3AF-DCD8-06C8-3D14-F7C3446D6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723" y="157038"/>
            <a:ext cx="8541755" cy="6306616"/>
          </a:xfrm>
          <a:prstGeom prst="rect">
            <a:avLst/>
          </a:prstGeom>
          <a:ln w="38100">
            <a:solidFill>
              <a:schemeClr val="accent1"/>
            </a:solidFill>
          </a:ln>
        </p:spPr>
      </p:pic>
      <p:sp>
        <p:nvSpPr>
          <p:cNvPr id="8" name="TextBox 7">
            <a:extLst>
              <a:ext uri="{FF2B5EF4-FFF2-40B4-BE49-F238E27FC236}">
                <a16:creationId xmlns:a16="http://schemas.microsoft.com/office/drawing/2014/main" id="{C494D7D8-B828-0D38-2C63-5897B1F9544D}"/>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9" name="Picture 2" descr="Syracuse Orange Logo and symbol, meaning, history, PNG, brand">
            <a:extLst>
              <a:ext uri="{FF2B5EF4-FFF2-40B4-BE49-F238E27FC236}">
                <a16:creationId xmlns:a16="http://schemas.microsoft.com/office/drawing/2014/main" id="{A879EE3B-B3A3-091F-81EE-11B874E01C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363" y="7275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18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BAFA-C747-23BC-B30A-B19DD0C5B8B9}"/>
              </a:ext>
            </a:extLst>
          </p:cNvPr>
          <p:cNvSpPr>
            <a:spLocks noGrp="1"/>
          </p:cNvSpPr>
          <p:nvPr>
            <p:ph type="title"/>
          </p:nvPr>
        </p:nvSpPr>
        <p:spPr/>
        <p:txBody>
          <a:bodyPr/>
          <a:lstStyle/>
          <a:p>
            <a:r>
              <a:rPr lang="en-US" dirty="0"/>
              <a:t>Data Creation</a:t>
            </a:r>
          </a:p>
        </p:txBody>
      </p:sp>
      <p:sp>
        <p:nvSpPr>
          <p:cNvPr id="3" name="Content Placeholder 2">
            <a:extLst>
              <a:ext uri="{FF2B5EF4-FFF2-40B4-BE49-F238E27FC236}">
                <a16:creationId xmlns:a16="http://schemas.microsoft.com/office/drawing/2014/main" id="{15B92F28-C16A-50D6-9EC1-2896B5D992B0}"/>
              </a:ext>
            </a:extLst>
          </p:cNvPr>
          <p:cNvSpPr>
            <a:spLocks noGrp="1"/>
          </p:cNvSpPr>
          <p:nvPr>
            <p:ph idx="1"/>
          </p:nvPr>
        </p:nvSpPr>
        <p:spPr/>
        <p:txBody>
          <a:bodyPr>
            <a:normAutofit fontScale="92500" lnSpcReduction="20000"/>
          </a:bodyPr>
          <a:lstStyle/>
          <a:p>
            <a:r>
              <a:rPr lang="en-US" dirty="0">
                <a:solidFill>
                  <a:schemeClr val="tx2"/>
                </a:solidFill>
              </a:rPr>
              <a:t>We’ve created the following tables using </a:t>
            </a:r>
            <a:r>
              <a:rPr lang="en-US" b="1" dirty="0">
                <a:solidFill>
                  <a:schemeClr val="tx2"/>
                </a:solidFill>
              </a:rPr>
              <a:t>CREATE</a:t>
            </a:r>
            <a:r>
              <a:rPr lang="en-US" dirty="0">
                <a:solidFill>
                  <a:schemeClr val="tx2"/>
                </a:solidFill>
              </a:rPr>
              <a:t> query &amp; inserted data using </a:t>
            </a:r>
            <a:r>
              <a:rPr lang="en-US" b="1" dirty="0">
                <a:solidFill>
                  <a:schemeClr val="tx2"/>
                </a:solidFill>
              </a:rPr>
              <a:t>INSERT</a:t>
            </a:r>
            <a:r>
              <a:rPr lang="en-US" dirty="0">
                <a:solidFill>
                  <a:schemeClr val="tx2"/>
                </a:solidFill>
              </a:rPr>
              <a:t> query:</a:t>
            </a:r>
          </a:p>
          <a:p>
            <a:pPr marL="457200" indent="-457200">
              <a:buFont typeface="+mj-lt"/>
              <a:buAutoNum type="arabicPeriod"/>
            </a:pPr>
            <a:r>
              <a:rPr lang="en-US" dirty="0">
                <a:solidFill>
                  <a:schemeClr val="tx2"/>
                </a:solidFill>
              </a:rPr>
              <a:t>T</a:t>
            </a:r>
            <a:r>
              <a:rPr lang="en-US" b="0" dirty="0">
                <a:solidFill>
                  <a:schemeClr val="tx2"/>
                </a:solidFill>
                <a:effectLst/>
              </a:rPr>
              <a:t>racks</a:t>
            </a:r>
          </a:p>
          <a:p>
            <a:pPr marL="457200" indent="-457200">
              <a:buFont typeface="+mj-lt"/>
              <a:buAutoNum type="arabicPeriod"/>
            </a:pPr>
            <a:r>
              <a:rPr lang="en-US" dirty="0">
                <a:solidFill>
                  <a:schemeClr val="tx2"/>
                </a:solidFill>
              </a:rPr>
              <a:t>A</a:t>
            </a:r>
            <a:r>
              <a:rPr lang="en-US" b="0" dirty="0">
                <a:solidFill>
                  <a:schemeClr val="tx2"/>
                </a:solidFill>
                <a:effectLst/>
              </a:rPr>
              <a:t>rtists</a:t>
            </a:r>
          </a:p>
          <a:p>
            <a:pPr marL="457200" indent="-457200">
              <a:buFont typeface="+mj-lt"/>
              <a:buAutoNum type="arabicPeriod"/>
            </a:pPr>
            <a:r>
              <a:rPr lang="en-US" dirty="0">
                <a:solidFill>
                  <a:schemeClr val="tx2"/>
                </a:solidFill>
              </a:rPr>
              <a:t>A</a:t>
            </a:r>
            <a:r>
              <a:rPr lang="en-US" b="0" dirty="0">
                <a:solidFill>
                  <a:schemeClr val="tx2"/>
                </a:solidFill>
                <a:effectLst/>
              </a:rPr>
              <a:t>lbums</a:t>
            </a:r>
          </a:p>
          <a:p>
            <a:pPr marL="457200" indent="-457200">
              <a:buFont typeface="+mj-lt"/>
              <a:buAutoNum type="arabicPeriod"/>
            </a:pPr>
            <a:r>
              <a:rPr lang="en-US" dirty="0">
                <a:solidFill>
                  <a:schemeClr val="tx2"/>
                </a:solidFill>
              </a:rPr>
              <a:t>U</a:t>
            </a:r>
            <a:r>
              <a:rPr lang="en-US" b="0" dirty="0">
                <a:solidFill>
                  <a:schemeClr val="tx2"/>
                </a:solidFill>
                <a:effectLst/>
              </a:rPr>
              <a:t>sers</a:t>
            </a:r>
          </a:p>
          <a:p>
            <a:pPr marL="457200" indent="-457200">
              <a:buFont typeface="+mj-lt"/>
              <a:buAutoNum type="arabicPeriod"/>
            </a:pPr>
            <a:r>
              <a:rPr lang="en-US" dirty="0">
                <a:solidFill>
                  <a:schemeClr val="tx2"/>
                </a:solidFill>
              </a:rPr>
              <a:t>S</a:t>
            </a:r>
            <a:r>
              <a:rPr lang="en-US" b="0" dirty="0">
                <a:solidFill>
                  <a:schemeClr val="tx2"/>
                </a:solidFill>
                <a:effectLst/>
              </a:rPr>
              <a:t>ubscriptions</a:t>
            </a:r>
          </a:p>
          <a:p>
            <a:pPr marL="457200" indent="-457200">
              <a:buFont typeface="+mj-lt"/>
              <a:buAutoNum type="arabicPeriod"/>
            </a:pPr>
            <a:r>
              <a:rPr lang="en-US" dirty="0" err="1">
                <a:solidFill>
                  <a:schemeClr val="tx2"/>
                </a:solidFill>
              </a:rPr>
              <a:t>U</a:t>
            </a:r>
            <a:r>
              <a:rPr lang="en-US" b="0" dirty="0" err="1">
                <a:solidFill>
                  <a:schemeClr val="tx2"/>
                </a:solidFill>
                <a:effectLst/>
              </a:rPr>
              <a:t>sers_Subscriptions</a:t>
            </a:r>
            <a:endParaRPr lang="en-US" b="0" dirty="0">
              <a:solidFill>
                <a:schemeClr val="tx2"/>
              </a:solidFill>
              <a:effectLst/>
            </a:endParaRPr>
          </a:p>
          <a:p>
            <a:pPr marL="457200" indent="-457200">
              <a:buFont typeface="+mj-lt"/>
              <a:buAutoNum type="arabicPeriod"/>
            </a:pPr>
            <a:r>
              <a:rPr lang="en-US" dirty="0">
                <a:solidFill>
                  <a:schemeClr val="tx2"/>
                </a:solidFill>
              </a:rPr>
              <a:t>S</a:t>
            </a:r>
            <a:r>
              <a:rPr lang="en-US" b="0" dirty="0">
                <a:solidFill>
                  <a:schemeClr val="tx2"/>
                </a:solidFill>
                <a:effectLst/>
              </a:rPr>
              <a:t>essions</a:t>
            </a:r>
          </a:p>
          <a:p>
            <a:pPr marL="457200" indent="-457200">
              <a:buFont typeface="+mj-lt"/>
              <a:buAutoNum type="arabicPeriod"/>
            </a:pPr>
            <a:r>
              <a:rPr lang="en-US" dirty="0" err="1">
                <a:solidFill>
                  <a:schemeClr val="tx2"/>
                </a:solidFill>
              </a:rPr>
              <a:t>T</a:t>
            </a:r>
            <a:r>
              <a:rPr lang="en-US" b="0" dirty="0" err="1">
                <a:solidFill>
                  <a:schemeClr val="tx2"/>
                </a:solidFill>
                <a:effectLst/>
              </a:rPr>
              <a:t>racks_Genres</a:t>
            </a:r>
            <a:endParaRPr lang="en-US" b="0" dirty="0">
              <a:solidFill>
                <a:schemeClr val="tx2"/>
              </a:solidFill>
              <a:effectLst/>
            </a:endParaRPr>
          </a:p>
          <a:p>
            <a:pPr marL="457200" indent="-457200">
              <a:buFont typeface="+mj-lt"/>
              <a:buAutoNum type="arabicPeriod"/>
            </a:pPr>
            <a:r>
              <a:rPr lang="en-US" dirty="0">
                <a:solidFill>
                  <a:schemeClr val="tx2"/>
                </a:solidFill>
              </a:rPr>
              <a:t>G</a:t>
            </a:r>
            <a:r>
              <a:rPr lang="en-US" b="0" dirty="0">
                <a:solidFill>
                  <a:schemeClr val="tx2"/>
                </a:solidFill>
                <a:effectLst/>
              </a:rPr>
              <a:t>enres</a:t>
            </a:r>
          </a:p>
          <a:p>
            <a:endParaRPr lang="en-US" dirty="0"/>
          </a:p>
        </p:txBody>
      </p:sp>
      <p:sp>
        <p:nvSpPr>
          <p:cNvPr id="4" name="TextBox 3">
            <a:extLst>
              <a:ext uri="{FF2B5EF4-FFF2-40B4-BE49-F238E27FC236}">
                <a16:creationId xmlns:a16="http://schemas.microsoft.com/office/drawing/2014/main" id="{3E013D1E-A899-9EBC-4C90-6A4E3D6E88B5}"/>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5" name="Picture 2" descr="Syracuse Orange Logo and symbol, meaning, history, PNG, brand">
            <a:extLst>
              <a:ext uri="{FF2B5EF4-FFF2-40B4-BE49-F238E27FC236}">
                <a16:creationId xmlns:a16="http://schemas.microsoft.com/office/drawing/2014/main" id="{5E4650EB-7ED1-D9C8-2F54-8C7A8E1CE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9783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444E-FBF5-9296-7455-3B0BA3E52791}"/>
              </a:ext>
            </a:extLst>
          </p:cNvPr>
          <p:cNvSpPr>
            <a:spLocks noGrp="1"/>
          </p:cNvSpPr>
          <p:nvPr>
            <p:ph type="title"/>
          </p:nvPr>
        </p:nvSpPr>
        <p:spPr/>
        <p:txBody>
          <a:bodyPr>
            <a:normAutofit/>
          </a:bodyPr>
          <a:lstStyle/>
          <a:p>
            <a:r>
              <a:rPr lang="en-US" sz="3600" dirty="0"/>
              <a:t>Tracks Table</a:t>
            </a:r>
          </a:p>
        </p:txBody>
      </p:sp>
      <p:pic>
        <p:nvPicPr>
          <p:cNvPr id="5" name="Content Placeholder 4" descr="A screenshot of a computer&#10;&#10;Description automatically generated">
            <a:extLst>
              <a:ext uri="{FF2B5EF4-FFF2-40B4-BE49-F238E27FC236}">
                <a16:creationId xmlns:a16="http://schemas.microsoft.com/office/drawing/2014/main" id="{72BDCA4B-6764-ABCA-DC9E-AFF55ABB2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811" y="4430118"/>
            <a:ext cx="10515600" cy="1659161"/>
          </a:xfrm>
          <a:ln w="38100">
            <a:solidFill>
              <a:schemeClr val="accent1"/>
            </a:solidFill>
          </a:ln>
        </p:spPr>
      </p:pic>
      <p:pic>
        <p:nvPicPr>
          <p:cNvPr id="4" name="Picture 3">
            <a:extLst>
              <a:ext uri="{FF2B5EF4-FFF2-40B4-BE49-F238E27FC236}">
                <a16:creationId xmlns:a16="http://schemas.microsoft.com/office/drawing/2014/main" id="{2C148739-8832-992D-DB32-1BE04E4E52BF}"/>
              </a:ext>
            </a:extLst>
          </p:cNvPr>
          <p:cNvPicPr>
            <a:picLocks noChangeAspect="1"/>
          </p:cNvPicPr>
          <p:nvPr/>
        </p:nvPicPr>
        <p:blipFill>
          <a:blip r:embed="rId3"/>
          <a:stretch>
            <a:fillRect/>
          </a:stretch>
        </p:blipFill>
        <p:spPr>
          <a:xfrm>
            <a:off x="3665009" y="1561242"/>
            <a:ext cx="4861981" cy="2636748"/>
          </a:xfrm>
          <a:prstGeom prst="rect">
            <a:avLst/>
          </a:prstGeom>
          <a:ln w="38100">
            <a:solidFill>
              <a:schemeClr val="accent1"/>
            </a:solidFill>
          </a:ln>
        </p:spPr>
      </p:pic>
      <p:sp>
        <p:nvSpPr>
          <p:cNvPr id="6" name="TextBox 5">
            <a:extLst>
              <a:ext uri="{FF2B5EF4-FFF2-40B4-BE49-F238E27FC236}">
                <a16:creationId xmlns:a16="http://schemas.microsoft.com/office/drawing/2014/main" id="{DFBFBC8F-62FC-C61D-1188-D29444CE5AB7}"/>
              </a:ext>
            </a:extLst>
          </p:cNvPr>
          <p:cNvSpPr txBox="1"/>
          <p:nvPr/>
        </p:nvSpPr>
        <p:spPr>
          <a:xfrm>
            <a:off x="0" y="6523639"/>
            <a:ext cx="3441031" cy="261610"/>
          </a:xfrm>
          <a:prstGeom prst="rect">
            <a:avLst/>
          </a:prstGeom>
          <a:noFill/>
        </p:spPr>
        <p:txBody>
          <a:bodyPr wrap="square" rtlCol="0">
            <a:spAutoFit/>
          </a:bodyPr>
          <a:lstStyle/>
          <a:p>
            <a:r>
              <a:rPr lang="en-US" sz="1100" dirty="0"/>
              <a:t>IST-659 Final Project – 4</a:t>
            </a:r>
            <a:r>
              <a:rPr lang="en-US" sz="1100" baseline="30000" dirty="0"/>
              <a:t>th</a:t>
            </a:r>
            <a:r>
              <a:rPr lang="en-US" sz="1100" dirty="0"/>
              <a:t> Dec 2023</a:t>
            </a:r>
          </a:p>
        </p:txBody>
      </p:sp>
      <p:pic>
        <p:nvPicPr>
          <p:cNvPr id="7" name="Picture 2" descr="Syracuse Orange Logo and symbol, meaning, history, PNG, brand">
            <a:extLst>
              <a:ext uri="{FF2B5EF4-FFF2-40B4-BE49-F238E27FC236}">
                <a16:creationId xmlns:a16="http://schemas.microsoft.com/office/drawing/2014/main" id="{67EF29BA-6E3C-85AA-CC56-FAF20AA975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62795" y="108041"/>
            <a:ext cx="1611086" cy="103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4553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D5487D36-20B9-4AF8-9845-4EE893DA08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ppt/theme/themeOverride2.xml><?xml version="1.0" encoding="utf-8"?>
<a:themeOverride xmlns:a="http://schemas.openxmlformats.org/drawingml/2006/main">
  <a:clrScheme name="Metropolitan">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themeOverride>
</file>

<file path=docProps/app.xml><?xml version="1.0" encoding="utf-8"?>
<Properties xmlns="http://schemas.openxmlformats.org/officeDocument/2006/extended-properties" xmlns:vt="http://schemas.openxmlformats.org/officeDocument/2006/docPropsVTypes">
  <Template/>
  <TotalTime>576</TotalTime>
  <Words>1410</Words>
  <Application>Microsoft Office PowerPoint</Application>
  <PresentationFormat>Widescreen</PresentationFormat>
  <Paragraphs>147</Paragraphs>
  <Slides>27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Metropolitan</vt:lpstr>
      <vt:lpstr>IST 659 Final Project </vt:lpstr>
      <vt:lpstr>Project overview</vt:lpstr>
      <vt:lpstr>Contents</vt:lpstr>
      <vt:lpstr>Goals</vt:lpstr>
      <vt:lpstr>ER – Data Requirements</vt:lpstr>
      <vt:lpstr>Conceptual Diagram</vt:lpstr>
      <vt:lpstr>Logical Diagram</vt:lpstr>
      <vt:lpstr>Data Creation</vt:lpstr>
      <vt:lpstr>Tracks Table</vt:lpstr>
      <vt:lpstr>Artists Table</vt:lpstr>
      <vt:lpstr>Albums Table</vt:lpstr>
      <vt:lpstr>Users Table</vt:lpstr>
      <vt:lpstr>Subscriptions Table</vt:lpstr>
      <vt:lpstr>Sessions Table</vt:lpstr>
      <vt:lpstr>Genres Table</vt:lpstr>
      <vt:lpstr>Foreign Key Constraints</vt:lpstr>
      <vt:lpstr>Streaming Analytics</vt:lpstr>
      <vt:lpstr>Analysis</vt:lpstr>
      <vt:lpstr>Analysis</vt:lpstr>
      <vt:lpstr>Analysis</vt:lpstr>
      <vt:lpstr>Analysis</vt:lpstr>
      <vt:lpstr>Analysis</vt:lpstr>
      <vt:lpstr>Analysis</vt:lpstr>
      <vt:lpstr>Analysis</vt:lpstr>
      <vt:lpstr>Procedure 1</vt:lpstr>
      <vt:lpstr>Procedure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659 Final Project </dc:title>
  <dc:creator>Shashank Guda</dc:creator>
  <cp:lastModifiedBy>Shashank Guda</cp:lastModifiedBy>
  <cp:revision>11</cp:revision>
  <dcterms:created xsi:type="dcterms:W3CDTF">2023-12-03T22:09:06Z</dcterms:created>
  <dcterms:modified xsi:type="dcterms:W3CDTF">2023-12-04T23:01:59Z</dcterms:modified>
</cp:coreProperties>
</file>