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5" r:id="rId9"/>
    <p:sldId id="266" r:id="rId10"/>
    <p:sldId id="267" r:id="rId11"/>
    <p:sldId id="268" r:id="rId12"/>
    <p:sldId id="271" r:id="rId13"/>
    <p:sldId id="272" r:id="rId14"/>
    <p:sldId id="274" r:id="rId15"/>
    <p:sldId id="270" r:id="rId16"/>
    <p:sldId id="269" r:id="rId17"/>
    <p:sldId id="273" r:id="rId18"/>
    <p:sldId id="275" r:id="rId19"/>
    <p:sldId id="276" r:id="rId20"/>
    <p:sldId id="277"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5" autoAdjust="0"/>
    <p:restoredTop sz="94660"/>
  </p:normalViewPr>
  <p:slideViewPr>
    <p:cSldViewPr snapToGrid="0">
      <p:cViewPr varScale="1">
        <p:scale>
          <a:sx n="115" d="100"/>
          <a:sy n="115" d="100"/>
        </p:scale>
        <p:origin x="280"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123514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DC8715-CC80-48F1-9B7E-4D6E1186675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33433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152458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442344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52509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DC8715-CC80-48F1-9B7E-4D6E11866750}"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75780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DC8715-CC80-48F1-9B7E-4D6E11866750}" type="datetimeFigureOut">
              <a:rPr lang="en-US" smtClean="0"/>
              <a:t>5/1/18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70678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3082504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178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53482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C8715-CC80-48F1-9B7E-4D6E1186675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74477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C8715-CC80-48F1-9B7E-4D6E1186675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00924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C8715-CC80-48F1-9B7E-4D6E11866750}"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29250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C8715-CC80-48F1-9B7E-4D6E11866750}" type="datetimeFigureOut">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191687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C8715-CC80-48F1-9B7E-4D6E11866750}" type="datetimeFigureOut">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405457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DC8715-CC80-48F1-9B7E-4D6E1186675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296183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DC8715-CC80-48F1-9B7E-4D6E1186675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6EE1C8-2285-4497-871F-21C1CF0F2E95}" type="slidenum">
              <a:rPr lang="en-US" smtClean="0"/>
              <a:t>‹#›</a:t>
            </a:fld>
            <a:endParaRPr lang="en-US"/>
          </a:p>
        </p:txBody>
      </p:sp>
    </p:spTree>
    <p:extLst>
      <p:ext uri="{BB962C8B-B14F-4D97-AF65-F5344CB8AC3E}">
        <p14:creationId xmlns:p14="http://schemas.microsoft.com/office/powerpoint/2010/main" val="317669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6DC8715-CC80-48F1-9B7E-4D6E11866750}" type="datetimeFigureOut">
              <a:rPr lang="en-US" smtClean="0"/>
              <a:t>5/1/18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6EE1C8-2285-4497-871F-21C1CF0F2E95}" type="slidenum">
              <a:rPr lang="en-US" smtClean="0"/>
              <a:t>‹#›</a:t>
            </a:fld>
            <a:endParaRPr lang="en-US"/>
          </a:p>
        </p:txBody>
      </p:sp>
    </p:spTree>
    <p:extLst>
      <p:ext uri="{BB962C8B-B14F-4D97-AF65-F5344CB8AC3E}">
        <p14:creationId xmlns:p14="http://schemas.microsoft.com/office/powerpoint/2010/main" val="358041412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BE7C-AD4E-4F0D-8432-08ED53627BCF}"/>
              </a:ext>
            </a:extLst>
          </p:cNvPr>
          <p:cNvSpPr>
            <a:spLocks noGrp="1"/>
          </p:cNvSpPr>
          <p:nvPr>
            <p:ph type="ctrTitle"/>
          </p:nvPr>
        </p:nvSpPr>
        <p:spPr>
          <a:xfrm>
            <a:off x="1154955" y="2099733"/>
            <a:ext cx="8825658" cy="861420"/>
          </a:xfrm>
        </p:spPr>
        <p:txBody>
          <a:bodyPr/>
          <a:lstStyle/>
          <a:p>
            <a:pPr algn="r"/>
            <a:r>
              <a:rPr lang="en-US" dirty="0"/>
              <a:t>Analyzing the Analyzer</a:t>
            </a:r>
          </a:p>
        </p:txBody>
      </p:sp>
      <p:sp>
        <p:nvSpPr>
          <p:cNvPr id="3" name="Subtitle 2">
            <a:extLst>
              <a:ext uri="{FF2B5EF4-FFF2-40B4-BE49-F238E27FC236}">
                <a16:creationId xmlns:a16="http://schemas.microsoft.com/office/drawing/2014/main" id="{4835A5C7-80C3-4B6B-97BC-1B336FB46A97}"/>
              </a:ext>
            </a:extLst>
          </p:cNvPr>
          <p:cNvSpPr>
            <a:spLocks noGrp="1"/>
          </p:cNvSpPr>
          <p:nvPr>
            <p:ph type="subTitle" idx="1"/>
          </p:nvPr>
        </p:nvSpPr>
        <p:spPr>
          <a:xfrm>
            <a:off x="1788001" y="4082788"/>
            <a:ext cx="8825658" cy="861420"/>
          </a:xfrm>
        </p:spPr>
        <p:txBody>
          <a:bodyPr>
            <a:noAutofit/>
          </a:bodyPr>
          <a:lstStyle/>
          <a:p>
            <a:pPr algn="r"/>
            <a:r>
              <a:rPr lang="en-US" sz="1600" dirty="0"/>
              <a:t>Harshal</a:t>
            </a:r>
          </a:p>
          <a:p>
            <a:pPr algn="r"/>
            <a:r>
              <a:rPr lang="en-US" sz="1600" dirty="0" err="1"/>
              <a:t>Nikitha</a:t>
            </a:r>
            <a:endParaRPr lang="en-US" sz="1600" dirty="0"/>
          </a:p>
          <a:p>
            <a:pPr algn="r"/>
            <a:r>
              <a:rPr lang="en-US" sz="1600" dirty="0"/>
              <a:t>Palak</a:t>
            </a:r>
          </a:p>
          <a:p>
            <a:pPr algn="r"/>
            <a:r>
              <a:rPr lang="en-US" sz="1600" dirty="0" err="1"/>
              <a:t>Sucheta</a:t>
            </a:r>
            <a:endParaRPr lang="en-US" sz="1600" dirty="0"/>
          </a:p>
          <a:p>
            <a:pPr algn="r"/>
            <a:r>
              <a:rPr lang="en-US" sz="1600" dirty="0"/>
              <a:t>Shipra</a:t>
            </a:r>
          </a:p>
        </p:txBody>
      </p:sp>
    </p:spTree>
    <p:extLst>
      <p:ext uri="{BB962C8B-B14F-4D97-AF65-F5344CB8AC3E}">
        <p14:creationId xmlns:p14="http://schemas.microsoft.com/office/powerpoint/2010/main" val="255109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9CD1-80C3-4722-8818-C77D06ADDE34}"/>
              </a:ext>
            </a:extLst>
          </p:cNvPr>
          <p:cNvSpPr>
            <a:spLocks noGrp="1"/>
          </p:cNvSpPr>
          <p:nvPr>
            <p:ph type="title"/>
          </p:nvPr>
        </p:nvSpPr>
        <p:spPr/>
        <p:txBody>
          <a:bodyPr/>
          <a:lstStyle/>
          <a:p>
            <a:pPr algn="ctr"/>
            <a:r>
              <a:rPr lang="en-US" dirty="0"/>
              <a:t>CHALLENGES IN DATA SCIENCE</a:t>
            </a:r>
          </a:p>
        </p:txBody>
      </p:sp>
      <p:pic>
        <p:nvPicPr>
          <p:cNvPr id="5" name="Content Placeholder 4">
            <a:extLst>
              <a:ext uri="{FF2B5EF4-FFF2-40B4-BE49-F238E27FC236}">
                <a16:creationId xmlns:a16="http://schemas.microsoft.com/office/drawing/2014/main" id="{0BC255C7-6E79-4996-A706-770C5DFD0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338" y="2268415"/>
            <a:ext cx="6945924" cy="4444619"/>
          </a:xfrm>
        </p:spPr>
      </p:pic>
    </p:spTree>
    <p:extLst>
      <p:ext uri="{BB962C8B-B14F-4D97-AF65-F5344CB8AC3E}">
        <p14:creationId xmlns:p14="http://schemas.microsoft.com/office/powerpoint/2010/main" val="103356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E732-0A17-486D-81CF-1A77A61A0656}"/>
              </a:ext>
            </a:extLst>
          </p:cNvPr>
          <p:cNvSpPr>
            <a:spLocks noGrp="1"/>
          </p:cNvSpPr>
          <p:nvPr>
            <p:ph type="title"/>
          </p:nvPr>
        </p:nvSpPr>
        <p:spPr/>
        <p:txBody>
          <a:bodyPr/>
          <a:lstStyle/>
          <a:p>
            <a:pPr algn="ctr"/>
            <a:r>
              <a:rPr lang="en-US" dirty="0"/>
              <a:t>JOB SATISFACTION</a:t>
            </a:r>
          </a:p>
        </p:txBody>
      </p:sp>
      <p:pic>
        <p:nvPicPr>
          <p:cNvPr id="5" name="Content Placeholder 4">
            <a:extLst>
              <a:ext uri="{FF2B5EF4-FFF2-40B4-BE49-F238E27FC236}">
                <a16:creationId xmlns:a16="http://schemas.microsoft.com/office/drawing/2014/main" id="{C0C7AFC1-39A5-4D80-86E1-B52D1727F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89" y="2384425"/>
            <a:ext cx="5005386" cy="3930650"/>
          </a:xfrm>
        </p:spPr>
      </p:pic>
      <p:pic>
        <p:nvPicPr>
          <p:cNvPr id="6" name="Picture 5">
            <a:extLst>
              <a:ext uri="{FF2B5EF4-FFF2-40B4-BE49-F238E27FC236}">
                <a16:creationId xmlns:a16="http://schemas.microsoft.com/office/drawing/2014/main" id="{20B60AC1-8E73-4CA5-99D8-47F6E5238EE0}"/>
              </a:ext>
            </a:extLst>
          </p:cNvPr>
          <p:cNvPicPr>
            <a:picLocks noChangeAspect="1"/>
          </p:cNvPicPr>
          <p:nvPr/>
        </p:nvPicPr>
        <p:blipFill>
          <a:blip r:embed="rId3"/>
          <a:stretch>
            <a:fillRect/>
          </a:stretch>
        </p:blipFill>
        <p:spPr>
          <a:xfrm>
            <a:off x="5476875" y="2384425"/>
            <a:ext cx="6243638" cy="4025899"/>
          </a:xfrm>
          <a:prstGeom prst="rect">
            <a:avLst/>
          </a:prstGeom>
        </p:spPr>
      </p:pic>
    </p:spTree>
    <p:extLst>
      <p:ext uri="{BB962C8B-B14F-4D97-AF65-F5344CB8AC3E}">
        <p14:creationId xmlns:p14="http://schemas.microsoft.com/office/powerpoint/2010/main" val="311659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A9A5-BE52-422A-84FA-ABE4902922D4}"/>
              </a:ext>
            </a:extLst>
          </p:cNvPr>
          <p:cNvSpPr>
            <a:spLocks noGrp="1"/>
          </p:cNvSpPr>
          <p:nvPr>
            <p:ph type="title"/>
          </p:nvPr>
        </p:nvSpPr>
        <p:spPr/>
        <p:txBody>
          <a:bodyPr/>
          <a:lstStyle/>
          <a:p>
            <a:pPr algn="ctr"/>
            <a:r>
              <a:rPr lang="en-US" dirty="0"/>
              <a:t>RECOMMENDED LANGUAGES</a:t>
            </a:r>
          </a:p>
        </p:txBody>
      </p:sp>
      <p:pic>
        <p:nvPicPr>
          <p:cNvPr id="5" name="Content Placeholder 4">
            <a:extLst>
              <a:ext uri="{FF2B5EF4-FFF2-40B4-BE49-F238E27FC236}">
                <a16:creationId xmlns:a16="http://schemas.microsoft.com/office/drawing/2014/main" id="{03735F3F-F278-480E-8B6E-DB4CDC52A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271414"/>
            <a:ext cx="9338344" cy="4425394"/>
          </a:xfrm>
        </p:spPr>
      </p:pic>
    </p:spTree>
    <p:extLst>
      <p:ext uri="{BB962C8B-B14F-4D97-AF65-F5344CB8AC3E}">
        <p14:creationId xmlns:p14="http://schemas.microsoft.com/office/powerpoint/2010/main" val="230644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48AB-4B1B-4CB3-9D0C-9023DCDBAC65}"/>
              </a:ext>
            </a:extLst>
          </p:cNvPr>
          <p:cNvSpPr>
            <a:spLocks noGrp="1"/>
          </p:cNvSpPr>
          <p:nvPr>
            <p:ph type="title"/>
          </p:nvPr>
        </p:nvSpPr>
        <p:spPr/>
        <p:txBody>
          <a:bodyPr/>
          <a:lstStyle/>
          <a:p>
            <a:pPr algn="ctr"/>
            <a:r>
              <a:rPr lang="en-US" dirty="0"/>
              <a:t>PYTHON VS R</a:t>
            </a:r>
          </a:p>
        </p:txBody>
      </p:sp>
      <p:pic>
        <p:nvPicPr>
          <p:cNvPr id="5" name="Content Placeholder 4">
            <a:extLst>
              <a:ext uri="{FF2B5EF4-FFF2-40B4-BE49-F238E27FC236}">
                <a16:creationId xmlns:a16="http://schemas.microsoft.com/office/drawing/2014/main" id="{A4134859-990B-445E-BC84-113EDC298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283" y="2324720"/>
            <a:ext cx="5465561" cy="4425394"/>
          </a:xfrm>
        </p:spPr>
      </p:pic>
      <p:pic>
        <p:nvPicPr>
          <p:cNvPr id="6" name="Picture 5">
            <a:extLst>
              <a:ext uri="{FF2B5EF4-FFF2-40B4-BE49-F238E27FC236}">
                <a16:creationId xmlns:a16="http://schemas.microsoft.com/office/drawing/2014/main" id="{DD19291A-42F6-4391-961E-681DE853B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844" y="2324720"/>
            <a:ext cx="5854390" cy="4425394"/>
          </a:xfrm>
          <a:prstGeom prst="rect">
            <a:avLst/>
          </a:prstGeom>
        </p:spPr>
      </p:pic>
    </p:spTree>
    <p:extLst>
      <p:ext uri="{BB962C8B-B14F-4D97-AF65-F5344CB8AC3E}">
        <p14:creationId xmlns:p14="http://schemas.microsoft.com/office/powerpoint/2010/main" val="116043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E246-ABC1-D04D-8027-B9D1C723B1AC}"/>
              </a:ext>
            </a:extLst>
          </p:cNvPr>
          <p:cNvSpPr>
            <a:spLocks noGrp="1"/>
          </p:cNvSpPr>
          <p:nvPr>
            <p:ph type="title"/>
          </p:nvPr>
        </p:nvSpPr>
        <p:spPr/>
        <p:txBody>
          <a:bodyPr/>
          <a:lstStyle/>
          <a:p>
            <a:pPr algn="ctr"/>
            <a:r>
              <a:rPr lang="en-US" dirty="0"/>
              <a:t>FREQUENTLY USED LIBRARIES</a:t>
            </a:r>
          </a:p>
        </p:txBody>
      </p:sp>
      <p:pic>
        <p:nvPicPr>
          <p:cNvPr id="5" name="Content Placeholder 4">
            <a:extLst>
              <a:ext uri="{FF2B5EF4-FFF2-40B4-BE49-F238E27FC236}">
                <a16:creationId xmlns:a16="http://schemas.microsoft.com/office/drawing/2014/main" id="{975FF31F-699A-A548-B6A4-8E829446AB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5" y="2603500"/>
            <a:ext cx="9126470" cy="3797300"/>
          </a:xfrm>
        </p:spPr>
      </p:pic>
    </p:spTree>
    <p:extLst>
      <p:ext uri="{BB962C8B-B14F-4D97-AF65-F5344CB8AC3E}">
        <p14:creationId xmlns:p14="http://schemas.microsoft.com/office/powerpoint/2010/main" val="114427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7064-D0D8-4361-9BF0-0E14E0E06152}"/>
              </a:ext>
            </a:extLst>
          </p:cNvPr>
          <p:cNvSpPr>
            <a:spLocks noGrp="1"/>
          </p:cNvSpPr>
          <p:nvPr>
            <p:ph type="title"/>
          </p:nvPr>
        </p:nvSpPr>
        <p:spPr/>
        <p:txBody>
          <a:bodyPr/>
          <a:lstStyle/>
          <a:p>
            <a:pPr algn="ctr"/>
            <a:r>
              <a:rPr lang="en-US" dirty="0"/>
              <a:t>CODERS BY COUNTRY</a:t>
            </a:r>
          </a:p>
        </p:txBody>
      </p:sp>
      <p:pic>
        <p:nvPicPr>
          <p:cNvPr id="5" name="Content Placeholder 4">
            <a:extLst>
              <a:ext uri="{FF2B5EF4-FFF2-40B4-BE49-F238E27FC236}">
                <a16:creationId xmlns:a16="http://schemas.microsoft.com/office/drawing/2014/main" id="{DE6C6030-7F93-4E6F-AE95-21D890545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325" y="2603499"/>
            <a:ext cx="8658225" cy="4035425"/>
          </a:xfrm>
        </p:spPr>
      </p:pic>
    </p:spTree>
    <p:extLst>
      <p:ext uri="{BB962C8B-B14F-4D97-AF65-F5344CB8AC3E}">
        <p14:creationId xmlns:p14="http://schemas.microsoft.com/office/powerpoint/2010/main" val="427158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7DE4-188A-4411-A944-3B76BE2388D6}"/>
              </a:ext>
            </a:extLst>
          </p:cNvPr>
          <p:cNvSpPr>
            <a:spLocks noGrp="1"/>
          </p:cNvSpPr>
          <p:nvPr>
            <p:ph type="title"/>
          </p:nvPr>
        </p:nvSpPr>
        <p:spPr/>
        <p:txBody>
          <a:bodyPr/>
          <a:lstStyle/>
          <a:p>
            <a:pPr algn="ctr"/>
            <a:r>
              <a:rPr lang="en-US" dirty="0"/>
              <a:t>PLATFORMS</a:t>
            </a:r>
          </a:p>
        </p:txBody>
      </p:sp>
      <p:pic>
        <p:nvPicPr>
          <p:cNvPr id="5" name="Content Placeholder 4">
            <a:extLst>
              <a:ext uri="{FF2B5EF4-FFF2-40B4-BE49-F238E27FC236}">
                <a16:creationId xmlns:a16="http://schemas.microsoft.com/office/drawing/2014/main" id="{F3CDB37D-2B21-5A4F-A331-EDE040774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178" y="2581816"/>
            <a:ext cx="5776042" cy="3818984"/>
          </a:xfrm>
        </p:spPr>
      </p:pic>
      <p:sp>
        <p:nvSpPr>
          <p:cNvPr id="6" name="TextBox 5">
            <a:extLst>
              <a:ext uri="{FF2B5EF4-FFF2-40B4-BE49-F238E27FC236}">
                <a16:creationId xmlns:a16="http://schemas.microsoft.com/office/drawing/2014/main" id="{E87628D5-6962-364B-89C9-BAD3CBAC7510}"/>
              </a:ext>
            </a:extLst>
          </p:cNvPr>
          <p:cNvSpPr txBox="1"/>
          <p:nvPr/>
        </p:nvSpPr>
        <p:spPr>
          <a:xfrm>
            <a:off x="8497229" y="3278459"/>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A2F97BB-ACD7-1C40-A390-7D62F3DD4055}"/>
              </a:ext>
            </a:extLst>
          </p:cNvPr>
          <p:cNvSpPr txBox="1"/>
          <p:nvPr/>
        </p:nvSpPr>
        <p:spPr>
          <a:xfrm>
            <a:off x="6991815" y="2542478"/>
            <a:ext cx="4605453" cy="3139321"/>
          </a:xfrm>
          <a:prstGeom prst="rect">
            <a:avLst/>
          </a:prstGeom>
          <a:noFill/>
        </p:spPr>
        <p:txBody>
          <a:bodyPr wrap="square" rtlCol="0">
            <a:spAutoFit/>
          </a:bodyPr>
          <a:lstStyle/>
          <a:p>
            <a:pPr marL="285750" indent="-285750">
              <a:buFont typeface="Wingdings" pitchFamily="2" charset="2"/>
              <a:buChar char="Ø"/>
            </a:pPr>
            <a:r>
              <a:rPr lang="en-US" dirty="0"/>
              <a:t>Coursera is the most favored platform by Data Scientists for learning Data Science.</a:t>
            </a:r>
          </a:p>
          <a:p>
            <a:pPr marL="285750" indent="-285750">
              <a:buFont typeface="Wingdings" pitchFamily="2" charset="2"/>
              <a:buChar char="Ø"/>
            </a:pPr>
            <a:r>
              <a:rPr lang="en-US" dirty="0"/>
              <a:t>WE can learn things from scratch to advanced on the same platform. It is not limited to a single language like Python or R, but also has courses covering other languages like Scala, etc. </a:t>
            </a:r>
          </a:p>
          <a:p>
            <a:pPr marL="285750" indent="-285750">
              <a:buFont typeface="Wingdings" pitchFamily="2" charset="2"/>
              <a:buChar char="Ø"/>
            </a:pPr>
            <a:r>
              <a:rPr lang="en-US" dirty="0"/>
              <a:t>Similarly </a:t>
            </a:r>
            <a:r>
              <a:rPr lang="en-US" dirty="0" err="1"/>
              <a:t>KDNuggets</a:t>
            </a:r>
            <a:r>
              <a:rPr lang="en-US" dirty="0"/>
              <a:t> is the most preferred blog.</a:t>
            </a:r>
          </a:p>
        </p:txBody>
      </p:sp>
    </p:spTree>
    <p:extLst>
      <p:ext uri="{BB962C8B-B14F-4D97-AF65-F5344CB8AC3E}">
        <p14:creationId xmlns:p14="http://schemas.microsoft.com/office/powerpoint/2010/main" val="389443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B843-9AFA-B74D-A2EC-C6F53AF3F045}"/>
              </a:ext>
            </a:extLst>
          </p:cNvPr>
          <p:cNvSpPr>
            <a:spLocks noGrp="1"/>
          </p:cNvSpPr>
          <p:nvPr>
            <p:ph type="title"/>
          </p:nvPr>
        </p:nvSpPr>
        <p:spPr/>
        <p:txBody>
          <a:bodyPr/>
          <a:lstStyle/>
          <a:p>
            <a:pPr algn="ctr"/>
            <a:r>
              <a:rPr lang="en-US" dirty="0"/>
              <a:t>VISUALIZATION</a:t>
            </a:r>
          </a:p>
        </p:txBody>
      </p:sp>
      <p:pic>
        <p:nvPicPr>
          <p:cNvPr id="5" name="Content Placeholder 4">
            <a:extLst>
              <a:ext uri="{FF2B5EF4-FFF2-40B4-BE49-F238E27FC236}">
                <a16:creationId xmlns:a16="http://schemas.microsoft.com/office/drawing/2014/main" id="{1208F20F-4BB0-044D-B636-3324B1488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506" y="2603499"/>
            <a:ext cx="8218795" cy="3875359"/>
          </a:xfrm>
        </p:spPr>
      </p:pic>
    </p:spTree>
    <p:extLst>
      <p:ext uri="{BB962C8B-B14F-4D97-AF65-F5344CB8AC3E}">
        <p14:creationId xmlns:p14="http://schemas.microsoft.com/office/powerpoint/2010/main" val="18422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0500-76A2-C745-8B0C-ED6CD9D0237C}"/>
              </a:ext>
            </a:extLst>
          </p:cNvPr>
          <p:cNvSpPr>
            <a:spLocks noGrp="1"/>
          </p:cNvSpPr>
          <p:nvPr>
            <p:ph type="title"/>
          </p:nvPr>
        </p:nvSpPr>
        <p:spPr>
          <a:xfrm>
            <a:off x="1154954" y="973667"/>
            <a:ext cx="8761413" cy="933191"/>
          </a:xfrm>
        </p:spPr>
        <p:txBody>
          <a:bodyPr/>
          <a:lstStyle/>
          <a:p>
            <a:pPr algn="ctr"/>
            <a:r>
              <a:rPr lang="en-US" dirty="0"/>
              <a:t>WHAT SHOULD YOUR RESUME INCLUDE??!!</a:t>
            </a:r>
          </a:p>
        </p:txBody>
      </p:sp>
      <p:pic>
        <p:nvPicPr>
          <p:cNvPr id="9" name="Content Placeholder 8">
            <a:extLst>
              <a:ext uri="{FF2B5EF4-FFF2-40B4-BE49-F238E27FC236}">
                <a16:creationId xmlns:a16="http://schemas.microsoft.com/office/drawing/2014/main" id="{C71F3F85-F95C-FA45-B300-65A4C008B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341756"/>
            <a:ext cx="9248388" cy="4036742"/>
          </a:xfrm>
        </p:spPr>
      </p:pic>
    </p:spTree>
    <p:extLst>
      <p:ext uri="{BB962C8B-B14F-4D97-AF65-F5344CB8AC3E}">
        <p14:creationId xmlns:p14="http://schemas.microsoft.com/office/powerpoint/2010/main" val="98400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E627-7505-8C49-BA73-E674379AF474}"/>
              </a:ext>
            </a:extLst>
          </p:cNvPr>
          <p:cNvSpPr>
            <a:spLocks noGrp="1"/>
          </p:cNvSpPr>
          <p:nvPr>
            <p:ph type="title"/>
          </p:nvPr>
        </p:nvSpPr>
        <p:spPr/>
        <p:txBody>
          <a:bodyPr/>
          <a:lstStyle/>
          <a:p>
            <a:pPr algn="ctr"/>
            <a:r>
              <a:rPr lang="en-US" dirty="0"/>
              <a:t>PREDICTIVE MODELLING</a:t>
            </a:r>
          </a:p>
        </p:txBody>
      </p:sp>
      <p:sp>
        <p:nvSpPr>
          <p:cNvPr id="3" name="Content Placeholder 2">
            <a:extLst>
              <a:ext uri="{FF2B5EF4-FFF2-40B4-BE49-F238E27FC236}">
                <a16:creationId xmlns:a16="http://schemas.microsoft.com/office/drawing/2014/main" id="{8B48123B-A6D9-1A43-9096-0DD7E25AA665}"/>
              </a:ext>
            </a:extLst>
          </p:cNvPr>
          <p:cNvSpPr>
            <a:spLocks noGrp="1"/>
          </p:cNvSpPr>
          <p:nvPr>
            <p:ph idx="1"/>
          </p:nvPr>
        </p:nvSpPr>
        <p:spPr>
          <a:xfrm>
            <a:off x="1355676" y="2268963"/>
            <a:ext cx="8825659" cy="3416300"/>
          </a:xfrm>
        </p:spPr>
        <p:txBody>
          <a:bodyPr>
            <a:noAutofit/>
          </a:bodyPr>
          <a:lstStyle/>
          <a:p>
            <a:r>
              <a:rPr lang="en-US" sz="1600" dirty="0"/>
              <a:t>Our dataset only contains categorical variables (even the age was binned at some point).</a:t>
            </a:r>
          </a:p>
          <a:p>
            <a:r>
              <a:rPr lang="en-US" sz="1600" b="1" dirty="0"/>
              <a:t>Label encoding</a:t>
            </a:r>
            <a:r>
              <a:rPr lang="en-US" sz="1600" dirty="0"/>
              <a:t>  AND </a:t>
            </a:r>
            <a:r>
              <a:rPr lang="en-US" sz="1600" b="1" dirty="0"/>
              <a:t>One Hot encoding</a:t>
            </a:r>
            <a:r>
              <a:rPr lang="en-US" sz="1600" dirty="0"/>
              <a:t> :</a:t>
            </a:r>
          </a:p>
          <a:p>
            <a:r>
              <a:rPr lang="en-US" sz="1600" dirty="0"/>
              <a:t>Performed one hot encoding for all the categorical variables and built a training and a test set.</a:t>
            </a:r>
          </a:p>
          <a:p>
            <a:r>
              <a:rPr lang="en-US" sz="1600" b="1" dirty="0"/>
              <a:t>Logistic Regression </a:t>
            </a:r>
            <a:r>
              <a:rPr lang="en-US" sz="1600" dirty="0"/>
              <a:t>: Sparsity : 91.41%</a:t>
            </a:r>
          </a:p>
          <a:p>
            <a:r>
              <a:rPr lang="en-US" sz="1600" dirty="0"/>
              <a:t>Accuracy achieved by the classifier: 76.24% </a:t>
            </a:r>
          </a:p>
          <a:p>
            <a:r>
              <a:rPr lang="en-US" sz="1600" dirty="0"/>
              <a:t>Precision achieved by the classifier: 68.48% </a:t>
            </a:r>
          </a:p>
          <a:p>
            <a:r>
              <a:rPr lang="en-US" sz="1600" dirty="0"/>
              <a:t>Recall achieved by the classifier: 59.43%</a:t>
            </a:r>
          </a:p>
          <a:p>
            <a:r>
              <a:rPr lang="en-US" sz="1600" dirty="0"/>
              <a:t>Logistic regression is the easiest and most simple classifier to build and understand</a:t>
            </a:r>
          </a:p>
          <a:p>
            <a:r>
              <a:rPr lang="en-US" sz="1600" dirty="0"/>
              <a:t>We only selected 18 demographic features and one hot encoded them</a:t>
            </a:r>
          </a:p>
          <a:p>
            <a:endParaRPr lang="en-US" sz="1600" dirty="0"/>
          </a:p>
          <a:p>
            <a:pPr marL="0" indent="0">
              <a:buNone/>
            </a:pPr>
            <a:endParaRPr lang="en-US" sz="1600" dirty="0"/>
          </a:p>
        </p:txBody>
      </p:sp>
    </p:spTree>
    <p:extLst>
      <p:ext uri="{BB962C8B-B14F-4D97-AF65-F5344CB8AC3E}">
        <p14:creationId xmlns:p14="http://schemas.microsoft.com/office/powerpoint/2010/main" val="138707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AC30-57E6-40C6-B6F9-6334D10A27AE}"/>
              </a:ext>
            </a:extLst>
          </p:cNvPr>
          <p:cNvSpPr>
            <a:spLocks noGrp="1"/>
          </p:cNvSpPr>
          <p:nvPr>
            <p:ph type="title"/>
          </p:nvPr>
        </p:nvSpPr>
        <p:spPr>
          <a:xfrm>
            <a:off x="644769" y="400295"/>
            <a:ext cx="10515600" cy="1325563"/>
          </a:xfrm>
        </p:spPr>
        <p:txBody>
          <a:bodyPr/>
          <a:lstStyle/>
          <a:p>
            <a:pPr algn="ctr"/>
            <a:r>
              <a:rPr lang="en-US" dirty="0"/>
              <a:t>Overview</a:t>
            </a:r>
          </a:p>
        </p:txBody>
      </p:sp>
      <p:sp>
        <p:nvSpPr>
          <p:cNvPr id="3" name="Content Placeholder 2">
            <a:extLst>
              <a:ext uri="{FF2B5EF4-FFF2-40B4-BE49-F238E27FC236}">
                <a16:creationId xmlns:a16="http://schemas.microsoft.com/office/drawing/2014/main" id="{869442E4-3E4D-4511-9682-8851B8BEA8BC}"/>
              </a:ext>
            </a:extLst>
          </p:cNvPr>
          <p:cNvSpPr>
            <a:spLocks noGrp="1"/>
          </p:cNvSpPr>
          <p:nvPr>
            <p:ph idx="1"/>
          </p:nvPr>
        </p:nvSpPr>
        <p:spPr/>
        <p:txBody>
          <a:bodyPr>
            <a:normAutofit/>
          </a:bodyPr>
          <a:lstStyle/>
          <a:p>
            <a:pPr algn="just" fontAlgn="base"/>
            <a:r>
              <a:rPr lang="en-US" dirty="0"/>
              <a:t>Kaggle is the world's largest Data Science platform with more than 1 million users, and it is an excellent platform for students to learn and grow in the field of Data Science and Machine Learning.</a:t>
            </a:r>
          </a:p>
          <a:p>
            <a:pPr algn="just" fontAlgn="base"/>
            <a:r>
              <a:rPr lang="en-US" dirty="0"/>
              <a:t>Kaggle conducted an industry-wide survey to establish a comprehensive view of the state of data science and machine learning. </a:t>
            </a:r>
          </a:p>
          <a:p>
            <a:pPr fontAlgn="base"/>
            <a:r>
              <a:rPr lang="en-US" dirty="0"/>
              <a:t>This survey received 16,716 usable respondents from 171 countries and territories. If a country or territory received less than 50 respondents, we grouped them into a group named “Other” for anonymity.</a:t>
            </a:r>
          </a:p>
        </p:txBody>
      </p:sp>
    </p:spTree>
    <p:extLst>
      <p:ext uri="{BB962C8B-B14F-4D97-AF65-F5344CB8AC3E}">
        <p14:creationId xmlns:p14="http://schemas.microsoft.com/office/powerpoint/2010/main" val="383094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5CA9-0C1A-514A-A1F0-45F48947A8F8}"/>
              </a:ext>
            </a:extLst>
          </p:cNvPr>
          <p:cNvSpPr>
            <a:spLocks noGrp="1"/>
          </p:cNvSpPr>
          <p:nvPr>
            <p:ph type="title"/>
          </p:nvPr>
        </p:nvSpPr>
        <p:spPr/>
        <p:txBody>
          <a:bodyPr/>
          <a:lstStyle/>
          <a:p>
            <a:pPr algn="ctr"/>
            <a:r>
              <a:rPr lang="en-US" dirty="0"/>
              <a:t>ROC CURVE</a:t>
            </a:r>
          </a:p>
        </p:txBody>
      </p:sp>
      <p:pic>
        <p:nvPicPr>
          <p:cNvPr id="5" name="Content Placeholder 4">
            <a:extLst>
              <a:ext uri="{FF2B5EF4-FFF2-40B4-BE49-F238E27FC236}">
                <a16:creationId xmlns:a16="http://schemas.microsoft.com/office/drawing/2014/main" id="{891B5597-36AC-9440-8657-04D6A85CB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465" y="2603499"/>
            <a:ext cx="6906861" cy="3841905"/>
          </a:xfrm>
        </p:spPr>
      </p:pic>
    </p:spTree>
    <p:extLst>
      <p:ext uri="{BB962C8B-B14F-4D97-AF65-F5344CB8AC3E}">
        <p14:creationId xmlns:p14="http://schemas.microsoft.com/office/powerpoint/2010/main" val="276869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8485-A8A0-4706-BF26-0F5470FC9A38}"/>
              </a:ext>
            </a:extLst>
          </p:cNvPr>
          <p:cNvSpPr>
            <a:spLocks noGrp="1"/>
          </p:cNvSpPr>
          <p:nvPr>
            <p:ph type="title"/>
          </p:nvPr>
        </p:nvSpPr>
        <p:spPr/>
        <p:txBody>
          <a:bodyPr/>
          <a:lstStyle/>
          <a:p>
            <a:pPr algn="ctr"/>
            <a:r>
              <a:rPr lang="en-US" dirty="0"/>
              <a:t>CONCLUSION</a:t>
            </a:r>
          </a:p>
        </p:txBody>
      </p:sp>
      <p:pic>
        <p:nvPicPr>
          <p:cNvPr id="5" name="Content Placeholder 4">
            <a:extLst>
              <a:ext uri="{FF2B5EF4-FFF2-40B4-BE49-F238E27FC236}">
                <a16:creationId xmlns:a16="http://schemas.microsoft.com/office/drawing/2014/main" id="{C2FC6835-65C7-4A25-AF49-51E95DDF6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2106" y="2454031"/>
            <a:ext cx="4326611" cy="3973146"/>
          </a:xfrm>
        </p:spPr>
      </p:pic>
      <p:sp>
        <p:nvSpPr>
          <p:cNvPr id="4" name="TextBox 3">
            <a:extLst>
              <a:ext uri="{FF2B5EF4-FFF2-40B4-BE49-F238E27FC236}">
                <a16:creationId xmlns:a16="http://schemas.microsoft.com/office/drawing/2014/main" id="{4C34469D-1230-D847-A936-9FE31BE2B016}"/>
              </a:ext>
            </a:extLst>
          </p:cNvPr>
          <p:cNvSpPr txBox="1"/>
          <p:nvPr/>
        </p:nvSpPr>
        <p:spPr>
          <a:xfrm>
            <a:off x="680224" y="2620537"/>
            <a:ext cx="6456556" cy="3416320"/>
          </a:xfrm>
          <a:prstGeom prst="rect">
            <a:avLst/>
          </a:prstGeom>
          <a:noFill/>
        </p:spPr>
        <p:txBody>
          <a:bodyPr wrap="square" rtlCol="0">
            <a:spAutoFit/>
          </a:bodyPr>
          <a:lstStyle/>
          <a:p>
            <a:pPr marL="285750" indent="-285750">
              <a:buFont typeface="Wingdings" pitchFamily="2" charset="2"/>
              <a:buChar char="Ø"/>
            </a:pPr>
            <a:r>
              <a:rPr lang="en-US" dirty="0"/>
              <a:t>This survey's result gives an  interesting insights that could give anyone a better understanding about the Data Science world, be it from a worker point of view or a learner's one.</a:t>
            </a:r>
          </a:p>
          <a:p>
            <a:pPr marL="285750" indent="-285750">
              <a:buFont typeface="Wingdings" pitchFamily="2" charset="2"/>
              <a:buChar char="Ø"/>
            </a:pPr>
            <a:r>
              <a:rPr lang="en-US" dirty="0"/>
              <a:t>Expose various data analysis / visualization tools for data science beginners.</a:t>
            </a:r>
          </a:p>
          <a:p>
            <a:pPr marL="285750" indent="-285750">
              <a:buFont typeface="Wingdings" pitchFamily="2" charset="2"/>
              <a:buChar char="Ø"/>
            </a:pPr>
            <a:r>
              <a:rPr lang="en-US" dirty="0"/>
              <a:t>Tips for budding Data Scientists :</a:t>
            </a:r>
            <a:br>
              <a:rPr lang="en-US" dirty="0"/>
            </a:br>
            <a:r>
              <a:rPr lang="en-US" dirty="0"/>
              <a:t>		Learn Python, R and SQL </a:t>
            </a:r>
            <a:br>
              <a:rPr lang="en-US" dirty="0"/>
            </a:br>
            <a:r>
              <a:rPr lang="en-US" dirty="0"/>
              <a:t>		Projects are the best way to learn Data Science 		Experience with ML Projects in company and 		Kaggle Competitions.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80243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AC30-57E6-40C6-B6F9-6334D10A27AE}"/>
              </a:ext>
            </a:extLst>
          </p:cNvPr>
          <p:cNvSpPr>
            <a:spLocks noGrp="1"/>
          </p:cNvSpPr>
          <p:nvPr>
            <p:ph type="title"/>
          </p:nvPr>
        </p:nvSpPr>
        <p:spPr/>
        <p:txBody>
          <a:bodyPr/>
          <a:lstStyle/>
          <a:p>
            <a:pPr algn="ctr"/>
            <a:r>
              <a:rPr lang="en-US" dirty="0"/>
              <a:t>Our Dataset !!</a:t>
            </a:r>
          </a:p>
        </p:txBody>
      </p:sp>
      <p:sp>
        <p:nvSpPr>
          <p:cNvPr id="3" name="Content Placeholder 2">
            <a:extLst>
              <a:ext uri="{FF2B5EF4-FFF2-40B4-BE49-F238E27FC236}">
                <a16:creationId xmlns:a16="http://schemas.microsoft.com/office/drawing/2014/main" id="{869442E4-3E4D-4511-9682-8851B8BEA8BC}"/>
              </a:ext>
            </a:extLst>
          </p:cNvPr>
          <p:cNvSpPr>
            <a:spLocks noGrp="1"/>
          </p:cNvSpPr>
          <p:nvPr>
            <p:ph idx="1"/>
          </p:nvPr>
        </p:nvSpPr>
        <p:spPr/>
        <p:txBody>
          <a:bodyPr>
            <a:normAutofit/>
          </a:bodyPr>
          <a:lstStyle/>
          <a:p>
            <a:r>
              <a:rPr lang="en-US" dirty="0"/>
              <a:t>We have used dataset of a survey conducted by Kaggle to know the users of data, what is happening at the cutting edge of machine learning across the industries and how new data scientists can break into the field.</a:t>
            </a:r>
          </a:p>
          <a:p>
            <a:r>
              <a:rPr lang="en-US" dirty="0"/>
              <a:t>It includes 5 files: -</a:t>
            </a:r>
            <a:br>
              <a:rPr lang="en-US" dirty="0"/>
            </a:br>
            <a:r>
              <a:rPr lang="en-US" dirty="0"/>
              <a:t>Schema.csv, multipleChoiceResponses.csv , conversionRates.csv, RespondentTypeREADME.txt, freeformResponses.csv.</a:t>
            </a:r>
          </a:p>
          <a:p>
            <a:endParaRPr lang="en-US" dirty="0"/>
          </a:p>
          <a:p>
            <a:endParaRPr lang="en-US" dirty="0"/>
          </a:p>
        </p:txBody>
      </p:sp>
    </p:spTree>
    <p:extLst>
      <p:ext uri="{BB962C8B-B14F-4D97-AF65-F5344CB8AC3E}">
        <p14:creationId xmlns:p14="http://schemas.microsoft.com/office/powerpoint/2010/main" val="33500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7EC8-EFBD-4064-8F3B-74F93FC7F5FB}"/>
              </a:ext>
            </a:extLst>
          </p:cNvPr>
          <p:cNvSpPr>
            <a:spLocks noGrp="1"/>
          </p:cNvSpPr>
          <p:nvPr>
            <p:ph type="title"/>
          </p:nvPr>
        </p:nvSpPr>
        <p:spPr/>
        <p:txBody>
          <a:bodyPr/>
          <a:lstStyle/>
          <a:p>
            <a:pPr algn="ctr"/>
            <a:r>
              <a:rPr lang="en-US" dirty="0"/>
              <a:t>RESPONDENTS BY CATEGORY</a:t>
            </a:r>
          </a:p>
        </p:txBody>
      </p:sp>
      <p:pic>
        <p:nvPicPr>
          <p:cNvPr id="15" name="Content Placeholder 14">
            <a:extLst>
              <a:ext uri="{FF2B5EF4-FFF2-40B4-BE49-F238E27FC236}">
                <a16:creationId xmlns:a16="http://schemas.microsoft.com/office/drawing/2014/main" id="{38399359-1257-4321-B269-6912B7CBE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678" y="2312192"/>
            <a:ext cx="5652322" cy="438150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a:extLst>
              <a:ext uri="{FF2B5EF4-FFF2-40B4-BE49-F238E27FC236}">
                <a16:creationId xmlns:a16="http://schemas.microsoft.com/office/drawing/2014/main" id="{91A1FCBA-F310-49AB-88C8-E1744147F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063" y="2312192"/>
            <a:ext cx="5652322" cy="4381501"/>
          </a:xfrm>
          <a:prstGeom prst="rect">
            <a:avLst/>
          </a:prstGeom>
        </p:spPr>
      </p:pic>
    </p:spTree>
    <p:extLst>
      <p:ext uri="{BB962C8B-B14F-4D97-AF65-F5344CB8AC3E}">
        <p14:creationId xmlns:p14="http://schemas.microsoft.com/office/powerpoint/2010/main" val="213434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3727-D3AC-4DAC-A943-6896CD83E340}"/>
              </a:ext>
            </a:extLst>
          </p:cNvPr>
          <p:cNvSpPr>
            <a:spLocks noGrp="1"/>
          </p:cNvSpPr>
          <p:nvPr>
            <p:ph type="title"/>
          </p:nvPr>
        </p:nvSpPr>
        <p:spPr/>
        <p:txBody>
          <a:bodyPr/>
          <a:lstStyle/>
          <a:p>
            <a:pPr algn="ctr"/>
            <a:r>
              <a:rPr lang="en-US" dirty="0"/>
              <a:t>HIGHEST SALARY VS COMPENSATION</a:t>
            </a:r>
          </a:p>
        </p:txBody>
      </p:sp>
      <p:pic>
        <p:nvPicPr>
          <p:cNvPr id="13" name="Content Placeholder 12">
            <a:extLst>
              <a:ext uri="{FF2B5EF4-FFF2-40B4-BE49-F238E27FC236}">
                <a16:creationId xmlns:a16="http://schemas.microsoft.com/office/drawing/2014/main" id="{5227F420-DA7A-4486-AD98-C3D1004AF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6" y="2333625"/>
            <a:ext cx="11277600" cy="4286250"/>
          </a:xfrm>
        </p:spPr>
      </p:pic>
    </p:spTree>
    <p:extLst>
      <p:ext uri="{BB962C8B-B14F-4D97-AF65-F5344CB8AC3E}">
        <p14:creationId xmlns:p14="http://schemas.microsoft.com/office/powerpoint/2010/main" val="48503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1FFF-EA3B-41C0-A44F-0388E2EA1C85}"/>
              </a:ext>
            </a:extLst>
          </p:cNvPr>
          <p:cNvSpPr>
            <a:spLocks noGrp="1"/>
          </p:cNvSpPr>
          <p:nvPr>
            <p:ph type="title"/>
          </p:nvPr>
        </p:nvSpPr>
        <p:spPr/>
        <p:txBody>
          <a:bodyPr/>
          <a:lstStyle/>
          <a:p>
            <a:pPr algn="ctr"/>
            <a:r>
              <a:rPr lang="en-US" dirty="0"/>
              <a:t>AGE DISTRIBUTION</a:t>
            </a:r>
          </a:p>
        </p:txBody>
      </p:sp>
      <p:pic>
        <p:nvPicPr>
          <p:cNvPr id="9" name="Picture 8">
            <a:extLst>
              <a:ext uri="{FF2B5EF4-FFF2-40B4-BE49-F238E27FC236}">
                <a16:creationId xmlns:a16="http://schemas.microsoft.com/office/drawing/2014/main" id="{AA7EBC70-A79C-48DF-BFBC-7ED2E236B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687" y="2250831"/>
            <a:ext cx="7902625" cy="4380699"/>
          </a:xfrm>
          <a:prstGeom prst="rect">
            <a:avLst/>
          </a:prstGeom>
        </p:spPr>
      </p:pic>
    </p:spTree>
    <p:extLst>
      <p:ext uri="{BB962C8B-B14F-4D97-AF65-F5344CB8AC3E}">
        <p14:creationId xmlns:p14="http://schemas.microsoft.com/office/powerpoint/2010/main" val="33581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0D30-AB5D-4917-9689-573C9C98296B}"/>
              </a:ext>
            </a:extLst>
          </p:cNvPr>
          <p:cNvSpPr>
            <a:spLocks noGrp="1"/>
          </p:cNvSpPr>
          <p:nvPr>
            <p:ph type="title"/>
          </p:nvPr>
        </p:nvSpPr>
        <p:spPr/>
        <p:txBody>
          <a:bodyPr/>
          <a:lstStyle/>
          <a:p>
            <a:pPr algn="ctr"/>
            <a:r>
              <a:rPr lang="en-US" dirty="0"/>
              <a:t>PROFESSION AND COMPENSATION</a:t>
            </a:r>
          </a:p>
        </p:txBody>
      </p:sp>
      <p:pic>
        <p:nvPicPr>
          <p:cNvPr id="9" name="Content Placeholder 8">
            <a:extLst>
              <a:ext uri="{FF2B5EF4-FFF2-40B4-BE49-F238E27FC236}">
                <a16:creationId xmlns:a16="http://schemas.microsoft.com/office/drawing/2014/main" id="{DF9BFC75-5C08-46F0-A4E4-4AD1235509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66950"/>
            <a:ext cx="7381876" cy="4362450"/>
          </a:xfrm>
        </p:spPr>
      </p:pic>
      <p:pic>
        <p:nvPicPr>
          <p:cNvPr id="11" name="Picture 10">
            <a:extLst>
              <a:ext uri="{FF2B5EF4-FFF2-40B4-BE49-F238E27FC236}">
                <a16:creationId xmlns:a16="http://schemas.microsoft.com/office/drawing/2014/main" id="{55FF61DB-D2C2-4F3E-8797-D7E987474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676" y="2266950"/>
            <a:ext cx="4267980" cy="4362450"/>
          </a:xfrm>
          <a:prstGeom prst="rect">
            <a:avLst/>
          </a:prstGeom>
        </p:spPr>
      </p:pic>
    </p:spTree>
    <p:extLst>
      <p:ext uri="{BB962C8B-B14F-4D97-AF65-F5344CB8AC3E}">
        <p14:creationId xmlns:p14="http://schemas.microsoft.com/office/powerpoint/2010/main" val="17429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FB32-EFF5-4236-B0B8-85215F52FD49}"/>
              </a:ext>
            </a:extLst>
          </p:cNvPr>
          <p:cNvSpPr>
            <a:spLocks noGrp="1"/>
          </p:cNvSpPr>
          <p:nvPr>
            <p:ph type="title"/>
          </p:nvPr>
        </p:nvSpPr>
        <p:spPr/>
        <p:txBody>
          <a:bodyPr/>
          <a:lstStyle/>
          <a:p>
            <a:pPr algn="ctr"/>
            <a:r>
              <a:rPr lang="en-US" dirty="0"/>
              <a:t>MACHINE LEARNING !!</a:t>
            </a:r>
          </a:p>
        </p:txBody>
      </p:sp>
      <p:pic>
        <p:nvPicPr>
          <p:cNvPr id="9" name="Content Placeholder 8">
            <a:extLst>
              <a:ext uri="{FF2B5EF4-FFF2-40B4-BE49-F238E27FC236}">
                <a16:creationId xmlns:a16="http://schemas.microsoft.com/office/drawing/2014/main" id="{0BE00E25-8A76-4113-BC7A-0A99701FA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92" y="2610254"/>
            <a:ext cx="5972909" cy="3896053"/>
          </a:xfrm>
        </p:spPr>
      </p:pic>
      <p:pic>
        <p:nvPicPr>
          <p:cNvPr id="11" name="Picture 10">
            <a:extLst>
              <a:ext uri="{FF2B5EF4-FFF2-40B4-BE49-F238E27FC236}">
                <a16:creationId xmlns:a16="http://schemas.microsoft.com/office/drawing/2014/main" id="{8583602F-356A-450F-934D-55365DC3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10253"/>
            <a:ext cx="5972908" cy="3896053"/>
          </a:xfrm>
          <a:prstGeom prst="rect">
            <a:avLst/>
          </a:prstGeom>
        </p:spPr>
      </p:pic>
    </p:spTree>
    <p:extLst>
      <p:ext uri="{BB962C8B-B14F-4D97-AF65-F5344CB8AC3E}">
        <p14:creationId xmlns:p14="http://schemas.microsoft.com/office/powerpoint/2010/main" val="35561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24DF-735C-44AC-8C92-711C8CACBB0D}"/>
              </a:ext>
            </a:extLst>
          </p:cNvPr>
          <p:cNvSpPr>
            <a:spLocks noGrp="1"/>
          </p:cNvSpPr>
          <p:nvPr>
            <p:ph type="title"/>
          </p:nvPr>
        </p:nvSpPr>
        <p:spPr/>
        <p:txBody>
          <a:bodyPr/>
          <a:lstStyle/>
          <a:p>
            <a:pPr algn="ctr"/>
            <a:r>
              <a:rPr lang="en-US" dirty="0"/>
              <a:t>DATASET PLATFORM</a:t>
            </a:r>
          </a:p>
        </p:txBody>
      </p:sp>
      <p:pic>
        <p:nvPicPr>
          <p:cNvPr id="5" name="Content Placeholder 4">
            <a:extLst>
              <a:ext uri="{FF2B5EF4-FFF2-40B4-BE49-F238E27FC236}">
                <a16:creationId xmlns:a16="http://schemas.microsoft.com/office/drawing/2014/main" id="{102DEC71-14CE-4370-8041-54786E1FB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316" y="2327275"/>
            <a:ext cx="5608684" cy="4097088"/>
          </a:xfrm>
        </p:spPr>
      </p:pic>
      <p:pic>
        <p:nvPicPr>
          <p:cNvPr id="11" name="Picture 10">
            <a:extLst>
              <a:ext uri="{FF2B5EF4-FFF2-40B4-BE49-F238E27FC236}">
                <a16:creationId xmlns:a16="http://schemas.microsoft.com/office/drawing/2014/main" id="{847DC020-0CAA-431C-B3F2-2DA00B5B5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327275"/>
            <a:ext cx="5608683" cy="4097088"/>
          </a:xfrm>
          <a:prstGeom prst="rect">
            <a:avLst/>
          </a:prstGeom>
        </p:spPr>
      </p:pic>
    </p:spTree>
    <p:extLst>
      <p:ext uri="{BB962C8B-B14F-4D97-AF65-F5344CB8AC3E}">
        <p14:creationId xmlns:p14="http://schemas.microsoft.com/office/powerpoint/2010/main" val="2535831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230</TotalTime>
  <Words>328</Words>
  <Application>Microsoft Macintosh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Ion Boardroom</vt:lpstr>
      <vt:lpstr>Analyzing the Analyzer</vt:lpstr>
      <vt:lpstr>Overview</vt:lpstr>
      <vt:lpstr>Our Dataset !!</vt:lpstr>
      <vt:lpstr>RESPONDENTS BY CATEGORY</vt:lpstr>
      <vt:lpstr>HIGHEST SALARY VS COMPENSATION</vt:lpstr>
      <vt:lpstr>AGE DISTRIBUTION</vt:lpstr>
      <vt:lpstr>PROFESSION AND COMPENSATION</vt:lpstr>
      <vt:lpstr>MACHINE LEARNING !!</vt:lpstr>
      <vt:lpstr>DATASET PLATFORM</vt:lpstr>
      <vt:lpstr>CHALLENGES IN DATA SCIENCE</vt:lpstr>
      <vt:lpstr>JOB SATISFACTION</vt:lpstr>
      <vt:lpstr>RECOMMENDED LANGUAGES</vt:lpstr>
      <vt:lpstr>PYTHON VS R</vt:lpstr>
      <vt:lpstr>FREQUENTLY USED LIBRARIES</vt:lpstr>
      <vt:lpstr>CODERS BY COUNTRY</vt:lpstr>
      <vt:lpstr>PLATFORMS</vt:lpstr>
      <vt:lpstr>VISUALIZATION</vt:lpstr>
      <vt:lpstr>WHAT SHOULD YOUR RESUME INCLUDE??!!</vt:lpstr>
      <vt:lpstr>PREDICTIVE MODELLING</vt:lpstr>
      <vt:lpstr>ROC CURVE</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Analyzer</dc:title>
  <dc:creator>Harshal Patel</dc:creator>
  <cp:lastModifiedBy>Nikitha Chandrashekaraiah Reddy</cp:lastModifiedBy>
  <cp:revision>31</cp:revision>
  <dcterms:created xsi:type="dcterms:W3CDTF">2018-05-01T14:49:23Z</dcterms:created>
  <dcterms:modified xsi:type="dcterms:W3CDTF">2018-05-01T21:09:20Z</dcterms:modified>
</cp:coreProperties>
</file>