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10"/>
  </p:notesMasterIdLst>
  <p:sldIdLst>
    <p:sldId id="256" r:id="rId2"/>
    <p:sldId id="266" r:id="rId3"/>
    <p:sldId id="264" r:id="rId4"/>
    <p:sldId id="259" r:id="rId5"/>
    <p:sldId id="260" r:id="rId6"/>
    <p:sldId id="261" r:id="rId7"/>
    <p:sldId id="263"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87"/>
    <p:restoredTop sz="94760"/>
  </p:normalViewPr>
  <p:slideViewPr>
    <p:cSldViewPr snapToGrid="0">
      <p:cViewPr varScale="1">
        <p:scale>
          <a:sx n="113" d="100"/>
          <a:sy n="113" d="100"/>
        </p:scale>
        <p:origin x="81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C45874-8531-444B-B705-3EEF078EA82D}" type="datetimeFigureOut">
              <a:rPr lang="en-US" smtClean="0"/>
              <a:t>1/26/24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33C711-AB39-6D44-8FD8-664AA1E0FE54}" type="slidenum">
              <a:rPr lang="en-US" smtClean="0"/>
              <a:t>‹#›</a:t>
            </a:fld>
            <a:endParaRPr lang="en-US"/>
          </a:p>
        </p:txBody>
      </p:sp>
    </p:spTree>
    <p:extLst>
      <p:ext uri="{BB962C8B-B14F-4D97-AF65-F5344CB8AC3E}">
        <p14:creationId xmlns:p14="http://schemas.microsoft.com/office/powerpoint/2010/main" val="4237619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33C711-AB39-6D44-8FD8-664AA1E0FE54}" type="slidenum">
              <a:rPr lang="en-US" smtClean="0"/>
              <a:t>1</a:t>
            </a:fld>
            <a:endParaRPr lang="en-US"/>
          </a:p>
        </p:txBody>
      </p:sp>
    </p:spTree>
    <p:extLst>
      <p:ext uri="{BB962C8B-B14F-4D97-AF65-F5344CB8AC3E}">
        <p14:creationId xmlns:p14="http://schemas.microsoft.com/office/powerpoint/2010/main" val="3669733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33C711-AB39-6D44-8FD8-664AA1E0FE54}" type="slidenum">
              <a:rPr lang="en-US" smtClean="0"/>
              <a:t>8</a:t>
            </a:fld>
            <a:endParaRPr lang="en-US"/>
          </a:p>
        </p:txBody>
      </p:sp>
    </p:spTree>
    <p:extLst>
      <p:ext uri="{BB962C8B-B14F-4D97-AF65-F5344CB8AC3E}">
        <p14:creationId xmlns:p14="http://schemas.microsoft.com/office/powerpoint/2010/main" val="463570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1/26/24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64952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5211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1/26/24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0589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1/26/24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7187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1/26/24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895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4743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905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67598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8239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1/26/24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54440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1/26/24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2633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1/26/24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6636226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hf sldNum="0" hdr="0" ftr="0" dt="0"/>
  <p:txStyles>
    <p:title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 name="Rectangle 157">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0" name="Rectangle 15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33E6BBD-B07E-2C2C-B619-4A259646309E}"/>
              </a:ext>
            </a:extLst>
          </p:cNvPr>
          <p:cNvSpPr>
            <a:spLocks noGrp="1"/>
          </p:cNvSpPr>
          <p:nvPr>
            <p:ph type="ctrTitle"/>
          </p:nvPr>
        </p:nvSpPr>
        <p:spPr>
          <a:xfrm>
            <a:off x="545088" y="633114"/>
            <a:ext cx="5172079" cy="3173522"/>
          </a:xfrm>
        </p:spPr>
        <p:txBody>
          <a:bodyPr vert="horz" lIns="91440" tIns="45720" rIns="91440" bIns="45720" rtlCol="0" anchor="ctr">
            <a:normAutofit/>
          </a:bodyPr>
          <a:lstStyle/>
          <a:p>
            <a:r>
              <a:rPr lang="en-US" sz="4800" b="1" kern="1200" cap="all" dirty="0">
                <a:solidFill>
                  <a:srgbClr val="FFFFFF"/>
                </a:solidFill>
                <a:latin typeface="Baloo Bhaijaan" panose="03080902040302020200" pitchFamily="66" charset="-78"/>
                <a:cs typeface="Baloo Bhaijaan" panose="03080902040302020200" pitchFamily="66" charset="-78"/>
              </a:rPr>
              <a:t>PORTAGE APL </a:t>
            </a:r>
          </a:p>
        </p:txBody>
      </p:sp>
      <p:sp>
        <p:nvSpPr>
          <p:cNvPr id="3" name="Subtitle 2">
            <a:extLst>
              <a:ext uri="{FF2B5EF4-FFF2-40B4-BE49-F238E27FC236}">
                <a16:creationId xmlns:a16="http://schemas.microsoft.com/office/drawing/2014/main" id="{12682F30-E754-B64B-2D11-BDFE545CCDEB}"/>
              </a:ext>
            </a:extLst>
          </p:cNvPr>
          <p:cNvSpPr>
            <a:spLocks noGrp="1"/>
          </p:cNvSpPr>
          <p:nvPr>
            <p:ph type="subTitle" idx="1"/>
          </p:nvPr>
        </p:nvSpPr>
        <p:spPr>
          <a:xfrm>
            <a:off x="638621" y="3429000"/>
            <a:ext cx="3511233" cy="2457834"/>
          </a:xfrm>
        </p:spPr>
        <p:txBody>
          <a:bodyPr vert="horz" lIns="91440" tIns="45720" rIns="91440" bIns="45720" rtlCol="0" anchor="t">
            <a:normAutofit fontScale="25000" lnSpcReduction="20000"/>
          </a:bodyPr>
          <a:lstStyle/>
          <a:p>
            <a:pPr>
              <a:lnSpc>
                <a:spcPct val="100000"/>
              </a:lnSpc>
            </a:pPr>
            <a:r>
              <a:rPr lang="en-US" sz="9600" b="1" dirty="0">
                <a:solidFill>
                  <a:srgbClr val="FFFFFF">
                    <a:alpha val="75000"/>
                  </a:srgbClr>
                </a:solidFill>
                <a:latin typeface="Baloo Bhaijaan" panose="03080902040302020200" pitchFamily="66" charset="-78"/>
                <a:cs typeface="Baloo Bhaijaan" panose="03080902040302020200" pitchFamily="66" charset="-78"/>
              </a:rPr>
              <a:t>GROUP 14:</a:t>
            </a:r>
          </a:p>
          <a:p>
            <a:pPr>
              <a:lnSpc>
                <a:spcPct val="100000"/>
              </a:lnSpc>
              <a:buFont typeface="Wingdings 2" panose="05020102010507070707" pitchFamily="18" charset="2"/>
              <a:buChar char=""/>
            </a:pPr>
            <a:r>
              <a:rPr lang="en-US" sz="9600" b="1" dirty="0">
                <a:solidFill>
                  <a:srgbClr val="FFFFFF">
                    <a:alpha val="75000"/>
                  </a:srgbClr>
                </a:solidFill>
                <a:latin typeface="Baloo Bhaijaan" panose="03080902040302020200" pitchFamily="66" charset="-78"/>
                <a:cs typeface="Baloo Bhaijaan" panose="03080902040302020200" pitchFamily="66" charset="-78"/>
              </a:rPr>
              <a:t>NIKITHA CHIGURUPATI</a:t>
            </a:r>
          </a:p>
          <a:p>
            <a:pPr>
              <a:lnSpc>
                <a:spcPct val="100000"/>
              </a:lnSpc>
              <a:buFont typeface="Wingdings 2" panose="05020102010507070707" pitchFamily="18" charset="2"/>
              <a:buChar char=""/>
            </a:pPr>
            <a:r>
              <a:rPr lang="en-US" sz="9600" b="1" dirty="0">
                <a:solidFill>
                  <a:srgbClr val="FFFFFF">
                    <a:alpha val="75000"/>
                  </a:srgbClr>
                </a:solidFill>
                <a:latin typeface="Baloo Bhaijaan" panose="03080902040302020200" pitchFamily="66" charset="-78"/>
                <a:cs typeface="Baloo Bhaijaan" panose="03080902040302020200" pitchFamily="66" charset="-78"/>
              </a:rPr>
              <a:t>GAYATHRI YENIGALLA</a:t>
            </a:r>
          </a:p>
          <a:p>
            <a:pPr>
              <a:lnSpc>
                <a:spcPct val="100000"/>
              </a:lnSpc>
              <a:buFont typeface="Wingdings 2" panose="05020102010507070707" pitchFamily="18" charset="2"/>
              <a:buChar char=""/>
            </a:pPr>
            <a:r>
              <a:rPr lang="en-US" sz="9600" b="1" dirty="0">
                <a:solidFill>
                  <a:srgbClr val="FFFFFF">
                    <a:alpha val="75000"/>
                  </a:srgbClr>
                </a:solidFill>
                <a:latin typeface="Baloo Bhaijaan" panose="03080902040302020200" pitchFamily="66" charset="-78"/>
                <a:cs typeface="Baloo Bhaijaan" panose="03080902040302020200" pitchFamily="66" charset="-78"/>
              </a:rPr>
              <a:t>RAJEEV VARMA</a:t>
            </a:r>
          </a:p>
          <a:p>
            <a:pPr>
              <a:lnSpc>
                <a:spcPct val="100000"/>
              </a:lnSpc>
              <a:buFont typeface="Wingdings 2" panose="05020102010507070707" pitchFamily="18" charset="2"/>
              <a:buChar char=""/>
            </a:pPr>
            <a:r>
              <a:rPr lang="en-US" sz="9600" b="1" dirty="0">
                <a:solidFill>
                  <a:srgbClr val="FFFFFF">
                    <a:alpha val="75000"/>
                  </a:srgbClr>
                </a:solidFill>
                <a:latin typeface="Baloo Bhaijaan" panose="03080902040302020200" pitchFamily="66" charset="-78"/>
                <a:cs typeface="Baloo Bhaijaan" panose="03080902040302020200" pitchFamily="66" charset="-78"/>
              </a:rPr>
              <a:t>SAI KIRAN</a:t>
            </a:r>
          </a:p>
          <a:p>
            <a:pPr>
              <a:lnSpc>
                <a:spcPct val="100000"/>
              </a:lnSpc>
              <a:buFont typeface="Wingdings 2" panose="05020102010507070707" pitchFamily="18" charset="2"/>
              <a:buChar char=""/>
            </a:pPr>
            <a:endParaRPr lang="en-US" sz="700" dirty="0">
              <a:solidFill>
                <a:srgbClr val="FFFFFF">
                  <a:alpha val="75000"/>
                </a:srgbClr>
              </a:solidFill>
            </a:endParaRPr>
          </a:p>
        </p:txBody>
      </p:sp>
      <p:sp>
        <p:nvSpPr>
          <p:cNvPr id="162" name="Rectangle 16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 name="Picture 5" descr="A group of cats and a dog&#10;&#10;Description automatically generated">
            <a:extLst>
              <a:ext uri="{FF2B5EF4-FFF2-40B4-BE49-F238E27FC236}">
                <a16:creationId xmlns:a16="http://schemas.microsoft.com/office/drawing/2014/main" id="{379433BB-6A9A-6E12-681E-0CE5F9F36759}"/>
              </a:ext>
            </a:extLst>
          </p:cNvPr>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6262254" y="1518397"/>
            <a:ext cx="5478191" cy="4560926"/>
          </a:xfrm>
          <a:prstGeom prst="rect">
            <a:avLst/>
          </a:prstGeom>
        </p:spPr>
      </p:pic>
    </p:spTree>
    <p:extLst>
      <p:ext uri="{BB962C8B-B14F-4D97-AF65-F5344CB8AC3E}">
        <p14:creationId xmlns:p14="http://schemas.microsoft.com/office/powerpoint/2010/main" val="8683703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3358"/>
    </mc:Choice>
    <mc:Fallback xmlns="">
      <p:transition spd="slow" advTm="1335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Rectangle 166">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9" name="Rectangle 168">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33E6BBD-B07E-2C2C-B619-4A259646309E}"/>
              </a:ext>
            </a:extLst>
          </p:cNvPr>
          <p:cNvSpPr>
            <a:spLocks noGrp="1"/>
          </p:cNvSpPr>
          <p:nvPr>
            <p:ph type="ctrTitle"/>
          </p:nvPr>
        </p:nvSpPr>
        <p:spPr>
          <a:xfrm>
            <a:off x="424260" y="938676"/>
            <a:ext cx="3511233" cy="3779995"/>
          </a:xfrm>
        </p:spPr>
        <p:txBody>
          <a:bodyPr vert="horz" lIns="91440" tIns="45720" rIns="91440" bIns="45720" rtlCol="0" anchor="ctr">
            <a:noAutofit/>
          </a:bodyPr>
          <a:lstStyle/>
          <a:p>
            <a:r>
              <a:rPr lang="en-US" sz="2800" dirty="0">
                <a:solidFill>
                  <a:srgbClr val="FFFFFF"/>
                </a:solidFill>
                <a:latin typeface="Baloo Bhaijaan" panose="03080902040302020200" pitchFamily="66" charset="-78"/>
                <a:cs typeface="Baloo Bhaijaan" panose="03080902040302020200" pitchFamily="66" charset="-78"/>
              </a:rPr>
              <a:t>BRINGING PETS AND PEOPLE TOGETHER:</a:t>
            </a:r>
            <a:br>
              <a:rPr lang="en-US" sz="2400" dirty="0">
                <a:solidFill>
                  <a:srgbClr val="FFFFFF"/>
                </a:solidFill>
                <a:latin typeface="Baloo Bhaijaan" panose="03080902040302020200" pitchFamily="66" charset="-78"/>
                <a:cs typeface="Baloo Bhaijaan" panose="03080902040302020200" pitchFamily="66" charset="-78"/>
              </a:rPr>
            </a:br>
            <a:br>
              <a:rPr lang="en-US" sz="2400" dirty="0">
                <a:solidFill>
                  <a:srgbClr val="FFFFFF"/>
                </a:solidFill>
                <a:latin typeface="Baloo Bhaijaan" panose="03080902040302020200" pitchFamily="66" charset="-78"/>
                <a:cs typeface="Baloo Bhaijaan" panose="03080902040302020200" pitchFamily="66" charset="-78"/>
              </a:rPr>
            </a:br>
            <a:br>
              <a:rPr lang="en-US" sz="1600" dirty="0">
                <a:solidFill>
                  <a:srgbClr val="FFFFFF"/>
                </a:solidFill>
                <a:latin typeface="Baloo Bhaijaan" panose="03080902040302020200" pitchFamily="66" charset="-78"/>
                <a:cs typeface="Baloo Bhaijaan" panose="03080902040302020200" pitchFamily="66" charset="-78"/>
              </a:rPr>
            </a:br>
            <a:br>
              <a:rPr lang="en-US" sz="1600" dirty="0">
                <a:solidFill>
                  <a:srgbClr val="FFFFFF"/>
                </a:solidFill>
                <a:latin typeface="Baloo Bhaijaan" panose="03080902040302020200" pitchFamily="66" charset="-78"/>
                <a:cs typeface="Baloo Bhaijaan" panose="03080902040302020200" pitchFamily="66" charset="-78"/>
              </a:rPr>
            </a:br>
            <a:r>
              <a:rPr lang="en-US" sz="1800" dirty="0">
                <a:solidFill>
                  <a:srgbClr val="FFFFFF"/>
                </a:solidFill>
                <a:latin typeface="Calibri" panose="020F0502020204030204" pitchFamily="34" charset="0"/>
                <a:cs typeface="Calibri" panose="020F0502020204030204" pitchFamily="34" charset="0"/>
              </a:rPr>
              <a:t>T</a:t>
            </a:r>
            <a:r>
              <a:rPr lang="en-US" sz="1800" cap="none" dirty="0">
                <a:solidFill>
                  <a:srgbClr val="FFFFFF"/>
                </a:solidFill>
                <a:latin typeface="Calibri" panose="020F0502020204030204" pitchFamily="34" charset="0"/>
                <a:cs typeface="Calibri" panose="020F0502020204030204" pitchFamily="34" charset="0"/>
              </a:rPr>
              <a:t>he dashboard provides a clear picture of the shelter's adoption efforts and the progress made in saving the lives of animals in need.</a:t>
            </a:r>
            <a:br>
              <a:rPr lang="en-US" sz="1800" cap="none" dirty="0">
                <a:solidFill>
                  <a:srgbClr val="FFFFFF"/>
                </a:solidFill>
                <a:latin typeface="Calibri" panose="020F0502020204030204" pitchFamily="34" charset="0"/>
                <a:cs typeface="Calibri" panose="020F0502020204030204" pitchFamily="34" charset="0"/>
              </a:rPr>
            </a:br>
            <a:br>
              <a:rPr lang="en-US" sz="1800" cap="none" dirty="0">
                <a:solidFill>
                  <a:srgbClr val="FFFFFF"/>
                </a:solidFill>
                <a:latin typeface="Calibri" panose="020F0502020204030204" pitchFamily="34" charset="0"/>
                <a:cs typeface="Calibri" panose="020F0502020204030204" pitchFamily="34" charset="0"/>
              </a:rPr>
            </a:br>
            <a:br>
              <a:rPr lang="en-US" sz="1800" cap="none" dirty="0">
                <a:solidFill>
                  <a:srgbClr val="FFFFFF"/>
                </a:solidFill>
                <a:latin typeface="Calibri" panose="020F0502020204030204" pitchFamily="34" charset="0"/>
                <a:cs typeface="Calibri" panose="020F0502020204030204" pitchFamily="34" charset="0"/>
              </a:rPr>
            </a:br>
            <a:br>
              <a:rPr lang="en-US" sz="1800" cap="none" dirty="0">
                <a:solidFill>
                  <a:srgbClr val="FFFFFF"/>
                </a:solidFill>
                <a:latin typeface="Calibri" panose="020F0502020204030204" pitchFamily="34" charset="0"/>
                <a:cs typeface="Calibri" panose="020F0502020204030204" pitchFamily="34" charset="0"/>
              </a:rPr>
            </a:br>
            <a:br>
              <a:rPr lang="en-US" sz="1800" cap="none" dirty="0">
                <a:solidFill>
                  <a:srgbClr val="FFFFFF"/>
                </a:solidFill>
                <a:latin typeface="Calibri" panose="020F0502020204030204" pitchFamily="34" charset="0"/>
                <a:cs typeface="Calibri" panose="020F0502020204030204" pitchFamily="34" charset="0"/>
              </a:rPr>
            </a:br>
            <a:endParaRPr lang="en-US" sz="1600" b="1" kern="1200" cap="all" dirty="0">
              <a:solidFill>
                <a:srgbClr val="FFFFFF"/>
              </a:solidFill>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12682F30-E754-B64B-2D11-BDFE545CCDEB}"/>
              </a:ext>
            </a:extLst>
          </p:cNvPr>
          <p:cNvSpPr>
            <a:spLocks noGrp="1"/>
          </p:cNvSpPr>
          <p:nvPr>
            <p:ph type="subTitle" idx="1"/>
          </p:nvPr>
        </p:nvSpPr>
        <p:spPr>
          <a:xfrm>
            <a:off x="638621" y="3799840"/>
            <a:ext cx="3511233" cy="2086994"/>
          </a:xfrm>
        </p:spPr>
        <p:txBody>
          <a:bodyPr vert="horz" lIns="91440" tIns="45720" rIns="91440" bIns="45720" rtlCol="0" anchor="t">
            <a:normAutofit/>
          </a:bodyPr>
          <a:lstStyle/>
          <a:p>
            <a:pPr>
              <a:lnSpc>
                <a:spcPct val="100000"/>
              </a:lnSpc>
            </a:pPr>
            <a:endParaRPr lang="en-US" sz="700" dirty="0">
              <a:solidFill>
                <a:srgbClr val="FFFFFF">
                  <a:alpha val="75000"/>
                </a:srgbClr>
              </a:solidFill>
            </a:endParaRPr>
          </a:p>
        </p:txBody>
      </p:sp>
      <p:sp>
        <p:nvSpPr>
          <p:cNvPr id="171" name="Rectangle 170">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8" name="Picture 7" descr="A screenshot of a computer&#10;&#10;Description automatically generated with low confidence">
            <a:extLst>
              <a:ext uri="{FF2B5EF4-FFF2-40B4-BE49-F238E27FC236}">
                <a16:creationId xmlns:a16="http://schemas.microsoft.com/office/drawing/2014/main" id="{3BEE1675-8DA4-0AA3-F660-527749DB6506}"/>
              </a:ext>
            </a:extLst>
          </p:cNvPr>
          <p:cNvPicPr>
            <a:picLocks noChangeAspect="1"/>
          </p:cNvPicPr>
          <p:nvPr/>
        </p:nvPicPr>
        <p:blipFill>
          <a:blip r:embed="rId2"/>
          <a:stretch>
            <a:fillRect/>
          </a:stretch>
        </p:blipFill>
        <p:spPr>
          <a:xfrm>
            <a:off x="4359753" y="548639"/>
            <a:ext cx="7483014" cy="5461856"/>
          </a:xfrm>
          <a:prstGeom prst="rect">
            <a:avLst/>
          </a:prstGeom>
        </p:spPr>
      </p:pic>
    </p:spTree>
    <p:extLst>
      <p:ext uri="{BB962C8B-B14F-4D97-AF65-F5344CB8AC3E}">
        <p14:creationId xmlns:p14="http://schemas.microsoft.com/office/powerpoint/2010/main" val="25630598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8588"/>
    </mc:Choice>
    <mc:Fallback xmlns="">
      <p:transition spd="slow" advTm="1858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2" name="Rectangle 21">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001ECD7-24C9-CA66-A452-92BE57CE236F}"/>
              </a:ext>
            </a:extLst>
          </p:cNvPr>
          <p:cNvSpPr>
            <a:spLocks noGrp="1"/>
          </p:cNvSpPr>
          <p:nvPr>
            <p:ph type="title"/>
          </p:nvPr>
        </p:nvSpPr>
        <p:spPr>
          <a:xfrm>
            <a:off x="382575" y="114054"/>
            <a:ext cx="4801061" cy="4851726"/>
          </a:xfrm>
        </p:spPr>
        <p:txBody>
          <a:bodyPr vert="horz" lIns="91440" tIns="45720" rIns="91440" bIns="45720" rtlCol="0" anchor="ctr">
            <a:normAutofit/>
          </a:bodyPr>
          <a:lstStyle/>
          <a:p>
            <a:r>
              <a:rPr lang="en-US" sz="2400" dirty="0">
                <a:solidFill>
                  <a:srgbClr val="FFFFFF"/>
                </a:solidFill>
                <a:latin typeface="Baloo Bhaijaan" panose="03080902040302020200" pitchFamily="66" charset="-78"/>
                <a:cs typeface="Baloo Bhaijaan" panose="03080902040302020200" pitchFamily="66" charset="-78"/>
              </a:rPr>
              <a:t>PAWSITIVELY IMPACTFUL : TRACKING ADOPTION EFFORTS</a:t>
            </a:r>
            <a:br>
              <a:rPr lang="en-US" sz="2800" dirty="0">
                <a:solidFill>
                  <a:srgbClr val="FFFFFF"/>
                </a:solidFill>
                <a:latin typeface="Baloo Bhaijaan" panose="03080902040302020200" pitchFamily="66" charset="-78"/>
                <a:cs typeface="Baloo Bhaijaan" panose="03080902040302020200" pitchFamily="66" charset="-78"/>
              </a:rPr>
            </a:br>
            <a:br>
              <a:rPr lang="en-US" sz="2800" dirty="0">
                <a:solidFill>
                  <a:srgbClr val="FFFFFF"/>
                </a:solidFill>
                <a:latin typeface="Baloo Bhaijaan" panose="03080902040302020200" pitchFamily="66" charset="-78"/>
                <a:cs typeface="Baloo Bhaijaan" panose="03080902040302020200" pitchFamily="66" charset="-78"/>
              </a:rPr>
            </a:br>
            <a:br>
              <a:rPr lang="en-US" sz="2800" dirty="0">
                <a:solidFill>
                  <a:srgbClr val="FFFFFF"/>
                </a:solidFill>
                <a:latin typeface="Baloo Bhaijaan" panose="03080902040302020200" pitchFamily="66" charset="-78"/>
                <a:cs typeface="Baloo Bhaijaan" panose="03080902040302020200" pitchFamily="66" charset="-78"/>
              </a:rPr>
            </a:br>
            <a:br>
              <a:rPr lang="en-US" sz="1600" cap="none" dirty="0">
                <a:solidFill>
                  <a:srgbClr val="FFFFFF"/>
                </a:solidFill>
                <a:latin typeface="Baloo Bhaijaan" panose="03080902040302020200" pitchFamily="66" charset="-78"/>
                <a:cs typeface="Baloo Bhaijaan" panose="03080902040302020200" pitchFamily="66" charset="-78"/>
              </a:rPr>
            </a:br>
            <a:r>
              <a:rPr lang="en-US" sz="1600" b="1" cap="none" dirty="0">
                <a:solidFill>
                  <a:srgbClr val="FFFFFF"/>
                </a:solidFill>
                <a:latin typeface="Calibri" panose="020F0502020204030204" pitchFamily="34" charset="0"/>
                <a:cs typeface="Calibri" panose="020F0502020204030204" pitchFamily="34" charset="0"/>
              </a:rPr>
              <a:t>The data on ready-for-adoption animals also gives potential adopters an idea of the variety of animals available and </a:t>
            </a:r>
            <a:r>
              <a:rPr lang="en-US" sz="1800" cap="none" dirty="0">
                <a:latin typeface="Calibri" panose="020F0502020204030204" pitchFamily="34" charset="0"/>
                <a:cs typeface="Times New Roman" panose="02020603050405020304" pitchFamily="18" charset="0"/>
              </a:rPr>
              <a:t>the</a:t>
            </a:r>
            <a:r>
              <a:rPr lang="en-US" sz="1600" b="1" cap="none" dirty="0">
                <a:solidFill>
                  <a:srgbClr val="FFFFFF"/>
                </a:solidFill>
                <a:latin typeface="Calibri" panose="020F0502020204030204" pitchFamily="34" charset="0"/>
                <a:cs typeface="Calibri" panose="020F0502020204030204" pitchFamily="34" charset="0"/>
              </a:rPr>
              <a:t> opportunity to find a loving companion </a:t>
            </a:r>
            <a:r>
              <a:rPr lang="en-US" sz="1800" cap="none" dirty="0">
                <a:solidFill>
                  <a:schemeClr val="tx1"/>
                </a:solidFill>
                <a:latin typeface="Calibri" panose="020F0502020204030204" pitchFamily="34" charset="0"/>
                <a:cs typeface="Times New Roman" panose="02020603050405020304" pitchFamily="18" charset="0"/>
              </a:rPr>
              <a:t>that</a:t>
            </a:r>
            <a:r>
              <a:rPr lang="en-US" sz="1600" b="1" cap="none" dirty="0">
                <a:solidFill>
                  <a:srgbClr val="FFFFFF"/>
                </a:solidFill>
                <a:latin typeface="Calibri" panose="020F0502020204030204" pitchFamily="34" charset="0"/>
                <a:cs typeface="Calibri" panose="020F0502020204030204" pitchFamily="34" charset="0"/>
              </a:rPr>
              <a:t> fits their lifestyle.</a:t>
            </a:r>
            <a:br>
              <a:rPr lang="en-US" sz="1600" cap="none" dirty="0">
                <a:solidFill>
                  <a:srgbClr val="FFFFFF"/>
                </a:solidFill>
                <a:latin typeface="Baloo Bhaijaan" panose="03080902040302020200" pitchFamily="66" charset="-78"/>
                <a:cs typeface="Baloo Bhaijaan" panose="03080902040302020200" pitchFamily="66" charset="-78"/>
              </a:rPr>
            </a:br>
            <a:r>
              <a:rPr lang="en-US" sz="1600" cap="none" dirty="0">
                <a:solidFill>
                  <a:srgbClr val="FFFFFF"/>
                </a:solidFill>
                <a:latin typeface="Baloo Bhaijaan" panose="03080902040302020200" pitchFamily="66" charset="-78"/>
                <a:cs typeface="Baloo Bhaijaan" panose="03080902040302020200" pitchFamily="66" charset="-78"/>
              </a:rPr>
              <a:t> </a:t>
            </a:r>
            <a:endParaRPr lang="en-US" sz="2800" dirty="0">
              <a:solidFill>
                <a:srgbClr val="FFFFFF"/>
              </a:solidFill>
              <a:latin typeface="Baloo Bhaijaan" panose="03080902040302020200" pitchFamily="66" charset="-78"/>
              <a:cs typeface="Baloo Bhaijaan" panose="03080902040302020200" pitchFamily="66" charset="-78"/>
            </a:endParaRPr>
          </a:p>
        </p:txBody>
      </p:sp>
      <p:sp>
        <p:nvSpPr>
          <p:cNvPr id="24" name="Rectangle 23">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TextBox 6">
            <a:extLst>
              <a:ext uri="{FF2B5EF4-FFF2-40B4-BE49-F238E27FC236}">
                <a16:creationId xmlns:a16="http://schemas.microsoft.com/office/drawing/2014/main" id="{D1FBEE2D-4BCA-BEC9-75FF-38358A8C791C}"/>
              </a:ext>
            </a:extLst>
          </p:cNvPr>
          <p:cNvSpPr txBox="1"/>
          <p:nvPr/>
        </p:nvSpPr>
        <p:spPr>
          <a:xfrm>
            <a:off x="8215745" y="3186817"/>
            <a:ext cx="184731" cy="369332"/>
          </a:xfrm>
          <a:prstGeom prst="rect">
            <a:avLst/>
          </a:prstGeom>
          <a:noFill/>
        </p:spPr>
        <p:txBody>
          <a:bodyPr wrap="none" rtlCol="0">
            <a:spAutoFit/>
          </a:bodyPr>
          <a:lstStyle/>
          <a:p>
            <a:endParaRPr lang="en-US" dirty="0"/>
          </a:p>
        </p:txBody>
      </p:sp>
      <p:pic>
        <p:nvPicPr>
          <p:cNvPr id="6" name="Picture 5" descr="A screenshot of a cell phone&#10;&#10;Description automatically generated with low confidence">
            <a:extLst>
              <a:ext uri="{FF2B5EF4-FFF2-40B4-BE49-F238E27FC236}">
                <a16:creationId xmlns:a16="http://schemas.microsoft.com/office/drawing/2014/main" id="{323626C4-F99F-DEC2-E1EB-4D82C1988F16}"/>
              </a:ext>
            </a:extLst>
          </p:cNvPr>
          <p:cNvPicPr>
            <a:picLocks noChangeAspect="1"/>
          </p:cNvPicPr>
          <p:nvPr/>
        </p:nvPicPr>
        <p:blipFill>
          <a:blip r:embed="rId2"/>
          <a:stretch>
            <a:fillRect/>
          </a:stretch>
        </p:blipFill>
        <p:spPr>
          <a:xfrm>
            <a:off x="5289551" y="1148614"/>
            <a:ext cx="6519874" cy="2044700"/>
          </a:xfrm>
          <a:prstGeom prst="rect">
            <a:avLst/>
          </a:prstGeom>
        </p:spPr>
      </p:pic>
      <p:pic>
        <p:nvPicPr>
          <p:cNvPr id="9" name="Picture 8" descr="A screenshot of a cartoon cat&#10;&#10;Description automatically generated with low confidence">
            <a:extLst>
              <a:ext uri="{FF2B5EF4-FFF2-40B4-BE49-F238E27FC236}">
                <a16:creationId xmlns:a16="http://schemas.microsoft.com/office/drawing/2014/main" id="{0A2C5706-1650-2D4C-62E8-843E4673849C}"/>
              </a:ext>
            </a:extLst>
          </p:cNvPr>
          <p:cNvPicPr>
            <a:picLocks noChangeAspect="1"/>
          </p:cNvPicPr>
          <p:nvPr/>
        </p:nvPicPr>
        <p:blipFill>
          <a:blip r:embed="rId3"/>
          <a:stretch>
            <a:fillRect/>
          </a:stretch>
        </p:blipFill>
        <p:spPr>
          <a:xfrm>
            <a:off x="5289550" y="3556149"/>
            <a:ext cx="6519873" cy="1937150"/>
          </a:xfrm>
          <a:prstGeom prst="rect">
            <a:avLst/>
          </a:prstGeom>
        </p:spPr>
      </p:pic>
    </p:spTree>
    <p:extLst>
      <p:ext uri="{BB962C8B-B14F-4D97-AF65-F5344CB8AC3E}">
        <p14:creationId xmlns:p14="http://schemas.microsoft.com/office/powerpoint/2010/main" val="39290309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27160"/>
    </mc:Choice>
    <mc:Fallback xmlns="">
      <p:transition spd="slow" advTm="2716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 name="Rectangle 142">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5" name="Rectangle 144">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7" name="Rectangle 146">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9" name="Rectangle 148">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1" name="Rectangle 150">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53" name="Rectangle 152">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001ECD7-24C9-CA66-A452-92BE57CE236F}"/>
              </a:ext>
            </a:extLst>
          </p:cNvPr>
          <p:cNvSpPr>
            <a:spLocks noGrp="1"/>
          </p:cNvSpPr>
          <p:nvPr>
            <p:ph type="title"/>
          </p:nvPr>
        </p:nvSpPr>
        <p:spPr>
          <a:xfrm>
            <a:off x="301389" y="734424"/>
            <a:ext cx="4542142" cy="5389152"/>
          </a:xfrm>
        </p:spPr>
        <p:txBody>
          <a:bodyPr vert="horz" lIns="91440" tIns="45720" rIns="91440" bIns="45720" rtlCol="0" anchor="ctr">
            <a:normAutofit/>
          </a:bodyPr>
          <a:lstStyle/>
          <a:p>
            <a:r>
              <a:rPr lang="en-US" sz="2400" b="1" cap="none" dirty="0">
                <a:latin typeface="Baloo Bhaijaan" panose="03080902040302020200" pitchFamily="66" charset="-78"/>
                <a:cs typeface="Baloo Bhaijaan" panose="03080902040302020200" pitchFamily="66" charset="-78"/>
              </a:rPr>
              <a:t>SAVING THE FURRY FRIENDS: DUAL GRAPH OF RESCUES AND ADOPTIONS</a:t>
            </a:r>
            <a:br>
              <a:rPr lang="en-US" sz="2400" b="1" cap="none" dirty="0">
                <a:latin typeface="Baloo Bhaijaan" panose="03080902040302020200" pitchFamily="66" charset="-78"/>
                <a:cs typeface="Baloo Bhaijaan" panose="03080902040302020200" pitchFamily="66" charset="-78"/>
              </a:rPr>
            </a:br>
            <a:br>
              <a:rPr lang="en-US" sz="1800" cap="none" dirty="0">
                <a:latin typeface="Calibri" panose="020F0502020204030204" pitchFamily="34" charset="0"/>
                <a:cs typeface="Times New Roman" panose="02020603050405020304" pitchFamily="18" charset="0"/>
              </a:rPr>
            </a:br>
            <a:br>
              <a:rPr lang="en-US" sz="1800" cap="none" dirty="0">
                <a:latin typeface="Calibri" panose="020F0502020204030204" pitchFamily="34" charset="0"/>
                <a:cs typeface="Times New Roman" panose="02020603050405020304" pitchFamily="18" charset="0"/>
              </a:rPr>
            </a:br>
            <a:r>
              <a:rPr lang="en-US" sz="1800" cap="none" dirty="0">
                <a:latin typeface="Calibri" panose="020F0502020204030204" pitchFamily="34" charset="0"/>
                <a:cs typeface="Times New Roman" panose="02020603050405020304" pitchFamily="18" charset="0"/>
              </a:rPr>
              <a:t>I</a:t>
            </a:r>
            <a:r>
              <a:rPr lang="en-US" sz="1800" cap="none" dirty="0">
                <a:effectLst/>
                <a:latin typeface="Calibri" panose="020F0502020204030204" pitchFamily="34" charset="0"/>
                <a:ea typeface="Calibri" panose="020F0502020204030204" pitchFamily="34" charset="0"/>
                <a:cs typeface="Times New Roman" panose="02020603050405020304" pitchFamily="18" charset="0"/>
              </a:rPr>
              <a:t>f the number of adoptions is consistently high, it may indicate that the shelter has effective adoption policies and programs in place. </a:t>
            </a:r>
            <a:br>
              <a:rPr lang="en-US" sz="1800" cap="none" dirty="0">
                <a:effectLst/>
                <a:latin typeface="Calibri" panose="020F0502020204030204" pitchFamily="34" charset="0"/>
                <a:ea typeface="Calibri" panose="020F0502020204030204" pitchFamily="34" charset="0"/>
                <a:cs typeface="Times New Roman" panose="02020603050405020304" pitchFamily="18" charset="0"/>
              </a:rPr>
            </a:br>
            <a:br>
              <a:rPr lang="en-US" sz="1800" cap="none" dirty="0">
                <a:effectLst/>
                <a:latin typeface="Calibri" panose="020F0502020204030204" pitchFamily="34" charset="0"/>
                <a:ea typeface="Calibri" panose="020F0502020204030204" pitchFamily="34" charset="0"/>
                <a:cs typeface="Times New Roman" panose="02020603050405020304" pitchFamily="18" charset="0"/>
              </a:rPr>
            </a:br>
            <a:br>
              <a:rPr lang="en-US" sz="1800" cap="none" dirty="0">
                <a:effectLst/>
                <a:latin typeface="Calibri" panose="020F0502020204030204" pitchFamily="34" charset="0"/>
                <a:ea typeface="Calibri" panose="020F0502020204030204" pitchFamily="34" charset="0"/>
                <a:cs typeface="Times New Roman" panose="02020603050405020304" pitchFamily="18" charset="0"/>
              </a:rPr>
            </a:br>
            <a:r>
              <a:rPr lang="en-US" sz="1800" cap="none" dirty="0">
                <a:latin typeface="Calibri" panose="020F0502020204030204" pitchFamily="34" charset="0"/>
                <a:ea typeface="Calibri" panose="020F0502020204030204" pitchFamily="34" charset="0"/>
                <a:cs typeface="Times New Roman" panose="02020603050405020304" pitchFamily="18" charset="0"/>
              </a:rPr>
              <a:t>I</a:t>
            </a:r>
            <a:r>
              <a:rPr lang="en-US" sz="1800" cap="none" dirty="0">
                <a:effectLst/>
                <a:latin typeface="Calibri" panose="020F0502020204030204" pitchFamily="34" charset="0"/>
                <a:ea typeface="Calibri" panose="020F0502020204030204" pitchFamily="34" charset="0"/>
                <a:cs typeface="Times New Roman" panose="02020603050405020304" pitchFamily="18" charset="0"/>
              </a:rPr>
              <a:t>f the number of adoptions is low, it may suggest that the shelter needs to improve its adoption strategies, such as by increasing public awareness or offering incentives for adoption.</a:t>
            </a:r>
            <a:br>
              <a:rPr lang="en-US" sz="1800" cap="none" dirty="0">
                <a:effectLst/>
                <a:latin typeface="Calibri" panose="020F0502020204030204" pitchFamily="34" charset="0"/>
                <a:ea typeface="Calibri" panose="020F0502020204030204" pitchFamily="34" charset="0"/>
                <a:cs typeface="Times New Roman" panose="02020603050405020304" pitchFamily="18" charset="0"/>
              </a:rPr>
            </a:br>
            <a:br>
              <a:rPr lang="en-US" sz="1800" cap="none" dirty="0">
                <a:effectLst/>
                <a:latin typeface="Calibri" panose="020F0502020204030204" pitchFamily="34" charset="0"/>
                <a:ea typeface="Calibri" panose="020F0502020204030204" pitchFamily="34" charset="0"/>
                <a:cs typeface="Times New Roman" panose="02020603050405020304" pitchFamily="18" charset="0"/>
              </a:rPr>
            </a:br>
            <a:r>
              <a:rPr lang="en-US" sz="1800" cap="none" dirty="0">
                <a:effectLst/>
                <a:latin typeface="Calibri" panose="020F0502020204030204" pitchFamily="34" charset="0"/>
                <a:ea typeface="Calibri" panose="020F0502020204030204" pitchFamily="34" charset="0"/>
                <a:cs typeface="Times New Roman" panose="02020603050405020304" pitchFamily="18" charset="0"/>
              </a:rPr>
              <a:t> </a:t>
            </a:r>
            <a:endParaRPr lang="en-US" sz="3600" dirty="0">
              <a:solidFill>
                <a:srgbClr val="FFFFFF"/>
              </a:solidFill>
            </a:endParaRPr>
          </a:p>
        </p:txBody>
      </p:sp>
      <p:sp>
        <p:nvSpPr>
          <p:cNvPr id="155" name="Rectangle 154">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TextBox 6">
            <a:extLst>
              <a:ext uri="{FF2B5EF4-FFF2-40B4-BE49-F238E27FC236}">
                <a16:creationId xmlns:a16="http://schemas.microsoft.com/office/drawing/2014/main" id="{D1FBEE2D-4BCA-BEC9-75FF-38358A8C791C}"/>
              </a:ext>
            </a:extLst>
          </p:cNvPr>
          <p:cNvSpPr txBox="1"/>
          <p:nvPr/>
        </p:nvSpPr>
        <p:spPr>
          <a:xfrm>
            <a:off x="8215745" y="3186817"/>
            <a:ext cx="184731" cy="369332"/>
          </a:xfrm>
          <a:prstGeom prst="rect">
            <a:avLst/>
          </a:prstGeom>
          <a:noFill/>
        </p:spPr>
        <p:txBody>
          <a:bodyPr wrap="none" rtlCol="0">
            <a:spAutoFit/>
          </a:bodyPr>
          <a:lstStyle/>
          <a:p>
            <a:endParaRPr lang="en-US" dirty="0"/>
          </a:p>
        </p:txBody>
      </p:sp>
      <p:pic>
        <p:nvPicPr>
          <p:cNvPr id="10" name="Picture 9" descr="A screenshot of a phone&#10;&#10;Description automatically generated with low confidence">
            <a:extLst>
              <a:ext uri="{FF2B5EF4-FFF2-40B4-BE49-F238E27FC236}">
                <a16:creationId xmlns:a16="http://schemas.microsoft.com/office/drawing/2014/main" id="{2B28EA0B-C97B-24FB-0292-FF233789F350}"/>
              </a:ext>
            </a:extLst>
          </p:cNvPr>
          <p:cNvPicPr>
            <a:picLocks noChangeAspect="1"/>
          </p:cNvPicPr>
          <p:nvPr/>
        </p:nvPicPr>
        <p:blipFill>
          <a:blip r:embed="rId2"/>
          <a:stretch>
            <a:fillRect/>
          </a:stretch>
        </p:blipFill>
        <p:spPr>
          <a:xfrm>
            <a:off x="10249055" y="5572204"/>
            <a:ext cx="1549400" cy="571500"/>
          </a:xfrm>
          <a:prstGeom prst="rect">
            <a:avLst/>
          </a:prstGeom>
        </p:spPr>
      </p:pic>
      <p:pic>
        <p:nvPicPr>
          <p:cNvPr id="4" name="Picture 3" descr="A picture containing text, screenshot, plot, diagram&#10;&#10;Description automatically generated">
            <a:extLst>
              <a:ext uri="{FF2B5EF4-FFF2-40B4-BE49-F238E27FC236}">
                <a16:creationId xmlns:a16="http://schemas.microsoft.com/office/drawing/2014/main" id="{99EA5799-2662-10C7-3B29-0ADDAE42219D}"/>
              </a:ext>
            </a:extLst>
          </p:cNvPr>
          <p:cNvPicPr>
            <a:picLocks noChangeAspect="1"/>
          </p:cNvPicPr>
          <p:nvPr/>
        </p:nvPicPr>
        <p:blipFill>
          <a:blip r:embed="rId3"/>
          <a:stretch>
            <a:fillRect/>
          </a:stretch>
        </p:blipFill>
        <p:spPr>
          <a:xfrm>
            <a:off x="4949508" y="886646"/>
            <a:ext cx="6901935" cy="4405350"/>
          </a:xfrm>
          <a:prstGeom prst="rect">
            <a:avLst/>
          </a:prstGeom>
        </p:spPr>
      </p:pic>
    </p:spTree>
    <p:extLst>
      <p:ext uri="{BB962C8B-B14F-4D97-AF65-F5344CB8AC3E}">
        <p14:creationId xmlns:p14="http://schemas.microsoft.com/office/powerpoint/2010/main" val="27943660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57236"/>
    </mc:Choice>
    <mc:Fallback xmlns="">
      <p:transition spd="slow" advTm="5723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 name="Rectangle 142">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5" name="Rectangle 144">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7" name="Rectangle 146">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9" name="Rectangle 148">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1" name="Rectangle 150">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53" name="Rectangle 152">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001ECD7-24C9-CA66-A452-92BE57CE236F}"/>
              </a:ext>
            </a:extLst>
          </p:cNvPr>
          <p:cNvSpPr>
            <a:spLocks noGrp="1"/>
          </p:cNvSpPr>
          <p:nvPr>
            <p:ph type="title"/>
          </p:nvPr>
        </p:nvSpPr>
        <p:spPr>
          <a:xfrm>
            <a:off x="324898" y="0"/>
            <a:ext cx="4216906" cy="5049521"/>
          </a:xfrm>
        </p:spPr>
        <p:txBody>
          <a:bodyPr vert="horz" lIns="91440" tIns="45720" rIns="91440" bIns="45720" rtlCol="0" anchor="ctr">
            <a:normAutofit/>
          </a:bodyPr>
          <a:lstStyle/>
          <a:p>
            <a:r>
              <a:rPr lang="en-US" sz="2800" dirty="0">
                <a:solidFill>
                  <a:srgbClr val="FFFFFF"/>
                </a:solidFill>
                <a:latin typeface="Baloo Bhaijaan" panose="03080902040302020200" pitchFamily="66" charset="-78"/>
                <a:cs typeface="Baloo Bhaijaan" panose="03080902040302020200" pitchFamily="66" charset="-78"/>
              </a:rPr>
              <a:t>A HOME FOR EVERY PET: MAPPING THE TOP CITIES OF ANIMALS</a:t>
            </a:r>
            <a:br>
              <a:rPr lang="en-US" sz="2800" dirty="0">
                <a:solidFill>
                  <a:srgbClr val="FFFFFF"/>
                </a:solidFill>
                <a:latin typeface="Baloo Bhaijaan" panose="03080902040302020200" pitchFamily="66" charset="-78"/>
                <a:cs typeface="Baloo Bhaijaan" panose="03080902040302020200" pitchFamily="66" charset="-78"/>
              </a:rPr>
            </a:br>
            <a:br>
              <a:rPr lang="en-US" sz="2800" dirty="0">
                <a:solidFill>
                  <a:srgbClr val="FFFFFF"/>
                </a:solidFill>
                <a:latin typeface="Baloo Bhaijaan" panose="03080902040302020200" pitchFamily="66" charset="-78"/>
                <a:cs typeface="Baloo Bhaijaan" panose="03080902040302020200" pitchFamily="66" charset="-78"/>
              </a:rPr>
            </a:br>
            <a:r>
              <a:rPr lang="en-US" sz="1800" cap="none" dirty="0">
                <a:solidFill>
                  <a:srgbClr val="FFFFFF"/>
                </a:solidFill>
                <a:latin typeface="Calibri" panose="020F0502020204030204" pitchFamily="34" charset="0"/>
                <a:cs typeface="Calibri" panose="020F0502020204030204" pitchFamily="34" charset="0"/>
              </a:rPr>
              <a:t>The top cities mapping provides a valuable tool for animal adoption agencies and shelters to improve their outreach efforts and increase the number of animals that find loving homes.</a:t>
            </a:r>
            <a:br>
              <a:rPr lang="en-US" sz="1800" dirty="0">
                <a:solidFill>
                  <a:srgbClr val="FFFFFF"/>
                </a:solidFill>
                <a:latin typeface="Baloo Bhaijaan" panose="03080902040302020200" pitchFamily="66" charset="-78"/>
                <a:cs typeface="Baloo Bhaijaan" panose="03080902040302020200" pitchFamily="66" charset="-78"/>
              </a:rPr>
            </a:br>
            <a:endParaRPr lang="en-US" sz="1800" dirty="0">
              <a:solidFill>
                <a:srgbClr val="FFFFFF"/>
              </a:solidFill>
              <a:latin typeface="Baloo Bhaijaan" panose="03080902040302020200" pitchFamily="66" charset="-78"/>
              <a:cs typeface="Baloo Bhaijaan" panose="03080902040302020200" pitchFamily="66" charset="-78"/>
            </a:endParaRPr>
          </a:p>
        </p:txBody>
      </p:sp>
      <p:sp>
        <p:nvSpPr>
          <p:cNvPr id="155" name="Rectangle 154">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TextBox 6">
            <a:extLst>
              <a:ext uri="{FF2B5EF4-FFF2-40B4-BE49-F238E27FC236}">
                <a16:creationId xmlns:a16="http://schemas.microsoft.com/office/drawing/2014/main" id="{D1FBEE2D-4BCA-BEC9-75FF-38358A8C791C}"/>
              </a:ext>
            </a:extLst>
          </p:cNvPr>
          <p:cNvSpPr txBox="1"/>
          <p:nvPr/>
        </p:nvSpPr>
        <p:spPr>
          <a:xfrm>
            <a:off x="8215745" y="3186817"/>
            <a:ext cx="184731" cy="369332"/>
          </a:xfrm>
          <a:prstGeom prst="rect">
            <a:avLst/>
          </a:prstGeom>
          <a:noFill/>
        </p:spPr>
        <p:txBody>
          <a:bodyPr wrap="none" rtlCol="0">
            <a:spAutoFit/>
          </a:bodyPr>
          <a:lstStyle/>
          <a:p>
            <a:endParaRPr lang="en-US" dirty="0"/>
          </a:p>
        </p:txBody>
      </p:sp>
      <p:pic>
        <p:nvPicPr>
          <p:cNvPr id="5" name="Picture 4" descr="A picture containing screenshot, text, design&#10;&#10;Description automatically generated">
            <a:extLst>
              <a:ext uri="{FF2B5EF4-FFF2-40B4-BE49-F238E27FC236}">
                <a16:creationId xmlns:a16="http://schemas.microsoft.com/office/drawing/2014/main" id="{A0EFB2C7-3397-4E92-A1A2-9D133C82308A}"/>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5454653" y="830528"/>
            <a:ext cx="5891645" cy="4712577"/>
          </a:xfrm>
          <a:prstGeom prst="rect">
            <a:avLst/>
          </a:prstGeom>
        </p:spPr>
      </p:pic>
    </p:spTree>
    <p:extLst>
      <p:ext uri="{BB962C8B-B14F-4D97-AF65-F5344CB8AC3E}">
        <p14:creationId xmlns:p14="http://schemas.microsoft.com/office/powerpoint/2010/main" val="32204614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45799"/>
    </mc:Choice>
    <mc:Fallback xmlns="">
      <p:transition spd="slow" advTm="4579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 name="Rectangle 142">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5" name="Rectangle 144">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7" name="Rectangle 146">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9" name="Rectangle 148">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1" name="Rectangle 150">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53" name="Rectangle 152">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001ECD7-24C9-CA66-A452-92BE57CE236F}"/>
              </a:ext>
            </a:extLst>
          </p:cNvPr>
          <p:cNvSpPr>
            <a:spLocks noGrp="1"/>
          </p:cNvSpPr>
          <p:nvPr>
            <p:ph type="title"/>
          </p:nvPr>
        </p:nvSpPr>
        <p:spPr>
          <a:xfrm>
            <a:off x="730597" y="1296819"/>
            <a:ext cx="3511233" cy="3779995"/>
          </a:xfrm>
        </p:spPr>
        <p:txBody>
          <a:bodyPr vert="horz" lIns="91440" tIns="45720" rIns="91440" bIns="45720" rtlCol="0" anchor="ctr">
            <a:normAutofit/>
          </a:bodyPr>
          <a:lstStyle/>
          <a:p>
            <a:br>
              <a:rPr lang="en-US" sz="2400" dirty="0">
                <a:effectLst/>
              </a:rPr>
            </a:br>
            <a:br>
              <a:rPr lang="en-US" sz="2400" dirty="0">
                <a:effectLst/>
              </a:rPr>
            </a:br>
            <a:endParaRPr lang="en-US" sz="3600" dirty="0">
              <a:solidFill>
                <a:srgbClr val="FFFFFF"/>
              </a:solidFill>
            </a:endParaRPr>
          </a:p>
        </p:txBody>
      </p:sp>
      <p:sp>
        <p:nvSpPr>
          <p:cNvPr id="155" name="Rectangle 154">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TextBox 6">
            <a:extLst>
              <a:ext uri="{FF2B5EF4-FFF2-40B4-BE49-F238E27FC236}">
                <a16:creationId xmlns:a16="http://schemas.microsoft.com/office/drawing/2014/main" id="{D1FBEE2D-4BCA-BEC9-75FF-38358A8C791C}"/>
              </a:ext>
            </a:extLst>
          </p:cNvPr>
          <p:cNvSpPr txBox="1"/>
          <p:nvPr/>
        </p:nvSpPr>
        <p:spPr>
          <a:xfrm>
            <a:off x="8215745" y="3186817"/>
            <a:ext cx="184731" cy="369332"/>
          </a:xfrm>
          <a:prstGeom prst="rect">
            <a:avLst/>
          </a:prstGeom>
          <a:noFill/>
        </p:spPr>
        <p:txBody>
          <a:bodyPr wrap="none" rtlCol="0">
            <a:spAutoFit/>
          </a:bodyPr>
          <a:lstStyle/>
          <a:p>
            <a:endParaRPr lang="en-US" dirty="0"/>
          </a:p>
        </p:txBody>
      </p:sp>
      <p:sp>
        <p:nvSpPr>
          <p:cNvPr id="9" name="TextBox 8">
            <a:extLst>
              <a:ext uri="{FF2B5EF4-FFF2-40B4-BE49-F238E27FC236}">
                <a16:creationId xmlns:a16="http://schemas.microsoft.com/office/drawing/2014/main" id="{54CB47CE-4FA1-37DD-87C2-DA5723D4F4D1}"/>
              </a:ext>
            </a:extLst>
          </p:cNvPr>
          <p:cNvSpPr txBox="1"/>
          <p:nvPr/>
        </p:nvSpPr>
        <p:spPr>
          <a:xfrm>
            <a:off x="368345" y="434087"/>
            <a:ext cx="4309323" cy="7386638"/>
          </a:xfrm>
          <a:prstGeom prst="rect">
            <a:avLst/>
          </a:prstGeom>
          <a:noFill/>
        </p:spPr>
        <p:txBody>
          <a:bodyPr wrap="square" rtlCol="0">
            <a:spAutoFit/>
          </a:bodyPr>
          <a:lstStyle/>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b="1" dirty="0">
                <a:latin typeface="Baloo Bhaijaan" panose="03080902040302020200" pitchFamily="66" charset="-78"/>
                <a:ea typeface="Calibri" panose="020F0502020204030204" pitchFamily="34" charset="0"/>
                <a:cs typeface="Baloo Bhaijaan" panose="03080902040302020200" pitchFamily="66" charset="-78"/>
              </a:rPr>
              <a:t>FROM STRAY TO SAFE: GRAPH OF ANIMAL DISPOSITION STATUS</a:t>
            </a:r>
          </a:p>
          <a:p>
            <a:endParaRPr lang="en-US" sz="2400" b="1" dirty="0">
              <a:latin typeface="Baloo Bhaijaan" panose="03080902040302020200" pitchFamily="66" charset="-78"/>
              <a:ea typeface="Calibri" panose="020F0502020204030204" pitchFamily="34" charset="0"/>
              <a:cs typeface="Baloo Bhaijaan" panose="03080902040302020200" pitchFamily="66" charset="-78"/>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disposition status is used to track the overall welfare of pets in the location and to help inform decision-making about how to allocate resources.</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By comparing the number of pets in each disposition status over time, the graph can provide insight into the effectiveness of the organization's programs and policies for pet welfare.</a:t>
            </a:r>
            <a:endParaRPr lang="en-US" dirty="0">
              <a:latin typeface="Calibri" panose="020F0502020204030204" pitchFamily="34" charset="0"/>
              <a:cs typeface="Times New Roman" panose="02020603050405020304" pitchFamily="18" charset="0"/>
            </a:endParaRPr>
          </a:p>
          <a:p>
            <a:endParaRPr lang="en-US" dirty="0">
              <a:latin typeface="Calibri" panose="020F0502020204030204" pitchFamily="34" charset="0"/>
              <a:cs typeface="Times New Roman" panose="02020603050405020304" pitchFamily="18" charset="0"/>
            </a:endParaRPr>
          </a:p>
          <a:p>
            <a:endParaRPr lang="en-US" dirty="0">
              <a:latin typeface="Calibri" panose="020F0502020204030204" pitchFamily="34" charset="0"/>
              <a:cs typeface="Times New Roman" panose="02020603050405020304" pitchFamily="18" charset="0"/>
            </a:endParaRPr>
          </a:p>
          <a:p>
            <a:endParaRPr lang="en-US" dirty="0">
              <a:latin typeface="Calibri" panose="020F0502020204030204" pitchFamily="34" charset="0"/>
              <a:cs typeface="Times New Roman" panose="02020603050405020304" pitchFamily="18" charset="0"/>
            </a:endParaRPr>
          </a:p>
          <a:p>
            <a:endParaRPr lang="en-US" dirty="0">
              <a:latin typeface="Calibri" panose="020F0502020204030204" pitchFamily="34" charset="0"/>
              <a:cs typeface="Times New Roman" panose="02020603050405020304" pitchFamily="18" charset="0"/>
            </a:endParaRPr>
          </a:p>
          <a:p>
            <a:endParaRPr lang="en-US" dirty="0">
              <a:latin typeface="Calibri" panose="020F0502020204030204" pitchFamily="34" charset="0"/>
              <a:cs typeface="Times New Roman" panose="02020603050405020304" pitchFamily="18" charset="0"/>
            </a:endParaRPr>
          </a:p>
          <a:p>
            <a:endParaRPr lang="en-US" dirty="0">
              <a:latin typeface="Calibri" panose="020F0502020204030204" pitchFamily="34" charset="0"/>
              <a:cs typeface="Times New Roman" panose="02020603050405020304" pitchFamily="18" charset="0"/>
            </a:endParaRPr>
          </a:p>
          <a:p>
            <a:endParaRPr lang="en-US" dirty="0">
              <a:latin typeface="Calibri" panose="020F0502020204030204" pitchFamily="34" charset="0"/>
              <a:cs typeface="Times New Roman" panose="02020603050405020304" pitchFamily="18" charset="0"/>
            </a:endParaRPr>
          </a:p>
          <a:p>
            <a:endParaRPr lang="en-US" dirty="0"/>
          </a:p>
        </p:txBody>
      </p:sp>
      <p:pic>
        <p:nvPicPr>
          <p:cNvPr id="4" name="Picture 3" descr="A picture containing text, map, screenshot, diagram&#10;&#10;Description automatically generated">
            <a:extLst>
              <a:ext uri="{FF2B5EF4-FFF2-40B4-BE49-F238E27FC236}">
                <a16:creationId xmlns:a16="http://schemas.microsoft.com/office/drawing/2014/main" id="{44444527-D92F-136A-7D17-5159AEC9CD72}"/>
              </a:ext>
            </a:extLst>
          </p:cNvPr>
          <p:cNvPicPr>
            <a:picLocks noChangeAspect="1"/>
          </p:cNvPicPr>
          <p:nvPr/>
        </p:nvPicPr>
        <p:blipFill>
          <a:blip r:embed="rId2"/>
          <a:stretch>
            <a:fillRect/>
          </a:stretch>
        </p:blipFill>
        <p:spPr>
          <a:xfrm>
            <a:off x="4854074" y="1005840"/>
            <a:ext cx="7092804" cy="4387042"/>
          </a:xfrm>
          <a:prstGeom prst="rect">
            <a:avLst/>
          </a:prstGeom>
        </p:spPr>
      </p:pic>
    </p:spTree>
    <p:extLst>
      <p:ext uri="{BB962C8B-B14F-4D97-AF65-F5344CB8AC3E}">
        <p14:creationId xmlns:p14="http://schemas.microsoft.com/office/powerpoint/2010/main" val="11924680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2033"/>
    </mc:Choice>
    <mc:Fallback xmlns="">
      <p:transition spd="slow" advTm="3203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 name="Rectangle 15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2" name="Rectangle 16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4" name="Rectangle 16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6" name="Rectangle 165">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8" name="Rectangle 167">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70" name="Rectangle 16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001ECD7-24C9-CA66-A452-92BE57CE236F}"/>
              </a:ext>
            </a:extLst>
          </p:cNvPr>
          <p:cNvSpPr>
            <a:spLocks noGrp="1"/>
          </p:cNvSpPr>
          <p:nvPr>
            <p:ph type="title"/>
          </p:nvPr>
        </p:nvSpPr>
        <p:spPr>
          <a:xfrm>
            <a:off x="365254" y="753315"/>
            <a:ext cx="4364249" cy="4070976"/>
          </a:xfrm>
        </p:spPr>
        <p:txBody>
          <a:bodyPr vert="horz" lIns="91440" tIns="45720" rIns="91440" bIns="45720" rtlCol="0" anchor="ctr">
            <a:normAutofit fontScale="90000"/>
          </a:bodyPr>
          <a:lstStyle/>
          <a:p>
            <a:r>
              <a:rPr lang="en-US" sz="2700" i="0" kern="100" cap="none" dirty="0">
                <a:latin typeface="Baloo Bhaijaan" panose="03080902040302020200" pitchFamily="66" charset="-78"/>
                <a:ea typeface="Calibri" panose="020F0502020204030204" pitchFamily="34" charset="0"/>
                <a:cs typeface="Baloo Bhaijaan" panose="03080902040302020200" pitchFamily="66" charset="-78"/>
              </a:rPr>
              <a:t>TAILS OF RESCUE AND LOVE: LINE CHART OF ANIMAL ADOPTION AND RESCUE</a:t>
            </a:r>
            <a:br>
              <a:rPr lang="en-US" sz="2700" i="0" kern="100" cap="none" dirty="0">
                <a:latin typeface="Baloo Bhaijaan" panose="03080902040302020200" pitchFamily="66" charset="-78"/>
                <a:ea typeface="Calibri" panose="020F0502020204030204" pitchFamily="34" charset="0"/>
                <a:cs typeface="Baloo Bhaijaan" panose="03080902040302020200" pitchFamily="66" charset="-78"/>
              </a:rPr>
            </a:br>
            <a:br>
              <a:rPr lang="en-US" sz="1800" i="0" kern="100" cap="none" dirty="0">
                <a:latin typeface="Calibri" panose="020F0502020204030204" pitchFamily="34" charset="0"/>
                <a:ea typeface="Calibri" panose="020F0502020204030204" pitchFamily="34" charset="0"/>
                <a:cs typeface="Times New Roman" panose="02020603050405020304" pitchFamily="18" charset="0"/>
              </a:rPr>
            </a:br>
            <a:br>
              <a:rPr lang="en-US" sz="1800" i="0" kern="100" cap="none" dirty="0">
                <a:latin typeface="Calibri" panose="020F0502020204030204" pitchFamily="34" charset="0"/>
                <a:ea typeface="Calibri" panose="020F0502020204030204" pitchFamily="34" charset="0"/>
                <a:cs typeface="Times New Roman" panose="02020603050405020304" pitchFamily="18" charset="0"/>
              </a:rPr>
            </a:br>
            <a:r>
              <a:rPr lang="en-US" sz="1800" i="0" kern="100" cap="none" dirty="0">
                <a:latin typeface="Calibri" panose="020F0502020204030204" pitchFamily="34" charset="0"/>
                <a:ea typeface="Calibri" panose="020F0502020204030204" pitchFamily="34" charset="0"/>
                <a:cs typeface="Times New Roman" panose="02020603050405020304" pitchFamily="18" charset="0"/>
              </a:rPr>
              <a:t>I</a:t>
            </a:r>
            <a:r>
              <a:rPr lang="en-US" sz="1800" kern="100" cap="none" dirty="0">
                <a:effectLst/>
                <a:latin typeface="Calibri" panose="020F0502020204030204" pitchFamily="34" charset="0"/>
                <a:ea typeface="Calibri" panose="020F0502020204030204" pitchFamily="34" charset="0"/>
                <a:cs typeface="Times New Roman" panose="02020603050405020304" pitchFamily="18" charset="0"/>
              </a:rPr>
              <a:t>t can help identify areas for improvement and determine whether the organization is effectively achieving its mission to improve animal welfare.</a:t>
            </a:r>
            <a:br>
              <a:rPr lang="en-US" sz="1800" kern="100" cap="none" dirty="0">
                <a:effectLst/>
                <a:latin typeface="Calibri" panose="020F0502020204030204" pitchFamily="34" charset="0"/>
                <a:ea typeface="Calibri" panose="020F0502020204030204" pitchFamily="34" charset="0"/>
                <a:cs typeface="Times New Roman" panose="02020603050405020304" pitchFamily="18" charset="0"/>
              </a:rPr>
            </a:br>
            <a:br>
              <a:rPr lang="en-US" sz="1800" kern="100" cap="none"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cap="none" dirty="0">
                <a:latin typeface="Calibri" panose="020F0502020204030204" pitchFamily="34" charset="0"/>
                <a:ea typeface="Calibri" panose="020F0502020204030204" pitchFamily="34" charset="0"/>
                <a:cs typeface="Times New Roman" panose="02020603050405020304" pitchFamily="18" charset="0"/>
              </a:rPr>
              <a:t>O</a:t>
            </a:r>
            <a:r>
              <a:rPr lang="en-US" sz="1800" cap="none" dirty="0">
                <a:effectLst/>
                <a:latin typeface="Calibri" panose="020F0502020204030204" pitchFamily="34" charset="0"/>
                <a:ea typeface="Calibri" panose="020F0502020204030204" pitchFamily="34" charset="0"/>
                <a:cs typeface="Times New Roman" panose="02020603050405020304" pitchFamily="18" charset="0"/>
              </a:rPr>
              <a:t>rganizations can work towards improving the welfare of cats and dogs and reducing the number of pets that are homeless or euthanized</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3600" dirty="0">
              <a:solidFill>
                <a:srgbClr val="FFFFFF"/>
              </a:solidFill>
            </a:endParaRPr>
          </a:p>
        </p:txBody>
      </p:sp>
      <p:sp>
        <p:nvSpPr>
          <p:cNvPr id="172" name="Rectangle 17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TextBox 6">
            <a:extLst>
              <a:ext uri="{FF2B5EF4-FFF2-40B4-BE49-F238E27FC236}">
                <a16:creationId xmlns:a16="http://schemas.microsoft.com/office/drawing/2014/main" id="{D1FBEE2D-4BCA-BEC9-75FF-38358A8C791C}"/>
              </a:ext>
            </a:extLst>
          </p:cNvPr>
          <p:cNvSpPr txBox="1"/>
          <p:nvPr/>
        </p:nvSpPr>
        <p:spPr>
          <a:xfrm>
            <a:off x="8215745" y="3186817"/>
            <a:ext cx="184731" cy="369332"/>
          </a:xfrm>
          <a:prstGeom prst="rect">
            <a:avLst/>
          </a:prstGeom>
          <a:noFill/>
        </p:spPr>
        <p:txBody>
          <a:bodyPr wrap="none" rtlCol="0">
            <a:spAutoFit/>
          </a:bodyPr>
          <a:lstStyle/>
          <a:p>
            <a:endParaRPr lang="en-US" dirty="0"/>
          </a:p>
        </p:txBody>
      </p:sp>
      <p:pic>
        <p:nvPicPr>
          <p:cNvPr id="4" name="Picture 3" descr="A picture containing text, screenshot, font, number&#10;&#10;Description automatically generated">
            <a:extLst>
              <a:ext uri="{FF2B5EF4-FFF2-40B4-BE49-F238E27FC236}">
                <a16:creationId xmlns:a16="http://schemas.microsoft.com/office/drawing/2014/main" id="{B832716F-DB3C-74C0-C08E-0D3DABCF17DE}"/>
              </a:ext>
            </a:extLst>
          </p:cNvPr>
          <p:cNvPicPr>
            <a:picLocks noChangeAspect="1"/>
          </p:cNvPicPr>
          <p:nvPr/>
        </p:nvPicPr>
        <p:blipFill>
          <a:blip r:embed="rId2"/>
          <a:stretch>
            <a:fillRect/>
          </a:stretch>
        </p:blipFill>
        <p:spPr>
          <a:xfrm>
            <a:off x="10238402" y="5295678"/>
            <a:ext cx="1272023" cy="606808"/>
          </a:xfrm>
          <a:prstGeom prst="rect">
            <a:avLst/>
          </a:prstGeom>
        </p:spPr>
      </p:pic>
      <p:pic>
        <p:nvPicPr>
          <p:cNvPr id="6" name="Picture 5" descr="A picture containing text, diagram, plot, line&#10;&#10;Description automatically generated">
            <a:extLst>
              <a:ext uri="{FF2B5EF4-FFF2-40B4-BE49-F238E27FC236}">
                <a16:creationId xmlns:a16="http://schemas.microsoft.com/office/drawing/2014/main" id="{26F12809-8E88-26C4-12B7-A173E9685339}"/>
              </a:ext>
            </a:extLst>
          </p:cNvPr>
          <p:cNvPicPr>
            <a:picLocks noChangeAspect="1"/>
          </p:cNvPicPr>
          <p:nvPr/>
        </p:nvPicPr>
        <p:blipFill>
          <a:blip r:embed="rId3"/>
          <a:stretch>
            <a:fillRect/>
          </a:stretch>
        </p:blipFill>
        <p:spPr>
          <a:xfrm>
            <a:off x="5105794" y="955514"/>
            <a:ext cx="6404631" cy="4246378"/>
          </a:xfrm>
          <a:prstGeom prst="rect">
            <a:avLst/>
          </a:prstGeom>
        </p:spPr>
      </p:pic>
    </p:spTree>
    <p:extLst>
      <p:ext uri="{BB962C8B-B14F-4D97-AF65-F5344CB8AC3E}">
        <p14:creationId xmlns:p14="http://schemas.microsoft.com/office/powerpoint/2010/main" val="8895479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43018"/>
    </mc:Choice>
    <mc:Fallback xmlns="">
      <p:transition spd="slow" advTm="4301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2" name="Rectangle 21">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001ECD7-24C9-CA66-A452-92BE57CE236F}"/>
              </a:ext>
            </a:extLst>
          </p:cNvPr>
          <p:cNvSpPr>
            <a:spLocks noGrp="1"/>
          </p:cNvSpPr>
          <p:nvPr>
            <p:ph type="title"/>
          </p:nvPr>
        </p:nvSpPr>
        <p:spPr>
          <a:xfrm>
            <a:off x="638620" y="863695"/>
            <a:ext cx="8297562" cy="1100187"/>
          </a:xfrm>
        </p:spPr>
        <p:txBody>
          <a:bodyPr vert="horz" lIns="91440" tIns="45720" rIns="91440" bIns="45720" rtlCol="0" anchor="ctr">
            <a:normAutofit/>
          </a:bodyPr>
          <a:lstStyle/>
          <a:p>
            <a:r>
              <a:rPr lang="en-US" sz="4000" dirty="0">
                <a:solidFill>
                  <a:srgbClr val="FFFFFF"/>
                </a:solidFill>
                <a:latin typeface="Baloo Bhaijaan" panose="03080902040302020200" pitchFamily="66" charset="-78"/>
                <a:cs typeface="Baloo Bhaijaan" panose="03080902040302020200" pitchFamily="66" charset="-78"/>
              </a:rPr>
              <a:t>RECOMMENDATIONS:</a:t>
            </a:r>
          </a:p>
        </p:txBody>
      </p:sp>
      <p:sp>
        <p:nvSpPr>
          <p:cNvPr id="24" name="Rectangle 23">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TextBox 6">
            <a:extLst>
              <a:ext uri="{FF2B5EF4-FFF2-40B4-BE49-F238E27FC236}">
                <a16:creationId xmlns:a16="http://schemas.microsoft.com/office/drawing/2014/main" id="{D1FBEE2D-4BCA-BEC9-75FF-38358A8C791C}"/>
              </a:ext>
            </a:extLst>
          </p:cNvPr>
          <p:cNvSpPr txBox="1"/>
          <p:nvPr/>
        </p:nvSpPr>
        <p:spPr>
          <a:xfrm>
            <a:off x="8215745" y="3186817"/>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06FA2A0A-061B-C7A9-607F-CFDE27E52428}"/>
              </a:ext>
            </a:extLst>
          </p:cNvPr>
          <p:cNvSpPr txBox="1"/>
          <p:nvPr/>
        </p:nvSpPr>
        <p:spPr>
          <a:xfrm>
            <a:off x="467756" y="1811483"/>
            <a:ext cx="6907324" cy="5201424"/>
          </a:xfrm>
          <a:prstGeom prst="rect">
            <a:avLst/>
          </a:prstGeom>
          <a:noFill/>
        </p:spPr>
        <p:txBody>
          <a:bodyPr wrap="square">
            <a:spAutoFit/>
          </a:bodyPr>
          <a:lstStyle/>
          <a:p>
            <a:pPr marL="457200" indent="-457200">
              <a:buFont typeface="+mj-lt"/>
              <a:buAutoNum type="arabicPeriod"/>
            </a:pPr>
            <a:r>
              <a:rPr lang="en-US" sz="2000" i="0" kern="100" cap="none" dirty="0">
                <a:effectLst/>
                <a:latin typeface="Calibri" panose="020F0502020204030204" pitchFamily="34" charset="0"/>
                <a:ea typeface="Calibri" panose="020F0502020204030204" pitchFamily="34" charset="0"/>
                <a:cs typeface="Times New Roman" panose="02020603050405020304" pitchFamily="18" charset="0"/>
              </a:rPr>
              <a:t>Making a difference with Every share: Social Media campaigns for adoption.</a:t>
            </a: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mj-lt"/>
              <a:buAutoNum type="arabicPeriod"/>
            </a:pPr>
            <a:r>
              <a:rPr lang="en-US" sz="2000" i="0" kern="100" cap="none" dirty="0">
                <a:effectLst/>
                <a:latin typeface="Calibri" panose="020F0502020204030204" pitchFamily="34" charset="0"/>
                <a:ea typeface="Calibri" panose="020F0502020204030204" pitchFamily="34" charset="0"/>
                <a:cs typeface="Times New Roman" panose="02020603050405020304" pitchFamily="18" charset="0"/>
              </a:rPr>
              <a:t>Finding Forever Homes faster: Streamlining Adoption Programs.</a:t>
            </a:r>
          </a:p>
          <a:p>
            <a:pPr marL="457200" indent="-457200">
              <a:buFont typeface="+mj-lt"/>
              <a:buAutoNum type="arabicPeriod"/>
            </a:pPr>
            <a:r>
              <a:rPr lang="en-US" sz="2000" kern="100" dirty="0">
                <a:latin typeface="Calibri" panose="020F0502020204030204" pitchFamily="34" charset="0"/>
                <a:ea typeface="Calibri" panose="020F0502020204030204" pitchFamily="34" charset="0"/>
                <a:cs typeface="Times New Roman" panose="02020603050405020304" pitchFamily="18" charset="0"/>
              </a:rPr>
              <a:t>Collaborating for a cause: Partnering with organizations for adoption.</a:t>
            </a:r>
          </a:p>
          <a:p>
            <a:pPr marL="457200" indent="-457200">
              <a:buFont typeface="+mj-lt"/>
              <a:buAutoNum type="arabicPeriod"/>
            </a:pPr>
            <a:r>
              <a:rPr lang="en-US" sz="2000" kern="100" dirty="0">
                <a:latin typeface="Calibri" panose="020F0502020204030204" pitchFamily="34" charset="0"/>
                <a:ea typeface="Calibri" panose="020F0502020204030204" pitchFamily="34" charset="0"/>
                <a:cs typeface="Times New Roman" panose="02020603050405020304" pitchFamily="18" charset="0"/>
              </a:rPr>
              <a:t>Preventing Homelessness : Offering low-cost spay and neuter programs</a:t>
            </a:r>
          </a:p>
          <a:p>
            <a:pPr marL="457200" indent="-457200">
              <a:buFont typeface="+mj-lt"/>
              <a:buAutoNum type="arabicPeriod"/>
            </a:pPr>
            <a:r>
              <a:rPr lang="en-US" sz="2000" kern="100" dirty="0">
                <a:latin typeface="Calibri" panose="020F0502020204030204" pitchFamily="34" charset="0"/>
                <a:ea typeface="Calibri" panose="020F0502020204030204" pitchFamily="34" charset="0"/>
                <a:cs typeface="Times New Roman" panose="02020603050405020304" pitchFamily="18" charset="0"/>
              </a:rPr>
              <a:t>Committed to care : Supporting Adopters every step of the way.</a:t>
            </a:r>
          </a:p>
          <a:p>
            <a:pPr marL="457200" indent="-457200">
              <a:buFont typeface="+mj-lt"/>
              <a:buAutoNum type="arabicPeriod"/>
            </a:pPr>
            <a:r>
              <a:rPr lang="en-US" sz="2000" kern="100" dirty="0">
                <a:latin typeface="Calibri" panose="020F0502020204030204" pitchFamily="34" charset="0"/>
                <a:ea typeface="Calibri" panose="020F0502020204030204" pitchFamily="34" charset="0"/>
                <a:cs typeface="Times New Roman" panose="02020603050405020304" pitchFamily="18" charset="0"/>
              </a:rPr>
              <a:t>Join the Cause: Inspiring volunteer Participation.</a:t>
            </a:r>
          </a:p>
          <a:p>
            <a:pPr marL="457200" indent="-457200">
              <a:buFont typeface="+mj-lt"/>
              <a:buAutoNum type="arabicPeriod"/>
            </a:pP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mj-lt"/>
              <a:buAutoNum type="arabicPeriod"/>
            </a:pP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mj-lt"/>
              <a:buAutoNum type="arabicPeriod"/>
            </a:pP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mj-lt"/>
              <a:buAutoNum type="arabicPeriod"/>
            </a:pP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descr="Pet Adoption Ads Template | PosterMyWall">
            <a:extLst>
              <a:ext uri="{FF2B5EF4-FFF2-40B4-BE49-F238E27FC236}">
                <a16:creationId xmlns:a16="http://schemas.microsoft.com/office/drawing/2014/main" id="{F4FC09A7-E343-361C-2E63-22BF5F6EBB86}"/>
              </a:ext>
            </a:extLst>
          </p:cNvPr>
          <p:cNvPicPr>
            <a:picLocks noChangeAspect="1" noChangeArrowheads="1"/>
          </p:cNvPicPr>
          <p:nvPr/>
        </p:nvPicPr>
        <p:blipFill rotWithShape="1">
          <a:blip r:embed="rId3">
            <a:extLst>
              <a:ext uri="{28A0092B-C50C-407E-A947-70E740481C1C}">
                <a14:useLocalDpi xmlns:a14="http://schemas.microsoft.com/office/drawing/2010/main"/>
              </a:ext>
            </a:extLst>
          </a:blip>
          <a:srcRect/>
          <a:stretch/>
        </p:blipFill>
        <p:spPr bwMode="auto">
          <a:xfrm>
            <a:off x="7545944" y="1393347"/>
            <a:ext cx="4305359" cy="3689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1139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78505"/>
    </mc:Choice>
    <mc:Fallback xmlns="">
      <p:transition spd="slow" advTm="78505"/>
    </mc:Fallback>
  </mc:AlternateContent>
</p:sld>
</file>

<file path=ppt/theme/theme1.xml><?xml version="1.0" encoding="utf-8"?>
<a:theme xmlns:a="http://schemas.openxmlformats.org/drawingml/2006/main" name="DividendVTI">
  <a:themeElements>
    <a:clrScheme name="AnalogousFromLightSeedRightStep">
      <a:dk1>
        <a:srgbClr val="000000"/>
      </a:dk1>
      <a:lt1>
        <a:srgbClr val="FFFFFF"/>
      </a:lt1>
      <a:dk2>
        <a:srgbClr val="412524"/>
      </a:dk2>
      <a:lt2>
        <a:srgbClr val="E2E8E8"/>
      </a:lt2>
      <a:accent1>
        <a:srgbClr val="C69896"/>
      </a:accent1>
      <a:accent2>
        <a:srgbClr val="BA997F"/>
      </a:accent2>
      <a:accent3>
        <a:srgbClr val="AAA480"/>
      </a:accent3>
      <a:accent4>
        <a:srgbClr val="9BAA74"/>
      </a:accent4>
      <a:accent5>
        <a:srgbClr val="8FAC82"/>
      </a:accent5>
      <a:accent6>
        <a:srgbClr val="78B07E"/>
      </a:accent6>
      <a:hlink>
        <a:srgbClr val="568D8F"/>
      </a:hlink>
      <a:folHlink>
        <a:srgbClr val="7F7F7F"/>
      </a:folHlink>
    </a:clrScheme>
    <a:fontScheme name="Dividend">
      <a:majorFont>
        <a:latin typeface="Century School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416</Words>
  <Application>Microsoft Macintosh PowerPoint</Application>
  <PresentationFormat>Widescreen</PresentationFormat>
  <Paragraphs>38</Paragraphs>
  <Slides>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Baloo Bhaijaan</vt:lpstr>
      <vt:lpstr>Calibri</vt:lpstr>
      <vt:lpstr>Century Schoolbook</vt:lpstr>
      <vt:lpstr>Franklin Gothic Book</vt:lpstr>
      <vt:lpstr>Gill Sans MT</vt:lpstr>
      <vt:lpstr>Wingdings 2</vt:lpstr>
      <vt:lpstr>DividendVTI</vt:lpstr>
      <vt:lpstr>PORTAGE APL </vt:lpstr>
      <vt:lpstr>BRINGING PETS AND PEOPLE TOGETHER:    The dashboard provides a clear picture of the shelter's adoption efforts and the progress made in saving the lives of animals in need.     </vt:lpstr>
      <vt:lpstr>PAWSITIVELY IMPACTFUL : TRACKING ADOPTION EFFORTS    The data on ready-for-adoption animals also gives potential adopters an idea of the variety of animals available and the opportunity to find a loving companion that fits their lifestyle.  </vt:lpstr>
      <vt:lpstr>SAVING THE FURRY FRIENDS: DUAL GRAPH OF RESCUES AND ADOPTIONS   If the number of adoptions is consistently high, it may indicate that the shelter has effective adoption policies and programs in place.    If the number of adoptions is low, it may suggest that the shelter needs to improve its adoption strategies, such as by increasing public awareness or offering incentives for adoption.   </vt:lpstr>
      <vt:lpstr>A HOME FOR EVERY PET: MAPPING THE TOP CITIES OF ANIMALS  The top cities mapping provides a valuable tool for animal adoption agencies and shelters to improve their outreach efforts and increase the number of animals that find loving homes. </vt:lpstr>
      <vt:lpstr>  </vt:lpstr>
      <vt:lpstr>TAILS OF RESCUE AND LOVE: LINE CHART OF ANIMAL ADOPTION AND RESCUE   It can help identify areas for improvement and determine whether the organization is effectively achieving its mission to improve animal welfare.  Organizations can work towards improving the welfare of cats and dogs and reducing the number of pets that are homeless or euthanized.  </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PORTAGE APL </dc:title>
  <dc:creator>Chigurupati, Nikitha</dc:creator>
  <cp:lastModifiedBy>Chigurupati, Nikitha</cp:lastModifiedBy>
  <cp:revision>8</cp:revision>
  <dcterms:created xsi:type="dcterms:W3CDTF">2023-05-09T00:47:43Z</dcterms:created>
  <dcterms:modified xsi:type="dcterms:W3CDTF">2024-01-26T20:33:28Z</dcterms:modified>
</cp:coreProperties>
</file>