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13" r:id="rId3"/>
    <p:sldId id="257" r:id="rId4"/>
    <p:sldId id="315" r:id="rId5"/>
    <p:sldId id="316" r:id="rId6"/>
    <p:sldId id="317" r:id="rId7"/>
    <p:sldId id="322" r:id="rId8"/>
    <p:sldId id="323" r:id="rId9"/>
    <p:sldId id="260" r:id="rId10"/>
    <p:sldId id="324" r:id="rId11"/>
    <p:sldId id="325" r:id="rId12"/>
    <p:sldId id="331" r:id="rId13"/>
    <p:sldId id="326" r:id="rId14"/>
    <p:sldId id="327" r:id="rId15"/>
    <p:sldId id="328" r:id="rId16"/>
    <p:sldId id="329" r:id="rId17"/>
    <p:sldId id="33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8/27/2018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1C92C-0DEF-4D47-BFC7-93DF590BE2EB}"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1C92C-0DEF-4D47-BFC7-93DF590BE2EB}"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1C92C-0DEF-4D47-BFC7-93DF590BE2EB}"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1C92C-0DEF-4D47-BFC7-93DF590BE2EB}"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1C92C-0DEF-4D47-BFC7-93DF590BE2EB}"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1C92C-0DEF-4D47-BFC7-93DF590BE2EB}" type="datetimeFigureOut">
              <a:rPr lang="en-US" smtClean="0"/>
              <a:pPr/>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1C92C-0DEF-4D47-BFC7-93DF590BE2EB}" type="datetimeFigureOut">
              <a:rPr lang="en-US" smtClean="0"/>
              <a:pPr/>
              <a:t>8/27/2018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8/27/2018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t/>
            </a:r>
            <a:br>
              <a:rPr lang="en-US" dirty="0" smtClean="0"/>
            </a:br>
            <a:r>
              <a:rPr lang="en-US" dirty="0" smtClean="0">
                <a:solidFill>
                  <a:srgbClr val="FF0000"/>
                </a:solidFill>
              </a:rPr>
              <a:t>Introduction</a:t>
            </a:r>
            <a:r>
              <a:rPr lang="en-US" dirty="0" smtClean="0"/>
              <a:t/>
            </a:r>
            <a:br>
              <a:rPr lang="en-US" dirty="0" smtClean="0"/>
            </a:br>
            <a:endParaRPr lang="en-US" dirty="0"/>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smtClean="0">
                <a:solidFill>
                  <a:srgbClr val="002060"/>
                </a:solidFill>
              </a:rPr>
              <a:t> What : Maven is a project management tool, which includes build system and other management tasks.</a:t>
            </a:r>
          </a:p>
          <a:p>
            <a:pPr algn="l">
              <a:buFont typeface="Arial" charset="0"/>
              <a:buChar char="•"/>
            </a:pPr>
            <a:r>
              <a:rPr lang="en-US" dirty="0" smtClean="0">
                <a:solidFill>
                  <a:srgbClr val="002060"/>
                </a:solidFill>
              </a:rPr>
              <a:t> It is used for projects build, dependency and documentation, mailing tasks etc.</a:t>
            </a:r>
          </a:p>
          <a:p>
            <a:pPr algn="l">
              <a:buFont typeface="Arial" charset="0"/>
              <a:buChar char="•"/>
            </a:pPr>
            <a:r>
              <a:rPr lang="en-US" dirty="0" smtClean="0">
                <a:solidFill>
                  <a:srgbClr val="002060"/>
                </a:solidFill>
              </a:rPr>
              <a:t> Current version : 3</a:t>
            </a:r>
          </a:p>
          <a:p>
            <a:pPr algn="l">
              <a:buFont typeface="Arial" charset="0"/>
              <a:buChar char="•"/>
            </a:pPr>
            <a:r>
              <a:rPr lang="en-US" dirty="0" smtClean="0">
                <a:solidFill>
                  <a:srgbClr val="002060"/>
                </a:solidFill>
              </a:rPr>
              <a:t> Tasks done by maven  : Automatic Builds, Documentation, Reporting, SCM, Releases, Distribution.</a:t>
            </a:r>
          </a:p>
          <a:p>
            <a:pPr algn="l"/>
            <a:endParaRPr lang="en-US" dirty="0" smtClean="0">
              <a:solidFill>
                <a:srgbClr val="002060"/>
              </a:solidFill>
            </a:endParaRPr>
          </a:p>
          <a:p>
            <a:pPr algn="l"/>
            <a:endParaRPr lang="en-US" dirty="0" smtClean="0">
              <a:solidFill>
                <a:srgbClr val="002060"/>
              </a:solidFill>
            </a:endParaRPr>
          </a:p>
          <a:p>
            <a:pPr algn="l"/>
            <a:endParaRPr lang="en-US" dirty="0">
              <a:solidFill>
                <a:srgbClr val="002060"/>
              </a:solidFill>
            </a:endParaRPr>
          </a:p>
          <a:p>
            <a:pPr algn="l"/>
            <a:endParaRPr lang="en-US" dirty="0" smtClean="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Build Lifecycle</a:t>
            </a:r>
            <a:endParaRPr lang="en-US" dirty="0">
              <a:solidFill>
                <a:srgbClr val="FF0000"/>
              </a:solidFill>
            </a:endParaRPr>
          </a:p>
        </p:txBody>
      </p:sp>
      <p:pic>
        <p:nvPicPr>
          <p:cNvPr id="4" name="Content Placeholder 3" descr="lifecycle.png"/>
          <p:cNvPicPr>
            <a:picLocks noGrp="1" noChangeAspect="1"/>
          </p:cNvPicPr>
          <p:nvPr>
            <p:ph idx="1"/>
          </p:nvPr>
        </p:nvPicPr>
        <p:blipFill>
          <a:blip r:embed="rId2"/>
          <a:stretch>
            <a:fillRect/>
          </a:stretch>
        </p:blipFill>
        <p:spPr>
          <a:xfrm>
            <a:off x="1219200" y="1600200"/>
            <a:ext cx="6469804" cy="4419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Build Cycle </a:t>
            </a:r>
            <a:r>
              <a:rPr lang="en-IN" dirty="0" err="1" smtClean="0">
                <a:solidFill>
                  <a:srgbClr val="FF0000"/>
                </a:solidFill>
              </a:rPr>
              <a:t>Plugins</a:t>
            </a:r>
            <a:endParaRPr lang="en-US" dirty="0">
              <a:solidFill>
                <a:srgbClr val="FF0000"/>
              </a:solidFill>
            </a:endParaRPr>
          </a:p>
        </p:txBody>
      </p:sp>
      <p:pic>
        <p:nvPicPr>
          <p:cNvPr id="4" name="Content Placeholder 3" descr="build.png"/>
          <p:cNvPicPr>
            <a:picLocks noGrp="1" noChangeAspect="1"/>
          </p:cNvPicPr>
          <p:nvPr>
            <p:ph idx="1"/>
          </p:nvPr>
        </p:nvPicPr>
        <p:blipFill>
          <a:blip r:embed="rId2"/>
          <a:stretch>
            <a:fillRect/>
          </a:stretch>
        </p:blipFill>
        <p:spPr>
          <a:xfrm>
            <a:off x="1905000" y="1600200"/>
            <a:ext cx="4866945" cy="4724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Build Cycle </a:t>
            </a:r>
            <a:r>
              <a:rPr lang="en-IN" dirty="0" err="1" smtClean="0">
                <a:solidFill>
                  <a:srgbClr val="FF0000"/>
                </a:solidFill>
              </a:rPr>
              <a:t>Plugins</a:t>
            </a:r>
            <a:endParaRPr lang="en-US" dirty="0">
              <a:solidFill>
                <a:srgbClr val="FF0000"/>
              </a:solidFill>
            </a:endParaRPr>
          </a:p>
        </p:txBody>
      </p:sp>
      <p:sp>
        <p:nvSpPr>
          <p:cNvPr id="5" name="Content Placeholder 4"/>
          <p:cNvSpPr>
            <a:spLocks noGrp="1"/>
          </p:cNvSpPr>
          <p:nvPr>
            <p:ph idx="1"/>
          </p:nvPr>
        </p:nvSpPr>
        <p:spPr/>
        <p:txBody>
          <a:bodyPr>
            <a:normAutofit lnSpcReduction="10000"/>
          </a:bodyPr>
          <a:lstStyle/>
          <a:p>
            <a:r>
              <a:rPr lang="en-IN" dirty="0" smtClean="0">
                <a:solidFill>
                  <a:srgbClr val="002060"/>
                </a:solidFill>
              </a:rPr>
              <a:t>After creating the maven project , just </a:t>
            </a:r>
            <a:r>
              <a:rPr lang="en-IN" dirty="0" err="1" smtClean="0">
                <a:solidFill>
                  <a:srgbClr val="002060"/>
                </a:solidFill>
              </a:rPr>
              <a:t>cd</a:t>
            </a:r>
            <a:r>
              <a:rPr lang="en-IN" dirty="0" smtClean="0">
                <a:solidFill>
                  <a:srgbClr val="002060"/>
                </a:solidFill>
              </a:rPr>
              <a:t> into the project folder and issue any of the maven build cycle command.</a:t>
            </a:r>
          </a:p>
          <a:p>
            <a:endParaRPr lang="en-IN" dirty="0" smtClean="0">
              <a:solidFill>
                <a:srgbClr val="002060"/>
              </a:solidFill>
            </a:endParaRPr>
          </a:p>
          <a:p>
            <a:r>
              <a:rPr lang="en-IN" dirty="0" smtClean="0">
                <a:solidFill>
                  <a:srgbClr val="002060"/>
                </a:solidFill>
              </a:rPr>
              <a:t>For example </a:t>
            </a:r>
          </a:p>
          <a:p>
            <a:r>
              <a:rPr lang="en-IN" dirty="0" err="1" smtClean="0">
                <a:solidFill>
                  <a:srgbClr val="002060"/>
                </a:solidFill>
              </a:rPr>
              <a:t>mvn</a:t>
            </a:r>
            <a:r>
              <a:rPr lang="en-IN" dirty="0" smtClean="0">
                <a:solidFill>
                  <a:srgbClr val="002060"/>
                </a:solidFill>
              </a:rPr>
              <a:t> install</a:t>
            </a:r>
          </a:p>
          <a:p>
            <a:r>
              <a:rPr lang="en-IN" dirty="0" smtClean="0">
                <a:solidFill>
                  <a:srgbClr val="002060"/>
                </a:solidFill>
              </a:rPr>
              <a:t>This will execute all the commands before install build cycle and will copy the generated jar in the local repository</a:t>
            </a:r>
            <a:endParaRPr lang="en-US"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What is POM ?</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fontScale="70000" lnSpcReduction="20000"/>
          </a:bodyPr>
          <a:lstStyle/>
          <a:p>
            <a:pPr algn="l"/>
            <a:r>
              <a:rPr lang="en-US" dirty="0" smtClean="0">
                <a:solidFill>
                  <a:srgbClr val="002060"/>
                </a:solidFill>
              </a:rPr>
              <a:t>*POM stands for "Project Object Model“.</a:t>
            </a:r>
          </a:p>
          <a:p>
            <a:pPr algn="l"/>
            <a:r>
              <a:rPr lang="en-US" dirty="0" smtClean="0"/>
              <a:t>*</a:t>
            </a:r>
            <a:r>
              <a:rPr lang="en-US" dirty="0" smtClean="0">
                <a:solidFill>
                  <a:srgbClr val="002060"/>
                </a:solidFill>
              </a:rPr>
              <a:t>It is an XML representation of a Maven project held in a file named pom.xml.</a:t>
            </a:r>
          </a:p>
          <a:p>
            <a:pPr algn="l">
              <a:buFont typeface="Arial" charset="0"/>
              <a:buChar char="•"/>
            </a:pPr>
            <a:r>
              <a:rPr lang="en-US" dirty="0" smtClean="0">
                <a:solidFill>
                  <a:srgbClr val="002060"/>
                </a:solidFill>
              </a:rPr>
              <a:t>We might think that a project is just of set of files containing some code. </a:t>
            </a:r>
          </a:p>
          <a:p>
            <a:pPr algn="l">
              <a:buFont typeface="Arial" charset="0"/>
              <a:buChar char="•"/>
            </a:pPr>
            <a:r>
              <a:rPr lang="en-US" dirty="0" smtClean="0">
                <a:solidFill>
                  <a:srgbClr val="002060"/>
                </a:solidFill>
              </a:rPr>
              <a:t> But a project is beyond that .</a:t>
            </a:r>
            <a:r>
              <a:rPr lang="en-US" dirty="0" smtClean="0"/>
              <a:t> </a:t>
            </a:r>
          </a:p>
          <a:p>
            <a:pPr algn="l">
              <a:buFont typeface="Arial" charset="0"/>
              <a:buChar char="•"/>
            </a:pPr>
            <a:r>
              <a:rPr lang="en-US" dirty="0" smtClean="0">
                <a:solidFill>
                  <a:srgbClr val="002060"/>
                </a:solidFill>
              </a:rPr>
              <a:t>A project contains </a:t>
            </a:r>
          </a:p>
          <a:p>
            <a:pPr lvl="1" algn="l">
              <a:buFont typeface="Arial" charset="0"/>
              <a:buChar char="•"/>
            </a:pPr>
            <a:r>
              <a:rPr lang="en-US" dirty="0" smtClean="0">
                <a:solidFill>
                  <a:srgbClr val="002060"/>
                </a:solidFill>
              </a:rPr>
              <a:t>configuration files.</a:t>
            </a:r>
          </a:p>
          <a:p>
            <a:pPr lvl="1" algn="l">
              <a:buFont typeface="Arial" charset="0"/>
              <a:buChar char="•"/>
            </a:pPr>
            <a:r>
              <a:rPr lang="en-US" dirty="0" smtClean="0">
                <a:solidFill>
                  <a:srgbClr val="002060"/>
                </a:solidFill>
              </a:rPr>
              <a:t>developers involved and the roles they play. </a:t>
            </a:r>
          </a:p>
          <a:p>
            <a:pPr lvl="1" algn="l">
              <a:buFont typeface="Arial" charset="0"/>
              <a:buChar char="•"/>
            </a:pPr>
            <a:r>
              <a:rPr lang="en-US" dirty="0" smtClean="0">
                <a:solidFill>
                  <a:srgbClr val="002060"/>
                </a:solidFill>
              </a:rPr>
              <a:t>the defect tracking system. </a:t>
            </a:r>
          </a:p>
          <a:p>
            <a:pPr lvl="1" algn="l">
              <a:buFont typeface="Arial" charset="0"/>
              <a:buChar char="•"/>
            </a:pPr>
            <a:r>
              <a:rPr lang="en-US" dirty="0" smtClean="0">
                <a:solidFill>
                  <a:srgbClr val="002060"/>
                </a:solidFill>
              </a:rPr>
              <a:t>the organization and licenses.</a:t>
            </a:r>
          </a:p>
          <a:p>
            <a:pPr lvl="1" algn="l">
              <a:buFont typeface="Arial" charset="0"/>
              <a:buChar char="•"/>
            </a:pPr>
            <a:r>
              <a:rPr lang="en-US" dirty="0" smtClean="0">
                <a:solidFill>
                  <a:srgbClr val="002060"/>
                </a:solidFill>
              </a:rPr>
              <a:t>the URL of where the project lives. </a:t>
            </a:r>
          </a:p>
          <a:p>
            <a:pPr lvl="1" algn="l">
              <a:buFont typeface="Arial" charset="0"/>
              <a:buChar char="•"/>
            </a:pPr>
            <a:r>
              <a:rPr lang="en-US" dirty="0" smtClean="0">
                <a:solidFill>
                  <a:srgbClr val="002060"/>
                </a:solidFill>
              </a:rPr>
              <a:t>the project's dependencies.</a:t>
            </a:r>
          </a:p>
          <a:p>
            <a:pPr lvl="1" algn="l">
              <a:buFont typeface="Arial" charset="0"/>
              <a:buChar char="•"/>
            </a:pPr>
            <a:r>
              <a:rPr lang="en-US" dirty="0" smtClean="0">
                <a:solidFill>
                  <a:srgbClr val="002060"/>
                </a:solidFill>
              </a:rPr>
              <a:t> </a:t>
            </a:r>
            <a:r>
              <a:rPr lang="en-US" dirty="0" err="1" smtClean="0">
                <a:solidFill>
                  <a:srgbClr val="002060"/>
                </a:solidFill>
              </a:rPr>
              <a:t>pom</a:t>
            </a:r>
            <a:r>
              <a:rPr lang="en-US" dirty="0" smtClean="0">
                <a:solidFill>
                  <a:srgbClr val="002060"/>
                </a:solidFill>
              </a:rPr>
              <a:t> is a one-stop-shop for all things concerning the project . In maven project, a project need not contain any code at all, merely a pom.xml.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Elements of POM</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b="1" dirty="0" smtClean="0">
                <a:solidFill>
                  <a:srgbClr val="002060"/>
                </a:solidFill>
              </a:rPr>
              <a:t>project</a:t>
            </a:r>
            <a:r>
              <a:rPr lang="en-US" b="1" dirty="0" smtClean="0"/>
              <a:t>  </a:t>
            </a:r>
            <a:r>
              <a:rPr lang="en-US" sz="2000" b="1" dirty="0" smtClean="0"/>
              <a:t>:</a:t>
            </a:r>
            <a:r>
              <a:rPr lang="en-US" b="1" dirty="0" smtClean="0"/>
              <a:t> </a:t>
            </a:r>
            <a:r>
              <a:rPr lang="en-US" sz="2000" dirty="0" smtClean="0">
                <a:solidFill>
                  <a:srgbClr val="002060"/>
                </a:solidFill>
              </a:rPr>
              <a:t>The root element of pom.xml file.</a:t>
            </a:r>
            <a:endParaRPr lang="en-US" sz="2000" b="1" dirty="0" smtClean="0">
              <a:solidFill>
                <a:srgbClr val="002060"/>
              </a:solidFill>
            </a:endParaRPr>
          </a:p>
          <a:p>
            <a:pPr algn="l"/>
            <a:r>
              <a:rPr lang="en-US" sz="2000" b="1" dirty="0" err="1" smtClean="0">
                <a:solidFill>
                  <a:srgbClr val="002060"/>
                </a:solidFill>
              </a:rPr>
              <a:t>modelVersion</a:t>
            </a:r>
            <a:r>
              <a:rPr lang="en-US" sz="2000" b="1" dirty="0" smtClean="0">
                <a:solidFill>
                  <a:srgbClr val="002060"/>
                </a:solidFill>
              </a:rPr>
              <a:t> : </a:t>
            </a:r>
            <a:r>
              <a:rPr lang="en-US" sz="2000" dirty="0" smtClean="0">
                <a:solidFill>
                  <a:srgbClr val="002060"/>
                </a:solidFill>
              </a:rPr>
              <a:t>It is the sub element of project. </a:t>
            </a:r>
          </a:p>
          <a:p>
            <a:pPr algn="l"/>
            <a:r>
              <a:rPr lang="en-US" sz="2000" dirty="0" smtClean="0">
                <a:solidFill>
                  <a:srgbClr val="002060"/>
                </a:solidFill>
              </a:rPr>
              <a:t>	             Specifies the </a:t>
            </a:r>
            <a:r>
              <a:rPr lang="en-US" sz="2000" dirty="0" err="1" smtClean="0">
                <a:solidFill>
                  <a:srgbClr val="002060"/>
                </a:solidFill>
              </a:rPr>
              <a:t>modelVersion</a:t>
            </a:r>
            <a:r>
              <a:rPr lang="en-US" sz="2000" dirty="0" smtClean="0"/>
              <a:t>. </a:t>
            </a:r>
          </a:p>
          <a:p>
            <a:pPr algn="l"/>
            <a:r>
              <a:rPr lang="en-US" sz="2000" dirty="0" smtClean="0">
                <a:solidFill>
                  <a:srgbClr val="002060"/>
                </a:solidFill>
              </a:rPr>
              <a:t>	            It should be set to 4.0.0</a:t>
            </a:r>
            <a:r>
              <a:rPr lang="en-US" sz="2000" dirty="0" smtClean="0"/>
              <a:t>.</a:t>
            </a:r>
            <a:endParaRPr lang="en-US" sz="2000" b="1" dirty="0" smtClean="0">
              <a:solidFill>
                <a:srgbClr val="002060"/>
              </a:solidFill>
            </a:endParaRPr>
          </a:p>
          <a:p>
            <a:pPr algn="l"/>
            <a:r>
              <a:rPr lang="en-US" sz="2000" b="1" dirty="0" err="1" smtClean="0">
                <a:solidFill>
                  <a:srgbClr val="002060"/>
                </a:solidFill>
              </a:rPr>
              <a:t>groupId</a:t>
            </a:r>
            <a:r>
              <a:rPr lang="en-US" sz="2000" b="1" dirty="0" smtClean="0">
                <a:solidFill>
                  <a:srgbClr val="002060"/>
                </a:solidFill>
              </a:rPr>
              <a:t> :  S</a:t>
            </a:r>
            <a:r>
              <a:rPr lang="en-US" sz="2000" dirty="0" smtClean="0">
                <a:solidFill>
                  <a:srgbClr val="002060"/>
                </a:solidFill>
              </a:rPr>
              <a:t>ub element of project. </a:t>
            </a:r>
          </a:p>
          <a:p>
            <a:pPr algn="l"/>
            <a:r>
              <a:rPr lang="en-US" sz="2000" dirty="0" smtClean="0">
                <a:solidFill>
                  <a:srgbClr val="002060"/>
                </a:solidFill>
              </a:rPr>
              <a:t>	  Specifies the id for the project group.</a:t>
            </a:r>
          </a:p>
          <a:p>
            <a:pPr algn="l"/>
            <a:r>
              <a:rPr lang="en-US" sz="2000" b="1" dirty="0" err="1" smtClean="0">
                <a:solidFill>
                  <a:srgbClr val="002060"/>
                </a:solidFill>
              </a:rPr>
              <a:t>artifactId</a:t>
            </a:r>
            <a:r>
              <a:rPr lang="en-US" sz="2000" b="1" dirty="0" smtClean="0"/>
              <a:t> : </a:t>
            </a:r>
            <a:r>
              <a:rPr lang="en-US" sz="2000" b="1" dirty="0" smtClean="0">
                <a:solidFill>
                  <a:srgbClr val="002060"/>
                </a:solidFill>
              </a:rPr>
              <a:t>S</a:t>
            </a:r>
            <a:r>
              <a:rPr lang="en-US" sz="2000" dirty="0" smtClean="0">
                <a:solidFill>
                  <a:srgbClr val="002060"/>
                </a:solidFill>
              </a:rPr>
              <a:t>ub element of project.</a:t>
            </a:r>
            <a:r>
              <a:rPr lang="en-US" sz="2000" dirty="0" smtClean="0"/>
              <a:t> </a:t>
            </a:r>
          </a:p>
          <a:p>
            <a:pPr algn="l"/>
            <a:r>
              <a:rPr lang="en-US" sz="2000" dirty="0" smtClean="0"/>
              <a:t>	    </a:t>
            </a:r>
            <a:r>
              <a:rPr lang="en-US" sz="2000" dirty="0" smtClean="0">
                <a:solidFill>
                  <a:srgbClr val="002060"/>
                </a:solidFill>
              </a:rPr>
              <a:t>It specifies the id for the artifact (project). </a:t>
            </a:r>
          </a:p>
          <a:p>
            <a:pPr algn="l"/>
            <a:r>
              <a:rPr lang="en-US" sz="2000" dirty="0" smtClean="0">
                <a:solidFill>
                  <a:srgbClr val="002060"/>
                </a:solidFill>
              </a:rPr>
              <a:t>	    An artifact is something that is either produced or used by a 	    project. Examples of artifacts produced by Maven for a project 	    include: JARs, source and binary distributions, and WARs.</a:t>
            </a:r>
          </a:p>
          <a:p>
            <a:pPr algn="l"/>
            <a:endParaRPr lang="en-US" sz="2000" dirty="0" smtClean="0">
              <a:solidFill>
                <a:srgbClr val="002060"/>
              </a:solidFill>
            </a:endParaRPr>
          </a:p>
          <a:p>
            <a:pPr algn="l"/>
            <a:r>
              <a:rPr lang="en-US" sz="2000" b="1" dirty="0" smtClean="0">
                <a:solidFill>
                  <a:srgbClr val="002060"/>
                </a:solidFill>
              </a:rPr>
              <a:t>version :     </a:t>
            </a:r>
            <a:r>
              <a:rPr lang="en-US" sz="2000" dirty="0" smtClean="0">
                <a:solidFill>
                  <a:srgbClr val="002060"/>
                </a:solidFill>
              </a:rPr>
              <a:t>It is the sub element of project. </a:t>
            </a:r>
          </a:p>
          <a:p>
            <a:pPr algn="l"/>
            <a:r>
              <a:rPr lang="en-US" sz="2000" dirty="0" smtClean="0">
                <a:solidFill>
                  <a:srgbClr val="002060"/>
                </a:solidFill>
              </a:rPr>
              <a:t>	     It specifies the version of the artifact under given group.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smtClean="0">
                <a:solidFill>
                  <a:srgbClr val="FF0000"/>
                </a:solidFill>
              </a:rPr>
              <a:t>Sample POM : Screenshot</a:t>
            </a:r>
            <a:endParaRPr lang="en-US" dirty="0">
              <a:solidFill>
                <a:srgbClr val="FF0000"/>
              </a:solidFill>
            </a:endParaRPr>
          </a:p>
        </p:txBody>
      </p:sp>
      <p:sp>
        <p:nvSpPr>
          <p:cNvPr id="45" name="Content Placeholder 44"/>
          <p:cNvSpPr>
            <a:spLocks noGrp="1"/>
          </p:cNvSpPr>
          <p:nvPr>
            <p:ph idx="1"/>
          </p:nvPr>
        </p:nvSpPr>
        <p:spPr/>
        <p:txBody>
          <a:bodyPr>
            <a:normAutofit fontScale="77500" lnSpcReduction="20000"/>
          </a:bodyPr>
          <a:lstStyle/>
          <a:p>
            <a:pPr>
              <a:buNone/>
            </a:pPr>
            <a:r>
              <a:rPr lang="en-US" b="1" dirty="0" smtClean="0">
                <a:solidFill>
                  <a:srgbClr val="002060"/>
                </a:solidFill>
              </a:rPr>
              <a:t>&lt;project</a:t>
            </a:r>
            <a:r>
              <a:rPr lang="en-US" dirty="0" smtClean="0">
                <a:solidFill>
                  <a:srgbClr val="002060"/>
                </a:solidFill>
              </a:rPr>
              <a:t> </a:t>
            </a:r>
            <a:r>
              <a:rPr lang="en-US" dirty="0" err="1" smtClean="0">
                <a:solidFill>
                  <a:srgbClr val="FF0000"/>
                </a:solidFill>
              </a:rPr>
              <a:t>xmlns</a:t>
            </a:r>
            <a:r>
              <a:rPr lang="en-US" dirty="0" smtClean="0">
                <a:solidFill>
                  <a:srgbClr val="002060"/>
                </a:solidFill>
              </a:rPr>
              <a:t>="http://maven.apache.org/POM/4.0.0"   </a:t>
            </a:r>
          </a:p>
          <a:p>
            <a:pPr>
              <a:buNone/>
            </a:pPr>
            <a:r>
              <a:rPr lang="en-US" dirty="0" err="1" smtClean="0">
                <a:solidFill>
                  <a:srgbClr val="FF0000"/>
                </a:solidFill>
              </a:rPr>
              <a:t>xmlns:xsi</a:t>
            </a:r>
            <a:r>
              <a:rPr lang="en-US" dirty="0" smtClean="0">
                <a:solidFill>
                  <a:srgbClr val="002060"/>
                </a:solidFill>
              </a:rPr>
              <a:t>="http://www.w3.org/2001/XMLSchema-instance"  </a:t>
            </a:r>
          </a:p>
          <a:p>
            <a:pPr>
              <a:buNone/>
            </a:pPr>
            <a:r>
              <a:rPr lang="en-US" dirty="0" smtClean="0">
                <a:solidFill>
                  <a:srgbClr val="002060"/>
                </a:solidFill>
              </a:rPr>
              <a:t>  </a:t>
            </a:r>
            <a:r>
              <a:rPr lang="en-US" dirty="0" err="1" smtClean="0">
                <a:solidFill>
                  <a:srgbClr val="FF0000"/>
                </a:solidFill>
              </a:rPr>
              <a:t>xsi:schemaLocation</a:t>
            </a:r>
            <a:r>
              <a:rPr lang="en-US" dirty="0" smtClean="0">
                <a:solidFill>
                  <a:srgbClr val="002060"/>
                </a:solidFill>
              </a:rPr>
              <a:t>="http://maven.apache.org/POM/4.0.0   </a:t>
            </a:r>
          </a:p>
          <a:p>
            <a:pPr>
              <a:buNone/>
            </a:pPr>
            <a:r>
              <a:rPr lang="en-US" dirty="0" smtClean="0">
                <a:solidFill>
                  <a:srgbClr val="002060"/>
                </a:solidFill>
              </a:rPr>
              <a:t>http://maven.apache.org/xsd/maven-4.0.0.xsd"</a:t>
            </a:r>
            <a:r>
              <a:rPr lang="en-US" b="1" dirty="0" smtClean="0">
                <a:solidFill>
                  <a:srgbClr val="002060"/>
                </a:solidFill>
              </a:rPr>
              <a:t>&gt;</a:t>
            </a:r>
            <a:r>
              <a:rPr lang="en-US" dirty="0" smtClean="0">
                <a:solidFill>
                  <a:srgbClr val="002060"/>
                </a:solidFill>
              </a:rPr>
              <a:t>  </a:t>
            </a:r>
          </a:p>
          <a:p>
            <a:pPr>
              <a:buNone/>
            </a:pPr>
            <a:r>
              <a:rPr lang="en-US" dirty="0" smtClean="0">
                <a:solidFill>
                  <a:srgbClr val="002060"/>
                </a:solidFill>
              </a:rPr>
              <a:t>  </a:t>
            </a:r>
          </a:p>
          <a:p>
            <a:pPr>
              <a:buNone/>
            </a:pPr>
            <a:r>
              <a:rPr lang="en-US" dirty="0" smtClean="0">
                <a:solidFill>
                  <a:srgbClr val="002060"/>
                </a:solidFill>
              </a:rPr>
              <a:t>  </a:t>
            </a:r>
            <a:r>
              <a:rPr lang="en-US" b="1" dirty="0" smtClean="0">
                <a:solidFill>
                  <a:srgbClr val="002060"/>
                </a:solidFill>
              </a:rPr>
              <a:t>&lt;</a:t>
            </a:r>
            <a:r>
              <a:rPr lang="en-US" b="1" dirty="0" err="1" smtClean="0">
                <a:solidFill>
                  <a:srgbClr val="002060"/>
                </a:solidFill>
              </a:rPr>
              <a:t>modelVersion</a:t>
            </a:r>
            <a:r>
              <a:rPr lang="en-US" b="1" dirty="0" smtClean="0">
                <a:solidFill>
                  <a:srgbClr val="002060"/>
                </a:solidFill>
              </a:rPr>
              <a:t>&gt;</a:t>
            </a:r>
            <a:r>
              <a:rPr lang="en-US" dirty="0" smtClean="0">
                <a:solidFill>
                  <a:srgbClr val="002060"/>
                </a:solidFill>
              </a:rPr>
              <a:t>4.0.0</a:t>
            </a:r>
            <a:r>
              <a:rPr lang="en-US" b="1" dirty="0" smtClean="0">
                <a:solidFill>
                  <a:srgbClr val="002060"/>
                </a:solidFill>
              </a:rPr>
              <a:t>&lt;/</a:t>
            </a:r>
            <a:r>
              <a:rPr lang="en-US" b="1" dirty="0" err="1" smtClean="0">
                <a:solidFill>
                  <a:srgbClr val="002060"/>
                </a:solidFill>
              </a:rPr>
              <a:t>modelVersion</a:t>
            </a:r>
            <a:r>
              <a:rPr lang="en-US" b="1" dirty="0" smtClean="0">
                <a:solidFill>
                  <a:srgbClr val="002060"/>
                </a:solidFill>
              </a:rPr>
              <a:t>&gt;</a:t>
            </a:r>
            <a:r>
              <a:rPr lang="en-US" dirty="0" smtClean="0">
                <a:solidFill>
                  <a:srgbClr val="002060"/>
                </a:solidFill>
              </a:rPr>
              <a:t>  </a:t>
            </a:r>
          </a:p>
          <a:p>
            <a:pPr>
              <a:buNone/>
            </a:pPr>
            <a:r>
              <a:rPr lang="en-US" dirty="0" smtClean="0">
                <a:solidFill>
                  <a:srgbClr val="002060"/>
                </a:solidFill>
              </a:rPr>
              <a:t>  </a:t>
            </a:r>
            <a:r>
              <a:rPr lang="en-US" b="1" dirty="0" smtClean="0">
                <a:solidFill>
                  <a:srgbClr val="002060"/>
                </a:solidFill>
              </a:rPr>
              <a:t>&lt;</a:t>
            </a:r>
            <a:r>
              <a:rPr lang="en-US" b="1" dirty="0" err="1" smtClean="0">
                <a:solidFill>
                  <a:srgbClr val="002060"/>
                </a:solidFill>
              </a:rPr>
              <a:t>groupId</a:t>
            </a:r>
            <a:r>
              <a:rPr lang="en-US" b="1" dirty="0" smtClean="0">
                <a:solidFill>
                  <a:srgbClr val="002060"/>
                </a:solidFill>
              </a:rPr>
              <a:t>&gt;</a:t>
            </a:r>
            <a:r>
              <a:rPr lang="en-US" dirty="0" smtClean="0">
                <a:solidFill>
                  <a:srgbClr val="002060"/>
                </a:solidFill>
              </a:rPr>
              <a:t>com.dxc.app1</a:t>
            </a:r>
            <a:r>
              <a:rPr lang="en-US" b="1" dirty="0" smtClean="0">
                <a:solidFill>
                  <a:srgbClr val="002060"/>
                </a:solidFill>
              </a:rPr>
              <a:t>&lt;/</a:t>
            </a:r>
            <a:r>
              <a:rPr lang="en-US" b="1" dirty="0" err="1" smtClean="0">
                <a:solidFill>
                  <a:srgbClr val="002060"/>
                </a:solidFill>
              </a:rPr>
              <a:t>groupId</a:t>
            </a:r>
            <a:r>
              <a:rPr lang="en-US" b="1" dirty="0" smtClean="0">
                <a:solidFill>
                  <a:srgbClr val="002060"/>
                </a:solidFill>
              </a:rPr>
              <a:t>&gt;</a:t>
            </a:r>
            <a:r>
              <a:rPr lang="en-US" dirty="0" smtClean="0">
                <a:solidFill>
                  <a:srgbClr val="002060"/>
                </a:solidFill>
              </a:rPr>
              <a:t>  </a:t>
            </a:r>
          </a:p>
          <a:p>
            <a:pPr>
              <a:buNone/>
            </a:pPr>
            <a:r>
              <a:rPr lang="en-US" dirty="0" smtClean="0">
                <a:solidFill>
                  <a:srgbClr val="002060"/>
                </a:solidFill>
              </a:rPr>
              <a:t>  </a:t>
            </a:r>
            <a:r>
              <a:rPr lang="en-US" b="1" dirty="0" smtClean="0">
                <a:solidFill>
                  <a:srgbClr val="002060"/>
                </a:solidFill>
              </a:rPr>
              <a:t>&lt;</a:t>
            </a:r>
            <a:r>
              <a:rPr lang="en-US" b="1" dirty="0" err="1" smtClean="0">
                <a:solidFill>
                  <a:srgbClr val="002060"/>
                </a:solidFill>
              </a:rPr>
              <a:t>artifactId</a:t>
            </a:r>
            <a:r>
              <a:rPr lang="en-US" b="1" dirty="0" smtClean="0">
                <a:solidFill>
                  <a:srgbClr val="002060"/>
                </a:solidFill>
              </a:rPr>
              <a:t>&gt;</a:t>
            </a:r>
            <a:r>
              <a:rPr lang="en-US" dirty="0" smtClean="0">
                <a:solidFill>
                  <a:srgbClr val="002060"/>
                </a:solidFill>
              </a:rPr>
              <a:t>sample-app</a:t>
            </a:r>
            <a:r>
              <a:rPr lang="en-US" b="1" dirty="0" smtClean="0">
                <a:solidFill>
                  <a:srgbClr val="002060"/>
                </a:solidFill>
              </a:rPr>
              <a:t>&lt;/</a:t>
            </a:r>
            <a:r>
              <a:rPr lang="en-US" b="1" dirty="0" err="1" smtClean="0">
                <a:solidFill>
                  <a:srgbClr val="002060"/>
                </a:solidFill>
              </a:rPr>
              <a:t>artifactId</a:t>
            </a:r>
            <a:r>
              <a:rPr lang="en-US" b="1" dirty="0" smtClean="0">
                <a:solidFill>
                  <a:srgbClr val="002060"/>
                </a:solidFill>
              </a:rPr>
              <a:t>&gt;</a:t>
            </a:r>
            <a:r>
              <a:rPr lang="en-US" dirty="0" smtClean="0">
                <a:solidFill>
                  <a:srgbClr val="002060"/>
                </a:solidFill>
              </a:rPr>
              <a:t>  </a:t>
            </a:r>
          </a:p>
          <a:p>
            <a:pPr>
              <a:buNone/>
            </a:pPr>
            <a:r>
              <a:rPr lang="en-US" dirty="0" smtClean="0">
                <a:solidFill>
                  <a:srgbClr val="002060"/>
                </a:solidFill>
              </a:rPr>
              <a:t>  </a:t>
            </a:r>
            <a:r>
              <a:rPr lang="en-US" b="1" dirty="0" smtClean="0">
                <a:solidFill>
                  <a:srgbClr val="002060"/>
                </a:solidFill>
              </a:rPr>
              <a:t>&lt;version&gt;</a:t>
            </a:r>
            <a:r>
              <a:rPr lang="en-US" dirty="0" smtClean="0">
                <a:solidFill>
                  <a:srgbClr val="002060"/>
                </a:solidFill>
              </a:rPr>
              <a:t>1</a:t>
            </a:r>
            <a:r>
              <a:rPr lang="en-US" b="1" dirty="0" smtClean="0">
                <a:solidFill>
                  <a:srgbClr val="002060"/>
                </a:solidFill>
              </a:rPr>
              <a:t>&lt;/version&gt;</a:t>
            </a:r>
            <a:r>
              <a:rPr lang="en-US" dirty="0" smtClean="0">
                <a:solidFill>
                  <a:srgbClr val="002060"/>
                </a:solidFill>
              </a:rPr>
              <a:t>  </a:t>
            </a:r>
          </a:p>
          <a:p>
            <a:pPr>
              <a:buNone/>
            </a:pPr>
            <a:r>
              <a:rPr lang="en-US" dirty="0" smtClean="0">
                <a:solidFill>
                  <a:srgbClr val="002060"/>
                </a:solidFill>
              </a:rPr>
              <a:t>  </a:t>
            </a:r>
          </a:p>
          <a:p>
            <a:pPr>
              <a:buNone/>
            </a:pPr>
            <a:r>
              <a:rPr lang="en-US" b="1" dirty="0" smtClean="0">
                <a:solidFill>
                  <a:srgbClr val="002060"/>
                </a:solidFill>
              </a:rPr>
              <a:t>&lt;/project&gt;</a:t>
            </a:r>
            <a:r>
              <a:rPr lang="en-US" dirty="0" smtClean="0">
                <a:solidFill>
                  <a:srgbClr val="002060"/>
                </a:solidFill>
              </a:rPr>
              <a:t>  </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Additional elements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More elements in pom.xml file can be added:</a:t>
            </a:r>
          </a:p>
          <a:p>
            <a:pPr>
              <a:buNone/>
            </a:pPr>
            <a:endParaRPr lang="en-US" dirty="0" smtClean="0">
              <a:solidFill>
                <a:srgbClr val="002060"/>
              </a:solidFill>
            </a:endParaRPr>
          </a:p>
          <a:p>
            <a:r>
              <a:rPr lang="en-US" b="1" dirty="0" smtClean="0">
                <a:solidFill>
                  <a:srgbClr val="002060"/>
                </a:solidFill>
              </a:rPr>
              <a:t>packaging : </a:t>
            </a:r>
            <a:r>
              <a:rPr lang="en-US" dirty="0" smtClean="0">
                <a:solidFill>
                  <a:srgbClr val="002060"/>
                </a:solidFill>
              </a:rPr>
              <a:t>defines packaging type such as jar, war etc.</a:t>
            </a:r>
          </a:p>
          <a:p>
            <a:r>
              <a:rPr lang="en-US" b="1" dirty="0" smtClean="0">
                <a:solidFill>
                  <a:srgbClr val="002060"/>
                </a:solidFill>
              </a:rPr>
              <a:t>name : </a:t>
            </a:r>
            <a:r>
              <a:rPr lang="en-US" dirty="0" smtClean="0">
                <a:solidFill>
                  <a:srgbClr val="002060"/>
                </a:solidFill>
              </a:rPr>
              <a:t>defines name of the maven project.</a:t>
            </a:r>
          </a:p>
          <a:p>
            <a:r>
              <a:rPr lang="en-US" b="1" dirty="0" err="1" smtClean="0">
                <a:solidFill>
                  <a:srgbClr val="002060"/>
                </a:solidFill>
              </a:rPr>
              <a:t>url</a:t>
            </a:r>
            <a:r>
              <a:rPr lang="en-US" b="1" dirty="0" smtClean="0">
                <a:solidFill>
                  <a:srgbClr val="002060"/>
                </a:solidFill>
              </a:rPr>
              <a:t> : </a:t>
            </a:r>
            <a:r>
              <a:rPr lang="en-US" dirty="0" smtClean="0">
                <a:solidFill>
                  <a:srgbClr val="002060"/>
                </a:solidFill>
              </a:rPr>
              <a:t>defines </a:t>
            </a:r>
            <a:r>
              <a:rPr lang="en-US" dirty="0" err="1" smtClean="0">
                <a:solidFill>
                  <a:srgbClr val="002060"/>
                </a:solidFill>
              </a:rPr>
              <a:t>url</a:t>
            </a:r>
            <a:r>
              <a:rPr lang="en-US" dirty="0" smtClean="0">
                <a:solidFill>
                  <a:srgbClr val="002060"/>
                </a:solidFill>
              </a:rPr>
              <a:t> of the project.</a:t>
            </a:r>
          </a:p>
          <a:p>
            <a:r>
              <a:rPr lang="en-US" b="1" dirty="0" smtClean="0">
                <a:solidFill>
                  <a:srgbClr val="002060"/>
                </a:solidFill>
              </a:rPr>
              <a:t>dependencies : </a:t>
            </a:r>
            <a:r>
              <a:rPr lang="en-US" dirty="0" smtClean="0">
                <a:solidFill>
                  <a:srgbClr val="002060"/>
                </a:solidFill>
              </a:rPr>
              <a:t>defines dependencies for this project.</a:t>
            </a:r>
          </a:p>
          <a:p>
            <a:r>
              <a:rPr lang="en-US" b="1" dirty="0" smtClean="0">
                <a:solidFill>
                  <a:srgbClr val="002060"/>
                </a:solidFill>
              </a:rPr>
              <a:t>dependency :</a:t>
            </a:r>
            <a:r>
              <a:rPr lang="en-US" dirty="0" smtClean="0">
                <a:solidFill>
                  <a:srgbClr val="002060"/>
                </a:solidFill>
              </a:rPr>
              <a:t>defines a dependency. It is used inside dependencies.</a:t>
            </a:r>
          </a:p>
          <a:p>
            <a:r>
              <a:rPr lang="en-US" b="1" dirty="0" smtClean="0">
                <a:solidFill>
                  <a:srgbClr val="002060"/>
                </a:solidFill>
              </a:rPr>
              <a:t>scope : </a:t>
            </a:r>
            <a:r>
              <a:rPr lang="en-US" dirty="0" smtClean="0">
                <a:solidFill>
                  <a:srgbClr val="002060"/>
                </a:solidFill>
              </a:rPr>
              <a:t>defines scope for this maven project. It can be compile, provided, runtime, test and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Another Screenshot : POM.xml</a:t>
            </a:r>
            <a:endParaRPr lang="en-US" dirty="0">
              <a:solidFill>
                <a:srgbClr val="FF0000"/>
              </a:solidFill>
            </a:endParaRPr>
          </a:p>
        </p:txBody>
      </p:sp>
      <p:sp>
        <p:nvSpPr>
          <p:cNvPr id="3" name="Content Placeholder 2"/>
          <p:cNvSpPr>
            <a:spLocks noGrp="1"/>
          </p:cNvSpPr>
          <p:nvPr>
            <p:ph idx="1"/>
          </p:nvPr>
        </p:nvSpPr>
        <p:spPr/>
        <p:txBody>
          <a:bodyPr>
            <a:noAutofit/>
          </a:bodyPr>
          <a:lstStyle/>
          <a:p>
            <a:pPr>
              <a:buNone/>
            </a:pPr>
            <a:r>
              <a:rPr lang="en-US" sz="1200" b="1" dirty="0" smtClean="0">
                <a:solidFill>
                  <a:srgbClr val="002060"/>
                </a:solidFill>
              </a:rPr>
              <a:t>&lt;project</a:t>
            </a:r>
            <a:r>
              <a:rPr lang="en-US" sz="1200" dirty="0" smtClean="0">
                <a:solidFill>
                  <a:srgbClr val="002060"/>
                </a:solidFill>
              </a:rPr>
              <a:t> </a:t>
            </a:r>
            <a:r>
              <a:rPr lang="en-US" sz="1200" dirty="0" err="1" smtClean="0">
                <a:solidFill>
                  <a:srgbClr val="FF0000"/>
                </a:solidFill>
              </a:rPr>
              <a:t>xmlns</a:t>
            </a:r>
            <a:r>
              <a:rPr lang="en-US" sz="1200" dirty="0" smtClean="0">
                <a:solidFill>
                  <a:srgbClr val="002060"/>
                </a:solidFill>
              </a:rPr>
              <a:t>="http://maven.apache.org/POM/4.0.0"   </a:t>
            </a:r>
          </a:p>
          <a:p>
            <a:pPr>
              <a:buNone/>
            </a:pPr>
            <a:r>
              <a:rPr lang="en-US" sz="1200" dirty="0" err="1" smtClean="0">
                <a:solidFill>
                  <a:srgbClr val="FF0000"/>
                </a:solidFill>
              </a:rPr>
              <a:t>xmlns:xsi</a:t>
            </a:r>
            <a:r>
              <a:rPr lang="en-US" sz="1200" dirty="0" smtClean="0">
                <a:solidFill>
                  <a:srgbClr val="002060"/>
                </a:solidFill>
              </a:rPr>
              <a:t>="http://www.w3.org/2001/XMLSchema-instance"  </a:t>
            </a:r>
          </a:p>
          <a:p>
            <a:pPr>
              <a:buNone/>
            </a:pPr>
            <a:r>
              <a:rPr lang="en-US" sz="1200" dirty="0" smtClean="0">
                <a:solidFill>
                  <a:srgbClr val="002060"/>
                </a:solidFill>
              </a:rPr>
              <a:t>  </a:t>
            </a:r>
            <a:r>
              <a:rPr lang="en-US" sz="1200" dirty="0" err="1" smtClean="0">
                <a:solidFill>
                  <a:srgbClr val="FF0000"/>
                </a:solidFill>
              </a:rPr>
              <a:t>xsi:schemaLocation</a:t>
            </a:r>
            <a:r>
              <a:rPr lang="en-US" sz="1200" dirty="0" smtClean="0">
                <a:solidFill>
                  <a:srgbClr val="002060"/>
                </a:solidFill>
              </a:rPr>
              <a:t>="http://maven.apache.org/POM/4.0.0   </a:t>
            </a:r>
          </a:p>
          <a:p>
            <a:pPr>
              <a:buNone/>
            </a:pPr>
            <a:r>
              <a:rPr lang="en-US" sz="1200" dirty="0" smtClean="0">
                <a:solidFill>
                  <a:srgbClr val="002060"/>
                </a:solidFill>
              </a:rPr>
              <a:t>http://maven.apache.org/xsd/maven-4.0.0.xsd"</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modelVersion</a:t>
            </a:r>
            <a:r>
              <a:rPr lang="en-US" sz="1200" b="1" dirty="0" smtClean="0">
                <a:solidFill>
                  <a:srgbClr val="002060"/>
                </a:solidFill>
              </a:rPr>
              <a:t>&gt;</a:t>
            </a:r>
            <a:r>
              <a:rPr lang="en-US" sz="1200" dirty="0" smtClean="0">
                <a:solidFill>
                  <a:srgbClr val="002060"/>
                </a:solidFill>
              </a:rPr>
              <a:t>4.0.0</a:t>
            </a:r>
            <a:r>
              <a:rPr lang="en-US" sz="1200" b="1" dirty="0" smtClean="0">
                <a:solidFill>
                  <a:srgbClr val="002060"/>
                </a:solidFill>
              </a:rPr>
              <a:t>&lt;/</a:t>
            </a:r>
            <a:r>
              <a:rPr lang="en-US" sz="1200" b="1" dirty="0" err="1" smtClean="0">
                <a:solidFill>
                  <a:srgbClr val="002060"/>
                </a:solidFill>
              </a:rPr>
              <a:t>modelVersion</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groupId</a:t>
            </a:r>
            <a:r>
              <a:rPr lang="en-US" sz="1200" b="1" dirty="0" smtClean="0">
                <a:solidFill>
                  <a:srgbClr val="002060"/>
                </a:solidFill>
              </a:rPr>
              <a:t>&gt;</a:t>
            </a:r>
            <a:r>
              <a:rPr lang="en-US" sz="1200" dirty="0" smtClean="0">
                <a:solidFill>
                  <a:srgbClr val="002060"/>
                </a:solidFill>
              </a:rPr>
              <a:t>com.dxc.appl1</a:t>
            </a:r>
            <a:r>
              <a:rPr lang="en-US" sz="1200" b="1" dirty="0" smtClean="0">
                <a:solidFill>
                  <a:srgbClr val="002060"/>
                </a:solidFill>
              </a:rPr>
              <a:t>&lt;/</a:t>
            </a:r>
            <a:r>
              <a:rPr lang="en-US" sz="1200" b="1" dirty="0" err="1" smtClean="0">
                <a:solidFill>
                  <a:srgbClr val="002060"/>
                </a:solidFill>
              </a:rPr>
              <a:t>groupId</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artifactId</a:t>
            </a:r>
            <a:r>
              <a:rPr lang="en-US" sz="1200" b="1" dirty="0" smtClean="0">
                <a:solidFill>
                  <a:srgbClr val="002060"/>
                </a:solidFill>
              </a:rPr>
              <a:t>&gt;</a:t>
            </a:r>
            <a:r>
              <a:rPr lang="en-US" sz="1200" dirty="0" smtClean="0">
                <a:solidFill>
                  <a:srgbClr val="002060"/>
                </a:solidFill>
              </a:rPr>
              <a:t>my-application1</a:t>
            </a:r>
            <a:r>
              <a:rPr lang="en-US" sz="1200" b="1" dirty="0" smtClean="0">
                <a:solidFill>
                  <a:srgbClr val="002060"/>
                </a:solidFill>
              </a:rPr>
              <a:t>&lt;/</a:t>
            </a:r>
            <a:r>
              <a:rPr lang="en-US" sz="1200" b="1" dirty="0" err="1" smtClean="0">
                <a:solidFill>
                  <a:srgbClr val="002060"/>
                </a:solidFill>
              </a:rPr>
              <a:t>artifactId</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&lt;version&gt;</a:t>
            </a:r>
            <a:r>
              <a:rPr lang="en-US" sz="1200" dirty="0" smtClean="0">
                <a:solidFill>
                  <a:srgbClr val="002060"/>
                </a:solidFill>
              </a:rPr>
              <a:t>1.0</a:t>
            </a:r>
            <a:r>
              <a:rPr lang="en-US" sz="1200" b="1" dirty="0" smtClean="0">
                <a:solidFill>
                  <a:srgbClr val="002060"/>
                </a:solidFill>
              </a:rPr>
              <a:t>&lt;/version&gt;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&lt;packaging&gt;</a:t>
            </a:r>
            <a:r>
              <a:rPr lang="en-US" sz="1200" dirty="0" smtClean="0">
                <a:solidFill>
                  <a:srgbClr val="002060"/>
                </a:solidFill>
              </a:rPr>
              <a:t>jar</a:t>
            </a:r>
            <a:r>
              <a:rPr lang="en-US" sz="1200" b="1" dirty="0" smtClean="0">
                <a:solidFill>
                  <a:srgbClr val="002060"/>
                </a:solidFill>
              </a:rPr>
              <a:t>&lt;/packaging&gt;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&lt;name&gt;</a:t>
            </a:r>
            <a:r>
              <a:rPr lang="en-US" sz="1200" dirty="0" smtClean="0">
                <a:solidFill>
                  <a:srgbClr val="002060"/>
                </a:solidFill>
              </a:rPr>
              <a:t>Maven Quick Start Archetype</a:t>
            </a:r>
            <a:r>
              <a:rPr lang="en-US" sz="1200" b="1" dirty="0" smtClean="0">
                <a:solidFill>
                  <a:srgbClr val="002060"/>
                </a:solidFill>
              </a:rPr>
              <a:t>&lt;/name&gt;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url</a:t>
            </a:r>
            <a:r>
              <a:rPr lang="en-US" sz="1200" b="1" dirty="0" smtClean="0">
                <a:solidFill>
                  <a:srgbClr val="002060"/>
                </a:solidFill>
              </a:rPr>
              <a:t>&gt;</a:t>
            </a:r>
            <a:r>
              <a:rPr lang="en-US" sz="1200" dirty="0" smtClean="0">
                <a:solidFill>
                  <a:srgbClr val="002060"/>
                </a:solidFill>
              </a:rPr>
              <a:t>http://maven.apache.org</a:t>
            </a:r>
            <a:r>
              <a:rPr lang="en-US" sz="1200" b="1" dirty="0" smtClean="0">
                <a:solidFill>
                  <a:srgbClr val="002060"/>
                </a:solidFill>
              </a:rPr>
              <a:t>&lt;/url&gt;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&lt;dependencies&gt;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&lt;dependency&gt;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groupId</a:t>
            </a:r>
            <a:r>
              <a:rPr lang="en-US" sz="1200" b="1" dirty="0" smtClean="0">
                <a:solidFill>
                  <a:srgbClr val="002060"/>
                </a:solidFill>
              </a:rPr>
              <a:t>&gt;</a:t>
            </a:r>
            <a:r>
              <a:rPr lang="en-US" sz="1200" dirty="0" err="1" smtClean="0">
                <a:solidFill>
                  <a:srgbClr val="002060"/>
                </a:solidFill>
              </a:rPr>
              <a:t>junit</a:t>
            </a:r>
            <a:r>
              <a:rPr lang="en-US" sz="1200" b="1" dirty="0" smtClean="0">
                <a:solidFill>
                  <a:srgbClr val="002060"/>
                </a:solidFill>
              </a:rPr>
              <a:t>&lt;/</a:t>
            </a:r>
            <a:r>
              <a:rPr lang="en-US" sz="1200" b="1" dirty="0" err="1" smtClean="0">
                <a:solidFill>
                  <a:srgbClr val="002060"/>
                </a:solidFill>
              </a:rPr>
              <a:t>groupId</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a:t>
            </a:r>
            <a:r>
              <a:rPr lang="en-US" sz="1200" b="1" dirty="0" err="1" smtClean="0">
                <a:solidFill>
                  <a:srgbClr val="002060"/>
                </a:solidFill>
              </a:rPr>
              <a:t>artifactId</a:t>
            </a:r>
            <a:r>
              <a:rPr lang="en-US" sz="1200" b="1" dirty="0" smtClean="0">
                <a:solidFill>
                  <a:srgbClr val="002060"/>
                </a:solidFill>
              </a:rPr>
              <a:t>&gt;</a:t>
            </a:r>
            <a:r>
              <a:rPr lang="en-US" sz="1200" dirty="0" err="1" smtClean="0">
                <a:solidFill>
                  <a:srgbClr val="002060"/>
                </a:solidFill>
              </a:rPr>
              <a:t>junit</a:t>
            </a:r>
            <a:r>
              <a:rPr lang="en-US" sz="1200" b="1" dirty="0" smtClean="0">
                <a:solidFill>
                  <a:srgbClr val="002060"/>
                </a:solidFill>
              </a:rPr>
              <a:t>&lt;/</a:t>
            </a:r>
            <a:r>
              <a:rPr lang="en-US" sz="1200" b="1" dirty="0" err="1" smtClean="0">
                <a:solidFill>
                  <a:srgbClr val="002060"/>
                </a:solidFill>
              </a:rPr>
              <a:t>artifactId</a:t>
            </a:r>
            <a:r>
              <a:rPr lang="en-US" sz="1200" b="1" dirty="0" smtClean="0">
                <a:solidFill>
                  <a:srgbClr val="002060"/>
                </a:solidFill>
              </a:rPr>
              <a:t>&gt;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&lt;version&gt;</a:t>
            </a:r>
            <a:r>
              <a:rPr lang="en-US" sz="1200" dirty="0" smtClean="0">
                <a:solidFill>
                  <a:srgbClr val="002060"/>
                </a:solidFill>
              </a:rPr>
              <a:t>4.8.2</a:t>
            </a:r>
            <a:r>
              <a:rPr lang="en-US" sz="1200" b="1" dirty="0" smtClean="0">
                <a:solidFill>
                  <a:srgbClr val="002060"/>
                </a:solidFill>
              </a:rPr>
              <a:t>&lt;/version&gt;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&lt;scope&gt;</a:t>
            </a:r>
            <a:r>
              <a:rPr lang="en-US" sz="1200" dirty="0" smtClean="0">
                <a:solidFill>
                  <a:srgbClr val="002060"/>
                </a:solidFill>
              </a:rPr>
              <a:t>test</a:t>
            </a:r>
            <a:r>
              <a:rPr lang="en-US" sz="1200" b="1" dirty="0" smtClean="0">
                <a:solidFill>
                  <a:srgbClr val="002060"/>
                </a:solidFill>
              </a:rPr>
              <a:t>&lt;/scope&gt;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&lt;/dependency&gt;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&lt;/dependencies&gt;</a:t>
            </a:r>
            <a:r>
              <a:rPr lang="en-US" sz="1200" dirty="0" smtClean="0">
                <a:solidFill>
                  <a:srgbClr val="002060"/>
                </a:solidFill>
              </a:rPr>
              <a:t>  </a:t>
            </a:r>
          </a:p>
          <a:p>
            <a:pPr>
              <a:buNone/>
            </a:pPr>
            <a:r>
              <a:rPr lang="en-US" sz="1200" dirty="0" smtClean="0">
                <a:solidFill>
                  <a:srgbClr val="002060"/>
                </a:solidFill>
              </a:rPr>
              <a:t>  </a:t>
            </a:r>
            <a:r>
              <a:rPr lang="en-US" sz="1200" b="1" dirty="0" smtClean="0">
                <a:solidFill>
                  <a:srgbClr val="002060"/>
                </a:solidFill>
              </a:rPr>
              <a:t>&lt;/project&gt;</a:t>
            </a:r>
            <a:r>
              <a:rPr lang="en-US" sz="1200" dirty="0" smtClean="0">
                <a:solidFill>
                  <a:srgbClr val="002060"/>
                </a:solidFill>
              </a:rPr>
              <a:t>  </a:t>
            </a:r>
          </a:p>
          <a:p>
            <a:endParaRPr lang="en-US" sz="12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t/>
            </a:r>
            <a:br>
              <a:rPr lang="en-US" dirty="0" smtClean="0"/>
            </a:br>
            <a:r>
              <a:rPr lang="en-US" dirty="0" smtClean="0">
                <a:solidFill>
                  <a:srgbClr val="FF0000"/>
                </a:solidFill>
              </a:rPr>
              <a:t>Problems without maven ?</a:t>
            </a:r>
            <a:r>
              <a:rPr lang="en-US" dirty="0" smtClean="0"/>
              <a:t/>
            </a:r>
            <a:br>
              <a:rPr lang="en-US" dirty="0" smtClean="0"/>
            </a:br>
            <a:endParaRPr lang="en-US" dirty="0"/>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dirty="0" smtClean="0">
              <a:solidFill>
                <a:srgbClr val="002060"/>
              </a:solidFill>
            </a:endParaRPr>
          </a:p>
          <a:p>
            <a:pPr algn="l"/>
            <a:r>
              <a:rPr lang="en-US" dirty="0" smtClean="0">
                <a:solidFill>
                  <a:srgbClr val="002060"/>
                </a:solidFill>
              </a:rPr>
              <a:t>Adding  set of Jars/Dependencies in each project manually: </a:t>
            </a:r>
          </a:p>
          <a:p>
            <a:pPr algn="l"/>
            <a:endParaRPr lang="en-US" dirty="0" smtClean="0">
              <a:solidFill>
                <a:srgbClr val="002060"/>
              </a:solidFill>
            </a:endParaRPr>
          </a:p>
          <a:p>
            <a:pPr algn="l"/>
            <a:r>
              <a:rPr lang="en-US" dirty="0" smtClean="0">
                <a:solidFill>
                  <a:srgbClr val="002060"/>
                </a:solidFill>
              </a:rPr>
              <a:t>Creating the right project structure manually each time.</a:t>
            </a:r>
          </a:p>
          <a:p>
            <a:pPr algn="l"/>
            <a:endParaRPr lang="en-US" dirty="0" smtClean="0">
              <a:solidFill>
                <a:srgbClr val="002060"/>
              </a:solidFill>
            </a:endParaRPr>
          </a:p>
          <a:p>
            <a:pPr algn="l"/>
            <a:r>
              <a:rPr lang="en-US" dirty="0" smtClean="0">
                <a:solidFill>
                  <a:srgbClr val="002060"/>
                </a:solidFill>
              </a:rPr>
              <a:t>Building and Deploying the project  manually again and again.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t/>
            </a:r>
            <a:br>
              <a:rPr lang="en-US" dirty="0" smtClean="0"/>
            </a:br>
            <a:r>
              <a:rPr lang="en-US" dirty="0" smtClean="0">
                <a:solidFill>
                  <a:srgbClr val="FF0000"/>
                </a:solidFill>
              </a:rPr>
              <a:t>What is a build tool</a:t>
            </a:r>
            <a:r>
              <a:rPr lang="en-US" dirty="0" smtClean="0"/>
              <a:t/>
            </a:r>
            <a:br>
              <a:rPr lang="en-US" dirty="0" smtClean="0"/>
            </a:br>
            <a:endParaRPr lang="en-US" dirty="0"/>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algn="l"/>
            <a:endParaRPr lang="en-US" dirty="0" smtClean="0">
              <a:solidFill>
                <a:srgbClr val="002060"/>
              </a:solidFill>
            </a:endParaRPr>
          </a:p>
          <a:p>
            <a:pPr algn="l"/>
            <a:r>
              <a:rPr lang="en-US" dirty="0" smtClean="0">
                <a:solidFill>
                  <a:srgbClr val="002060"/>
                </a:solidFill>
              </a:rPr>
              <a:t>A build tool is a software that takes care of everything for building a process. It does following:</a:t>
            </a:r>
          </a:p>
          <a:p>
            <a:pPr algn="l"/>
            <a:endParaRPr lang="en-US" dirty="0" smtClean="0">
              <a:solidFill>
                <a:srgbClr val="002060"/>
              </a:solidFill>
            </a:endParaRPr>
          </a:p>
          <a:p>
            <a:pPr algn="l"/>
            <a:r>
              <a:rPr lang="en-US" dirty="0" smtClean="0">
                <a:solidFill>
                  <a:srgbClr val="002060"/>
                </a:solidFill>
              </a:rPr>
              <a:t>*Generates source code (if auto-generated code is used).</a:t>
            </a:r>
          </a:p>
          <a:p>
            <a:pPr algn="l"/>
            <a:endParaRPr lang="en-US" dirty="0" smtClean="0">
              <a:solidFill>
                <a:srgbClr val="002060"/>
              </a:solidFill>
            </a:endParaRPr>
          </a:p>
          <a:p>
            <a:pPr algn="l"/>
            <a:r>
              <a:rPr lang="en-US" dirty="0" smtClean="0">
                <a:solidFill>
                  <a:srgbClr val="002060"/>
                </a:solidFill>
              </a:rPr>
              <a:t>*Generates documentation from source code</a:t>
            </a:r>
          </a:p>
          <a:p>
            <a:pPr algn="l"/>
            <a:r>
              <a:rPr lang="en-US" dirty="0" smtClean="0">
                <a:solidFill>
                  <a:srgbClr val="002060"/>
                </a:solidFill>
              </a:rPr>
              <a:t>Compiles source code.</a:t>
            </a:r>
          </a:p>
          <a:p>
            <a:pPr algn="l"/>
            <a:endParaRPr lang="en-US" dirty="0" smtClean="0">
              <a:solidFill>
                <a:srgbClr val="002060"/>
              </a:solidFill>
            </a:endParaRPr>
          </a:p>
          <a:p>
            <a:pPr algn="l"/>
            <a:r>
              <a:rPr lang="en-US" dirty="0" smtClean="0">
                <a:solidFill>
                  <a:srgbClr val="002060"/>
                </a:solidFill>
              </a:rPr>
              <a:t>* Packages compiled code into JAR of ZIP file.</a:t>
            </a:r>
          </a:p>
          <a:p>
            <a:pPr algn="l"/>
            <a:endParaRPr lang="en-US" dirty="0" smtClean="0">
              <a:solidFill>
                <a:srgbClr val="002060"/>
              </a:solidFill>
            </a:endParaRPr>
          </a:p>
          <a:p>
            <a:pPr algn="l"/>
            <a:r>
              <a:rPr lang="en-US" dirty="0" smtClean="0">
                <a:solidFill>
                  <a:srgbClr val="002060"/>
                </a:solidFill>
              </a:rPr>
              <a:t>* Installs the packaged code in local repositories.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t/>
            </a:r>
            <a:br>
              <a:rPr lang="en-US" dirty="0" smtClean="0"/>
            </a:br>
            <a:r>
              <a:rPr lang="en-US" dirty="0" smtClean="0">
                <a:solidFill>
                  <a:srgbClr val="FF0000"/>
                </a:solidFill>
              </a:rPr>
              <a:t>What is a Repository</a:t>
            </a:r>
            <a:br>
              <a:rPr lang="en-US" dirty="0" smtClean="0">
                <a:solidFill>
                  <a:srgbClr val="FF0000"/>
                </a:solidFill>
              </a:rPr>
            </a:br>
            <a:endParaRPr lang="en-US" dirty="0"/>
          </a:p>
        </p:txBody>
      </p:sp>
      <p:sp>
        <p:nvSpPr>
          <p:cNvPr id="3" name="Subtitle 2"/>
          <p:cNvSpPr>
            <a:spLocks noGrp="1"/>
          </p:cNvSpPr>
          <p:nvPr>
            <p:ph type="subTitle" idx="1"/>
          </p:nvPr>
        </p:nvSpPr>
        <p:spPr>
          <a:xfrm>
            <a:off x="762000" y="990600"/>
            <a:ext cx="7848600" cy="5410200"/>
          </a:xfrm>
        </p:spPr>
        <p:txBody>
          <a:bodyPr>
            <a:normAutofit lnSpcReduction="10000"/>
          </a:bodyPr>
          <a:lstStyle/>
          <a:p>
            <a:pPr algn="just">
              <a:buFont typeface="Arial" charset="0"/>
              <a:buChar char="•"/>
            </a:pPr>
            <a:r>
              <a:rPr lang="en-US" dirty="0" smtClean="0">
                <a:solidFill>
                  <a:srgbClr val="002060"/>
                </a:solidFill>
              </a:rPr>
              <a:t>A place where things are or may be stored.</a:t>
            </a:r>
          </a:p>
          <a:p>
            <a:pPr algn="just">
              <a:buFont typeface="Arial" charset="0"/>
              <a:buChar char="•"/>
            </a:pPr>
            <a:r>
              <a:rPr lang="en-US" dirty="0" smtClean="0">
                <a:solidFill>
                  <a:srgbClr val="002060"/>
                </a:solidFill>
              </a:rPr>
              <a:t>A software repository is a central place to keep resources that users can pull from when necessary. </a:t>
            </a:r>
          </a:p>
          <a:p>
            <a:pPr algn="just">
              <a:buFont typeface="Arial" charset="0"/>
              <a:buChar char="•"/>
            </a:pPr>
            <a:r>
              <a:rPr lang="en-US" dirty="0" smtClean="0">
                <a:solidFill>
                  <a:srgbClr val="002060"/>
                </a:solidFill>
              </a:rPr>
              <a:t>One example is software repositories for Linux distributions </a:t>
            </a:r>
          </a:p>
          <a:p>
            <a:pPr algn="just">
              <a:buFont typeface="Arial" charset="0"/>
              <a:buChar char="•"/>
            </a:pPr>
            <a:r>
              <a:rPr lang="en-US" dirty="0" smtClean="0">
                <a:solidFill>
                  <a:srgbClr val="002060"/>
                </a:solidFill>
              </a:rPr>
              <a:t>Serve the general purpose of promoting collaborative use by offering remote access to code modules and software packages.</a:t>
            </a:r>
          </a:p>
          <a:p>
            <a:pPr algn="just">
              <a:buFont typeface="Arial" charset="0"/>
              <a:buChar char="•"/>
            </a:pPr>
            <a:r>
              <a:rPr lang="en-US" dirty="0" smtClean="0">
                <a:solidFill>
                  <a:srgbClr val="002060"/>
                </a:solidFill>
              </a:rPr>
              <a:t>Also often known as repo.</a:t>
            </a:r>
          </a:p>
          <a:p>
            <a:pPr algn="just">
              <a:buFont typeface="Arial" charset="0"/>
              <a:buChar char="•"/>
            </a:pPr>
            <a:r>
              <a:rPr lang="en-US" dirty="0" smtClean="0">
                <a:solidFill>
                  <a:srgbClr val="002060"/>
                </a:solidFill>
              </a:rPr>
              <a:t>Maven also provides access to repositories.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Maven Installation</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l">
              <a:buFont typeface="Arial" charset="0"/>
              <a:buChar char="•"/>
            </a:pPr>
            <a:endParaRPr lang="en-US" dirty="0" smtClean="0">
              <a:solidFill>
                <a:srgbClr val="002060"/>
              </a:solidFill>
            </a:endParaRPr>
          </a:p>
          <a:p>
            <a:pPr algn="l">
              <a:buFont typeface="Arial" charset="0"/>
              <a:buChar char="•"/>
            </a:pPr>
            <a:r>
              <a:rPr lang="en-US" dirty="0" smtClean="0">
                <a:solidFill>
                  <a:srgbClr val="002060"/>
                </a:solidFill>
              </a:rPr>
              <a:t> Prerequisites :  It needs </a:t>
            </a:r>
            <a:r>
              <a:rPr lang="en-US" dirty="0" err="1" smtClean="0">
                <a:solidFill>
                  <a:srgbClr val="002060"/>
                </a:solidFill>
              </a:rPr>
              <a:t>jdk</a:t>
            </a:r>
            <a:r>
              <a:rPr lang="en-US" dirty="0" smtClean="0">
                <a:solidFill>
                  <a:srgbClr val="002060"/>
                </a:solidFill>
              </a:rPr>
              <a:t> 1.8 pre installed.</a:t>
            </a:r>
          </a:p>
          <a:p>
            <a:pPr algn="l"/>
            <a:endParaRPr lang="en-US" dirty="0" smtClean="0">
              <a:solidFill>
                <a:srgbClr val="002060"/>
              </a:solidFill>
            </a:endParaRPr>
          </a:p>
          <a:p>
            <a:pPr algn="l">
              <a:buFont typeface="Arial" charset="0"/>
              <a:buChar char="•"/>
            </a:pPr>
            <a:r>
              <a:rPr lang="en-US" dirty="0" smtClean="0">
                <a:solidFill>
                  <a:srgbClr val="002060"/>
                </a:solidFill>
              </a:rPr>
              <a:t>  Download the packaged version from </a:t>
            </a:r>
          </a:p>
          <a:p>
            <a:pPr algn="l"/>
            <a:r>
              <a:rPr lang="en-US" dirty="0" smtClean="0">
                <a:solidFill>
                  <a:srgbClr val="002060"/>
                </a:solidFill>
              </a:rPr>
              <a:t>http://maven.apache.org/download.cgi.</a:t>
            </a:r>
          </a:p>
          <a:p>
            <a:pPr algn="l">
              <a:buFont typeface="Arial" charset="0"/>
              <a:buChar char="•"/>
            </a:pPr>
            <a:endParaRPr lang="en-US" dirty="0" smtClean="0">
              <a:solidFill>
                <a:srgbClr val="002060"/>
              </a:solidFill>
            </a:endParaRPr>
          </a:p>
          <a:p>
            <a:pPr algn="l">
              <a:buFont typeface="Arial" charset="0"/>
              <a:buChar char="•"/>
            </a:pPr>
            <a:r>
              <a:rPr lang="en-US" dirty="0" smtClean="0">
                <a:solidFill>
                  <a:srgbClr val="002060"/>
                </a:solidFill>
              </a:rPr>
              <a:t> Unzip the zip and set the environment.</a:t>
            </a:r>
          </a:p>
          <a:p>
            <a:pPr algn="l">
              <a:buFont typeface="Arial" charset="0"/>
              <a:buChar char="•"/>
            </a:pPr>
            <a:endParaRPr lang="en-US" dirty="0" smtClean="0">
              <a:solidFill>
                <a:srgbClr val="002060"/>
              </a:solidFill>
            </a:endParaRPr>
          </a:p>
          <a:p>
            <a:pPr algn="l">
              <a:buFont typeface="Arial" charset="0"/>
              <a:buChar char="•"/>
            </a:pPr>
            <a:r>
              <a:rPr lang="en-US" dirty="0" smtClean="0">
                <a:solidFill>
                  <a:srgbClr val="002060"/>
                </a:solidFill>
              </a:rPr>
              <a:t> Verify and ready to use( verify by checking its version./ </a:t>
            </a:r>
            <a:r>
              <a:rPr lang="en-US" dirty="0" err="1" smtClean="0">
                <a:solidFill>
                  <a:srgbClr val="002060"/>
                </a:solidFill>
              </a:rPr>
              <a:t>mvn</a:t>
            </a:r>
            <a:r>
              <a:rPr lang="en-US" dirty="0" smtClean="0">
                <a:solidFill>
                  <a:srgbClr val="002060"/>
                </a:solidFill>
              </a:rPr>
              <a:t> --version).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Maven Repositories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smtClean="0">
                <a:solidFill>
                  <a:srgbClr val="002060"/>
                </a:solidFill>
              </a:rPr>
              <a:t>There are 3 types of maven repositories : </a:t>
            </a:r>
          </a:p>
          <a:p>
            <a:pPr algn="l"/>
            <a:endParaRPr lang="en-IN" sz="2000" dirty="0" smtClean="0">
              <a:solidFill>
                <a:srgbClr val="002060"/>
              </a:solidFill>
            </a:endParaRPr>
          </a:p>
          <a:p>
            <a:pPr algn="l"/>
            <a:endParaRPr lang="en-IN" sz="2000" dirty="0" smtClean="0">
              <a:solidFill>
                <a:srgbClr val="002060"/>
              </a:solidFill>
            </a:endParaRPr>
          </a:p>
          <a:p>
            <a:pPr algn="l"/>
            <a:endParaRPr lang="en-IN" sz="2000" dirty="0" smtClean="0">
              <a:solidFill>
                <a:srgbClr val="002060"/>
              </a:solidFill>
            </a:endParaRPr>
          </a:p>
          <a:p>
            <a:pPr algn="l"/>
            <a:endParaRPr lang="en-IN" sz="2000" dirty="0" smtClean="0">
              <a:solidFill>
                <a:srgbClr val="002060"/>
              </a:solidFill>
            </a:endParaRPr>
          </a:p>
          <a:p>
            <a:pPr algn="l"/>
            <a:endParaRPr lang="en-IN" sz="2000" dirty="0" smtClean="0">
              <a:solidFill>
                <a:srgbClr val="002060"/>
              </a:solidFill>
            </a:endParaRPr>
          </a:p>
          <a:p>
            <a:pPr algn="l"/>
            <a:endParaRPr lang="en-US" sz="2000" dirty="0" smtClean="0">
              <a:solidFill>
                <a:srgbClr val="002060"/>
              </a:solidFill>
            </a:endParaRPr>
          </a:p>
          <a:p>
            <a:pPr marL="514350" indent="-514350" algn="l"/>
            <a:endParaRPr lang="en-US" sz="2000" dirty="0" smtClean="0">
              <a:solidFill>
                <a:srgbClr val="002060"/>
              </a:solidFill>
            </a:endParaRPr>
          </a:p>
          <a:p>
            <a:pPr marL="514350" indent="-514350" algn="l">
              <a:buAutoNum type="arabicPeriod"/>
            </a:pPr>
            <a:endParaRPr lang="en-US" sz="2000" dirty="0" smtClean="0">
              <a:solidFill>
                <a:srgbClr val="002060"/>
              </a:solidFill>
            </a:endParaRPr>
          </a:p>
          <a:p>
            <a:pPr marL="514350" indent="-514350" algn="l">
              <a:buAutoNum type="arabicPeriod"/>
            </a:pPr>
            <a:r>
              <a:rPr lang="en-US" sz="2000" b="1" dirty="0" smtClean="0">
                <a:solidFill>
                  <a:srgbClr val="002060"/>
                </a:solidFill>
              </a:rPr>
              <a:t>Local Repositories</a:t>
            </a:r>
            <a:r>
              <a:rPr lang="en-US" sz="2000" dirty="0" smtClean="0">
                <a:solidFill>
                  <a:srgbClr val="002060"/>
                </a:solidFill>
              </a:rPr>
              <a:t> : Available on local machine.</a:t>
            </a:r>
            <a:br>
              <a:rPr lang="en-US" sz="2000" dirty="0" smtClean="0">
                <a:solidFill>
                  <a:srgbClr val="002060"/>
                </a:solidFill>
              </a:rPr>
            </a:br>
            <a:endParaRPr lang="en-US" sz="2000" dirty="0" smtClean="0">
              <a:solidFill>
                <a:srgbClr val="002060"/>
              </a:solidFill>
            </a:endParaRPr>
          </a:p>
          <a:p>
            <a:pPr marL="514350" indent="-514350" algn="l"/>
            <a:r>
              <a:rPr lang="en-US" sz="2000" dirty="0" smtClean="0">
                <a:solidFill>
                  <a:srgbClr val="002060"/>
                </a:solidFill>
              </a:rPr>
              <a:t>	</a:t>
            </a:r>
            <a:r>
              <a:rPr lang="en-US" sz="1800" dirty="0" smtClean="0">
                <a:solidFill>
                  <a:srgbClr val="002060"/>
                </a:solidFill>
              </a:rPr>
              <a:t>Default Location : USER_HOME/.m2</a:t>
            </a:r>
          </a:p>
          <a:p>
            <a:pPr marL="514350" indent="-514350" algn="l"/>
            <a:r>
              <a:rPr lang="en-US" sz="1800" dirty="0" smtClean="0">
                <a:solidFill>
                  <a:srgbClr val="002060"/>
                </a:solidFill>
              </a:rPr>
              <a:t>	</a:t>
            </a:r>
            <a:r>
              <a:rPr lang="en-US" sz="2000" dirty="0" smtClean="0">
                <a:solidFill>
                  <a:srgbClr val="002060"/>
                </a:solidFill>
              </a:rPr>
              <a:t>To change its location , set the path of local repo in settings.xml  file.(settings.xml is present in </a:t>
            </a:r>
            <a:r>
              <a:rPr lang="en-US" sz="1800" dirty="0" smtClean="0">
                <a:solidFill>
                  <a:srgbClr val="002060"/>
                </a:solidFill>
              </a:rPr>
              <a:t>MAVEN_HOME/conf/settings.xml</a:t>
            </a:r>
            <a:r>
              <a:rPr lang="en-US" sz="2000" dirty="0" smtClean="0">
                <a:solidFill>
                  <a:srgbClr val="002060"/>
                </a:solidFill>
              </a:rPr>
              <a:t>).</a:t>
            </a:r>
          </a:p>
          <a:p>
            <a:pPr marL="514350" indent="-514350" algn="l"/>
            <a:endParaRPr lang="en-US" sz="2000" dirty="0" smtClean="0">
              <a:solidFill>
                <a:srgbClr val="002060"/>
              </a:solidFill>
            </a:endParaRPr>
          </a:p>
        </p:txBody>
      </p:sp>
      <p:pic>
        <p:nvPicPr>
          <p:cNvPr id="4" name="Picture 3" descr="maven.jpg"/>
          <p:cNvPicPr>
            <a:picLocks noChangeAspect="1"/>
          </p:cNvPicPr>
          <p:nvPr/>
        </p:nvPicPr>
        <p:blipFill>
          <a:blip r:embed="rId2"/>
          <a:stretch>
            <a:fillRect/>
          </a:stretch>
        </p:blipFill>
        <p:spPr>
          <a:xfrm>
            <a:off x="1447800" y="1600200"/>
            <a:ext cx="4905375" cy="2352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Maven Repositories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b="1" dirty="0" smtClean="0">
                <a:solidFill>
                  <a:srgbClr val="002060"/>
                </a:solidFill>
              </a:rPr>
              <a:t>2.   Central Repository : </a:t>
            </a:r>
            <a:r>
              <a:rPr lang="en-US" sz="2000" dirty="0" smtClean="0">
                <a:solidFill>
                  <a:srgbClr val="002060"/>
                </a:solidFill>
              </a:rPr>
              <a:t>Available on web. </a:t>
            </a:r>
          </a:p>
          <a:p>
            <a:pPr algn="l"/>
            <a:r>
              <a:rPr lang="en-US" sz="2000" dirty="0" smtClean="0">
                <a:solidFill>
                  <a:srgbClr val="002060"/>
                </a:solidFill>
              </a:rPr>
              <a:t>If a resource is not present/hosted at local repo, it will be searched on central repo. </a:t>
            </a:r>
          </a:p>
          <a:p>
            <a:pPr algn="l"/>
            <a:r>
              <a:rPr lang="en-US" sz="2000" dirty="0" smtClean="0">
                <a:solidFill>
                  <a:srgbClr val="002060"/>
                </a:solidFill>
              </a:rPr>
              <a:t>Created by the apache maven community.</a:t>
            </a:r>
          </a:p>
          <a:p>
            <a:pPr algn="l"/>
            <a:r>
              <a:rPr lang="en-US" sz="2000" dirty="0" smtClean="0">
                <a:solidFill>
                  <a:srgbClr val="002060"/>
                </a:solidFill>
              </a:rPr>
              <a:t>Location :  http://repo1.maven.org/maven2/</a:t>
            </a:r>
          </a:p>
          <a:p>
            <a:pPr algn="l"/>
            <a:r>
              <a:rPr lang="en-US" sz="2000" dirty="0" smtClean="0">
                <a:solidFill>
                  <a:srgbClr val="002060"/>
                </a:solidFill>
              </a:rPr>
              <a:t>Central repo is useful to find a lot of dependencies of libraries that can be      </a:t>
            </a:r>
          </a:p>
          <a:p>
            <a:pPr algn="l"/>
            <a:r>
              <a:rPr lang="en-US" sz="2000" dirty="0" smtClean="0">
                <a:solidFill>
                  <a:srgbClr val="002060"/>
                </a:solidFill>
              </a:rPr>
              <a:t>  viewed on  http://search.maven.org/#browse</a:t>
            </a:r>
          </a:p>
          <a:p>
            <a:pPr algn="l"/>
            <a:r>
              <a:rPr lang="en-US" sz="2000" b="1" dirty="0" smtClean="0">
                <a:solidFill>
                  <a:srgbClr val="002060"/>
                </a:solidFill>
              </a:rPr>
              <a:t>3. Remote Repository</a:t>
            </a:r>
            <a:r>
              <a:rPr lang="en-US" sz="2000" dirty="0" smtClean="0">
                <a:solidFill>
                  <a:srgbClr val="002060"/>
                </a:solidFill>
              </a:rPr>
              <a:t> :</a:t>
            </a:r>
          </a:p>
          <a:p>
            <a:pPr algn="just"/>
            <a:r>
              <a:rPr lang="en-US" sz="2000" dirty="0" smtClean="0">
                <a:solidFill>
                  <a:srgbClr val="002060"/>
                </a:solidFill>
              </a:rPr>
              <a:t>Apart from central repository, you may have needed artifacts deployed on other remote locations. For example, in your corporate office there may be projects or modules specific to organization only. In this cases, organization can create remote repository and deploy these private artifacts. This remote repository will be accessible only inside organization.</a:t>
            </a:r>
          </a:p>
          <a:p>
            <a:pPr algn="l"/>
            <a:r>
              <a:rPr lang="en-US" sz="2000" dirty="0" smtClean="0">
                <a:solidFill>
                  <a:srgbClr val="002060"/>
                </a:solidFill>
              </a:rPr>
              <a:t>	</a:t>
            </a:r>
          </a:p>
          <a:p>
            <a:pPr marL="514350" indent="-514350" algn="l"/>
            <a:endParaRPr lang="en-US" sz="2000" dirty="0" smtClean="0">
              <a:solidFill>
                <a:srgbClr val="002060"/>
              </a:solidFill>
            </a:endParaRPr>
          </a:p>
          <a:p>
            <a:pPr algn="l"/>
            <a:endParaRPr lang="en-US" sz="2000" dirty="0" smtClean="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smtClean="0">
                <a:solidFill>
                  <a:srgbClr val="FF0000"/>
                </a:solidFill>
              </a:rPr>
              <a:t>Maven Repositories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algn="just"/>
            <a:r>
              <a:rPr lang="en-US" sz="2400" dirty="0" smtClean="0">
                <a:solidFill>
                  <a:srgbClr val="002060"/>
                </a:solidFill>
              </a:rPr>
              <a:t>These maven remote repository work exactly same way as maven’s central repository. Whenever an artifact is needed from these repositories, it is first downloaded to developer’s local repository and then it is used.</a:t>
            </a:r>
          </a:p>
          <a:p>
            <a:pPr algn="just"/>
            <a:r>
              <a:rPr lang="en-US" sz="2400" dirty="0" smtClean="0">
                <a:solidFill>
                  <a:srgbClr val="002060"/>
                </a:solidFill>
              </a:rPr>
              <a:t>We can configure a remote repository in the POM file or super POM file in remote repository itself.</a:t>
            </a:r>
          </a:p>
          <a:p>
            <a:pPr algn="just" fontAlgn="base"/>
            <a:r>
              <a:rPr lang="en-US" sz="2400" dirty="0" smtClean="0">
                <a:solidFill>
                  <a:srgbClr val="002060"/>
                </a:solidFill>
              </a:rPr>
              <a:t>&lt;repositories&gt;</a:t>
            </a:r>
          </a:p>
          <a:p>
            <a:pPr algn="just" fontAlgn="base"/>
            <a:r>
              <a:rPr lang="en-US" sz="2400" dirty="0" smtClean="0">
                <a:solidFill>
                  <a:srgbClr val="002060"/>
                </a:solidFill>
              </a:rPr>
              <a:t>   &lt;repository&gt;</a:t>
            </a:r>
          </a:p>
          <a:p>
            <a:pPr algn="just" fontAlgn="base"/>
            <a:r>
              <a:rPr lang="en-US" sz="2400" dirty="0" smtClean="0">
                <a:solidFill>
                  <a:srgbClr val="002060"/>
                </a:solidFill>
              </a:rPr>
              <a:t>       &lt;id&gt;</a:t>
            </a:r>
            <a:r>
              <a:rPr lang="en-US" sz="2400" dirty="0" err="1" smtClean="0">
                <a:solidFill>
                  <a:srgbClr val="002060"/>
                </a:solidFill>
              </a:rPr>
              <a:t>org.source.repo</a:t>
            </a:r>
            <a:r>
              <a:rPr lang="en-US" sz="2400" dirty="0" smtClean="0">
                <a:solidFill>
                  <a:srgbClr val="002060"/>
                </a:solidFill>
              </a:rPr>
              <a:t>&lt;/id&gt;</a:t>
            </a:r>
          </a:p>
          <a:p>
            <a:pPr algn="just" fontAlgn="base"/>
            <a:r>
              <a:rPr lang="en-US" sz="2400" dirty="0" smtClean="0">
                <a:solidFill>
                  <a:srgbClr val="002060"/>
                </a:solidFill>
              </a:rPr>
              <a:t>       &lt;</a:t>
            </a:r>
            <a:r>
              <a:rPr lang="en-US" sz="2400" dirty="0" err="1" smtClean="0">
                <a:solidFill>
                  <a:srgbClr val="002060"/>
                </a:solidFill>
              </a:rPr>
              <a:t>url</a:t>
            </a:r>
            <a:r>
              <a:rPr lang="en-US" sz="2400" dirty="0" smtClean="0">
                <a:solidFill>
                  <a:srgbClr val="002060"/>
                </a:solidFill>
              </a:rPr>
              <a:t>&gt;http://maven.orgName.com/maven2/&lt;/url&gt;</a:t>
            </a:r>
          </a:p>
          <a:p>
            <a:pPr algn="just" fontAlgn="base"/>
            <a:r>
              <a:rPr lang="en-US" sz="2400" dirty="0" smtClean="0">
                <a:solidFill>
                  <a:srgbClr val="002060"/>
                </a:solidFill>
              </a:rPr>
              <a:t>   &lt;/repository&gt;</a:t>
            </a:r>
          </a:p>
          <a:p>
            <a:pPr algn="just" fontAlgn="base"/>
            <a:r>
              <a:rPr lang="en-US" sz="2400" dirty="0" smtClean="0">
                <a:solidFill>
                  <a:srgbClr val="002060"/>
                </a:solidFill>
              </a:rPr>
              <a:t>&lt;/repositories&gt;</a:t>
            </a:r>
            <a:endParaRPr lang="en-US" sz="24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FF0000"/>
                </a:solidFill>
              </a:rPr>
              <a:t>Sample Example</a:t>
            </a:r>
            <a:endParaRPr lang="en-US" dirty="0">
              <a:solidFill>
                <a:srgbClr val="FF0000"/>
              </a:solidFill>
            </a:endParaRPr>
          </a:p>
        </p:txBody>
      </p:sp>
      <p:sp>
        <p:nvSpPr>
          <p:cNvPr id="8" name="Rectangle 2"/>
          <p:cNvSpPr>
            <a:spLocks noChangeArrowheads="1"/>
          </p:cNvSpPr>
          <p:nvPr/>
        </p:nvSpPr>
        <p:spPr bwMode="auto">
          <a:xfrm>
            <a:off x="762000" y="1524000"/>
            <a:ext cx="7620000" cy="4724400"/>
          </a:xfrm>
          <a:prstGeom prst="rect">
            <a:avLst/>
          </a:prstGeom>
          <a:noFill/>
          <a:ln w="9525">
            <a:noFill/>
            <a:miter lim="800000"/>
            <a:headEnd/>
            <a:tailEnd/>
          </a:ln>
          <a:effectLst/>
        </p:spPr>
        <p:txBody>
          <a:bodyPr/>
          <a:lstStyle/>
          <a:p>
            <a:pPr marL="342900" indent="-342900">
              <a:spcBef>
                <a:spcPct val="20000"/>
              </a:spcBef>
              <a:buFontTx/>
              <a:buChar char="•"/>
            </a:pPr>
            <a:r>
              <a:rPr lang="en-US" sz="2800" b="1" dirty="0" smtClean="0">
                <a:solidFill>
                  <a:srgbClr val="002060"/>
                </a:solidFill>
              </a:rPr>
              <a:t>Command : </a:t>
            </a:r>
            <a:r>
              <a:rPr lang="en-US" sz="2800" b="1" dirty="0" err="1" smtClean="0">
                <a:solidFill>
                  <a:srgbClr val="002060"/>
                </a:solidFill>
              </a:rPr>
              <a:t>archetype:generate</a:t>
            </a:r>
            <a:r>
              <a:rPr lang="en-US" sz="2800" dirty="0" smtClean="0">
                <a:solidFill>
                  <a:srgbClr val="002060"/>
                </a:solidFill>
              </a:rPr>
              <a:t> </a:t>
            </a:r>
          </a:p>
          <a:p>
            <a:pPr marL="342900" indent="-342900">
              <a:spcBef>
                <a:spcPct val="20000"/>
              </a:spcBef>
            </a:pPr>
            <a:r>
              <a:rPr lang="en-US" sz="2800" b="1" dirty="0" smtClean="0">
                <a:solidFill>
                  <a:srgbClr val="002060"/>
                </a:solidFill>
              </a:rPr>
              <a:t>Syntax : </a:t>
            </a:r>
          </a:p>
          <a:p>
            <a:pPr marL="342900" indent="-342900">
              <a:spcBef>
                <a:spcPct val="20000"/>
              </a:spcBef>
            </a:pPr>
            <a:r>
              <a:rPr lang="en-US" sz="2800" dirty="0" err="1" smtClean="0">
                <a:solidFill>
                  <a:srgbClr val="002060"/>
                </a:solidFill>
              </a:rPr>
              <a:t>mvn</a:t>
            </a:r>
            <a:r>
              <a:rPr lang="en-US" sz="2800" dirty="0" smtClean="0">
                <a:solidFill>
                  <a:srgbClr val="002060"/>
                </a:solidFill>
              </a:rPr>
              <a:t> </a:t>
            </a:r>
            <a:r>
              <a:rPr lang="en-US" sz="2800" dirty="0" err="1" smtClean="0">
                <a:solidFill>
                  <a:srgbClr val="002060"/>
                </a:solidFill>
              </a:rPr>
              <a:t>archetype:generate</a:t>
            </a:r>
            <a:r>
              <a:rPr lang="en-US" sz="2800" dirty="0" smtClean="0">
                <a:solidFill>
                  <a:srgbClr val="002060"/>
                </a:solidFill>
              </a:rPr>
              <a:t> -  </a:t>
            </a:r>
            <a:r>
              <a:rPr lang="en-US" sz="2800" dirty="0" err="1" smtClean="0">
                <a:solidFill>
                  <a:srgbClr val="002060"/>
                </a:solidFill>
              </a:rPr>
              <a:t>DgroupId</a:t>
            </a:r>
            <a:r>
              <a:rPr lang="en-US" sz="2800" dirty="0" smtClean="0">
                <a:solidFill>
                  <a:srgbClr val="002060"/>
                </a:solidFill>
              </a:rPr>
              <a:t>=</a:t>
            </a:r>
            <a:r>
              <a:rPr lang="en-US" sz="2800" dirty="0" err="1" smtClean="0">
                <a:solidFill>
                  <a:srgbClr val="002060"/>
                </a:solidFill>
              </a:rPr>
              <a:t>groupid</a:t>
            </a:r>
            <a:r>
              <a:rPr lang="en-US" sz="2800" dirty="0" smtClean="0">
                <a:solidFill>
                  <a:srgbClr val="002060"/>
                </a:solidFill>
              </a:rPr>
              <a:t>  </a:t>
            </a:r>
            <a:r>
              <a:rPr lang="en-US" sz="2800" dirty="0" err="1" smtClean="0">
                <a:solidFill>
                  <a:srgbClr val="002060"/>
                </a:solidFill>
              </a:rPr>
              <a:t>DartifactId</a:t>
            </a:r>
            <a:r>
              <a:rPr lang="en-US" sz="2800" dirty="0" smtClean="0">
                <a:solidFill>
                  <a:srgbClr val="002060"/>
                </a:solidFill>
              </a:rPr>
              <a:t>=</a:t>
            </a:r>
            <a:r>
              <a:rPr lang="en-US" sz="2800" dirty="0" err="1" smtClean="0">
                <a:solidFill>
                  <a:srgbClr val="002060"/>
                </a:solidFill>
              </a:rPr>
              <a:t>artifactid</a:t>
            </a:r>
            <a:r>
              <a:rPr lang="en-US" sz="2800" dirty="0" smtClean="0">
                <a:solidFill>
                  <a:srgbClr val="002060"/>
                </a:solidFill>
              </a:rPr>
              <a:t>   </a:t>
            </a:r>
          </a:p>
          <a:p>
            <a:r>
              <a:rPr lang="en-US" sz="2800" dirty="0" smtClean="0">
                <a:solidFill>
                  <a:srgbClr val="002060"/>
                </a:solidFill>
              </a:rPr>
              <a:t>  -</a:t>
            </a:r>
            <a:r>
              <a:rPr lang="en-US" sz="2800" dirty="0" err="1" smtClean="0">
                <a:solidFill>
                  <a:srgbClr val="002060"/>
                </a:solidFill>
              </a:rPr>
              <a:t>DarchetypeArtifactId</a:t>
            </a:r>
            <a:r>
              <a:rPr lang="en-US" sz="2800" dirty="0" smtClean="0">
                <a:solidFill>
                  <a:srgbClr val="002060"/>
                </a:solidFill>
              </a:rPr>
              <a:t>=maven-archetype-</a:t>
            </a:r>
            <a:r>
              <a:rPr lang="en-US" sz="2800" dirty="0" err="1" smtClean="0">
                <a:solidFill>
                  <a:srgbClr val="002060"/>
                </a:solidFill>
              </a:rPr>
              <a:t>quickstart</a:t>
            </a:r>
            <a:r>
              <a:rPr lang="en-US" sz="2800" dirty="0" smtClean="0">
                <a:solidFill>
                  <a:srgbClr val="002060"/>
                </a:solidFill>
              </a:rPr>
              <a:t> -</a:t>
            </a:r>
            <a:r>
              <a:rPr lang="en-US" sz="2800" dirty="0" err="1" smtClean="0">
                <a:solidFill>
                  <a:srgbClr val="002060"/>
                </a:solidFill>
              </a:rPr>
              <a:t>DinteractiveMode</a:t>
            </a:r>
            <a:r>
              <a:rPr lang="en-US" sz="2800" dirty="0" smtClean="0">
                <a:solidFill>
                  <a:srgbClr val="002060"/>
                </a:solidFill>
              </a:rPr>
              <a:t>=</a:t>
            </a:r>
            <a:r>
              <a:rPr lang="en-US" sz="2800" dirty="0" err="1" smtClean="0">
                <a:solidFill>
                  <a:srgbClr val="002060"/>
                </a:solidFill>
              </a:rPr>
              <a:t>booleanValue</a:t>
            </a:r>
            <a:r>
              <a:rPr lang="en-US" sz="2800" dirty="0" smtClean="0">
                <a:solidFill>
                  <a:srgbClr val="002060"/>
                </a:solidFill>
              </a:rPr>
              <a:t>  </a:t>
            </a:r>
          </a:p>
          <a:p>
            <a:r>
              <a:rPr lang="en-US" altLang="he-IL" sz="2800" b="1" dirty="0" smtClean="0">
                <a:solidFill>
                  <a:srgbClr val="002060"/>
                </a:solidFill>
              </a:rPr>
              <a:t>Example</a:t>
            </a:r>
            <a:r>
              <a:rPr lang="en-US" altLang="he-IL" sz="2800" dirty="0" smtClean="0">
                <a:solidFill>
                  <a:srgbClr val="002060"/>
                </a:solidFill>
              </a:rPr>
              <a:t> : </a:t>
            </a:r>
            <a:r>
              <a:rPr lang="en-US" sz="2800" dirty="0" err="1" smtClean="0">
                <a:solidFill>
                  <a:srgbClr val="002060"/>
                </a:solidFill>
              </a:rPr>
              <a:t>mvn</a:t>
            </a:r>
            <a:r>
              <a:rPr lang="en-US" sz="2800" dirty="0" smtClean="0">
                <a:solidFill>
                  <a:srgbClr val="002060"/>
                </a:solidFill>
              </a:rPr>
              <a:t> </a:t>
            </a:r>
            <a:r>
              <a:rPr lang="en-US" sz="2800" dirty="0" err="1" smtClean="0">
                <a:solidFill>
                  <a:srgbClr val="002060"/>
                </a:solidFill>
              </a:rPr>
              <a:t>archetype:generate</a:t>
            </a:r>
            <a:r>
              <a:rPr lang="en-US" sz="2800" dirty="0" smtClean="0">
                <a:solidFill>
                  <a:srgbClr val="002060"/>
                </a:solidFill>
              </a:rPr>
              <a:t> -</a:t>
            </a:r>
            <a:r>
              <a:rPr lang="en-US" sz="2800" dirty="0" err="1" smtClean="0">
                <a:solidFill>
                  <a:srgbClr val="002060"/>
                </a:solidFill>
              </a:rPr>
              <a:t>DgroupId</a:t>
            </a:r>
            <a:r>
              <a:rPr lang="en-US" sz="2800" dirty="0" smtClean="0">
                <a:solidFill>
                  <a:srgbClr val="002060"/>
                </a:solidFill>
              </a:rPr>
              <a:t>=com.dxc -</a:t>
            </a:r>
            <a:r>
              <a:rPr lang="en-US" sz="2800" dirty="0" err="1" smtClean="0">
                <a:solidFill>
                  <a:srgbClr val="002060"/>
                </a:solidFill>
              </a:rPr>
              <a:t>DartifactId</a:t>
            </a:r>
            <a:r>
              <a:rPr lang="en-US" sz="2800" dirty="0" smtClean="0">
                <a:solidFill>
                  <a:srgbClr val="002060"/>
                </a:solidFill>
              </a:rPr>
              <a:t>=sample -</a:t>
            </a:r>
            <a:r>
              <a:rPr lang="en-US" sz="2800" dirty="0" err="1" smtClean="0">
                <a:solidFill>
                  <a:srgbClr val="002060"/>
                </a:solidFill>
              </a:rPr>
              <a:t>DarchetypeArtifactId</a:t>
            </a:r>
            <a:r>
              <a:rPr lang="en-US" sz="2800" dirty="0" smtClean="0">
                <a:solidFill>
                  <a:srgbClr val="002060"/>
                </a:solidFill>
              </a:rPr>
              <a:t>=maven-archetype-</a:t>
            </a:r>
            <a:r>
              <a:rPr lang="en-US" sz="2800" dirty="0" err="1" smtClean="0">
                <a:solidFill>
                  <a:srgbClr val="002060"/>
                </a:solidFill>
              </a:rPr>
              <a:t>quickstart</a:t>
            </a:r>
            <a:r>
              <a:rPr lang="en-US" sz="2800" dirty="0" smtClean="0">
                <a:solidFill>
                  <a:srgbClr val="002060"/>
                </a:solidFill>
              </a:rPr>
              <a:t> -</a:t>
            </a:r>
            <a:r>
              <a:rPr lang="en-US" sz="2800" dirty="0" err="1" smtClean="0">
                <a:solidFill>
                  <a:srgbClr val="002060"/>
                </a:solidFill>
              </a:rPr>
              <a:t>DinteractiveMode</a:t>
            </a:r>
            <a:r>
              <a:rPr lang="en-US" sz="2800" dirty="0" smtClean="0">
                <a:solidFill>
                  <a:srgbClr val="002060"/>
                </a:solidFill>
              </a:rPr>
              <a:t>=false </a:t>
            </a:r>
          </a:p>
          <a:p>
            <a:pPr marL="342900" indent="-342900">
              <a:spcBef>
                <a:spcPct val="20000"/>
              </a:spcBef>
              <a:buFontTx/>
              <a:buChar char="•"/>
            </a:pPr>
            <a:endParaRPr lang="en-US" altLang="he-IL" sz="2800" dirty="0">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TotalTime>
  <Words>506</Words>
  <Application>Microsoft Office PowerPoint</Application>
  <PresentationFormat>On-screen Show (4:3)</PresentationFormat>
  <Paragraphs>157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Introduction </vt:lpstr>
      <vt:lpstr> Problems without maven ? </vt:lpstr>
      <vt:lpstr> What is a build tool </vt:lpstr>
      <vt:lpstr> What is a Repository </vt:lpstr>
      <vt:lpstr>Maven Installation</vt:lpstr>
      <vt:lpstr>Maven Repositories</vt:lpstr>
      <vt:lpstr>Maven Repositories</vt:lpstr>
      <vt:lpstr>Maven Repositories</vt:lpstr>
      <vt:lpstr>Sample Example</vt:lpstr>
      <vt:lpstr>Build Lifecycle</vt:lpstr>
      <vt:lpstr>Build Cycle Plugins</vt:lpstr>
      <vt:lpstr>Build Cycle Plugins</vt:lpstr>
      <vt:lpstr>What is POM ?</vt:lpstr>
      <vt:lpstr>Elements of POM</vt:lpstr>
      <vt:lpstr>Sample POM : Screenshot</vt:lpstr>
      <vt:lpstr>Additional elements </vt:lpstr>
      <vt:lpstr>Another Screenshot : POM.xml</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Windows User</cp:lastModifiedBy>
  <cp:revision>292</cp:revision>
  <dcterms:created xsi:type="dcterms:W3CDTF">2018-07-22T05:46:41Z</dcterms:created>
  <dcterms:modified xsi:type="dcterms:W3CDTF">2018-08-27T07:09:04Z</dcterms:modified>
</cp:coreProperties>
</file>