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60" r:id="rId5"/>
    <p:sldId id="272" r:id="rId6"/>
    <p:sldId id="270" r:id="rId7"/>
    <p:sldId id="271" r:id="rId8"/>
    <p:sldId id="263" r:id="rId9"/>
    <p:sldId id="265" r:id="rId10"/>
    <p:sldId id="296" r:id="rId11"/>
    <p:sldId id="266" r:id="rId12"/>
    <p:sldId id="267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6" r:id="rId22"/>
    <p:sldId id="281" r:id="rId23"/>
    <p:sldId id="282" r:id="rId24"/>
    <p:sldId id="283" r:id="rId25"/>
    <p:sldId id="284" r:id="rId26"/>
    <p:sldId id="285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8" r:id="rId38"/>
    <p:sldId id="300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1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2D637-B4B8-422F-96B7-DC84CA5E357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D1883-0F2A-4574-94CE-6AF622CA5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D5DD1-25F8-4752-A54A-EF35C04B8E8D}" type="slidenum">
              <a:rPr lang="he-IL"/>
              <a:pPr/>
              <a:t>17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900" dirty="0"/>
              <a:t>flexibility, easing changes to programs</a:t>
            </a:r>
          </a:p>
          <a:p>
            <a:pPr lvl="2"/>
            <a:r>
              <a:rPr lang="en-US" sz="900" dirty="0"/>
              <a:t>easier to learn </a:t>
            </a:r>
          </a:p>
          <a:p>
            <a:pPr lvl="2"/>
            <a:r>
              <a:rPr lang="en-US" sz="900" dirty="0"/>
              <a:t>simpler to develop, maintain and </a:t>
            </a:r>
            <a:r>
              <a:rPr lang="en-US" sz="900" dirty="0" err="1"/>
              <a:t>analysize</a:t>
            </a:r>
            <a:endParaRPr lang="en-US" sz="90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2BFC-D122-443F-8808-717D5633DC77}" type="slidenum">
              <a:rPr lang="he-IL"/>
              <a:pPr/>
              <a:t>22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B94D1-D58F-45DA-B122-D4A6B2291AD1}" type="slidenum">
              <a:rPr lang="he-IL"/>
              <a:pPr/>
              <a:t>23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C92C-0DEF-4D47-BFC7-93DF590BE2EB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character_tolowercase.htm" TargetMode="External"/><Relationship Id="rId3" Type="http://schemas.openxmlformats.org/officeDocument/2006/relationships/hyperlink" Target="https://www.tutorialspoint.com/java/character_isdigit.htm" TargetMode="External"/><Relationship Id="rId7" Type="http://schemas.openxmlformats.org/officeDocument/2006/relationships/hyperlink" Target="https://www.tutorialspoint.com/java/character_touppercase.htm" TargetMode="External"/><Relationship Id="rId2" Type="http://schemas.openxmlformats.org/officeDocument/2006/relationships/hyperlink" Target="https://www.tutorialspoint.com/java/character_islette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character_islowercase.htm" TargetMode="External"/><Relationship Id="rId5" Type="http://schemas.openxmlformats.org/officeDocument/2006/relationships/hyperlink" Target="https://www.tutorialspoint.com/java/character_isuppercase.htm" TargetMode="External"/><Relationship Id="rId4" Type="http://schemas.openxmlformats.org/officeDocument/2006/relationships/hyperlink" Target="https://www.tutorialspoint.com/java/character_iswhitespace.htm" TargetMode="External"/><Relationship Id="rId9" Type="http://schemas.openxmlformats.org/officeDocument/2006/relationships/hyperlink" Target="https://www.tutorialspoint.com/java/character_tostring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inemworld.com/miscpic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848600" cy="5410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*A programming </a:t>
            </a:r>
            <a:r>
              <a:rPr lang="en-US" dirty="0">
                <a:solidFill>
                  <a:schemeClr val="tx2"/>
                </a:solidFill>
              </a:rPr>
              <a:t>language and computing platform </a:t>
            </a:r>
            <a:r>
              <a:rPr lang="en-US" dirty="0" smtClean="0">
                <a:solidFill>
                  <a:schemeClr val="tx2"/>
                </a:solidFill>
              </a:rPr>
              <a:t>released </a:t>
            </a:r>
            <a:r>
              <a:rPr lang="en-US" dirty="0">
                <a:solidFill>
                  <a:schemeClr val="tx2"/>
                </a:solidFill>
              </a:rPr>
              <a:t>by Sun Microsystems in </a:t>
            </a:r>
            <a:r>
              <a:rPr lang="en-US" dirty="0" smtClean="0">
                <a:solidFill>
                  <a:schemeClr val="tx2"/>
                </a:solidFill>
              </a:rPr>
              <a:t>1995, currently owned by Oracle.</a:t>
            </a: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*Desktop GUI apps, Mobile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pps, Embedded systems, Web applications, web servers , application servers, Enterprise applications.</a:t>
            </a: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*One of the most highly used and highly paid languages of the world.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Wrappers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err="1" smtClean="0">
                <a:solidFill>
                  <a:srgbClr val="002060"/>
                </a:solidFill>
              </a:rPr>
              <a:t>int</a:t>
            </a:r>
            <a:r>
              <a:rPr lang="en-US" b="1" u="sng" dirty="0" smtClean="0">
                <a:solidFill>
                  <a:srgbClr val="002060"/>
                </a:solidFill>
              </a:rPr>
              <a:t> ------&gt; Integer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float -----&gt; Float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double -----&gt;Double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char -----&gt;Character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boolean ---&gt;Boolean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short -------&gt;Short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long  ------&gt;Long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byte-------&gt;Byte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Number Class: Parent of All wrapper classes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All the methods of Number class are present in the wrapper classes too due to inheritance(to be studied later)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Sample code.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Character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287963"/>
          </a:xfrm>
        </p:spPr>
        <p:txBody>
          <a:bodyPr>
            <a:noAutofit/>
          </a:bodyPr>
          <a:lstStyle/>
          <a:p>
            <a:r>
              <a:rPr lang="en-US" sz="1600" dirty="0"/>
              <a:t>Character Methods</a:t>
            </a:r>
          </a:p>
          <a:p>
            <a:pPr fontAlgn="t"/>
            <a:endParaRPr lang="en-US" sz="1600" b="1" dirty="0" smtClean="0">
              <a:hlinkClick r:id="rId2"/>
            </a:endParaRPr>
          </a:p>
          <a:p>
            <a:pPr fontAlgn="t"/>
            <a:r>
              <a:rPr lang="en-US" sz="1600" b="1" dirty="0" err="1" smtClean="0">
                <a:hlinkClick r:id="rId2"/>
              </a:rPr>
              <a:t>isLetter</a:t>
            </a:r>
            <a:r>
              <a:rPr lang="en-US" sz="1600" b="1" dirty="0" smtClean="0">
                <a:hlinkClick r:id="rId2"/>
              </a:rPr>
              <a:t>()</a:t>
            </a:r>
            <a:r>
              <a:rPr lang="en-US" sz="1600" b="1" dirty="0" smtClean="0"/>
              <a:t> </a:t>
            </a:r>
            <a:r>
              <a:rPr lang="en-US" sz="1600" dirty="0" smtClean="0"/>
              <a:t>Determines </a:t>
            </a:r>
            <a:r>
              <a:rPr lang="en-US" sz="1600" dirty="0"/>
              <a:t>whether the specified char value is a letter</a:t>
            </a:r>
            <a:r>
              <a:rPr lang="en-US" sz="1600" dirty="0" smtClean="0"/>
              <a:t>.</a:t>
            </a:r>
          </a:p>
          <a:p>
            <a:pPr fontAlgn="t"/>
            <a:endParaRPr lang="en-US" sz="1600" dirty="0"/>
          </a:p>
          <a:p>
            <a:pPr fontAlgn="t"/>
            <a:r>
              <a:rPr lang="en-US" sz="1600" b="1" dirty="0" err="1" smtClean="0">
                <a:hlinkClick r:id="rId3"/>
              </a:rPr>
              <a:t>isDigit</a:t>
            </a:r>
            <a:r>
              <a:rPr lang="en-US" sz="1600" b="1" dirty="0">
                <a:hlinkClick r:id="rId3"/>
              </a:rPr>
              <a:t>()</a:t>
            </a:r>
            <a:r>
              <a:rPr lang="en-US" sz="1600" dirty="0"/>
              <a:t>Determines whether the specified char value is a digit.</a:t>
            </a:r>
          </a:p>
          <a:p>
            <a:pPr fontAlgn="t"/>
            <a:endParaRPr lang="en-US" sz="1600" b="1" dirty="0" smtClean="0">
              <a:hlinkClick r:id="rId4"/>
            </a:endParaRPr>
          </a:p>
          <a:p>
            <a:pPr fontAlgn="t"/>
            <a:r>
              <a:rPr lang="en-US" sz="1600" b="1" dirty="0" err="1" smtClean="0">
                <a:hlinkClick r:id="rId4"/>
              </a:rPr>
              <a:t>isWhitespace</a:t>
            </a:r>
            <a:r>
              <a:rPr lang="en-US" sz="1600" b="1" dirty="0">
                <a:hlinkClick r:id="rId4"/>
              </a:rPr>
              <a:t>()</a:t>
            </a:r>
            <a:r>
              <a:rPr lang="en-US" sz="1600" dirty="0"/>
              <a:t>Determines whether the specified char value is white space.</a:t>
            </a:r>
          </a:p>
          <a:p>
            <a:pPr fontAlgn="t"/>
            <a:endParaRPr lang="en-US" sz="1600" b="1" dirty="0" smtClean="0">
              <a:hlinkClick r:id="rId5"/>
            </a:endParaRPr>
          </a:p>
          <a:p>
            <a:pPr fontAlgn="t"/>
            <a:r>
              <a:rPr lang="en-US" sz="1600" b="1" dirty="0" err="1" smtClean="0">
                <a:hlinkClick r:id="rId5"/>
              </a:rPr>
              <a:t>isUpperCase</a:t>
            </a:r>
            <a:r>
              <a:rPr lang="en-US" sz="1600" b="1" dirty="0">
                <a:hlinkClick r:id="rId5"/>
              </a:rPr>
              <a:t>()</a:t>
            </a:r>
            <a:r>
              <a:rPr lang="en-US" sz="1600" dirty="0"/>
              <a:t>Determines whether the specified char value is uppercase.</a:t>
            </a:r>
          </a:p>
          <a:p>
            <a:pPr fontAlgn="t"/>
            <a:endParaRPr lang="en-US" sz="1600" b="1" dirty="0" smtClean="0">
              <a:hlinkClick r:id="rId6"/>
            </a:endParaRPr>
          </a:p>
          <a:p>
            <a:pPr fontAlgn="t"/>
            <a:r>
              <a:rPr lang="en-US" sz="1600" b="1" dirty="0" err="1" smtClean="0">
                <a:hlinkClick r:id="rId6"/>
              </a:rPr>
              <a:t>isLowerCase</a:t>
            </a:r>
            <a:r>
              <a:rPr lang="en-US" sz="1600" b="1" dirty="0">
                <a:hlinkClick r:id="rId6"/>
              </a:rPr>
              <a:t>()</a:t>
            </a:r>
            <a:r>
              <a:rPr lang="en-US" sz="1600" dirty="0"/>
              <a:t>Determines whether the specified char value is lowercase.</a:t>
            </a:r>
          </a:p>
          <a:p>
            <a:pPr fontAlgn="t"/>
            <a:endParaRPr lang="en-US" sz="1600" b="1" dirty="0" smtClean="0">
              <a:hlinkClick r:id="rId7"/>
            </a:endParaRPr>
          </a:p>
          <a:p>
            <a:pPr fontAlgn="t"/>
            <a:r>
              <a:rPr lang="en-US" sz="1600" b="1" dirty="0" err="1" smtClean="0">
                <a:hlinkClick r:id="rId7"/>
              </a:rPr>
              <a:t>toUpperCase</a:t>
            </a:r>
            <a:r>
              <a:rPr lang="en-US" sz="1600" b="1" dirty="0">
                <a:hlinkClick r:id="rId7"/>
              </a:rPr>
              <a:t>()</a:t>
            </a:r>
            <a:r>
              <a:rPr lang="en-US" sz="1600" dirty="0"/>
              <a:t>Returns the uppercase form of the specified char value.</a:t>
            </a:r>
          </a:p>
          <a:p>
            <a:pPr fontAlgn="t"/>
            <a:endParaRPr lang="en-US" sz="1600" b="1" dirty="0" smtClean="0">
              <a:hlinkClick r:id="rId8"/>
            </a:endParaRPr>
          </a:p>
          <a:p>
            <a:pPr fontAlgn="t"/>
            <a:r>
              <a:rPr lang="en-US" sz="1600" b="1" dirty="0" err="1" smtClean="0">
                <a:hlinkClick r:id="rId8"/>
              </a:rPr>
              <a:t>toLowerCase</a:t>
            </a:r>
            <a:r>
              <a:rPr lang="en-US" sz="1600" b="1" dirty="0">
                <a:hlinkClick r:id="rId8"/>
              </a:rPr>
              <a:t>()</a:t>
            </a:r>
            <a:r>
              <a:rPr lang="en-US" sz="1600" dirty="0"/>
              <a:t>Returns the lowercase form of the specified char value.</a:t>
            </a:r>
          </a:p>
          <a:p>
            <a:pPr fontAlgn="t"/>
            <a:endParaRPr lang="en-US" sz="1600" b="1" dirty="0" smtClean="0">
              <a:hlinkClick r:id="rId9"/>
            </a:endParaRPr>
          </a:p>
          <a:p>
            <a:pPr fontAlgn="t"/>
            <a:r>
              <a:rPr lang="en-US" sz="1600" b="1" dirty="0" err="1" smtClean="0">
                <a:hlinkClick r:id="rId9"/>
              </a:rPr>
              <a:t>toString</a:t>
            </a:r>
            <a:r>
              <a:rPr lang="en-US" sz="1600" b="1" dirty="0">
                <a:hlinkClick r:id="rId9"/>
              </a:rPr>
              <a:t>()</a:t>
            </a:r>
            <a:r>
              <a:rPr lang="en-US" sz="1600" dirty="0"/>
              <a:t>Returns a String object representing the specified character value that is, a one-character string.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Operators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JavaOperato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601278" cy="4267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Conditional Execution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If</a:t>
            </a:r>
          </a:p>
          <a:p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f – else</a:t>
            </a:r>
          </a:p>
          <a:p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f-else if ladder</a:t>
            </a:r>
          </a:p>
          <a:p>
            <a:r>
              <a:rPr lang="en-US" dirty="0">
                <a:solidFill>
                  <a:srgbClr val="002060"/>
                </a:solidFill>
              </a:rPr>
              <a:t>n</a:t>
            </a:r>
            <a:r>
              <a:rPr lang="en-US" dirty="0" smtClean="0">
                <a:solidFill>
                  <a:srgbClr val="002060"/>
                </a:solidFill>
              </a:rPr>
              <a:t>ested if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switch_case</a:t>
            </a:r>
            <a:r>
              <a:rPr lang="en-US" dirty="0" smtClean="0">
                <a:solidFill>
                  <a:srgbClr val="002060"/>
                </a:solidFill>
              </a:rPr>
              <a:t>  : 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(String also supported after java 7)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Loops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w</a:t>
            </a:r>
            <a:r>
              <a:rPr lang="en-US" dirty="0" smtClean="0">
                <a:solidFill>
                  <a:srgbClr val="002060"/>
                </a:solidFill>
              </a:rPr>
              <a:t>hile loop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</a:t>
            </a:r>
            <a:r>
              <a:rPr lang="en-US" dirty="0" smtClean="0">
                <a:solidFill>
                  <a:srgbClr val="002060"/>
                </a:solidFill>
              </a:rPr>
              <a:t>or loop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do_while</a:t>
            </a:r>
            <a:r>
              <a:rPr lang="en-US" dirty="0" smtClean="0">
                <a:solidFill>
                  <a:srgbClr val="002060"/>
                </a:solidFill>
              </a:rPr>
              <a:t> loop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For each loop(with array)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Nested loops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Loops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</a:t>
            </a:r>
            <a:r>
              <a:rPr lang="en-US" dirty="0" smtClean="0">
                <a:solidFill>
                  <a:srgbClr val="002060"/>
                </a:solidFill>
              </a:rPr>
              <a:t>hile loop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</a:t>
            </a:r>
            <a:r>
              <a:rPr lang="en-US" dirty="0" smtClean="0">
                <a:solidFill>
                  <a:srgbClr val="002060"/>
                </a:solidFill>
              </a:rPr>
              <a:t>or loop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do_while</a:t>
            </a:r>
            <a:r>
              <a:rPr lang="en-US" dirty="0" smtClean="0">
                <a:solidFill>
                  <a:srgbClr val="002060"/>
                </a:solidFill>
              </a:rPr>
              <a:t> loop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Nested loops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Different Programming Paradigms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*Functional/procedural </a:t>
            </a:r>
            <a:r>
              <a:rPr lang="en-US" dirty="0">
                <a:solidFill>
                  <a:srgbClr val="002060"/>
                </a:solidFill>
              </a:rPr>
              <a:t>programming: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program is a list of instructions to the computer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*Object-oriented </a:t>
            </a:r>
            <a:r>
              <a:rPr lang="en-US" dirty="0">
                <a:solidFill>
                  <a:srgbClr val="002060"/>
                </a:solidFill>
              </a:rPr>
              <a:t>programming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program is composed of a collection </a:t>
            </a:r>
            <a:r>
              <a:rPr lang="en-US" i="1" dirty="0">
                <a:solidFill>
                  <a:srgbClr val="002060"/>
                </a:solidFill>
              </a:rPr>
              <a:t>objects that communicate with each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Main Concepts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*Object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*Class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*Inheritance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*Encapsulation</a:t>
            </a:r>
            <a:endParaRPr lang="en-US" dirty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identity – unique identification of an object</a:t>
            </a:r>
          </a:p>
          <a:p>
            <a:r>
              <a:rPr lang="en-US" dirty="0">
                <a:solidFill>
                  <a:srgbClr val="002060"/>
                </a:solidFill>
              </a:rPr>
              <a:t>attributes – data/state</a:t>
            </a:r>
          </a:p>
          <a:p>
            <a:r>
              <a:rPr lang="en-US" dirty="0">
                <a:solidFill>
                  <a:srgbClr val="002060"/>
                </a:solidFill>
              </a:rPr>
              <a:t>services – methods/operations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supported by the object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within objects responsibility to provide these services to other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Why 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848600" cy="5410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*Easy to learn</a:t>
            </a: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*Multithreaded</a:t>
            </a: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*Distributed Applications</a:t>
            </a: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*Secure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*Robust</a:t>
            </a:r>
            <a:endParaRPr lang="en-US" dirty="0">
              <a:solidFill>
                <a:schemeClr val="tx2"/>
              </a:solidFill>
            </a:endParaRP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800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“type” </a:t>
            </a:r>
          </a:p>
          <a:p>
            <a:r>
              <a:rPr lang="en-US" dirty="0">
                <a:solidFill>
                  <a:srgbClr val="002060"/>
                </a:solidFill>
              </a:rPr>
              <a:t>object is an </a:t>
            </a:r>
            <a:r>
              <a:rPr lang="en-US" b="1" dirty="0">
                <a:solidFill>
                  <a:srgbClr val="002060"/>
                </a:solidFill>
              </a:rPr>
              <a:t>instance</a:t>
            </a:r>
            <a:r>
              <a:rPr lang="en-US" dirty="0">
                <a:solidFill>
                  <a:srgbClr val="002060"/>
                </a:solidFill>
              </a:rPr>
              <a:t> of class</a:t>
            </a:r>
          </a:p>
          <a:p>
            <a:r>
              <a:rPr lang="en-US" dirty="0">
                <a:solidFill>
                  <a:srgbClr val="002060"/>
                </a:solidFill>
              </a:rPr>
              <a:t>class groups similar objects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same (structure of) attributes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same services </a:t>
            </a:r>
          </a:p>
          <a:p>
            <a:r>
              <a:rPr lang="en-US" dirty="0">
                <a:solidFill>
                  <a:srgbClr val="002060"/>
                </a:solidFill>
              </a:rPr>
              <a:t>object holds values of its class’s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Packages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Collection of similar type of classes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importing package.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How to create package.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Package naming convention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Encapsulation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8768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Encapsulation in Java is a mechanism of wrapping the data (variables) and methods acting on the data (methods) together as a single unit. In encapsulation, the variables of a class will be hidden from other classes, and can be accessed only through the methods of their current class. 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Also known as </a:t>
            </a:r>
            <a:r>
              <a:rPr lang="en-US" b="1" dirty="0" smtClean="0">
                <a:solidFill>
                  <a:srgbClr val="002060"/>
                </a:solidFill>
              </a:rPr>
              <a:t>data hiding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To achieve encapsulation in Java −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Declare the variables of a class as private.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Provide public setter and getter methods to modify and view the variables values.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Benefits?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sz="2400" smtClean="0">
                <a:solidFill>
                  <a:srgbClr val="002060"/>
                </a:solidFill>
              </a:rPr>
              <a:t>Modularity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source code for an object can be written and maintained independently of the source code for other objects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easier maintenance and reuse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Information hiding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other objects can ignore implementation details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security (object has control over its internal state)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Local : block level, lifecycle : block execution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Function arguments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Static  : Class </a:t>
            </a:r>
            <a:r>
              <a:rPr lang="en-US" smtClean="0">
                <a:solidFill>
                  <a:srgbClr val="002060"/>
                </a:solidFill>
              </a:rPr>
              <a:t>level define.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Instance : Class level define.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static : can be used directly on class name, without creating objects( No need to maintain state)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Instance : can be used only on object because they modify the state of object 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Constructor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Special type of method in class, used to initialize its data members with default values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Types :  3 types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Default : Default/Same initial values for all objects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Parameterized : Custom values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Copy Constructor : Initialize one object with the values of existing object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Scanner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java.util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Input From keyboard/any input stream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Inheritance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Class hierarchy</a:t>
            </a:r>
          </a:p>
          <a:p>
            <a:r>
              <a:rPr lang="en-US" sz="2800" dirty="0">
                <a:solidFill>
                  <a:srgbClr val="002060"/>
                </a:solidFill>
              </a:rPr>
              <a:t>Generalization and Specialization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subclass inherits attributes and services from its </a:t>
            </a:r>
            <a:r>
              <a:rPr lang="en-US" sz="2400" dirty="0" err="1">
                <a:solidFill>
                  <a:srgbClr val="002060"/>
                </a:solidFill>
              </a:rPr>
              <a:t>superclass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subclass may add new attributes and services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subclass may reuse the code in the </a:t>
            </a:r>
            <a:r>
              <a:rPr lang="en-US" sz="2400" dirty="0" err="1">
                <a:solidFill>
                  <a:srgbClr val="002060"/>
                </a:solidFill>
              </a:rPr>
              <a:t>superclass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subclasses provide specialized behaviors (overriding and dynamic binding)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partially define and implement common behaviors (abstract)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Inheritance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Single Inheritance : 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Multilevel Inheritance : 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Multiple Inheritance : 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Hierarchical Inheritance : 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Hybrid : 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010400" cy="944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Why Java: Platform Independent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>
              <a:buNone/>
            </a:pPr>
            <a:endParaRPr lang="en-US" altLang="he-IL" sz="4000" dirty="0" smtClean="0">
              <a:solidFill>
                <a:srgbClr val="002060"/>
              </a:solidFill>
            </a:endParaRPr>
          </a:p>
          <a:p>
            <a:endParaRPr lang="en-US" alt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908431" y="2830841"/>
            <a:ext cx="2224454" cy="4457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2060"/>
                </a:solidFill>
              </a:rPr>
              <a:t>OS/Hardware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928946" y="1957401"/>
            <a:ext cx="2224454" cy="557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2060"/>
                </a:solidFill>
              </a:rPr>
              <a:t>machine code</a:t>
            </a: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615462" y="2414601"/>
            <a:ext cx="1820007" cy="557199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 algn="ctr"/>
            <a:endParaRPr lang="en-US" sz="1800" dirty="0">
              <a:solidFill>
                <a:srgbClr val="002060"/>
              </a:solidFill>
            </a:endParaRPr>
          </a:p>
          <a:p>
            <a:pPr algn="ctr"/>
            <a:r>
              <a:rPr lang="en-US" sz="1800" dirty="0">
                <a:solidFill>
                  <a:srgbClr val="002060"/>
                </a:solidFill>
              </a:rPr>
              <a:t>C source code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870438" y="2057400"/>
            <a:ext cx="14155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myprog.c</a:t>
            </a:r>
            <a:endParaRPr lang="en-US" sz="18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3528646" y="2295769"/>
            <a:ext cx="1145931" cy="7522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gcc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873262" y="1611868"/>
            <a:ext cx="18200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myprog.exe</a:t>
            </a: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2708031" y="2667000"/>
            <a:ext cx="471854" cy="111440"/>
          </a:xfrm>
          <a:prstGeom prst="rightArrow">
            <a:avLst>
              <a:gd name="adj1" fmla="val 50000"/>
              <a:gd name="adj2" fmla="val 8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4938346" y="2606431"/>
            <a:ext cx="471854" cy="136769"/>
          </a:xfrm>
          <a:prstGeom prst="rightArrow">
            <a:avLst>
              <a:gd name="adj1" fmla="val 50000"/>
              <a:gd name="adj2" fmla="val 8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2564423" y="1611868"/>
            <a:ext cx="3302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Platform Dependent </a:t>
            </a:r>
          </a:p>
        </p:txBody>
      </p:sp>
      <p:grpSp>
        <p:nvGrpSpPr>
          <p:cNvPr id="33" name="Group 25"/>
          <p:cNvGrpSpPr>
            <a:grpSpLocks/>
          </p:cNvGrpSpPr>
          <p:nvPr/>
        </p:nvGrpSpPr>
        <p:grpSpPr bwMode="auto">
          <a:xfrm>
            <a:off x="1066800" y="3686908"/>
            <a:ext cx="7010400" cy="2667000"/>
            <a:chOff x="288" y="1968"/>
            <a:chExt cx="4992" cy="1872"/>
          </a:xfrm>
        </p:grpSpPr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3696" y="3024"/>
              <a:ext cx="15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JVM</a:t>
              </a: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3696" y="2496"/>
              <a:ext cx="158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bytecode</a:t>
              </a:r>
            </a:p>
          </p:txBody>
        </p:sp>
        <p:sp>
          <p:nvSpPr>
            <p:cNvPr id="36" name="AutoShape 16"/>
            <p:cNvSpPr>
              <a:spLocks noChangeArrowheads="1"/>
            </p:cNvSpPr>
            <p:nvPr/>
          </p:nvSpPr>
          <p:spPr bwMode="auto">
            <a:xfrm>
              <a:off x="288" y="2544"/>
              <a:ext cx="1296" cy="576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algn="ctr"/>
              <a:endParaRPr lang="en-US" sz="1800">
                <a:solidFill>
                  <a:srgbClr val="002060"/>
                </a:solidFill>
              </a:endParaRPr>
            </a:p>
            <a:p>
              <a:pPr algn="ctr"/>
              <a:r>
                <a:rPr lang="en-US" sz="1800">
                  <a:solidFill>
                    <a:srgbClr val="002060"/>
                  </a:solidFill>
                </a:rPr>
                <a:t>Java source code</a:t>
              </a:r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288" y="2505"/>
              <a:ext cx="1248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myprog.java</a:t>
              </a:r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2160" y="2448"/>
              <a:ext cx="816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javac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3696" y="2438"/>
              <a:ext cx="129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myprog.class</a:t>
              </a:r>
              <a:endParaRPr lang="en-US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AutoShape 20"/>
            <p:cNvSpPr>
              <a:spLocks noChangeArrowheads="1"/>
            </p:cNvSpPr>
            <p:nvPr/>
          </p:nvSpPr>
          <p:spPr bwMode="auto">
            <a:xfrm>
              <a:off x="1680" y="268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41" name="AutoShape 21"/>
            <p:cNvSpPr>
              <a:spLocks noChangeArrowheads="1"/>
            </p:cNvSpPr>
            <p:nvPr/>
          </p:nvSpPr>
          <p:spPr bwMode="auto">
            <a:xfrm>
              <a:off x="3120" y="268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3696" y="3456"/>
              <a:ext cx="15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OS/Hardware</a:t>
              </a:r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1296" y="1968"/>
              <a:ext cx="235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2060"/>
                  </a:solidFill>
                </a:rPr>
                <a:t>Platform Independent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‘super’ keyword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Useful for accessing parent class members in child class.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Can be used for methods as well as class level variables.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Constructor Chaining/super()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Child class is incomplete without super class.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Subclass’s initialization method( ) will use super class initialization code.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This can be done using super() method.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 call to super() method must be first line in derived class constructor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Polymorphism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It is a property of any method , with same name but multiple behaviors.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Benefit : Easy to remember(less no methods for more functionalities).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How ?? : Method Overloading(Compile time)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      Method Overriding(Runtime)       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Polymorphism : Method Overloading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Single class, multiple methods with same name but different arguments.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Type, number of arguments, sequence of arg.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Function call resolution is done by compiler beforehand.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It is a way to achieve compile time polymorphism.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Polymorphism : 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Child class can redefine any method of parent class with same signature.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Function call resolution will be done by runtime.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Runtime Polymorphism/Dynamic Poly./Dynamic Binding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Base class reference can hold the object of child class and call common methods on it.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Static methods do not take part in overriding, they simply hide the parent class methods if redefined in child class.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Array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Array is a collection of similar type of data elements stored under same name sequentially.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They are easy to operate with the help of loops.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Abstraction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Hiding the internal details(implementation) and showing only interface to use it.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Two methods : Abstract class/methods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                Interface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Abstract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Abstract method :</a:t>
            </a:r>
            <a:r>
              <a:rPr lang="en-US" dirty="0" smtClean="0">
                <a:solidFill>
                  <a:srgbClr val="002060"/>
                </a:solidFill>
              </a:rPr>
              <a:t> A method with no implementation but only declaration. Using the keyword ‘abstract’ in its declaration.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Abstract class : A class defined using keyword abstract. It can not be instantiated. If a class contains at least one abstract method, then it is a compulsion for class to be abstract. However reference of abstract class can be created.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Abstract classes are used for abstraction as well as dynamic polymorphism.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If a class extends any abstract class then, either it must also become abstract, or it should provide implementation all the abstract methods of parent class.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‘final’ keyword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Data member , methods, class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Methods :  final, can not be overridden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Class : final, that can not be inherited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Data member : final, it will become constant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(constant are suggested to be public final static)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Interface is a set of rules( in form of abstract methods)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Interface provides guidelines to a class structure.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If a class implements any interface, it must either override all of its abstract methods ,else should be defined abstract.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Interface has all the data members as constants(public , static, final)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Methods in interface are by default public and abstract.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914400"/>
          </a:xfrm>
        </p:spPr>
        <p:txBody>
          <a:bodyPr/>
          <a:lstStyle/>
          <a:p>
            <a:r>
              <a:rPr lang="en-US" altLang="he-IL" dirty="0">
                <a:solidFill>
                  <a:srgbClr val="FF0000"/>
                </a:solidFill>
              </a:rPr>
              <a:t>Primitive types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he-IL" sz="3200" dirty="0" err="1">
                <a:solidFill>
                  <a:srgbClr val="002060"/>
                </a:solidFill>
              </a:rPr>
              <a:t>int</a:t>
            </a:r>
            <a:r>
              <a:rPr lang="en-US" altLang="he-IL" sz="3200" dirty="0">
                <a:solidFill>
                  <a:srgbClr val="002060"/>
                </a:solidFill>
              </a:rPr>
              <a:t> 		4 bytes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2060"/>
                </a:solidFill>
              </a:rPr>
              <a:t>short 	2 bytes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2060"/>
                </a:solidFill>
              </a:rPr>
              <a:t>long	8 bytes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2060"/>
                </a:solidFill>
              </a:rPr>
              <a:t>byte	1 byte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2060"/>
                </a:solidFill>
              </a:rPr>
              <a:t>float	4 bytes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2060"/>
                </a:solidFill>
              </a:rPr>
              <a:t>double	8 bytes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2060"/>
                </a:solidFill>
              </a:rPr>
              <a:t>char	Unicode encoding (2  bytes)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2060"/>
                </a:solidFill>
              </a:rPr>
              <a:t>boolean </a:t>
            </a:r>
            <a:r>
              <a:rPr lang="en-US" altLang="he-IL" sz="3200" dirty="0" smtClean="0">
                <a:solidFill>
                  <a:srgbClr val="002060"/>
                </a:solidFill>
              </a:rPr>
              <a:t>{true, false}   </a:t>
            </a:r>
            <a:endParaRPr lang="en-US" altLang="he-IL" sz="3200" dirty="0">
              <a:solidFill>
                <a:srgbClr val="002060"/>
              </a:solidFill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876800" y="2895600"/>
            <a:ext cx="27432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he-IL" sz="3600" i="1" dirty="0"/>
              <a:t>Behaviors is exactly as in C++</a:t>
            </a:r>
          </a:p>
        </p:txBody>
      </p:sp>
      <p:sp>
        <p:nvSpPr>
          <p:cNvPr id="5126" name="AutoShape 6"/>
          <p:cNvSpPr>
            <a:spLocks/>
          </p:cNvSpPr>
          <p:nvPr/>
        </p:nvSpPr>
        <p:spPr bwMode="auto">
          <a:xfrm>
            <a:off x="3962400" y="2209800"/>
            <a:ext cx="685800" cy="3048000"/>
          </a:xfrm>
          <a:prstGeom prst="rightBrace">
            <a:avLst>
              <a:gd name="adj1" fmla="val 370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7478713" y="5641975"/>
            <a:ext cx="1504950" cy="1095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he-IL" sz="1600" b="1" i="1" u="sng"/>
              <a:t>Note:</a:t>
            </a:r>
          </a:p>
          <a:p>
            <a:r>
              <a:rPr lang="en-US" altLang="he-IL" sz="1600" i="1"/>
              <a:t>Primitive type</a:t>
            </a:r>
          </a:p>
          <a:p>
            <a:r>
              <a:rPr lang="en-US" altLang="he-IL" sz="1600" i="1"/>
              <a:t>always begin</a:t>
            </a:r>
          </a:p>
          <a:p>
            <a:r>
              <a:rPr lang="en-US" altLang="he-IL" sz="1600" i="1"/>
              <a:t>with lower-case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 class can implement any interface , but interface can extend another interface.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Interface can not be instantiated.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However, reference of interface can be created, this reference can be used to hold object of its children classes.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Interface can achieve abstraction as well as runtime polymorphism.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 single class can implement multiple interfaces.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One interface can extend another interface.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Static block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block is used to initialize the static members of a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Collection of characters.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Used to store text data.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String : literal </a:t>
            </a:r>
            <a:r>
              <a:rPr lang="en-US" dirty="0" err="1" smtClean="0">
                <a:solidFill>
                  <a:srgbClr val="002060"/>
                </a:solidFill>
              </a:rPr>
              <a:t>vs</a:t>
            </a:r>
            <a:r>
              <a:rPr lang="en-US" dirty="0" smtClean="0">
                <a:solidFill>
                  <a:srgbClr val="002060"/>
                </a:solidFill>
              </a:rPr>
              <a:t> Object.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Types : Mutable , Immutable.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String(Immutable) methods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String Buffer(Mutable) methods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Exception Handling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Errors : Compile time, logical, exception.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Exception : Runtime situation , which results in code crash.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Exception Handling : A mechanism supported by a programming language which enables programmer to provide some alternate code to be executed when exception occurs.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Why not if-else ?(Code </a:t>
            </a:r>
            <a:r>
              <a:rPr lang="en-US" dirty="0" err="1" smtClean="0">
                <a:solidFill>
                  <a:srgbClr val="002060"/>
                </a:solidFill>
              </a:rPr>
              <a:t>readibility</a:t>
            </a:r>
            <a:r>
              <a:rPr lang="en-US" dirty="0" smtClean="0">
                <a:solidFill>
                  <a:srgbClr val="002060"/>
                </a:solidFill>
              </a:rPr>
              <a:t> )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Exception Handling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Exception handling separates the development code from error handling.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Exception handling provides keywords to propagate error handling from one place to another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Keywords : try , catch ,throw ,throws ,finally.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try{//monitor block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}catch(Type </a:t>
            </a:r>
            <a:r>
              <a:rPr lang="en-US" dirty="0" err="1" smtClean="0">
                <a:solidFill>
                  <a:srgbClr val="002060"/>
                </a:solidFill>
              </a:rPr>
              <a:t>obj</a:t>
            </a:r>
            <a:r>
              <a:rPr lang="en-US" dirty="0" smtClean="0">
                <a:solidFill>
                  <a:srgbClr val="002060"/>
                </a:solidFill>
              </a:rPr>
              <a:t>){//error </a:t>
            </a:r>
            <a:r>
              <a:rPr lang="en-US" smtClean="0">
                <a:solidFill>
                  <a:srgbClr val="002060"/>
                </a:solidFill>
              </a:rPr>
              <a:t>handling block}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Exception Handling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To Handle multiple exceptions in a single block, single try will be having multiple catch blocks each with different argument.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Checked /Compile time exception : Exception,FileNotFoundException,ClassNotFoundException,IOException,InterruptedException.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Unchecked : </a:t>
            </a:r>
            <a:r>
              <a:rPr lang="en-US" dirty="0" err="1" smtClean="0">
                <a:solidFill>
                  <a:srgbClr val="002060"/>
                </a:solidFill>
              </a:rPr>
              <a:t>RuntimeException,ArithmeticException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ArrayIndexOutOfBoundsException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NumberFormatException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InputMismatchException</a:t>
            </a:r>
            <a:r>
              <a:rPr lang="en-US" dirty="0" smtClean="0">
                <a:solidFill>
                  <a:srgbClr val="002060"/>
                </a:solidFill>
              </a:rPr>
              <a:t> etc.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Exception Handling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throw : to explicitly throw any exception object on user defined condition.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throws : to specify in the method signature that a particular type of exception will be throw by the method.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finally : is used to create a block , that gets executed in all the cases. Useful for containing code like closing files, closing db and resource freeing etc. 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Multithreading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Small subtasks of a single process/task are called threads.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Concurrent execution of multiple tasks is called multitasking.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Concurrent execution of multiple threads of single task is called multithreading.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Thread lifecycle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Common Thread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sleep() : static. Provides delay.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currentThread</a:t>
            </a:r>
            <a:r>
              <a:rPr lang="en-US" dirty="0" smtClean="0">
                <a:solidFill>
                  <a:srgbClr val="002060"/>
                </a:solidFill>
              </a:rPr>
              <a:t>() : static. Return the instance of currently running thread.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getName</a:t>
            </a:r>
            <a:r>
              <a:rPr lang="en-US" dirty="0" smtClean="0">
                <a:solidFill>
                  <a:srgbClr val="002060"/>
                </a:solidFill>
              </a:rPr>
              <a:t>(), </a:t>
            </a:r>
            <a:r>
              <a:rPr lang="en-US" dirty="0" err="1" smtClean="0">
                <a:solidFill>
                  <a:srgbClr val="002060"/>
                </a:solidFill>
              </a:rPr>
              <a:t>getPriority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setName</a:t>
            </a:r>
            <a:r>
              <a:rPr lang="en-US" dirty="0" smtClean="0">
                <a:solidFill>
                  <a:srgbClr val="002060"/>
                </a:solidFill>
              </a:rPr>
              <a:t>() , </a:t>
            </a:r>
            <a:r>
              <a:rPr lang="en-US" dirty="0" err="1" smtClean="0">
                <a:solidFill>
                  <a:srgbClr val="002060"/>
                </a:solidFill>
              </a:rPr>
              <a:t>setPriority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Priority : 1 to 10. 1 : Min, 5 : Norm , 10 : Max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Creating new Threads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Create  a class that can be using 2 methods :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a. By extending ‘Thread’ class.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b. By implementing ‘</a:t>
            </a:r>
            <a:r>
              <a:rPr lang="en-US" dirty="0" err="1" smtClean="0">
                <a:solidFill>
                  <a:srgbClr val="002060"/>
                </a:solidFill>
              </a:rPr>
              <a:t>Runnable</a:t>
            </a:r>
            <a:r>
              <a:rPr lang="en-US" dirty="0" smtClean="0">
                <a:solidFill>
                  <a:srgbClr val="002060"/>
                </a:solidFill>
              </a:rPr>
              <a:t>’ interface.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A : 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1 . Create a new class by extending ‘Thread’ class.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2. Override the run() method.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3. Create object of the created class.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4. Make a method call start() on the object.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1981200"/>
            <a:ext cx="5791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he-IL" sz="3200" b="1" u="sng" dirty="0">
                <a:solidFill>
                  <a:srgbClr val="002060"/>
                </a:solidFill>
              </a:rPr>
              <a:t>Constants </a:t>
            </a:r>
          </a:p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he-IL" sz="3200" dirty="0">
                <a:solidFill>
                  <a:srgbClr val="002060"/>
                </a:solidFill>
              </a:rPr>
              <a:t>37		integer</a:t>
            </a:r>
          </a:p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he-IL" sz="3200" dirty="0">
                <a:solidFill>
                  <a:srgbClr val="002060"/>
                </a:solidFill>
              </a:rPr>
              <a:t>37.2	</a:t>
            </a:r>
            <a:r>
              <a:rPr lang="en-US" altLang="he-IL" sz="3200" dirty="0" smtClean="0">
                <a:solidFill>
                  <a:srgbClr val="002060"/>
                </a:solidFill>
              </a:rPr>
              <a:t>double</a:t>
            </a:r>
            <a:endParaRPr lang="en-US" altLang="he-IL" sz="3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he-IL" sz="3200" dirty="0" smtClean="0">
                <a:solidFill>
                  <a:srgbClr val="002060"/>
                </a:solidFill>
              </a:rPr>
              <a:t>37.2F</a:t>
            </a:r>
            <a:r>
              <a:rPr lang="en-US" altLang="he-IL" sz="3200" dirty="0">
                <a:solidFill>
                  <a:srgbClr val="002060"/>
                </a:solidFill>
              </a:rPr>
              <a:t>	float</a:t>
            </a:r>
          </a:p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he-IL" sz="3200" dirty="0">
                <a:solidFill>
                  <a:srgbClr val="002060"/>
                </a:solidFill>
              </a:rPr>
              <a:t>0754	integer (octal)</a:t>
            </a:r>
          </a:p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he-IL" sz="3200" dirty="0">
                <a:solidFill>
                  <a:srgbClr val="002060"/>
                </a:solidFill>
              </a:rPr>
              <a:t>0xfe	integer (hexadecimal)</a:t>
            </a:r>
            <a:endParaRPr lang="en-US" altLang="he-IL" sz="2800" dirty="0">
              <a:solidFill>
                <a:srgbClr val="002060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he-IL" sz="4400" dirty="0">
                <a:solidFill>
                  <a:srgbClr val="FF0000"/>
                </a:solidFill>
              </a:rPr>
              <a:t>Primitive types - cont.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Creating new Threads : Implementing </a:t>
            </a:r>
            <a:r>
              <a:rPr lang="en-US" sz="2400" dirty="0" err="1" smtClean="0">
                <a:solidFill>
                  <a:srgbClr val="FF0000"/>
                </a:solidFill>
              </a:rPr>
              <a:t>Runnable</a:t>
            </a:r>
            <a:r>
              <a:rPr lang="en-US" sz="2400" dirty="0" smtClean="0">
                <a:solidFill>
                  <a:srgbClr val="FF0000"/>
                </a:solidFill>
              </a:rPr>
              <a:t> Interface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Create a new class by implementing </a:t>
            </a:r>
            <a:r>
              <a:rPr lang="en-US" dirty="0" err="1" smtClean="0">
                <a:solidFill>
                  <a:srgbClr val="002060"/>
                </a:solidFill>
              </a:rPr>
              <a:t>Runnable</a:t>
            </a:r>
            <a:r>
              <a:rPr lang="en-US" dirty="0" smtClean="0">
                <a:solidFill>
                  <a:srgbClr val="002060"/>
                </a:solidFill>
              </a:rPr>
              <a:t> interface.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Override the run() method as per need.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Create  object of this class.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Create a object of thread by passing our class object in its constructor as target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Daemon Thread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Daemon thread is a service provider thread for user threads.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Daemon threads are present only for user threads.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Lifecycle of daemon thread depends on user thread.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As soon as all the user threads are terminated, daemon threads are also terminated.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Eg</a:t>
            </a:r>
            <a:r>
              <a:rPr lang="en-US" dirty="0" smtClean="0">
                <a:solidFill>
                  <a:srgbClr val="002060"/>
                </a:solidFill>
              </a:rPr>
              <a:t> : </a:t>
            </a:r>
            <a:r>
              <a:rPr lang="en-US" dirty="0" err="1" smtClean="0">
                <a:solidFill>
                  <a:srgbClr val="002060"/>
                </a:solidFill>
              </a:rPr>
              <a:t>gc</a:t>
            </a:r>
            <a:r>
              <a:rPr lang="en-US" dirty="0" smtClean="0">
                <a:solidFill>
                  <a:srgbClr val="002060"/>
                </a:solidFill>
              </a:rPr>
              <a:t> , </a:t>
            </a:r>
            <a:r>
              <a:rPr lang="en-US" dirty="0" err="1" smtClean="0">
                <a:solidFill>
                  <a:srgbClr val="002060"/>
                </a:solidFill>
              </a:rPr>
              <a:t>finalizer</a:t>
            </a:r>
            <a:r>
              <a:rPr lang="en-US" dirty="0" smtClean="0">
                <a:solidFill>
                  <a:srgbClr val="002060"/>
                </a:solidFill>
              </a:rPr>
              <a:t> etc.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Synchronization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Shared </a:t>
            </a:r>
            <a:r>
              <a:rPr lang="en-US" smtClean="0">
                <a:solidFill>
                  <a:srgbClr val="002060"/>
                </a:solidFill>
              </a:rPr>
              <a:t>Resources Problem.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Code having shared resource is called critical section.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If multiple threads use critical section concurrently, then there may be data inconsistency.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Thus the critical section must be synchronized between multiple threads.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Fundamentals of 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Stream : Sequence of data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Input Stream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Output Stream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OutputStream</a:t>
            </a:r>
            <a:r>
              <a:rPr lang="en-US" dirty="0" smtClean="0">
                <a:solidFill>
                  <a:srgbClr val="002060"/>
                </a:solidFill>
              </a:rPr>
              <a:t> class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 Stream :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OutputStream</a:t>
            </a:r>
            <a:r>
              <a:rPr lang="en-US" dirty="0" smtClean="0">
                <a:solidFill>
                  <a:srgbClr val="002060"/>
                </a:solidFill>
              </a:rPr>
              <a:t> class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Abstract class.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Super class of all classes representing an output stream of bytes.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Methods  :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a.  public void write(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)throws </a:t>
            </a:r>
            <a:r>
              <a:rPr lang="en-US" dirty="0" err="1" smtClean="0">
                <a:solidFill>
                  <a:srgbClr val="002060"/>
                </a:solidFill>
              </a:rPr>
              <a:t>IOException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b. public void write(byte[])throws </a:t>
            </a:r>
            <a:r>
              <a:rPr lang="en-US" dirty="0" err="1" smtClean="0">
                <a:solidFill>
                  <a:srgbClr val="002060"/>
                </a:solidFill>
              </a:rPr>
              <a:t>IOException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c . public void flush()throws </a:t>
            </a:r>
            <a:r>
              <a:rPr lang="en-US" dirty="0" err="1" smtClean="0">
                <a:solidFill>
                  <a:srgbClr val="002060"/>
                </a:solidFill>
              </a:rPr>
              <a:t>IOException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d. public void close()throws </a:t>
            </a:r>
            <a:r>
              <a:rPr lang="en-US" dirty="0" err="1" smtClean="0">
                <a:solidFill>
                  <a:srgbClr val="002060"/>
                </a:solidFill>
              </a:rPr>
              <a:t>IOException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OutputStream</a:t>
            </a:r>
            <a:r>
              <a:rPr lang="en-US" dirty="0" smtClean="0">
                <a:solidFill>
                  <a:srgbClr val="FF0000"/>
                </a:solidFill>
              </a:rPr>
              <a:t> : Hierarchy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s2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28800"/>
            <a:ext cx="6476999" cy="4495801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Input Stream :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InputStream</a:t>
            </a:r>
            <a:r>
              <a:rPr lang="en-US" dirty="0" smtClean="0">
                <a:solidFill>
                  <a:srgbClr val="002060"/>
                </a:solidFill>
              </a:rPr>
              <a:t> class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Abstract class.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Super class of all classes representing an input stream of bytes.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Useful methods of </a:t>
            </a:r>
            <a:r>
              <a:rPr lang="en-US" dirty="0" err="1" smtClean="0">
                <a:solidFill>
                  <a:srgbClr val="002060"/>
                </a:solidFill>
              </a:rPr>
              <a:t>InputStream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public abstract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read()throws </a:t>
            </a:r>
            <a:r>
              <a:rPr lang="en-US" dirty="0" err="1" smtClean="0">
                <a:solidFill>
                  <a:srgbClr val="002060"/>
                </a:solidFill>
              </a:rPr>
              <a:t>IOException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public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available()throws </a:t>
            </a:r>
            <a:r>
              <a:rPr lang="en-US" dirty="0" err="1" smtClean="0">
                <a:solidFill>
                  <a:srgbClr val="002060"/>
                </a:solidFill>
              </a:rPr>
              <a:t>IOException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public void close()throws </a:t>
            </a:r>
            <a:r>
              <a:rPr lang="en-US" dirty="0" err="1" smtClean="0">
                <a:solidFill>
                  <a:srgbClr val="002060"/>
                </a:solidFill>
              </a:rPr>
              <a:t>IOExceptionis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Input Stream : Hierarchy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s2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7162800" cy="4652169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FileInputStream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BufferedOutputStream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Used for buffering an output stream.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Internally uses buffer to store data.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Adds more efficiency than to write data directly into a stream.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Makes the performance fast.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For adding the buffer in an </a:t>
            </a:r>
            <a:r>
              <a:rPr lang="en-US" dirty="0" err="1" smtClean="0">
                <a:solidFill>
                  <a:srgbClr val="002060"/>
                </a:solidFill>
              </a:rPr>
              <a:t>OutputStream</a:t>
            </a:r>
            <a:r>
              <a:rPr lang="en-US" dirty="0" smtClean="0">
                <a:solidFill>
                  <a:srgbClr val="002060"/>
                </a:solidFill>
              </a:rPr>
              <a:t>, use the </a:t>
            </a:r>
            <a:r>
              <a:rPr lang="en-US" dirty="0" err="1" smtClean="0">
                <a:solidFill>
                  <a:srgbClr val="002060"/>
                </a:solidFill>
              </a:rPr>
              <a:t>BufferedOutputStream</a:t>
            </a:r>
            <a:r>
              <a:rPr lang="en-US" dirty="0" smtClean="0">
                <a:solidFill>
                  <a:srgbClr val="002060"/>
                </a:solidFill>
              </a:rPr>
              <a:t> class. Let's see the syntax for adding the buffer in an </a:t>
            </a:r>
            <a:r>
              <a:rPr lang="en-US" dirty="0" err="1" smtClean="0">
                <a:solidFill>
                  <a:srgbClr val="002060"/>
                </a:solidFill>
              </a:rPr>
              <a:t>OutputStream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OutputStream</a:t>
            </a:r>
            <a:r>
              <a:rPr lang="en-US" dirty="0" smtClean="0">
                <a:solidFill>
                  <a:srgbClr val="002060"/>
                </a:solidFill>
              </a:rPr>
              <a:t> </a:t>
            </a:r>
            <a:r>
              <a:rPr lang="en-US" dirty="0" err="1" smtClean="0">
                <a:solidFill>
                  <a:srgbClr val="002060"/>
                </a:solidFill>
              </a:rPr>
              <a:t>os</a:t>
            </a:r>
            <a:r>
              <a:rPr lang="en-US" dirty="0" smtClean="0">
                <a:solidFill>
                  <a:srgbClr val="002060"/>
                </a:solidFill>
              </a:rPr>
              <a:t>= new </a:t>
            </a:r>
            <a:r>
              <a:rPr lang="en-US" dirty="0" err="1" smtClean="0">
                <a:solidFill>
                  <a:srgbClr val="002060"/>
                </a:solidFill>
              </a:rPr>
              <a:t>BufferedOutputStream</a:t>
            </a:r>
            <a:r>
              <a:rPr lang="en-US" dirty="0" smtClean="0">
                <a:solidFill>
                  <a:srgbClr val="002060"/>
                </a:solidFill>
              </a:rPr>
              <a:t>(new </a:t>
            </a:r>
            <a:r>
              <a:rPr lang="en-US" dirty="0" err="1" smtClean="0">
                <a:solidFill>
                  <a:srgbClr val="002060"/>
                </a:solidFill>
              </a:rPr>
              <a:t>FileOutputStream</a:t>
            </a:r>
            <a:r>
              <a:rPr lang="en-US" dirty="0" smtClean="0">
                <a:solidFill>
                  <a:srgbClr val="002060"/>
                </a:solidFill>
              </a:rPr>
              <a:t>(“path"));  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Code example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Type Conversion(implicit) and Casting(explicit)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* When one type of data is to be stored in other type of variable , and this conversion takes automatically then it is type conversion. It is done automatically by compiler.</a:t>
            </a:r>
          </a:p>
          <a:p>
            <a:pPr>
              <a:buNone/>
            </a:pPr>
            <a:r>
              <a:rPr lang="en-US" dirty="0" smtClean="0"/>
              <a:t>* If the conversion is not automatic, then it needs to be done explicitly. This will be called explicit casting.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syntax : </a:t>
            </a:r>
            <a:r>
              <a:rPr lang="en-US" sz="2800" dirty="0" smtClean="0"/>
              <a:t>target_type var=(target_type)</a:t>
            </a:r>
            <a:r>
              <a:rPr lang="en-US" sz="2800" dirty="0" err="1" smtClean="0"/>
              <a:t>source_var</a:t>
            </a:r>
            <a:r>
              <a:rPr lang="en-US" sz="2800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BufferedInputStream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Used to read information from stream.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Internally uses buffer mechanism to make the performance fast.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When the bytes from the stream are skipped or read, the internal buffer automatically refilled from the contained input stream, many bytes at a time.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When a </a:t>
            </a:r>
            <a:r>
              <a:rPr lang="en-US" dirty="0" err="1" smtClean="0">
                <a:solidFill>
                  <a:srgbClr val="002060"/>
                </a:solidFill>
              </a:rPr>
              <a:t>BufferedInputStream</a:t>
            </a:r>
            <a:r>
              <a:rPr lang="en-US" dirty="0" smtClean="0">
                <a:solidFill>
                  <a:srgbClr val="002060"/>
                </a:solidFill>
              </a:rPr>
              <a:t> is created, an internal buffer array is created.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Sample Code example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 Collection Framework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Collection : Group of elements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Framework :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provides readymade architecture.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     represents </a:t>
            </a:r>
            <a:r>
              <a:rPr lang="en-US" dirty="0" smtClean="0">
                <a:solidFill>
                  <a:srgbClr val="002060"/>
                </a:solidFill>
              </a:rPr>
              <a:t>set of classes and interface.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is optional.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Collection Framework 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 Framework for working on collections.</a:t>
            </a:r>
            <a:r>
              <a:rPr lang="en-US" dirty="0" smtClean="0">
                <a:solidFill>
                  <a:srgbClr val="002060"/>
                </a:solidFill>
              </a:rPr>
              <a:t> Collection framework represents a unified architecture for storing and manipulating group of objects. It </a:t>
            </a:r>
            <a:r>
              <a:rPr lang="en-US" dirty="0" smtClean="0">
                <a:solidFill>
                  <a:srgbClr val="002060"/>
                </a:solidFill>
              </a:rPr>
              <a:t>has: Interfaces </a:t>
            </a:r>
            <a:r>
              <a:rPr lang="en-US" dirty="0" smtClean="0">
                <a:solidFill>
                  <a:srgbClr val="002060"/>
                </a:solidFill>
              </a:rPr>
              <a:t>and its implementations i.e. </a:t>
            </a:r>
            <a:r>
              <a:rPr lang="en-US" dirty="0" smtClean="0">
                <a:solidFill>
                  <a:srgbClr val="002060"/>
                </a:solidFill>
              </a:rPr>
              <a:t>classes and Algorithm.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Collection Hierarchy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java-collection-hierarchy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52600"/>
            <a:ext cx="5911132" cy="4525963"/>
          </a:xfr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Collection Interface methods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t"/>
            <a:r>
              <a:rPr lang="en-US" dirty="0" smtClean="0">
                <a:solidFill>
                  <a:srgbClr val="002060"/>
                </a:solidFill>
              </a:rPr>
              <a:t>boolean add(Object </a:t>
            </a:r>
            <a:r>
              <a:rPr lang="en-US" dirty="0" err="1" smtClean="0">
                <a:solidFill>
                  <a:srgbClr val="002060"/>
                </a:solidFill>
              </a:rPr>
              <a:t>obj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fontAlgn="t"/>
            <a:endParaRPr lang="en-US" dirty="0" smtClean="0">
              <a:solidFill>
                <a:srgbClr val="002060"/>
              </a:solidFill>
            </a:endParaRPr>
          </a:p>
          <a:p>
            <a:pPr fontAlgn="t"/>
            <a:r>
              <a:rPr lang="en-US" dirty="0" smtClean="0">
                <a:solidFill>
                  <a:srgbClr val="002060"/>
                </a:solidFill>
              </a:rPr>
              <a:t>boolean </a:t>
            </a:r>
            <a:r>
              <a:rPr lang="en-US" dirty="0" err="1" smtClean="0">
                <a:solidFill>
                  <a:srgbClr val="002060"/>
                </a:solidFill>
              </a:rPr>
              <a:t>addAll</a:t>
            </a:r>
            <a:r>
              <a:rPr lang="en-US" dirty="0" smtClean="0">
                <a:solidFill>
                  <a:srgbClr val="002060"/>
                </a:solidFill>
              </a:rPr>
              <a:t>(Collection c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fontAlgn="t"/>
            <a:endParaRPr lang="en-US" dirty="0" smtClean="0">
              <a:solidFill>
                <a:srgbClr val="002060"/>
              </a:solidFill>
            </a:endParaRPr>
          </a:p>
          <a:p>
            <a:pPr fontAlgn="t"/>
            <a:r>
              <a:rPr lang="en-US" dirty="0" smtClean="0">
                <a:solidFill>
                  <a:srgbClr val="002060"/>
                </a:solidFill>
              </a:rPr>
              <a:t>void </a:t>
            </a:r>
            <a:r>
              <a:rPr lang="en-US" dirty="0" smtClean="0">
                <a:solidFill>
                  <a:srgbClr val="002060"/>
                </a:solidFill>
              </a:rPr>
              <a:t>clear( 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fontAlgn="t"/>
            <a:endParaRPr lang="en-US" dirty="0" smtClean="0">
              <a:solidFill>
                <a:srgbClr val="002060"/>
              </a:solidFill>
            </a:endParaRPr>
          </a:p>
          <a:p>
            <a:pPr fontAlgn="t"/>
            <a:r>
              <a:rPr lang="en-US" dirty="0" smtClean="0">
                <a:solidFill>
                  <a:srgbClr val="002060"/>
                </a:solidFill>
              </a:rPr>
              <a:t>boolean </a:t>
            </a:r>
            <a:r>
              <a:rPr lang="en-US" dirty="0" smtClean="0">
                <a:solidFill>
                  <a:srgbClr val="002060"/>
                </a:solidFill>
              </a:rPr>
              <a:t>contains(Object </a:t>
            </a:r>
            <a:r>
              <a:rPr lang="en-US" dirty="0" err="1" smtClean="0">
                <a:solidFill>
                  <a:srgbClr val="002060"/>
                </a:solidFill>
              </a:rPr>
              <a:t>obj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fontAlgn="t"/>
            <a:endParaRPr lang="en-US" dirty="0" smtClean="0">
              <a:solidFill>
                <a:srgbClr val="002060"/>
              </a:solidFill>
            </a:endParaRPr>
          </a:p>
          <a:p>
            <a:pPr fontAlgn="t"/>
            <a:r>
              <a:rPr lang="en-US" dirty="0" smtClean="0">
                <a:solidFill>
                  <a:srgbClr val="002060"/>
                </a:solidFill>
              </a:rPr>
              <a:t>boolean </a:t>
            </a:r>
            <a:r>
              <a:rPr lang="en-US" dirty="0" err="1" smtClean="0">
                <a:solidFill>
                  <a:srgbClr val="002060"/>
                </a:solidFill>
              </a:rPr>
              <a:t>containsAll</a:t>
            </a:r>
            <a:r>
              <a:rPr lang="en-US" dirty="0" smtClean="0">
                <a:solidFill>
                  <a:srgbClr val="002060"/>
                </a:solidFill>
              </a:rPr>
              <a:t>(Collection c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fontAlgn="t"/>
            <a:endParaRPr lang="en-US" dirty="0" smtClean="0">
              <a:solidFill>
                <a:srgbClr val="002060"/>
              </a:solidFill>
            </a:endParaRPr>
          </a:p>
          <a:p>
            <a:pPr fontAlgn="t"/>
            <a:r>
              <a:rPr lang="en-US" dirty="0" smtClean="0">
                <a:solidFill>
                  <a:srgbClr val="002060"/>
                </a:solidFill>
              </a:rPr>
              <a:t>boolean </a:t>
            </a:r>
            <a:r>
              <a:rPr lang="en-US" dirty="0" smtClean="0">
                <a:solidFill>
                  <a:srgbClr val="002060"/>
                </a:solidFill>
              </a:rPr>
              <a:t>equals(Object </a:t>
            </a:r>
            <a:r>
              <a:rPr lang="en-US" dirty="0" err="1" smtClean="0">
                <a:solidFill>
                  <a:srgbClr val="002060"/>
                </a:solidFill>
              </a:rPr>
              <a:t>obj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Collection Interface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hashCode</a:t>
            </a:r>
            <a:r>
              <a:rPr lang="en-US" dirty="0" smtClean="0">
                <a:solidFill>
                  <a:srgbClr val="002060"/>
                </a:solidFill>
              </a:rPr>
              <a:t>( 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fontAlgn="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fontAlgn="t"/>
            <a:r>
              <a:rPr lang="en-US" dirty="0" smtClean="0">
                <a:solidFill>
                  <a:srgbClr val="002060"/>
                </a:solidFill>
              </a:rPr>
              <a:t>boolean </a:t>
            </a:r>
            <a:r>
              <a:rPr lang="en-US" dirty="0" err="1" smtClean="0">
                <a:solidFill>
                  <a:srgbClr val="002060"/>
                </a:solidFill>
              </a:rPr>
              <a:t>isEmpty</a:t>
            </a:r>
            <a:r>
              <a:rPr lang="en-US" dirty="0" smtClean="0">
                <a:solidFill>
                  <a:srgbClr val="002060"/>
                </a:solidFill>
              </a:rPr>
              <a:t>( 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fontAlgn="t"/>
            <a:endParaRPr lang="en-US" dirty="0" smtClean="0">
              <a:solidFill>
                <a:srgbClr val="002060"/>
              </a:solidFill>
            </a:endParaRPr>
          </a:p>
          <a:p>
            <a:pPr fontAlgn="t"/>
            <a:r>
              <a:rPr lang="en-US" dirty="0" err="1" smtClean="0">
                <a:solidFill>
                  <a:srgbClr val="002060"/>
                </a:solidFill>
              </a:rPr>
              <a:t>Iterator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iterator</a:t>
            </a:r>
            <a:r>
              <a:rPr lang="en-US" dirty="0" smtClean="0">
                <a:solidFill>
                  <a:srgbClr val="002060"/>
                </a:solidFill>
              </a:rPr>
              <a:t>( 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fontAlgn="t"/>
            <a:endParaRPr lang="en-US" dirty="0" smtClean="0">
              <a:solidFill>
                <a:srgbClr val="002060"/>
              </a:solidFill>
            </a:endParaRPr>
          </a:p>
          <a:p>
            <a:pPr fontAlgn="t"/>
            <a:r>
              <a:rPr lang="en-US" dirty="0" smtClean="0">
                <a:solidFill>
                  <a:srgbClr val="002060"/>
                </a:solidFill>
              </a:rPr>
              <a:t>boolean </a:t>
            </a:r>
            <a:r>
              <a:rPr lang="en-US" dirty="0" smtClean="0">
                <a:solidFill>
                  <a:srgbClr val="002060"/>
                </a:solidFill>
              </a:rPr>
              <a:t>remove(Object </a:t>
            </a:r>
            <a:r>
              <a:rPr lang="en-US" dirty="0" err="1" smtClean="0">
                <a:solidFill>
                  <a:srgbClr val="002060"/>
                </a:solidFill>
              </a:rPr>
              <a:t>obj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Collection Interface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US" dirty="0" smtClean="0">
                <a:solidFill>
                  <a:srgbClr val="002060"/>
                </a:solidFill>
              </a:rPr>
              <a:t>boolean </a:t>
            </a:r>
            <a:r>
              <a:rPr lang="en-US" dirty="0" err="1" smtClean="0">
                <a:solidFill>
                  <a:srgbClr val="002060"/>
                </a:solidFill>
              </a:rPr>
              <a:t>removeAll</a:t>
            </a:r>
            <a:r>
              <a:rPr lang="en-US" dirty="0" smtClean="0">
                <a:solidFill>
                  <a:srgbClr val="002060"/>
                </a:solidFill>
              </a:rPr>
              <a:t>(Collection c)</a:t>
            </a:r>
          </a:p>
          <a:p>
            <a:pPr fontAlgn="t"/>
            <a:endParaRPr lang="en-US" dirty="0" smtClean="0">
              <a:solidFill>
                <a:srgbClr val="002060"/>
              </a:solidFill>
            </a:endParaRPr>
          </a:p>
          <a:p>
            <a:pPr fontAlgn="t"/>
            <a:r>
              <a:rPr lang="en-US" dirty="0" smtClean="0">
                <a:solidFill>
                  <a:srgbClr val="002060"/>
                </a:solidFill>
              </a:rPr>
              <a:t>boolean </a:t>
            </a:r>
            <a:r>
              <a:rPr lang="en-US" dirty="0" err="1" smtClean="0">
                <a:solidFill>
                  <a:srgbClr val="002060"/>
                </a:solidFill>
              </a:rPr>
              <a:t>retainAll</a:t>
            </a:r>
            <a:r>
              <a:rPr lang="en-US" dirty="0" smtClean="0">
                <a:solidFill>
                  <a:srgbClr val="002060"/>
                </a:solidFill>
              </a:rPr>
              <a:t>(Collection c)</a:t>
            </a:r>
          </a:p>
          <a:p>
            <a:pPr fontAlgn="t"/>
            <a:endParaRPr lang="en-US" dirty="0" smtClean="0">
              <a:solidFill>
                <a:srgbClr val="002060"/>
              </a:solidFill>
            </a:endParaRPr>
          </a:p>
          <a:p>
            <a:pPr fontAlgn="t"/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size( )</a:t>
            </a:r>
          </a:p>
          <a:p>
            <a:pPr fontAlgn="t"/>
            <a:endParaRPr lang="en-US" dirty="0" smtClean="0">
              <a:solidFill>
                <a:srgbClr val="002060"/>
              </a:solidFill>
            </a:endParaRPr>
          </a:p>
          <a:p>
            <a:pPr fontAlgn="t"/>
            <a:r>
              <a:rPr lang="en-US" dirty="0" smtClean="0">
                <a:solidFill>
                  <a:srgbClr val="002060"/>
                </a:solidFill>
              </a:rPr>
              <a:t>Object</a:t>
            </a:r>
            <a:r>
              <a:rPr lang="en-US" dirty="0" smtClean="0">
                <a:solidFill>
                  <a:srgbClr val="002060"/>
                </a:solidFill>
              </a:rPr>
              <a:t>[ ] </a:t>
            </a:r>
            <a:r>
              <a:rPr lang="en-US" dirty="0" err="1" smtClean="0">
                <a:solidFill>
                  <a:srgbClr val="002060"/>
                </a:solidFill>
              </a:rPr>
              <a:t>toArray</a:t>
            </a:r>
            <a:r>
              <a:rPr lang="en-US" dirty="0" smtClean="0">
                <a:solidFill>
                  <a:srgbClr val="002060"/>
                </a:solidFill>
              </a:rPr>
              <a:t>( )</a:t>
            </a:r>
          </a:p>
          <a:p>
            <a:pPr fontAlgn="t"/>
            <a:endParaRPr lang="en-US" dirty="0" smtClean="0">
              <a:solidFill>
                <a:srgbClr val="002060"/>
              </a:solidFill>
            </a:endParaRPr>
          </a:p>
          <a:p>
            <a:pPr fontAlgn="t"/>
            <a:r>
              <a:rPr lang="en-US" dirty="0" smtClean="0">
                <a:solidFill>
                  <a:srgbClr val="002060"/>
                </a:solidFill>
              </a:rPr>
              <a:t>Object</a:t>
            </a:r>
            <a:r>
              <a:rPr lang="en-US" dirty="0" smtClean="0">
                <a:solidFill>
                  <a:srgbClr val="002060"/>
                </a:solidFill>
              </a:rPr>
              <a:t>[ ] </a:t>
            </a:r>
            <a:r>
              <a:rPr lang="en-US" dirty="0" err="1" smtClean="0">
                <a:solidFill>
                  <a:srgbClr val="002060"/>
                </a:solidFill>
              </a:rPr>
              <a:t>toArray</a:t>
            </a:r>
            <a:r>
              <a:rPr lang="en-US" dirty="0" smtClean="0">
                <a:solidFill>
                  <a:srgbClr val="002060"/>
                </a:solidFill>
              </a:rPr>
              <a:t>(Object array[ ])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Type Conversion(implicit) and Casting(explicit)</a:t>
            </a:r>
            <a:endParaRPr lang="en-US" sz="3200" dirty="0"/>
          </a:p>
        </p:txBody>
      </p:sp>
      <p:pic>
        <p:nvPicPr>
          <p:cNvPr id="4" name="Content Placeholder 3" descr="typ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25989"/>
            <a:ext cx="7244766" cy="432329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smtClean="0">
                <a:solidFill>
                  <a:srgbClr val="FF0000"/>
                </a:solidFill>
              </a:rPr>
              <a:t>Sample Program</a:t>
            </a:r>
            <a:endParaRPr lang="en-US" altLang="he-IL" dirty="0">
              <a:solidFill>
                <a:srgbClr val="FF0000"/>
              </a:solidFill>
            </a:endParaRPr>
          </a:p>
        </p:txBody>
      </p:sp>
      <p:sp>
        <p:nvSpPr>
          <p:cNvPr id="82948" name="Text Box 1028"/>
          <p:cNvSpPr txBox="1">
            <a:spLocks noChangeArrowheads="1"/>
          </p:cNvSpPr>
          <p:nvPr/>
        </p:nvSpPr>
        <p:spPr bwMode="auto">
          <a:xfrm>
            <a:off x="457200" y="2133600"/>
            <a:ext cx="8153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he-IL" sz="2000" b="1" dirty="0">
                <a:solidFill>
                  <a:srgbClr val="002060"/>
                </a:solidFill>
                <a:latin typeface="Courier New" pitchFamily="49" charset="0"/>
              </a:rPr>
              <a:t>class Hello {</a:t>
            </a:r>
          </a:p>
          <a:p>
            <a:r>
              <a:rPr lang="en-US" altLang="he-IL" sz="2000" b="1" dirty="0">
                <a:solidFill>
                  <a:srgbClr val="002060"/>
                </a:solidFill>
                <a:latin typeface="Courier New" pitchFamily="49" charset="0"/>
              </a:rPr>
              <a:t>	public static void main(String[] </a:t>
            </a:r>
            <a:r>
              <a:rPr lang="en-US" altLang="he-IL" sz="2000" b="1" dirty="0" err="1">
                <a:solidFill>
                  <a:srgbClr val="002060"/>
                </a:solidFill>
                <a:latin typeface="Courier New" pitchFamily="49" charset="0"/>
              </a:rPr>
              <a:t>args</a:t>
            </a:r>
            <a:r>
              <a:rPr lang="en-US" altLang="he-IL" sz="2000" b="1" dirty="0">
                <a:solidFill>
                  <a:srgbClr val="002060"/>
                </a:solidFill>
                <a:latin typeface="Courier New" pitchFamily="49" charset="0"/>
              </a:rPr>
              <a:t>) {</a:t>
            </a:r>
          </a:p>
          <a:p>
            <a:r>
              <a:rPr lang="en-US" altLang="he-IL" sz="2000" b="1" dirty="0">
                <a:solidFill>
                  <a:srgbClr val="002060"/>
                </a:solidFill>
                <a:latin typeface="Courier New" pitchFamily="49" charset="0"/>
              </a:rPr>
              <a:t>		</a:t>
            </a:r>
            <a:r>
              <a:rPr lang="en-US" altLang="he-IL" sz="2000" b="1" dirty="0" err="1">
                <a:solidFill>
                  <a:srgbClr val="002060"/>
                </a:solidFill>
                <a:latin typeface="Courier New" pitchFamily="49" charset="0"/>
              </a:rPr>
              <a:t>System.out.println</a:t>
            </a:r>
            <a:r>
              <a:rPr lang="en-US" altLang="he-IL" sz="2000" b="1" dirty="0">
                <a:solidFill>
                  <a:srgbClr val="002060"/>
                </a:solidFill>
                <a:latin typeface="Courier New" pitchFamily="49" charset="0"/>
              </a:rPr>
              <a:t>(“Hello World !!!”); 	}</a:t>
            </a:r>
          </a:p>
          <a:p>
            <a:r>
              <a:rPr lang="en-US" altLang="he-IL" sz="2000" b="1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2949" name="Text Box 1029"/>
          <p:cNvSpPr txBox="1">
            <a:spLocks noChangeArrowheads="1"/>
          </p:cNvSpPr>
          <p:nvPr/>
        </p:nvSpPr>
        <p:spPr bwMode="auto">
          <a:xfrm>
            <a:off x="441325" y="1641475"/>
            <a:ext cx="11023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he-IL" dirty="0">
                <a:solidFill>
                  <a:srgbClr val="002060"/>
                </a:solidFill>
              </a:rPr>
              <a:t>Hello.java</a:t>
            </a:r>
          </a:p>
        </p:txBody>
      </p:sp>
      <p:sp>
        <p:nvSpPr>
          <p:cNvPr id="82950" name="Text Box 1030"/>
          <p:cNvSpPr txBox="1">
            <a:spLocks noChangeArrowheads="1"/>
          </p:cNvSpPr>
          <p:nvPr/>
        </p:nvSpPr>
        <p:spPr bwMode="auto">
          <a:xfrm>
            <a:off x="441325" y="4384675"/>
            <a:ext cx="2606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he-IL" dirty="0">
                <a:solidFill>
                  <a:srgbClr val="002060"/>
                </a:solidFill>
              </a:rPr>
              <a:t>C:\javac Hello.java</a:t>
            </a:r>
          </a:p>
          <a:p>
            <a:endParaRPr lang="en-US" altLang="he-IL" dirty="0">
              <a:solidFill>
                <a:srgbClr val="002060"/>
              </a:solidFill>
            </a:endParaRPr>
          </a:p>
          <a:p>
            <a:r>
              <a:rPr lang="en-US" altLang="he-IL" dirty="0">
                <a:solidFill>
                  <a:srgbClr val="002060"/>
                </a:solidFill>
              </a:rPr>
              <a:t>C:\java Hello</a:t>
            </a:r>
          </a:p>
        </p:txBody>
      </p:sp>
      <p:sp>
        <p:nvSpPr>
          <p:cNvPr id="82951" name="Text Box 1031"/>
          <p:cNvSpPr txBox="1">
            <a:spLocks noChangeArrowheads="1"/>
          </p:cNvSpPr>
          <p:nvPr/>
        </p:nvSpPr>
        <p:spPr bwMode="auto">
          <a:xfrm>
            <a:off x="5044089" y="4343400"/>
            <a:ext cx="330616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en-US" i="1" dirty="0">
                <a:solidFill>
                  <a:srgbClr val="002060"/>
                </a:solidFill>
              </a:rPr>
              <a:t>( </a:t>
            </a:r>
            <a:r>
              <a:rPr lang="en-US" altLang="he-IL" i="1" dirty="0">
                <a:solidFill>
                  <a:srgbClr val="002060"/>
                </a:solidFill>
              </a:rPr>
              <a:t>compilation creates </a:t>
            </a:r>
            <a:r>
              <a:rPr lang="en-US" altLang="he-IL" i="1" dirty="0" err="1">
                <a:solidFill>
                  <a:srgbClr val="002060"/>
                </a:solidFill>
              </a:rPr>
              <a:t>Hello.class</a:t>
            </a:r>
            <a:r>
              <a:rPr lang="en-US" altLang="he-IL" i="1" dirty="0">
                <a:solidFill>
                  <a:srgbClr val="002060"/>
                </a:solidFill>
              </a:rPr>
              <a:t> )</a:t>
            </a:r>
          </a:p>
          <a:p>
            <a:pPr algn="r"/>
            <a:endParaRPr lang="en-US" altLang="he-IL" i="1" dirty="0">
              <a:solidFill>
                <a:srgbClr val="002060"/>
              </a:solidFill>
            </a:endParaRPr>
          </a:p>
          <a:p>
            <a:pPr algn="r"/>
            <a:r>
              <a:rPr lang="en-US" altLang="he-IL" i="1" dirty="0">
                <a:solidFill>
                  <a:srgbClr val="002060"/>
                </a:solidFill>
              </a:rPr>
              <a:t>(Execution on the local JVM)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he-IL" dirty="0">
                <a:solidFill>
                  <a:srgbClr val="FF0000"/>
                </a:solidFill>
              </a:rPr>
              <a:t>Wrappers</a:t>
            </a:r>
          </a:p>
        </p:txBody>
      </p:sp>
      <p:grpSp>
        <p:nvGrpSpPr>
          <p:cNvPr id="2" name="Group 2059"/>
          <p:cNvGrpSpPr>
            <a:grpSpLocks/>
          </p:cNvGrpSpPr>
          <p:nvPr/>
        </p:nvGrpSpPr>
        <p:grpSpPr bwMode="auto">
          <a:xfrm>
            <a:off x="0" y="14288"/>
            <a:ext cx="9144000" cy="6831012"/>
            <a:chOff x="0" y="4303"/>
            <a:chExt cx="5760" cy="4303"/>
          </a:xfrm>
        </p:grpSpPr>
        <p:sp>
          <p:nvSpPr>
            <p:cNvPr id="97284" name="Rectangle 2052"/>
            <p:cNvSpPr>
              <a:spLocks noChangeArrowheads="1"/>
            </p:cNvSpPr>
            <p:nvPr/>
          </p:nvSpPr>
          <p:spPr bwMode="auto">
            <a:xfrm>
              <a:off x="0" y="4303"/>
              <a:ext cx="4337" cy="4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058"/>
            <p:cNvGrpSpPr>
              <a:grpSpLocks/>
            </p:cNvGrpSpPr>
            <p:nvPr/>
          </p:nvGrpSpPr>
          <p:grpSpPr bwMode="auto">
            <a:xfrm>
              <a:off x="0" y="4303"/>
              <a:ext cx="5760" cy="826"/>
              <a:chOff x="0" y="4444"/>
              <a:chExt cx="5760" cy="826"/>
            </a:xfrm>
          </p:grpSpPr>
          <p:sp>
            <p:nvSpPr>
              <p:cNvPr id="97285" name="Rectangle 2053"/>
              <p:cNvSpPr>
                <a:spLocks noChangeArrowheads="1"/>
              </p:cNvSpPr>
              <p:nvPr/>
            </p:nvSpPr>
            <p:spPr bwMode="auto">
              <a:xfrm>
                <a:off x="0" y="4444"/>
                <a:ext cx="4337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" name="Group 2057"/>
              <p:cNvGrpSpPr>
                <a:grpSpLocks/>
              </p:cNvGrpSpPr>
              <p:nvPr/>
            </p:nvGrpSpPr>
            <p:grpSpPr bwMode="auto">
              <a:xfrm>
                <a:off x="0" y="4444"/>
                <a:ext cx="5760" cy="826"/>
                <a:chOff x="0" y="4472"/>
                <a:chExt cx="5760" cy="826"/>
              </a:xfrm>
            </p:grpSpPr>
            <p:sp>
              <p:nvSpPr>
                <p:cNvPr id="97286" name="Rectangle 2054"/>
                <p:cNvSpPr>
                  <a:spLocks noChangeArrowheads="1"/>
                </p:cNvSpPr>
                <p:nvPr/>
              </p:nvSpPr>
              <p:spPr bwMode="auto">
                <a:xfrm>
                  <a:off x="0" y="4472"/>
                  <a:ext cx="5760" cy="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287" name="Rectangle 2055"/>
                <p:cNvSpPr>
                  <a:spLocks noChangeArrowheads="1"/>
                </p:cNvSpPr>
                <p:nvPr/>
              </p:nvSpPr>
              <p:spPr bwMode="auto">
                <a:xfrm>
                  <a:off x="0" y="4472"/>
                  <a:ext cx="1800" cy="8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/>
                  <a:r>
                    <a:rPr lang="en-US" altLang="en-US">
                      <a:hlinkClick r:id="rId2"/>
                    </a:rPr>
                    <a:t>  </a:t>
                  </a:r>
                  <a:r>
                    <a:rPr lang="en-US" altLang="en-US" sz="8000"/>
                    <a:t> </a:t>
                  </a:r>
                  <a:r>
                    <a:rPr lang="en-US" altLang="en-US"/>
                    <a:t>              </a:t>
                  </a:r>
                </a:p>
              </p:txBody>
            </p:sp>
          </p:grpSp>
        </p:grpSp>
      </p:grpSp>
      <p:sp>
        <p:nvSpPr>
          <p:cNvPr id="97292" name="Text Box 2060"/>
          <p:cNvSpPr txBox="1">
            <a:spLocks noChangeArrowheads="1"/>
          </p:cNvSpPr>
          <p:nvPr/>
        </p:nvSpPr>
        <p:spPr bwMode="auto">
          <a:xfrm>
            <a:off x="609600" y="1600200"/>
            <a:ext cx="7739063" cy="314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he-IL" sz="3200" dirty="0" smtClean="0">
                <a:solidFill>
                  <a:srgbClr val="002060"/>
                </a:solidFill>
              </a:rPr>
              <a:t>*Java keeps using primitives for performance reasons. But primitives do not have methods which objects do have. </a:t>
            </a:r>
            <a:endParaRPr lang="en-US" altLang="en-US" sz="3200" dirty="0">
              <a:solidFill>
                <a:srgbClr val="00206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sz="3200" dirty="0" smtClean="0">
                <a:solidFill>
                  <a:srgbClr val="002060"/>
                </a:solidFill>
              </a:rPr>
              <a:t>*</a:t>
            </a:r>
            <a:r>
              <a:rPr lang="en-US" b="1" dirty="0"/>
              <a:t> </a:t>
            </a:r>
            <a:r>
              <a:rPr lang="en-US" sz="3200" dirty="0">
                <a:solidFill>
                  <a:srgbClr val="002060"/>
                </a:solidFill>
              </a:rPr>
              <a:t>Wrapper classes are used to convert any data type into an </a:t>
            </a:r>
            <a:r>
              <a:rPr lang="en-US" sz="3200" dirty="0" smtClean="0">
                <a:solidFill>
                  <a:srgbClr val="002060"/>
                </a:solidFill>
              </a:rPr>
              <a:t>object, so that methods are also available on them.</a:t>
            </a:r>
            <a:endParaRPr lang="en-US" altLang="en-US" sz="3200" dirty="0">
              <a:solidFill>
                <a:srgbClr val="002060"/>
              </a:solidFill>
            </a:endParaRPr>
          </a:p>
        </p:txBody>
      </p:sp>
      <p:sp>
        <p:nvSpPr>
          <p:cNvPr id="97294" name="Text Box 2062"/>
          <p:cNvSpPr txBox="1">
            <a:spLocks noChangeArrowheads="1"/>
          </p:cNvSpPr>
          <p:nvPr/>
        </p:nvSpPr>
        <p:spPr bwMode="auto">
          <a:xfrm>
            <a:off x="609600" y="4953000"/>
            <a:ext cx="1057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he-IL" b="1" dirty="0">
                <a:solidFill>
                  <a:srgbClr val="002060"/>
                </a:solidFill>
              </a:rPr>
              <a:t>Example</a:t>
            </a:r>
            <a:r>
              <a:rPr lang="en-US" altLang="he-IL" dirty="0"/>
              <a:t>:</a:t>
            </a:r>
          </a:p>
        </p:txBody>
      </p:sp>
      <p:sp>
        <p:nvSpPr>
          <p:cNvPr id="97295" name="Text Box 2063"/>
          <p:cNvSpPr txBox="1">
            <a:spLocks noChangeArrowheads="1"/>
          </p:cNvSpPr>
          <p:nvPr/>
        </p:nvSpPr>
        <p:spPr bwMode="auto">
          <a:xfrm>
            <a:off x="1828800" y="5410200"/>
            <a:ext cx="41825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he-IL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Integer n = new Integer(“4”);</a:t>
            </a:r>
          </a:p>
          <a:p>
            <a:r>
              <a:rPr lang="en-US" altLang="he-IL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 = </a:t>
            </a:r>
            <a:r>
              <a:rPr lang="en-US" altLang="he-IL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n.intValue</a:t>
            </a:r>
            <a:r>
              <a:rPr lang="en-US" altLang="he-IL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</p:txBody>
      </p:sp>
      <p:sp>
        <p:nvSpPr>
          <p:cNvPr id="97296" name="Text Box 2064"/>
          <p:cNvSpPr txBox="1">
            <a:spLocks noChangeArrowheads="1"/>
          </p:cNvSpPr>
          <p:nvPr/>
        </p:nvSpPr>
        <p:spPr bwMode="auto">
          <a:xfrm>
            <a:off x="3835400" y="6316663"/>
            <a:ext cx="51260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he-IL" sz="2000" dirty="0"/>
              <a:t>Read more about Integer in JDK Documentation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8800" y="5029200"/>
            <a:ext cx="168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Coding example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2345</Words>
  <Application>Microsoft Office PowerPoint</Application>
  <PresentationFormat>On-screen Show (4:3)</PresentationFormat>
  <Paragraphs>441</Paragraphs>
  <Slides>65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 Introduction </vt:lpstr>
      <vt:lpstr> Why Java </vt:lpstr>
      <vt:lpstr>Why Java: Platform Independent</vt:lpstr>
      <vt:lpstr>Primitive types</vt:lpstr>
      <vt:lpstr>Slide 5</vt:lpstr>
      <vt:lpstr>Type Conversion(implicit) and Casting(explicit)</vt:lpstr>
      <vt:lpstr>Type Conversion(implicit) and Casting(explicit)</vt:lpstr>
      <vt:lpstr>Sample Program</vt:lpstr>
      <vt:lpstr>Wrappers</vt:lpstr>
      <vt:lpstr>Wrappers</vt:lpstr>
      <vt:lpstr>Number Class: Parent of All wrapper classes</vt:lpstr>
      <vt:lpstr>Character Class</vt:lpstr>
      <vt:lpstr>Operators</vt:lpstr>
      <vt:lpstr>Conditional Execution</vt:lpstr>
      <vt:lpstr>Loops</vt:lpstr>
      <vt:lpstr>Loops</vt:lpstr>
      <vt:lpstr>Different Programming Paradigms</vt:lpstr>
      <vt:lpstr>Main Concepts</vt:lpstr>
      <vt:lpstr>Objects</vt:lpstr>
      <vt:lpstr>Class</vt:lpstr>
      <vt:lpstr>Packages</vt:lpstr>
      <vt:lpstr>Encapsulation</vt:lpstr>
      <vt:lpstr>Benefits?</vt:lpstr>
      <vt:lpstr>Types of variables</vt:lpstr>
      <vt:lpstr>Types of methods</vt:lpstr>
      <vt:lpstr>Constructor </vt:lpstr>
      <vt:lpstr>Scanner Class</vt:lpstr>
      <vt:lpstr>Inheritance</vt:lpstr>
      <vt:lpstr>Types of Inheritance</vt:lpstr>
      <vt:lpstr>‘super’ keyword</vt:lpstr>
      <vt:lpstr>Constructor Chaining/super() method</vt:lpstr>
      <vt:lpstr>Polymorphism</vt:lpstr>
      <vt:lpstr>Polymorphism : Method Overloading</vt:lpstr>
      <vt:lpstr>Polymorphism : Method Overriding</vt:lpstr>
      <vt:lpstr>Array</vt:lpstr>
      <vt:lpstr>Abstraction</vt:lpstr>
      <vt:lpstr>Abstract Class</vt:lpstr>
      <vt:lpstr>‘final’ keyword</vt:lpstr>
      <vt:lpstr>Interface</vt:lpstr>
      <vt:lpstr>Interface</vt:lpstr>
      <vt:lpstr>Static block</vt:lpstr>
      <vt:lpstr>String</vt:lpstr>
      <vt:lpstr>Exception Handling</vt:lpstr>
      <vt:lpstr>Exception Handling</vt:lpstr>
      <vt:lpstr>Exception Handling</vt:lpstr>
      <vt:lpstr>Exception Handling</vt:lpstr>
      <vt:lpstr>Multithreading</vt:lpstr>
      <vt:lpstr>Common Thread methods</vt:lpstr>
      <vt:lpstr>Creating new Threads</vt:lpstr>
      <vt:lpstr>Creating new Threads : Implementing Runnable Interface</vt:lpstr>
      <vt:lpstr>Daemon Thread</vt:lpstr>
      <vt:lpstr>Synchronization</vt:lpstr>
      <vt:lpstr>Fundamentals of IO</vt:lpstr>
      <vt:lpstr>Output Stream : Class</vt:lpstr>
      <vt:lpstr>OutputStream : Hierarchy</vt:lpstr>
      <vt:lpstr>Input Stream : Class</vt:lpstr>
      <vt:lpstr>Input Stream : Hierarchy</vt:lpstr>
      <vt:lpstr>Slide 58</vt:lpstr>
      <vt:lpstr>BufferedOutputStream</vt:lpstr>
      <vt:lpstr>BufferedInputStream</vt:lpstr>
      <vt:lpstr>Java Collection Framework</vt:lpstr>
      <vt:lpstr>Collection Hierarchy</vt:lpstr>
      <vt:lpstr>Collection Interface methods </vt:lpstr>
      <vt:lpstr>Collection Interface methods</vt:lpstr>
      <vt:lpstr>Collection Interface methods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</dc:creator>
  <cp:lastModifiedBy>Microsoft</cp:lastModifiedBy>
  <cp:revision>242</cp:revision>
  <dcterms:created xsi:type="dcterms:W3CDTF">2018-07-22T05:46:41Z</dcterms:created>
  <dcterms:modified xsi:type="dcterms:W3CDTF">2018-07-30T08:30:30Z</dcterms:modified>
</cp:coreProperties>
</file>