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" d="100"/>
          <a:sy n="15" d="100"/>
        </p:scale>
        <p:origin x="1362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6D5E66F-9009-47ED-BB8E-E6EE944B40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7543800"/>
            <a:ext cx="10058400" cy="8686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Add a succinct introduction to the focus of this project.  You should name this section appropriately (Introduction, Problem Statement, </a:t>
            </a:r>
            <a:r>
              <a:rPr lang="en-US" dirty="0" err="1"/>
              <a:t>etc</a:t>
            </a:r>
            <a:r>
              <a:rPr lang="en-US" dirty="0"/>
              <a:t>).  Font size should not be less than 36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11ECAA6F-8BF8-47E6-822C-3181D97DA5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918400" y="7543800"/>
            <a:ext cx="10058400" cy="194310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 i="0">
                <a:latin typeface="+mn-lt"/>
              </a:defRPr>
            </a:lvl1pPr>
          </a:lstStyle>
          <a:p>
            <a:pPr lvl="0"/>
            <a:r>
              <a:rPr lang="en-US" dirty="0"/>
              <a:t>Draw conclusions here. Do not just restate your results, but draw new information from them.  Summarize what you learned.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74161529-3307-4BDF-8138-E78B39B4B61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887200" y="7543800"/>
            <a:ext cx="20116800" cy="19431000"/>
          </a:xfrm>
          <a:solidFill>
            <a:schemeClr val="bg1">
              <a:alpha val="70000"/>
            </a:schemeClr>
          </a:solidFill>
          <a:effectLst>
            <a:glow rad="101600">
              <a:srgbClr val="006747">
                <a:alpha val="40000"/>
              </a:srgbClr>
            </a:glow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46904" y="669497"/>
            <a:ext cx="33997392" cy="2560320"/>
          </a:xfrm>
        </p:spPr>
        <p:txBody>
          <a:bodyPr anchor="ctr" anchorCtr="0">
            <a:normAutofit/>
          </a:bodyPr>
          <a:lstStyle>
            <a:lvl1pPr algn="ctr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Project title</a:t>
            </a:r>
            <a:br>
              <a:rPr lang="en-US" dirty="0"/>
            </a:br>
            <a:r>
              <a:rPr lang="en-US" dirty="0"/>
              <a:t>Should not exceed 2 lines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176E7FB-5EE2-4130-8605-3413E722BE9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4008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F4F2A96E-4378-4CF0-B899-C10E83F2EC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918400" y="64008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Conclusion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CD32646F-4A35-470F-AFA8-9E40AB71E4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18288000"/>
            <a:ext cx="10058400" cy="8686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tools or methodologies you used; briefly describe your process. </a:t>
            </a:r>
          </a:p>
          <a:p>
            <a:pPr lvl="0"/>
            <a:endParaRPr lang="en-US" dirty="0"/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7606CCBB-CB88-413D-A464-22C730DB74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171450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Materials/Methods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A3DED52D-79A8-4AA3-AA78-01A5C4BA75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29032200"/>
            <a:ext cx="20574000" cy="2971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primary resources, links for tools, </a:t>
            </a:r>
            <a:r>
              <a:rPr lang="en-US" dirty="0" err="1"/>
              <a:t>etc</a:t>
            </a:r>
            <a:r>
              <a:rPr lang="en-US" dirty="0"/>
              <a:t> here.  This text can be smaller (as it is not the focus of your poster); do not go smaller than 24 pt. font.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B4E0C4AA-0531-4C45-BA36-9C088D53B25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27889200"/>
            <a:ext cx="205740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Bibliography, Additional Resources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D97286D3-0DCF-458A-BC3C-E861081AAD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7200" y="6400800"/>
            <a:ext cx="201168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Results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445B09A0-E4B9-499C-AAD0-CFD28A9E7B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918400" y="29032200"/>
            <a:ext cx="10058400" cy="2971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800">
                <a:latin typeface="+mn-lt"/>
              </a:defRPr>
            </a:lvl1pPr>
          </a:lstStyle>
          <a:p>
            <a:pPr lvl="0"/>
            <a:r>
              <a:rPr lang="en-US" dirty="0"/>
              <a:t>Put repository information here, links to final project (if web hosted), </a:t>
            </a:r>
            <a:r>
              <a:rPr lang="en-US" dirty="0" err="1"/>
              <a:t>etc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Make </a:t>
            </a:r>
            <a:r>
              <a:rPr lang="en-US" dirty="0" err="1"/>
              <a:t>urls</a:t>
            </a:r>
            <a:r>
              <a:rPr lang="en-US" dirty="0"/>
              <a:t> easy to find (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dirty="0" err="1"/>
              <a:t>shortener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0"/>
            <a:endParaRPr lang="en-US" dirty="0"/>
          </a:p>
        </p:txBody>
      </p:sp>
      <p:sp>
        <p:nvSpPr>
          <p:cNvPr id="31" name="Text Placeholder 19">
            <a:extLst>
              <a:ext uri="{FF2B5EF4-FFF2-40B4-BE49-F238E27FC236}">
                <a16:creationId xmlns:a16="http://schemas.microsoft.com/office/drawing/2014/main" id="{B6D57FAF-8E5A-4883-A160-305F7FDE5D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918400" y="278892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Further Information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C7A5DCD1-D6DC-42D4-A4EE-2B1EE7DCCA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2402800" y="29032200"/>
            <a:ext cx="9601200" cy="2971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sponsors, mentors, </a:t>
            </a:r>
            <a:r>
              <a:rPr lang="en-US" dirty="0" err="1"/>
              <a:t>etc</a:t>
            </a:r>
            <a:r>
              <a:rPr lang="en-US" dirty="0"/>
              <a:t> here.</a:t>
            </a:r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D9C3A5D8-588C-42C1-9AAC-5510B78A112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2402800" y="27889200"/>
            <a:ext cx="96012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Acknowledgements</a:t>
            </a:r>
          </a:p>
        </p:txBody>
      </p:sp>
      <p:pic>
        <p:nvPicPr>
          <p:cNvPr id="1030" name="Picture 6" descr="https://www.nwmissouri.edu/marketing/images/design/logos/N60-2Stack-W.png">
            <a:extLst>
              <a:ext uri="{FF2B5EF4-FFF2-40B4-BE49-F238E27FC236}">
                <a16:creationId xmlns:a16="http://schemas.microsoft.com/office/drawing/2014/main" id="{50547536-0CA8-4774-955F-78103C8DB4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6360" y="512064"/>
            <a:ext cx="3920693" cy="443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8C3ECC03-D912-4EB3-A934-2B129A10535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512064" y="512064"/>
            <a:ext cx="3922776" cy="4434840"/>
          </a:xfrm>
        </p:spPr>
        <p:txBody>
          <a:bodyPr>
            <a:noAutofit/>
          </a:bodyPr>
          <a:lstStyle>
            <a:lvl1pPr marL="0" indent="0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additional appropriate graphic/logo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F188B7-C6D1-4738-B4EC-BBEFDCC229C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946904" y="3380693"/>
            <a:ext cx="33997392" cy="914400"/>
          </a:xfrm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Name(s)</a:t>
            </a:r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BEDC5CEC-772F-4CE6-8FEB-CEB37B70F49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46904" y="4404422"/>
            <a:ext cx="33997392" cy="914400"/>
          </a:xfrm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Contact and Affiliations</a:t>
            </a:r>
          </a:p>
        </p:txBody>
      </p:sp>
    </p:spTree>
    <p:extLst>
      <p:ext uri="{BB962C8B-B14F-4D97-AF65-F5344CB8AC3E}">
        <p14:creationId xmlns:p14="http://schemas.microsoft.com/office/powerpoint/2010/main" val="346574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5B7AD-C0E4-4106-98F1-A426950388A1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186B7-4AB0-4B70-BB5B-FE2ED47B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1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docs.tweepy.org/en/v3.5.0/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://docs.tweepy.org/en/v3.5.0/cursor_tutorial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github.com/NikithaLakmarapu/posterDraftLakmarapu" TargetMode="Externa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5ED08B-B775-435A-9B4F-BDA086DCE7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tIns="365760">
            <a:norm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 smtClean="0"/>
              <a:t>The goal of this project is to find the reactions of I</a:t>
            </a:r>
            <a:r>
              <a:rPr lang="en-US" dirty="0"/>
              <a:t>P</a:t>
            </a:r>
            <a:r>
              <a:rPr lang="en-US" dirty="0" smtClean="0"/>
              <a:t>hone users</a:t>
            </a:r>
            <a:r>
              <a:rPr lang="en-US" dirty="0"/>
              <a:t> </a:t>
            </a:r>
            <a:r>
              <a:rPr lang="en-US" dirty="0" smtClean="0"/>
              <a:t>for the tweets related to Android account.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 smtClean="0"/>
              <a:t>Finding Compound sentiment analysis for IPhone Users Reply done to Android account Tweets.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455F1-3C6C-4C07-9CB2-BCAEB0D8A7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918400" y="7543800"/>
            <a:ext cx="9954474" cy="19586728"/>
          </a:xfrm>
        </p:spPr>
        <p:txBody>
          <a:bodyPr tIns="365760">
            <a:normAutofit lnSpcReduction="10000"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7200" dirty="0" smtClean="0"/>
              <a:t>Looking back to the Question:”</a:t>
            </a:r>
            <a:r>
              <a:rPr lang="en-US" sz="7200" dirty="0"/>
              <a:t> A</a:t>
            </a:r>
            <a:r>
              <a:rPr lang="en-US" sz="7200" dirty="0" smtClean="0"/>
              <a:t>re IPhone users positive when </a:t>
            </a:r>
            <a:r>
              <a:rPr lang="en-US" sz="7200" dirty="0"/>
              <a:t>tweeting about the </a:t>
            </a:r>
            <a:r>
              <a:rPr lang="en-US" sz="7200" dirty="0" smtClean="0"/>
              <a:t>android </a:t>
            </a:r>
            <a:r>
              <a:rPr lang="en-US" sz="7200" dirty="0"/>
              <a:t>event/tweet</a:t>
            </a:r>
            <a:r>
              <a:rPr lang="en-US" sz="7200" dirty="0" smtClean="0"/>
              <a:t>?” Based on the results I can make some assertions.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7200" dirty="0" smtClean="0"/>
              <a:t>IPhone </a:t>
            </a:r>
            <a:r>
              <a:rPr lang="en-US" sz="7200" dirty="0"/>
              <a:t>users are not so positive towards tweets done in Android account </a:t>
            </a:r>
            <a:r>
              <a:rPr lang="en-US" sz="7200" dirty="0" smtClean="0"/>
              <a:t>which resembles that they are not much satisfied with tweets.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7200" dirty="0" smtClean="0"/>
              <a:t>Approximately 85% of IPhone users are </a:t>
            </a:r>
            <a:r>
              <a:rPr lang="en-US" sz="7200" dirty="0"/>
              <a:t>neutral and negative </a:t>
            </a:r>
            <a:r>
              <a:rPr lang="en-US" sz="7200" dirty="0" smtClean="0"/>
              <a:t> when there is a tweet in Android account.</a:t>
            </a:r>
          </a:p>
          <a:p>
            <a:endParaRPr lang="en-US" sz="72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7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F7474F1-B7EB-40BD-B650-D37E0AA066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IPhone Users reaction towards </a:t>
            </a:r>
            <a:r>
              <a:rPr lang="en-US" dirty="0" smtClean="0"/>
              <a:t>Android </a:t>
            </a:r>
            <a:r>
              <a:rPr lang="en-US" dirty="0" smtClean="0"/>
              <a:t>Tweets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C8C212-9152-47EB-9021-DDD1B739EE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F002AEE-7ABF-4F25-90D8-22D1918F98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C535820-2B15-48C9-B0AA-9FA5E543ABF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F1AFE3A-F984-4AF2-BF89-DF5843246A7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14401" y="29479738"/>
            <a:ext cx="18353314" cy="3171008"/>
          </a:xfrm>
        </p:spPr>
        <p:txBody>
          <a:bodyPr tIns="274320" numCol="1">
            <a:noAutofit/>
          </a:bodyPr>
          <a:lstStyle/>
          <a:p>
            <a:pPr marL="571500" indent="-5715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4400" dirty="0" smtClean="0"/>
          </a:p>
          <a:p>
            <a:pPr marL="571500" indent="-5715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400" dirty="0" smtClean="0"/>
              <a:t>API module: </a:t>
            </a:r>
            <a:r>
              <a:rPr lang="en-US" sz="4400" dirty="0" smtClean="0">
                <a:hlinkClick r:id="rId2"/>
              </a:rPr>
              <a:t>http</a:t>
            </a:r>
            <a:r>
              <a:rPr lang="en-US" sz="4400" dirty="0">
                <a:hlinkClick r:id="rId2"/>
              </a:rPr>
              <a:t>://</a:t>
            </a:r>
            <a:r>
              <a:rPr lang="en-US" sz="4400" dirty="0" smtClean="0">
                <a:hlinkClick r:id="rId2"/>
              </a:rPr>
              <a:t>docs.tweepy.org/en/v3.5.0/cursor_tutorial.html</a:t>
            </a:r>
            <a:endParaRPr lang="en-US" sz="4400" dirty="0"/>
          </a:p>
          <a:p>
            <a:pPr marL="571500" indent="-5715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400" dirty="0" smtClean="0"/>
              <a:t>Tweepy documentation: </a:t>
            </a:r>
            <a:r>
              <a:rPr lang="en-US" sz="4400" dirty="0">
                <a:hlinkClick r:id="rId3"/>
              </a:rPr>
              <a:t>http://docs.tweepy.org/en/v3.5.0</a:t>
            </a:r>
            <a:r>
              <a:rPr lang="en-US" sz="4400" dirty="0" smtClean="0">
                <a:hlinkClick r:id="rId3"/>
              </a:rPr>
              <a:t>/</a:t>
            </a:r>
            <a:endParaRPr lang="en-US" sz="4400" dirty="0" smtClean="0"/>
          </a:p>
          <a:p>
            <a:pPr marL="571500" indent="-5715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44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DD57B1E-4D9F-47F9-88F7-FB032B9D63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-195942" y="28212506"/>
            <a:ext cx="20574000" cy="1143000"/>
          </a:xfrm>
        </p:spPr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53E4573-0153-477E-A6EA-F369D642E8B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2664057" y="29355506"/>
            <a:ext cx="20312743" cy="3295239"/>
          </a:xfrm>
        </p:spPr>
        <p:txBody>
          <a:bodyPr tIns="91440" bIns="274320" anchor="b" anchorCtr="0">
            <a:normAutofit/>
          </a:bodyPr>
          <a:lstStyle/>
          <a:p>
            <a:pPr algn="ctr"/>
            <a:r>
              <a:rPr lang="en-US" sz="6000" dirty="0">
                <a:hlinkClick r:id="rId4"/>
              </a:rPr>
              <a:t>https://github.com/NikithaLakmarapu/posterDraftLakmarapu</a:t>
            </a:r>
            <a:endParaRPr lang="en-US" sz="60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3257E1-88C3-4089-9BFF-38DFCEA27AC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7889200" y="28302631"/>
            <a:ext cx="10058400" cy="1143000"/>
          </a:xfrm>
        </p:spPr>
        <p:txBody>
          <a:bodyPr/>
          <a:lstStyle/>
          <a:p>
            <a:r>
              <a:rPr lang="en-US" dirty="0"/>
              <a:t>Poster Repository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C7A8E39-51B8-446A-A58D-E4A6958BDFE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Nikitha Lakmarapu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230B1EE-E97C-4A5D-8EB4-FEE65881F4F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School of Computer Science and Information Systems, Northwest Missouri State University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6B6AC518-BD97-4F4A-9ACC-57BD026A2A3B}"/>
              </a:ext>
            </a:extLst>
          </p:cNvPr>
          <p:cNvSpPr txBox="1">
            <a:spLocks/>
          </p:cNvSpPr>
          <p:nvPr/>
        </p:nvSpPr>
        <p:spPr>
          <a:xfrm>
            <a:off x="11887200" y="6400798"/>
            <a:ext cx="20116800" cy="1143000"/>
          </a:xfrm>
          <a:prstGeom prst="rect">
            <a:avLst/>
          </a:prstGeo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None/>
              <a:defRPr sz="7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2918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9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52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256C4ED-A409-4714-BD55-3D83659138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5906" y="29502410"/>
            <a:ext cx="4644988" cy="1904446"/>
          </a:xfrm>
          <a:prstGeom prst="rect">
            <a:avLst/>
          </a:prstGeom>
        </p:spPr>
      </p:pic>
      <p:pic>
        <p:nvPicPr>
          <p:cNvPr id="22" name="Content Placeholder 21"/>
          <p:cNvPicPr>
            <a:picLocks noGrp="1" noChangeAspect="1"/>
          </p:cNvPicPr>
          <p:nvPr>
            <p:ph sz="quarter" idx="24"/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63" y="768350"/>
            <a:ext cx="3922712" cy="3922712"/>
          </a:xfrm>
        </p:spPr>
      </p:pic>
      <p:sp>
        <p:nvSpPr>
          <p:cNvPr id="25" name="Text Placeholder 24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endParaRPr lang="en-US" sz="48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 smtClean="0"/>
              <a:t>I used Python Tweepy module to grab tweets for Android Account.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800" dirty="0" smtClean="0"/>
              <a:t>I also used Twitter API for cursor which is used to grab information through redirected pages.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800" dirty="0" smtClean="0"/>
              <a:t>I grabbed information from 2 pages which contains about</a:t>
            </a:r>
            <a:r>
              <a:rPr lang="en-US" sz="4800" dirty="0"/>
              <a:t> </a:t>
            </a:r>
            <a:r>
              <a:rPr lang="en-US" sz="4800" dirty="0" smtClean="0"/>
              <a:t>200 replies for tweets of Android account.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17408093"/>
            <a:ext cx="21687834" cy="1326508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 rot="20524532">
            <a:off x="26620189" y="19598703"/>
            <a:ext cx="5372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Positive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 rot="20777342">
            <a:off x="27548801" y="23865006"/>
            <a:ext cx="3969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Negative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rot="451020">
            <a:off x="13903589" y="23328940"/>
            <a:ext cx="4575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Neutral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5040" y="7543797"/>
            <a:ext cx="12621788" cy="1000039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454" y="7439669"/>
            <a:ext cx="10851829" cy="1008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16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esearch Poster">
      <a:majorFont>
        <a:latin typeface="Helvetica"/>
        <a:ea typeface=""/>
        <a:cs typeface=""/>
      </a:majorFont>
      <a:minorFont>
        <a:latin typeface="Garamond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bstract_bg" id="{29B32C95-BF94-4328-B440-C1461C2F0B06}" vid="{B9381D9B-251E-4F9E-BEA1-FCED3FB9D3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</TotalTime>
  <Words>197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Garamond</vt:lpstr>
      <vt:lpstr>Helvetica</vt:lpstr>
      <vt:lpstr>Office Theme</vt:lpstr>
      <vt:lpstr>IPhone Users reaction towards Android Tweets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Eloe,Nathan</dc:creator>
  <cp:lastModifiedBy>Lakmarapu,Nikitha</cp:lastModifiedBy>
  <cp:revision>70</cp:revision>
  <dcterms:created xsi:type="dcterms:W3CDTF">2019-04-10T19:42:12Z</dcterms:created>
  <dcterms:modified xsi:type="dcterms:W3CDTF">2019-07-02T03:58:32Z</dcterms:modified>
</cp:coreProperties>
</file>