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82" r:id="rId3"/>
    <p:sldId id="270" r:id="rId4"/>
    <p:sldId id="257" r:id="rId5"/>
    <p:sldId id="272" r:id="rId6"/>
    <p:sldId id="263" r:id="rId7"/>
    <p:sldId id="261" r:id="rId8"/>
    <p:sldId id="283" r:id="rId9"/>
    <p:sldId id="287" r:id="rId10"/>
    <p:sldId id="268" r:id="rId11"/>
    <p:sldId id="286" r:id="rId12"/>
    <p:sldId id="284" r:id="rId13"/>
    <p:sldId id="265" r:id="rId14"/>
    <p:sldId id="288" r:id="rId15"/>
    <p:sldId id="269" r:id="rId16"/>
    <p:sldId id="267" r:id="rId17"/>
    <p:sldId id="276" r:id="rId18"/>
    <p:sldId id="281" r:id="rId19"/>
    <p:sldId id="274" r:id="rId20"/>
    <p:sldId id="280"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399" autoAdjust="0"/>
  </p:normalViewPr>
  <p:slideViewPr>
    <p:cSldViewPr snapToGrid="0">
      <p:cViewPr>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650CD0-8160-46A1-906F-55A51D01BAE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E852BAE-BD81-4F3F-9675-FF0A84CC4123}">
      <dgm:prSet/>
      <dgm:spPr/>
      <dgm:t>
        <a:bodyPr/>
        <a:lstStyle/>
        <a:p>
          <a:r>
            <a:rPr lang="en-US" b="0" i="0"/>
            <a:t>Sentiment analysis of product review data is the process of using natural language processing and machine learning techniques to extract subjective information from product reviews posted by customers on e-commerce platforms and social media sites. </a:t>
          </a:r>
          <a:endParaRPr lang="en-US"/>
        </a:p>
      </dgm:t>
    </dgm:pt>
    <dgm:pt modelId="{DEA1AA4B-FB4E-477B-9586-758F422789E7}" type="parTrans" cxnId="{EACB5CA2-7181-40FE-8036-3AF1B2EAD4E1}">
      <dgm:prSet/>
      <dgm:spPr/>
      <dgm:t>
        <a:bodyPr/>
        <a:lstStyle/>
        <a:p>
          <a:endParaRPr lang="en-US"/>
        </a:p>
      </dgm:t>
    </dgm:pt>
    <dgm:pt modelId="{FED955F8-A9E6-43D6-AFD8-8F7AB03043FE}" type="sibTrans" cxnId="{EACB5CA2-7181-40FE-8036-3AF1B2EAD4E1}">
      <dgm:prSet/>
      <dgm:spPr/>
      <dgm:t>
        <a:bodyPr/>
        <a:lstStyle/>
        <a:p>
          <a:endParaRPr lang="en-US"/>
        </a:p>
      </dgm:t>
    </dgm:pt>
    <dgm:pt modelId="{FC14A899-5857-4675-8137-4423DAFC2269}">
      <dgm:prSet/>
      <dgm:spPr/>
      <dgm:t>
        <a:bodyPr/>
        <a:lstStyle/>
        <a:p>
          <a:r>
            <a:rPr lang="en-US" b="0" i="0"/>
            <a:t>The objective of sentiment analysis is to identify the sentiment of a product review as positive or negative. This information can help companies understand the opinions and preferences of their customers, improve their products and services, and make data-driven decisions. </a:t>
          </a:r>
          <a:endParaRPr lang="en-US"/>
        </a:p>
      </dgm:t>
    </dgm:pt>
    <dgm:pt modelId="{26A9FF02-5BDB-4E12-A68B-887D01101FD3}" type="parTrans" cxnId="{E43D60DB-AEDD-4D42-AE91-2CE58DB90AD4}">
      <dgm:prSet/>
      <dgm:spPr/>
      <dgm:t>
        <a:bodyPr/>
        <a:lstStyle/>
        <a:p>
          <a:endParaRPr lang="en-US"/>
        </a:p>
      </dgm:t>
    </dgm:pt>
    <dgm:pt modelId="{00E8EDA4-3C41-4D50-9158-163CF9F16D58}" type="sibTrans" cxnId="{E43D60DB-AEDD-4D42-AE91-2CE58DB90AD4}">
      <dgm:prSet/>
      <dgm:spPr/>
      <dgm:t>
        <a:bodyPr/>
        <a:lstStyle/>
        <a:p>
          <a:endParaRPr lang="en-US"/>
        </a:p>
      </dgm:t>
    </dgm:pt>
    <dgm:pt modelId="{D3691AF5-6A6F-4A96-95FE-2E4E0F488758}">
      <dgm:prSet/>
      <dgm:spPr/>
      <dgm:t>
        <a:bodyPr/>
        <a:lstStyle/>
        <a:p>
          <a:r>
            <a:rPr lang="en-US" b="0" i="0"/>
            <a:t>Sentiment analysis of product review data is particularly important for e-commerce companies that rely heavily on customer reviews to drive sales, as positive reviews can influence customer behavior and increase revenue.</a:t>
          </a:r>
          <a:endParaRPr lang="en-US"/>
        </a:p>
      </dgm:t>
    </dgm:pt>
    <dgm:pt modelId="{854CAE61-1219-4A45-8290-1F4F85CABBE8}" type="parTrans" cxnId="{035A7A57-C5E8-4A01-9ECE-603C13835680}">
      <dgm:prSet/>
      <dgm:spPr/>
      <dgm:t>
        <a:bodyPr/>
        <a:lstStyle/>
        <a:p>
          <a:endParaRPr lang="en-US"/>
        </a:p>
      </dgm:t>
    </dgm:pt>
    <dgm:pt modelId="{4295892E-7135-456A-9D43-C28E23538E66}" type="sibTrans" cxnId="{035A7A57-C5E8-4A01-9ECE-603C13835680}">
      <dgm:prSet/>
      <dgm:spPr/>
      <dgm:t>
        <a:bodyPr/>
        <a:lstStyle/>
        <a:p>
          <a:endParaRPr lang="en-US"/>
        </a:p>
      </dgm:t>
    </dgm:pt>
    <dgm:pt modelId="{A27FA023-D5B8-4B35-9A1A-D2E1007165C1}" type="pres">
      <dgm:prSet presAssocID="{4B650CD0-8160-46A1-906F-55A51D01BAE6}" presName="hierChild1" presStyleCnt="0">
        <dgm:presLayoutVars>
          <dgm:chPref val="1"/>
          <dgm:dir/>
          <dgm:animOne val="branch"/>
          <dgm:animLvl val="lvl"/>
          <dgm:resizeHandles/>
        </dgm:presLayoutVars>
      </dgm:prSet>
      <dgm:spPr/>
    </dgm:pt>
    <dgm:pt modelId="{611245C3-5504-4BA3-8BE3-6D9006D40F17}" type="pres">
      <dgm:prSet presAssocID="{5E852BAE-BD81-4F3F-9675-FF0A84CC4123}" presName="hierRoot1" presStyleCnt="0"/>
      <dgm:spPr/>
    </dgm:pt>
    <dgm:pt modelId="{4A48952F-B63C-4EC8-AB20-9DAA2104F0C9}" type="pres">
      <dgm:prSet presAssocID="{5E852BAE-BD81-4F3F-9675-FF0A84CC4123}" presName="composite" presStyleCnt="0"/>
      <dgm:spPr/>
    </dgm:pt>
    <dgm:pt modelId="{8AFFFBA9-C433-41BE-B608-8CD115EAAF05}" type="pres">
      <dgm:prSet presAssocID="{5E852BAE-BD81-4F3F-9675-FF0A84CC4123}" presName="background" presStyleLbl="node0" presStyleIdx="0" presStyleCnt="3"/>
      <dgm:spPr/>
    </dgm:pt>
    <dgm:pt modelId="{438207F7-FBF2-4AA0-81F5-FB37F4C42106}" type="pres">
      <dgm:prSet presAssocID="{5E852BAE-BD81-4F3F-9675-FF0A84CC4123}" presName="text" presStyleLbl="fgAcc0" presStyleIdx="0" presStyleCnt="3">
        <dgm:presLayoutVars>
          <dgm:chPref val="3"/>
        </dgm:presLayoutVars>
      </dgm:prSet>
      <dgm:spPr/>
    </dgm:pt>
    <dgm:pt modelId="{4B5867A4-E5C9-4CC6-A3C4-D61DAD76EA0C}" type="pres">
      <dgm:prSet presAssocID="{5E852BAE-BD81-4F3F-9675-FF0A84CC4123}" presName="hierChild2" presStyleCnt="0"/>
      <dgm:spPr/>
    </dgm:pt>
    <dgm:pt modelId="{CE9B352A-B06D-46C4-B66F-28E5D494A218}" type="pres">
      <dgm:prSet presAssocID="{FC14A899-5857-4675-8137-4423DAFC2269}" presName="hierRoot1" presStyleCnt="0"/>
      <dgm:spPr/>
    </dgm:pt>
    <dgm:pt modelId="{EBF34E40-10C1-44B9-859E-5496BB23A493}" type="pres">
      <dgm:prSet presAssocID="{FC14A899-5857-4675-8137-4423DAFC2269}" presName="composite" presStyleCnt="0"/>
      <dgm:spPr/>
    </dgm:pt>
    <dgm:pt modelId="{CF58CF2A-71A1-4223-8D21-6F59677260C3}" type="pres">
      <dgm:prSet presAssocID="{FC14A899-5857-4675-8137-4423DAFC2269}" presName="background" presStyleLbl="node0" presStyleIdx="1" presStyleCnt="3"/>
      <dgm:spPr/>
    </dgm:pt>
    <dgm:pt modelId="{7EF28E24-91E1-4904-BB15-3A848F099501}" type="pres">
      <dgm:prSet presAssocID="{FC14A899-5857-4675-8137-4423DAFC2269}" presName="text" presStyleLbl="fgAcc0" presStyleIdx="1" presStyleCnt="3">
        <dgm:presLayoutVars>
          <dgm:chPref val="3"/>
        </dgm:presLayoutVars>
      </dgm:prSet>
      <dgm:spPr/>
    </dgm:pt>
    <dgm:pt modelId="{434E5A1E-CDCD-427B-BEA6-B68CF5698DC3}" type="pres">
      <dgm:prSet presAssocID="{FC14A899-5857-4675-8137-4423DAFC2269}" presName="hierChild2" presStyleCnt="0"/>
      <dgm:spPr/>
    </dgm:pt>
    <dgm:pt modelId="{DC90C299-6D79-418D-B773-9409A5C52328}" type="pres">
      <dgm:prSet presAssocID="{D3691AF5-6A6F-4A96-95FE-2E4E0F488758}" presName="hierRoot1" presStyleCnt="0"/>
      <dgm:spPr/>
    </dgm:pt>
    <dgm:pt modelId="{B716332F-1138-414F-BF85-3480D798CE1F}" type="pres">
      <dgm:prSet presAssocID="{D3691AF5-6A6F-4A96-95FE-2E4E0F488758}" presName="composite" presStyleCnt="0"/>
      <dgm:spPr/>
    </dgm:pt>
    <dgm:pt modelId="{ED95EA83-91C2-4F26-BB80-9F594D35229C}" type="pres">
      <dgm:prSet presAssocID="{D3691AF5-6A6F-4A96-95FE-2E4E0F488758}" presName="background" presStyleLbl="node0" presStyleIdx="2" presStyleCnt="3"/>
      <dgm:spPr/>
    </dgm:pt>
    <dgm:pt modelId="{AED37D12-6A80-4B8B-B10C-05ADEA619A35}" type="pres">
      <dgm:prSet presAssocID="{D3691AF5-6A6F-4A96-95FE-2E4E0F488758}" presName="text" presStyleLbl="fgAcc0" presStyleIdx="2" presStyleCnt="3">
        <dgm:presLayoutVars>
          <dgm:chPref val="3"/>
        </dgm:presLayoutVars>
      </dgm:prSet>
      <dgm:spPr/>
    </dgm:pt>
    <dgm:pt modelId="{A685813F-1D87-4F28-AEA8-4152A70C98D8}" type="pres">
      <dgm:prSet presAssocID="{D3691AF5-6A6F-4A96-95FE-2E4E0F488758}" presName="hierChild2" presStyleCnt="0"/>
      <dgm:spPr/>
    </dgm:pt>
  </dgm:ptLst>
  <dgm:cxnLst>
    <dgm:cxn modelId="{D7C76218-BD91-471F-9ED7-426BB62DCEB4}" type="presOf" srcId="{D3691AF5-6A6F-4A96-95FE-2E4E0F488758}" destId="{AED37D12-6A80-4B8B-B10C-05ADEA619A35}" srcOrd="0" destOrd="0" presId="urn:microsoft.com/office/officeart/2005/8/layout/hierarchy1"/>
    <dgm:cxn modelId="{5E13D56A-A2E1-43E4-8137-55FAE50FA52A}" type="presOf" srcId="{4B650CD0-8160-46A1-906F-55A51D01BAE6}" destId="{A27FA023-D5B8-4B35-9A1A-D2E1007165C1}" srcOrd="0" destOrd="0" presId="urn:microsoft.com/office/officeart/2005/8/layout/hierarchy1"/>
    <dgm:cxn modelId="{035A7A57-C5E8-4A01-9ECE-603C13835680}" srcId="{4B650CD0-8160-46A1-906F-55A51D01BAE6}" destId="{D3691AF5-6A6F-4A96-95FE-2E4E0F488758}" srcOrd="2" destOrd="0" parTransId="{854CAE61-1219-4A45-8290-1F4F85CABBE8}" sibTransId="{4295892E-7135-456A-9D43-C28E23538E66}"/>
    <dgm:cxn modelId="{EACB5CA2-7181-40FE-8036-3AF1B2EAD4E1}" srcId="{4B650CD0-8160-46A1-906F-55A51D01BAE6}" destId="{5E852BAE-BD81-4F3F-9675-FF0A84CC4123}" srcOrd="0" destOrd="0" parTransId="{DEA1AA4B-FB4E-477B-9586-758F422789E7}" sibTransId="{FED955F8-A9E6-43D6-AFD8-8F7AB03043FE}"/>
    <dgm:cxn modelId="{E43D60DB-AEDD-4D42-AE91-2CE58DB90AD4}" srcId="{4B650CD0-8160-46A1-906F-55A51D01BAE6}" destId="{FC14A899-5857-4675-8137-4423DAFC2269}" srcOrd="1" destOrd="0" parTransId="{26A9FF02-5BDB-4E12-A68B-887D01101FD3}" sibTransId="{00E8EDA4-3C41-4D50-9158-163CF9F16D58}"/>
    <dgm:cxn modelId="{E9BA77F3-F317-468C-8DF0-290288A2F81E}" type="presOf" srcId="{FC14A899-5857-4675-8137-4423DAFC2269}" destId="{7EF28E24-91E1-4904-BB15-3A848F099501}" srcOrd="0" destOrd="0" presId="urn:microsoft.com/office/officeart/2005/8/layout/hierarchy1"/>
    <dgm:cxn modelId="{56ECF5FE-4855-40A3-ABF8-6477EB675871}" type="presOf" srcId="{5E852BAE-BD81-4F3F-9675-FF0A84CC4123}" destId="{438207F7-FBF2-4AA0-81F5-FB37F4C42106}" srcOrd="0" destOrd="0" presId="urn:microsoft.com/office/officeart/2005/8/layout/hierarchy1"/>
    <dgm:cxn modelId="{D91E110E-4365-4FD3-8FB6-DFC36F917670}" type="presParOf" srcId="{A27FA023-D5B8-4B35-9A1A-D2E1007165C1}" destId="{611245C3-5504-4BA3-8BE3-6D9006D40F17}" srcOrd="0" destOrd="0" presId="urn:microsoft.com/office/officeart/2005/8/layout/hierarchy1"/>
    <dgm:cxn modelId="{4D416585-2ED2-432D-B02C-99B4DE0F3DC7}" type="presParOf" srcId="{611245C3-5504-4BA3-8BE3-6D9006D40F17}" destId="{4A48952F-B63C-4EC8-AB20-9DAA2104F0C9}" srcOrd="0" destOrd="0" presId="urn:microsoft.com/office/officeart/2005/8/layout/hierarchy1"/>
    <dgm:cxn modelId="{2E4125A4-15F7-4D01-B528-1E6CA13D480B}" type="presParOf" srcId="{4A48952F-B63C-4EC8-AB20-9DAA2104F0C9}" destId="{8AFFFBA9-C433-41BE-B608-8CD115EAAF05}" srcOrd="0" destOrd="0" presId="urn:microsoft.com/office/officeart/2005/8/layout/hierarchy1"/>
    <dgm:cxn modelId="{DB3BBEEE-F060-4E8E-9CC5-7EC4C70486E6}" type="presParOf" srcId="{4A48952F-B63C-4EC8-AB20-9DAA2104F0C9}" destId="{438207F7-FBF2-4AA0-81F5-FB37F4C42106}" srcOrd="1" destOrd="0" presId="urn:microsoft.com/office/officeart/2005/8/layout/hierarchy1"/>
    <dgm:cxn modelId="{15F68EB6-745D-40B1-8DE2-61D532F60C90}" type="presParOf" srcId="{611245C3-5504-4BA3-8BE3-6D9006D40F17}" destId="{4B5867A4-E5C9-4CC6-A3C4-D61DAD76EA0C}" srcOrd="1" destOrd="0" presId="urn:microsoft.com/office/officeart/2005/8/layout/hierarchy1"/>
    <dgm:cxn modelId="{55F57903-E165-488B-8CD6-1DE7BD3F67D4}" type="presParOf" srcId="{A27FA023-D5B8-4B35-9A1A-D2E1007165C1}" destId="{CE9B352A-B06D-46C4-B66F-28E5D494A218}" srcOrd="1" destOrd="0" presId="urn:microsoft.com/office/officeart/2005/8/layout/hierarchy1"/>
    <dgm:cxn modelId="{F5D7BCDC-7682-4AC4-A071-1998790ECD66}" type="presParOf" srcId="{CE9B352A-B06D-46C4-B66F-28E5D494A218}" destId="{EBF34E40-10C1-44B9-859E-5496BB23A493}" srcOrd="0" destOrd="0" presId="urn:microsoft.com/office/officeart/2005/8/layout/hierarchy1"/>
    <dgm:cxn modelId="{64F68A1A-D1CF-4239-8C67-91F0461295F2}" type="presParOf" srcId="{EBF34E40-10C1-44B9-859E-5496BB23A493}" destId="{CF58CF2A-71A1-4223-8D21-6F59677260C3}" srcOrd="0" destOrd="0" presId="urn:microsoft.com/office/officeart/2005/8/layout/hierarchy1"/>
    <dgm:cxn modelId="{AB8E0779-1C5B-474B-B03B-000C039F3AC1}" type="presParOf" srcId="{EBF34E40-10C1-44B9-859E-5496BB23A493}" destId="{7EF28E24-91E1-4904-BB15-3A848F099501}" srcOrd="1" destOrd="0" presId="urn:microsoft.com/office/officeart/2005/8/layout/hierarchy1"/>
    <dgm:cxn modelId="{6AD224BF-F8C2-4087-9DD4-85C48B7FF1B5}" type="presParOf" srcId="{CE9B352A-B06D-46C4-B66F-28E5D494A218}" destId="{434E5A1E-CDCD-427B-BEA6-B68CF5698DC3}" srcOrd="1" destOrd="0" presId="urn:microsoft.com/office/officeart/2005/8/layout/hierarchy1"/>
    <dgm:cxn modelId="{8A7F600C-22BD-45DC-891C-0E4685C7C8D8}" type="presParOf" srcId="{A27FA023-D5B8-4B35-9A1A-D2E1007165C1}" destId="{DC90C299-6D79-418D-B773-9409A5C52328}" srcOrd="2" destOrd="0" presId="urn:microsoft.com/office/officeart/2005/8/layout/hierarchy1"/>
    <dgm:cxn modelId="{296F4A15-393F-4A96-9CD2-B11105076787}" type="presParOf" srcId="{DC90C299-6D79-418D-B773-9409A5C52328}" destId="{B716332F-1138-414F-BF85-3480D798CE1F}" srcOrd="0" destOrd="0" presId="urn:microsoft.com/office/officeart/2005/8/layout/hierarchy1"/>
    <dgm:cxn modelId="{10A31CCA-9F74-4225-B6A0-C058696CA1EB}" type="presParOf" srcId="{B716332F-1138-414F-BF85-3480D798CE1F}" destId="{ED95EA83-91C2-4F26-BB80-9F594D35229C}" srcOrd="0" destOrd="0" presId="urn:microsoft.com/office/officeart/2005/8/layout/hierarchy1"/>
    <dgm:cxn modelId="{0186CD0A-71CB-429A-8849-C4DD23C509B8}" type="presParOf" srcId="{B716332F-1138-414F-BF85-3480D798CE1F}" destId="{AED37D12-6A80-4B8B-B10C-05ADEA619A35}" srcOrd="1" destOrd="0" presId="urn:microsoft.com/office/officeart/2005/8/layout/hierarchy1"/>
    <dgm:cxn modelId="{C415A787-1FDD-4AFB-A9D6-9101CBD67B1F}" type="presParOf" srcId="{DC90C299-6D79-418D-B773-9409A5C52328}" destId="{A685813F-1D87-4F28-AEA8-4152A70C98D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6458C-597E-4E50-97D6-3A021E74F951}"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47767D85-480B-4BF5-A7EC-CE3A6790E26D}">
      <dgm:prSet/>
      <dgm:spPr/>
      <dgm:t>
        <a:bodyPr/>
        <a:lstStyle/>
        <a:p>
          <a:r>
            <a:rPr lang="en-US" dirty="0"/>
            <a:t>1.</a:t>
          </a:r>
          <a:r>
            <a:rPr lang="en-US" b="0" i="0" dirty="0"/>
            <a:t> </a:t>
          </a:r>
          <a:r>
            <a:rPr lang="en-US" b="1" i="0" dirty="0"/>
            <a:t>Preprocessing:</a:t>
          </a:r>
          <a:r>
            <a:rPr lang="en-US" b="0" i="0" dirty="0"/>
            <a:t> The input text data is preprocessed by tokenizing the text and converting it into a sequence of integers using a pre-trained word embedding model. The sequences are padded or truncated to a fixed length.</a:t>
          </a:r>
          <a:endParaRPr lang="en-US" dirty="0"/>
        </a:p>
      </dgm:t>
    </dgm:pt>
    <dgm:pt modelId="{A8F3BDC9-EBFB-4600-9133-8C35CDAD5BF1}" type="parTrans" cxnId="{6757187C-EA09-4855-9A69-B28A06C5C425}">
      <dgm:prSet/>
      <dgm:spPr/>
      <dgm:t>
        <a:bodyPr/>
        <a:lstStyle/>
        <a:p>
          <a:endParaRPr lang="en-US"/>
        </a:p>
      </dgm:t>
    </dgm:pt>
    <dgm:pt modelId="{A592948B-1977-44B0-AB09-87433BBDEA19}" type="sibTrans" cxnId="{6757187C-EA09-4855-9A69-B28A06C5C425}">
      <dgm:prSet/>
      <dgm:spPr/>
      <dgm:t>
        <a:bodyPr/>
        <a:lstStyle/>
        <a:p>
          <a:endParaRPr lang="en-US"/>
        </a:p>
      </dgm:t>
    </dgm:pt>
    <dgm:pt modelId="{EC16F687-7272-40C3-B8F9-706D727AD53F}">
      <dgm:prSet/>
      <dgm:spPr/>
      <dgm:t>
        <a:bodyPr/>
        <a:lstStyle/>
        <a:p>
          <a:r>
            <a:rPr lang="en-US" b="0" i="0" dirty="0"/>
            <a:t>2. </a:t>
          </a:r>
          <a:r>
            <a:rPr lang="en-US" b="1" i="0" dirty="0"/>
            <a:t>Convolutional layer: </a:t>
          </a:r>
          <a:r>
            <a:rPr lang="en-US" b="0" i="0" dirty="0"/>
            <a:t>The first layer in the Co-LSTM model is a 1D convolutional layer with multiple filters. The convolutional layer extracts the features from the input sequences by applying a sliding window of size k to each sequence.</a:t>
          </a:r>
          <a:endParaRPr lang="en-US" dirty="0"/>
        </a:p>
      </dgm:t>
    </dgm:pt>
    <dgm:pt modelId="{2F14DF31-D391-410F-9536-DE4EA9EBEDA0}" type="parTrans" cxnId="{48E348A5-847D-472A-AE7C-39B48E55CDD4}">
      <dgm:prSet/>
      <dgm:spPr/>
      <dgm:t>
        <a:bodyPr/>
        <a:lstStyle/>
        <a:p>
          <a:endParaRPr lang="en-US"/>
        </a:p>
      </dgm:t>
    </dgm:pt>
    <dgm:pt modelId="{64AED91B-E9E2-4D64-9D7C-536F4F31BB6E}" type="sibTrans" cxnId="{48E348A5-847D-472A-AE7C-39B48E55CDD4}">
      <dgm:prSet/>
      <dgm:spPr/>
      <dgm:t>
        <a:bodyPr/>
        <a:lstStyle/>
        <a:p>
          <a:endParaRPr lang="en-US"/>
        </a:p>
      </dgm:t>
    </dgm:pt>
    <dgm:pt modelId="{8D4E893E-870A-4A60-989D-C2E6D424CC51}">
      <dgm:prSet/>
      <dgm:spPr/>
      <dgm:t>
        <a:bodyPr/>
        <a:lstStyle/>
        <a:p>
          <a:r>
            <a:rPr lang="en-US" b="0" i="0" dirty="0"/>
            <a:t>3. </a:t>
          </a:r>
          <a:r>
            <a:rPr lang="en-US" b="1" i="0" dirty="0"/>
            <a:t>Pooling layer:</a:t>
          </a:r>
          <a:r>
            <a:rPr lang="en-US" b="0" i="0" dirty="0"/>
            <a:t> The output of the convolutional layer is passed through a max pooling layer, which down samples the feature maps to reduce the dimensionality of the input.</a:t>
          </a:r>
          <a:endParaRPr lang="en-US" dirty="0"/>
        </a:p>
      </dgm:t>
    </dgm:pt>
    <dgm:pt modelId="{BD1E4F30-9F5B-4F15-9D56-6F0BF262B9C8}" type="parTrans" cxnId="{4345D518-E7A6-49B0-906A-99F0F7324F70}">
      <dgm:prSet/>
      <dgm:spPr/>
      <dgm:t>
        <a:bodyPr/>
        <a:lstStyle/>
        <a:p>
          <a:endParaRPr lang="en-US"/>
        </a:p>
      </dgm:t>
    </dgm:pt>
    <dgm:pt modelId="{A72213C1-EFDB-4D0A-984D-FA9E20077D47}" type="sibTrans" cxnId="{4345D518-E7A6-49B0-906A-99F0F7324F70}">
      <dgm:prSet/>
      <dgm:spPr/>
      <dgm:t>
        <a:bodyPr/>
        <a:lstStyle/>
        <a:p>
          <a:endParaRPr lang="en-US"/>
        </a:p>
      </dgm:t>
    </dgm:pt>
    <dgm:pt modelId="{EFA54637-E47C-4189-B6AE-34881EA87411}" type="pres">
      <dgm:prSet presAssocID="{C986458C-597E-4E50-97D6-3A021E74F951}" presName="cycle" presStyleCnt="0">
        <dgm:presLayoutVars>
          <dgm:dir/>
          <dgm:resizeHandles val="exact"/>
        </dgm:presLayoutVars>
      </dgm:prSet>
      <dgm:spPr/>
    </dgm:pt>
    <dgm:pt modelId="{C37856BF-8D58-4A0E-8AF0-7F42443FFB59}" type="pres">
      <dgm:prSet presAssocID="{47767D85-480B-4BF5-A7EC-CE3A6790E26D}" presName="dummy" presStyleCnt="0"/>
      <dgm:spPr/>
    </dgm:pt>
    <dgm:pt modelId="{F029AFAC-CC65-4D6B-A51E-8136607A80C0}" type="pres">
      <dgm:prSet presAssocID="{47767D85-480B-4BF5-A7EC-CE3A6790E26D}" presName="node" presStyleLbl="revTx" presStyleIdx="0" presStyleCnt="3">
        <dgm:presLayoutVars>
          <dgm:bulletEnabled val="1"/>
        </dgm:presLayoutVars>
      </dgm:prSet>
      <dgm:spPr/>
    </dgm:pt>
    <dgm:pt modelId="{58D3E236-3941-4BF4-95F8-DE19E3B64939}" type="pres">
      <dgm:prSet presAssocID="{A592948B-1977-44B0-AB09-87433BBDEA19}" presName="sibTrans" presStyleLbl="node1" presStyleIdx="0" presStyleCnt="3"/>
      <dgm:spPr/>
    </dgm:pt>
    <dgm:pt modelId="{71679BB4-7DD4-4228-BFCD-125A30AFFE8A}" type="pres">
      <dgm:prSet presAssocID="{EC16F687-7272-40C3-B8F9-706D727AD53F}" presName="dummy" presStyleCnt="0"/>
      <dgm:spPr/>
    </dgm:pt>
    <dgm:pt modelId="{C70BC88A-4358-4682-BAFD-2613D7296718}" type="pres">
      <dgm:prSet presAssocID="{EC16F687-7272-40C3-B8F9-706D727AD53F}" presName="node" presStyleLbl="revTx" presStyleIdx="1" presStyleCnt="3">
        <dgm:presLayoutVars>
          <dgm:bulletEnabled val="1"/>
        </dgm:presLayoutVars>
      </dgm:prSet>
      <dgm:spPr/>
    </dgm:pt>
    <dgm:pt modelId="{82FE041C-FB84-44D7-8B5A-06BB91FABC89}" type="pres">
      <dgm:prSet presAssocID="{64AED91B-E9E2-4D64-9D7C-536F4F31BB6E}" presName="sibTrans" presStyleLbl="node1" presStyleIdx="1" presStyleCnt="3"/>
      <dgm:spPr/>
    </dgm:pt>
    <dgm:pt modelId="{36223B85-0A5E-4735-85B3-9170A859AA15}" type="pres">
      <dgm:prSet presAssocID="{8D4E893E-870A-4A60-989D-C2E6D424CC51}" presName="dummy" presStyleCnt="0"/>
      <dgm:spPr/>
    </dgm:pt>
    <dgm:pt modelId="{44215FB6-177B-434C-8BC7-5801CB648E2A}" type="pres">
      <dgm:prSet presAssocID="{8D4E893E-870A-4A60-989D-C2E6D424CC51}" presName="node" presStyleLbl="revTx" presStyleIdx="2" presStyleCnt="3">
        <dgm:presLayoutVars>
          <dgm:bulletEnabled val="1"/>
        </dgm:presLayoutVars>
      </dgm:prSet>
      <dgm:spPr/>
    </dgm:pt>
    <dgm:pt modelId="{2B39A522-9271-47D2-95A7-F262857C2495}" type="pres">
      <dgm:prSet presAssocID="{A72213C1-EFDB-4D0A-984D-FA9E20077D47}" presName="sibTrans" presStyleLbl="node1" presStyleIdx="2" presStyleCnt="3"/>
      <dgm:spPr/>
    </dgm:pt>
  </dgm:ptLst>
  <dgm:cxnLst>
    <dgm:cxn modelId="{4345D518-E7A6-49B0-906A-99F0F7324F70}" srcId="{C986458C-597E-4E50-97D6-3A021E74F951}" destId="{8D4E893E-870A-4A60-989D-C2E6D424CC51}" srcOrd="2" destOrd="0" parTransId="{BD1E4F30-9F5B-4F15-9D56-6F0BF262B9C8}" sibTransId="{A72213C1-EFDB-4D0A-984D-FA9E20077D47}"/>
    <dgm:cxn modelId="{84A2872C-B01A-4033-A845-8BEFEA067E09}" type="presOf" srcId="{64AED91B-E9E2-4D64-9D7C-536F4F31BB6E}" destId="{82FE041C-FB84-44D7-8B5A-06BB91FABC89}" srcOrd="0" destOrd="0" presId="urn:microsoft.com/office/officeart/2005/8/layout/cycle1"/>
    <dgm:cxn modelId="{4FD01A43-BA10-477E-9559-70EB00435F0D}" type="presOf" srcId="{C986458C-597E-4E50-97D6-3A021E74F951}" destId="{EFA54637-E47C-4189-B6AE-34881EA87411}" srcOrd="0" destOrd="0" presId="urn:microsoft.com/office/officeart/2005/8/layout/cycle1"/>
    <dgm:cxn modelId="{6757187C-EA09-4855-9A69-B28A06C5C425}" srcId="{C986458C-597E-4E50-97D6-3A021E74F951}" destId="{47767D85-480B-4BF5-A7EC-CE3A6790E26D}" srcOrd="0" destOrd="0" parTransId="{A8F3BDC9-EBFB-4600-9133-8C35CDAD5BF1}" sibTransId="{A592948B-1977-44B0-AB09-87433BBDEA19}"/>
    <dgm:cxn modelId="{594086A3-811A-4DC8-BE81-E59E981C2502}" type="presOf" srcId="{A592948B-1977-44B0-AB09-87433BBDEA19}" destId="{58D3E236-3941-4BF4-95F8-DE19E3B64939}" srcOrd="0" destOrd="0" presId="urn:microsoft.com/office/officeart/2005/8/layout/cycle1"/>
    <dgm:cxn modelId="{48E348A5-847D-472A-AE7C-39B48E55CDD4}" srcId="{C986458C-597E-4E50-97D6-3A021E74F951}" destId="{EC16F687-7272-40C3-B8F9-706D727AD53F}" srcOrd="1" destOrd="0" parTransId="{2F14DF31-D391-410F-9536-DE4EA9EBEDA0}" sibTransId="{64AED91B-E9E2-4D64-9D7C-536F4F31BB6E}"/>
    <dgm:cxn modelId="{077596B6-FE06-4582-8D8B-9728957193DE}" type="presOf" srcId="{A72213C1-EFDB-4D0A-984D-FA9E20077D47}" destId="{2B39A522-9271-47D2-95A7-F262857C2495}" srcOrd="0" destOrd="0" presId="urn:microsoft.com/office/officeart/2005/8/layout/cycle1"/>
    <dgm:cxn modelId="{AEA62BB8-A107-405C-91D4-06F152579AFB}" type="presOf" srcId="{8D4E893E-870A-4A60-989D-C2E6D424CC51}" destId="{44215FB6-177B-434C-8BC7-5801CB648E2A}" srcOrd="0" destOrd="0" presId="urn:microsoft.com/office/officeart/2005/8/layout/cycle1"/>
    <dgm:cxn modelId="{A1D708E2-B0AF-4976-850D-13A2D86D2553}" type="presOf" srcId="{EC16F687-7272-40C3-B8F9-706D727AD53F}" destId="{C70BC88A-4358-4682-BAFD-2613D7296718}" srcOrd="0" destOrd="0" presId="urn:microsoft.com/office/officeart/2005/8/layout/cycle1"/>
    <dgm:cxn modelId="{D8BE98F2-A037-4F54-B77F-2C81F8DE53B5}" type="presOf" srcId="{47767D85-480B-4BF5-A7EC-CE3A6790E26D}" destId="{F029AFAC-CC65-4D6B-A51E-8136607A80C0}" srcOrd="0" destOrd="0" presId="urn:microsoft.com/office/officeart/2005/8/layout/cycle1"/>
    <dgm:cxn modelId="{9A1CF1C5-E2F2-40D4-AF29-BA17D4F2CE2C}" type="presParOf" srcId="{EFA54637-E47C-4189-B6AE-34881EA87411}" destId="{C37856BF-8D58-4A0E-8AF0-7F42443FFB59}" srcOrd="0" destOrd="0" presId="urn:microsoft.com/office/officeart/2005/8/layout/cycle1"/>
    <dgm:cxn modelId="{DBA3E1BE-281D-4E68-B38F-93802A1CF145}" type="presParOf" srcId="{EFA54637-E47C-4189-B6AE-34881EA87411}" destId="{F029AFAC-CC65-4D6B-A51E-8136607A80C0}" srcOrd="1" destOrd="0" presId="urn:microsoft.com/office/officeart/2005/8/layout/cycle1"/>
    <dgm:cxn modelId="{7513C15E-9008-45B4-B935-931B7936513D}" type="presParOf" srcId="{EFA54637-E47C-4189-B6AE-34881EA87411}" destId="{58D3E236-3941-4BF4-95F8-DE19E3B64939}" srcOrd="2" destOrd="0" presId="urn:microsoft.com/office/officeart/2005/8/layout/cycle1"/>
    <dgm:cxn modelId="{09DCC2B5-90D0-4C3C-BA11-71A4DB276566}" type="presParOf" srcId="{EFA54637-E47C-4189-B6AE-34881EA87411}" destId="{71679BB4-7DD4-4228-BFCD-125A30AFFE8A}" srcOrd="3" destOrd="0" presId="urn:microsoft.com/office/officeart/2005/8/layout/cycle1"/>
    <dgm:cxn modelId="{B884DEEE-4DC6-4FEC-810D-B8FE21912AF1}" type="presParOf" srcId="{EFA54637-E47C-4189-B6AE-34881EA87411}" destId="{C70BC88A-4358-4682-BAFD-2613D7296718}" srcOrd="4" destOrd="0" presId="urn:microsoft.com/office/officeart/2005/8/layout/cycle1"/>
    <dgm:cxn modelId="{03C1B8ED-0220-4CD4-B3CE-929AA454A085}" type="presParOf" srcId="{EFA54637-E47C-4189-B6AE-34881EA87411}" destId="{82FE041C-FB84-44D7-8B5A-06BB91FABC89}" srcOrd="5" destOrd="0" presId="urn:microsoft.com/office/officeart/2005/8/layout/cycle1"/>
    <dgm:cxn modelId="{62874F61-F86A-441A-BD76-E3AAB400BCEA}" type="presParOf" srcId="{EFA54637-E47C-4189-B6AE-34881EA87411}" destId="{36223B85-0A5E-4735-85B3-9170A859AA15}" srcOrd="6" destOrd="0" presId="urn:microsoft.com/office/officeart/2005/8/layout/cycle1"/>
    <dgm:cxn modelId="{3D22F424-4857-434B-A426-3F95603DF3BA}" type="presParOf" srcId="{EFA54637-E47C-4189-B6AE-34881EA87411}" destId="{44215FB6-177B-434C-8BC7-5801CB648E2A}" srcOrd="7" destOrd="0" presId="urn:microsoft.com/office/officeart/2005/8/layout/cycle1"/>
    <dgm:cxn modelId="{3E25FC92-36D4-4C05-9751-756B09A00A19}" type="presParOf" srcId="{EFA54637-E47C-4189-B6AE-34881EA87411}" destId="{2B39A522-9271-47D2-95A7-F262857C2495}"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C6EABF-0ABA-4FC1-A9C2-7615A27BA5C4}"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B577D494-1254-4503-BB58-62CD76EFA6A7}">
      <dgm:prSet/>
      <dgm:spPr/>
      <dgm:t>
        <a:bodyPr/>
        <a:lstStyle/>
        <a:p>
          <a:r>
            <a:rPr lang="en-US" b="0" i="0" dirty="0"/>
            <a:t>4. </a:t>
          </a:r>
          <a:r>
            <a:rPr lang="en-US" b="1" i="0" dirty="0"/>
            <a:t>LSTM layer</a:t>
          </a:r>
          <a:r>
            <a:rPr lang="en-US" b="0" i="0" dirty="0"/>
            <a:t>: The pooled output from the convolutional and pooling layers is then passed through an LSTM layer. The LSTM layer captures the temporal dependencies between the words in the input sequence and generates a fixed-length output vector.</a:t>
          </a:r>
          <a:endParaRPr lang="en-US" dirty="0"/>
        </a:p>
      </dgm:t>
    </dgm:pt>
    <dgm:pt modelId="{07CE9DC4-D934-4471-8ABD-40F0FF1A8C64}" type="parTrans" cxnId="{B11EAFD7-7CED-4D03-8F83-16F0E1DC9A07}">
      <dgm:prSet/>
      <dgm:spPr/>
      <dgm:t>
        <a:bodyPr/>
        <a:lstStyle/>
        <a:p>
          <a:endParaRPr lang="en-US"/>
        </a:p>
      </dgm:t>
    </dgm:pt>
    <dgm:pt modelId="{B51B6336-37F4-4856-A653-D56EF9575C22}" type="sibTrans" cxnId="{B11EAFD7-7CED-4D03-8F83-16F0E1DC9A07}">
      <dgm:prSet/>
      <dgm:spPr/>
      <dgm:t>
        <a:bodyPr/>
        <a:lstStyle/>
        <a:p>
          <a:endParaRPr lang="en-US"/>
        </a:p>
      </dgm:t>
    </dgm:pt>
    <dgm:pt modelId="{E62964C1-8F52-4DAB-BCB9-4424A09E90F3}">
      <dgm:prSet/>
      <dgm:spPr/>
      <dgm:t>
        <a:bodyPr/>
        <a:lstStyle/>
        <a:p>
          <a:r>
            <a:rPr lang="en-US" b="0" i="0" dirty="0"/>
            <a:t>5. </a:t>
          </a:r>
          <a:r>
            <a:rPr lang="en-US" b="1" i="0" dirty="0"/>
            <a:t>Dense layer</a:t>
          </a:r>
          <a:r>
            <a:rPr lang="en-US" b="0" i="0" dirty="0"/>
            <a:t>: The output from the LSTM layer is passed through a dense layer with a SoftMax activation function, which generates a probability distribution over the target sentiment classes.</a:t>
          </a:r>
          <a:endParaRPr lang="en-US" dirty="0"/>
        </a:p>
      </dgm:t>
    </dgm:pt>
    <dgm:pt modelId="{B479AC28-9BEA-446A-B8EE-135FD5FA0308}" type="parTrans" cxnId="{A82D0771-049C-4498-88D4-D70DCD523E42}">
      <dgm:prSet/>
      <dgm:spPr/>
      <dgm:t>
        <a:bodyPr/>
        <a:lstStyle/>
        <a:p>
          <a:endParaRPr lang="en-US"/>
        </a:p>
      </dgm:t>
    </dgm:pt>
    <dgm:pt modelId="{45A291A6-BB91-4D33-8F1A-F68DE11F0BD6}" type="sibTrans" cxnId="{A82D0771-049C-4498-88D4-D70DCD523E42}">
      <dgm:prSet/>
      <dgm:spPr/>
      <dgm:t>
        <a:bodyPr/>
        <a:lstStyle/>
        <a:p>
          <a:endParaRPr lang="en-US"/>
        </a:p>
      </dgm:t>
    </dgm:pt>
    <dgm:pt modelId="{68404929-0C00-4E2D-9E9A-A4720483E376}">
      <dgm:prSet/>
      <dgm:spPr/>
      <dgm:t>
        <a:bodyPr/>
        <a:lstStyle/>
        <a:p>
          <a:r>
            <a:rPr lang="en-US" dirty="0"/>
            <a:t>6. </a:t>
          </a:r>
          <a:r>
            <a:rPr lang="en-US" b="1" i="0" dirty="0"/>
            <a:t>Training</a:t>
          </a:r>
          <a:r>
            <a:rPr lang="en-US" b="0" i="0" dirty="0"/>
            <a:t>: The Co-LSTM model is trained using backpropagation and stochastic gradient descent with the cross-entropy loss function. The model is trained on a labeled dataset of social big data, such as Amazon dataset.</a:t>
          </a:r>
          <a:endParaRPr lang="en-US" dirty="0"/>
        </a:p>
      </dgm:t>
    </dgm:pt>
    <dgm:pt modelId="{5820159E-237D-4828-A0D8-5EC9F2176FE2}" type="parTrans" cxnId="{6EE36A9D-9615-4682-BB5C-5A571048819E}">
      <dgm:prSet/>
      <dgm:spPr/>
      <dgm:t>
        <a:bodyPr/>
        <a:lstStyle/>
        <a:p>
          <a:endParaRPr lang="en-US"/>
        </a:p>
      </dgm:t>
    </dgm:pt>
    <dgm:pt modelId="{4CC52BD9-C57B-44AA-ADBE-71F360F42AAF}" type="sibTrans" cxnId="{6EE36A9D-9615-4682-BB5C-5A571048819E}">
      <dgm:prSet/>
      <dgm:spPr/>
      <dgm:t>
        <a:bodyPr/>
        <a:lstStyle/>
        <a:p>
          <a:endParaRPr lang="en-US"/>
        </a:p>
      </dgm:t>
    </dgm:pt>
    <dgm:pt modelId="{D10E8287-B92F-42CB-9FFA-B45FBAFAD255}">
      <dgm:prSet/>
      <dgm:spPr/>
      <dgm:t>
        <a:bodyPr/>
        <a:lstStyle/>
        <a:p>
          <a:r>
            <a:rPr lang="en-US" dirty="0"/>
            <a:t>7. </a:t>
          </a:r>
          <a:r>
            <a:rPr lang="en-US" b="1" i="0" dirty="0"/>
            <a:t>Evaluation</a:t>
          </a:r>
          <a:r>
            <a:rPr lang="en-US" b="0" i="0" dirty="0"/>
            <a:t>: The performance of the Co-LSTM model is evaluated on a separate test dataset using various evaluation metrics such as accuracy, precision, recall, and F1-score. The results are compared with the baseline models to measure the effectiveness of the Co-LSTM model.</a:t>
          </a:r>
          <a:endParaRPr lang="en-US" dirty="0"/>
        </a:p>
      </dgm:t>
    </dgm:pt>
    <dgm:pt modelId="{17CD89B7-98AB-4B9E-BB81-DAD8A4FFA84F}" type="parTrans" cxnId="{9BF377AF-ADF1-417A-A9FC-C08DF81F5F16}">
      <dgm:prSet/>
      <dgm:spPr/>
      <dgm:t>
        <a:bodyPr/>
        <a:lstStyle/>
        <a:p>
          <a:endParaRPr lang="en-US"/>
        </a:p>
      </dgm:t>
    </dgm:pt>
    <dgm:pt modelId="{A8A08ADA-8F0B-4EE6-B915-038938912DAE}" type="sibTrans" cxnId="{9BF377AF-ADF1-417A-A9FC-C08DF81F5F16}">
      <dgm:prSet/>
      <dgm:spPr/>
      <dgm:t>
        <a:bodyPr/>
        <a:lstStyle/>
        <a:p>
          <a:endParaRPr lang="en-US"/>
        </a:p>
      </dgm:t>
    </dgm:pt>
    <dgm:pt modelId="{BD45ECBD-026C-49E5-94B5-62B0FEBCEB4C}" type="pres">
      <dgm:prSet presAssocID="{2DC6EABF-0ABA-4FC1-A9C2-7615A27BA5C4}" presName="cycle" presStyleCnt="0">
        <dgm:presLayoutVars>
          <dgm:dir/>
          <dgm:resizeHandles val="exact"/>
        </dgm:presLayoutVars>
      </dgm:prSet>
      <dgm:spPr/>
    </dgm:pt>
    <dgm:pt modelId="{D80CACE5-3FE0-48CD-A6E8-137AA71100A6}" type="pres">
      <dgm:prSet presAssocID="{B577D494-1254-4503-BB58-62CD76EFA6A7}" presName="dummy" presStyleCnt="0"/>
      <dgm:spPr/>
    </dgm:pt>
    <dgm:pt modelId="{D4A932EA-F432-4FA4-902D-B13C3EAA9866}" type="pres">
      <dgm:prSet presAssocID="{B577D494-1254-4503-BB58-62CD76EFA6A7}" presName="node" presStyleLbl="revTx" presStyleIdx="0" presStyleCnt="4">
        <dgm:presLayoutVars>
          <dgm:bulletEnabled val="1"/>
        </dgm:presLayoutVars>
      </dgm:prSet>
      <dgm:spPr/>
    </dgm:pt>
    <dgm:pt modelId="{52909862-AF17-411A-8E1D-4513B747183C}" type="pres">
      <dgm:prSet presAssocID="{B51B6336-37F4-4856-A653-D56EF9575C22}" presName="sibTrans" presStyleLbl="node1" presStyleIdx="0" presStyleCnt="4"/>
      <dgm:spPr/>
    </dgm:pt>
    <dgm:pt modelId="{F6286D96-90DA-45FC-A816-E034F40B823B}" type="pres">
      <dgm:prSet presAssocID="{E62964C1-8F52-4DAB-BCB9-4424A09E90F3}" presName="dummy" presStyleCnt="0"/>
      <dgm:spPr/>
    </dgm:pt>
    <dgm:pt modelId="{F1088C15-74CA-4AA8-9337-ECE3B80C26D9}" type="pres">
      <dgm:prSet presAssocID="{E62964C1-8F52-4DAB-BCB9-4424A09E90F3}" presName="node" presStyleLbl="revTx" presStyleIdx="1" presStyleCnt="4">
        <dgm:presLayoutVars>
          <dgm:bulletEnabled val="1"/>
        </dgm:presLayoutVars>
      </dgm:prSet>
      <dgm:spPr/>
    </dgm:pt>
    <dgm:pt modelId="{A31172F6-DA80-4979-9318-597A62E25C1B}" type="pres">
      <dgm:prSet presAssocID="{45A291A6-BB91-4D33-8F1A-F68DE11F0BD6}" presName="sibTrans" presStyleLbl="node1" presStyleIdx="1" presStyleCnt="4"/>
      <dgm:spPr/>
    </dgm:pt>
    <dgm:pt modelId="{6A559648-619C-4524-A687-D19DE5B38336}" type="pres">
      <dgm:prSet presAssocID="{68404929-0C00-4E2D-9E9A-A4720483E376}" presName="dummy" presStyleCnt="0"/>
      <dgm:spPr/>
    </dgm:pt>
    <dgm:pt modelId="{BC1B85DC-F5ED-4917-BE1E-9173EAA15B43}" type="pres">
      <dgm:prSet presAssocID="{68404929-0C00-4E2D-9E9A-A4720483E376}" presName="node" presStyleLbl="revTx" presStyleIdx="2" presStyleCnt="4">
        <dgm:presLayoutVars>
          <dgm:bulletEnabled val="1"/>
        </dgm:presLayoutVars>
      </dgm:prSet>
      <dgm:spPr/>
    </dgm:pt>
    <dgm:pt modelId="{314FFCB2-7DA1-4CCC-8A47-119B7E88666A}" type="pres">
      <dgm:prSet presAssocID="{4CC52BD9-C57B-44AA-ADBE-71F360F42AAF}" presName="sibTrans" presStyleLbl="node1" presStyleIdx="2" presStyleCnt="4"/>
      <dgm:spPr/>
    </dgm:pt>
    <dgm:pt modelId="{84A146E0-24EE-4B59-BAE9-23199F1A7620}" type="pres">
      <dgm:prSet presAssocID="{D10E8287-B92F-42CB-9FFA-B45FBAFAD255}" presName="dummy" presStyleCnt="0"/>
      <dgm:spPr/>
    </dgm:pt>
    <dgm:pt modelId="{9E0C435C-0C32-443C-A3EB-6698CEA9EC3D}" type="pres">
      <dgm:prSet presAssocID="{D10E8287-B92F-42CB-9FFA-B45FBAFAD255}" presName="node" presStyleLbl="revTx" presStyleIdx="3" presStyleCnt="4">
        <dgm:presLayoutVars>
          <dgm:bulletEnabled val="1"/>
        </dgm:presLayoutVars>
      </dgm:prSet>
      <dgm:spPr/>
    </dgm:pt>
    <dgm:pt modelId="{079B5D97-264B-40D1-934F-B5FF11AF3664}" type="pres">
      <dgm:prSet presAssocID="{A8A08ADA-8F0B-4EE6-B915-038938912DAE}" presName="sibTrans" presStyleLbl="node1" presStyleIdx="3" presStyleCnt="4"/>
      <dgm:spPr/>
    </dgm:pt>
  </dgm:ptLst>
  <dgm:cxnLst>
    <dgm:cxn modelId="{DC487400-0DC0-4146-8AD0-D91356AE90F8}" type="presOf" srcId="{B577D494-1254-4503-BB58-62CD76EFA6A7}" destId="{D4A932EA-F432-4FA4-902D-B13C3EAA9866}" srcOrd="0" destOrd="0" presId="urn:microsoft.com/office/officeart/2005/8/layout/cycle1"/>
    <dgm:cxn modelId="{F50E110D-7AD7-483F-8CC7-7F943D1C2602}" type="presOf" srcId="{A8A08ADA-8F0B-4EE6-B915-038938912DAE}" destId="{079B5D97-264B-40D1-934F-B5FF11AF3664}" srcOrd="0" destOrd="0" presId="urn:microsoft.com/office/officeart/2005/8/layout/cycle1"/>
    <dgm:cxn modelId="{6CFA1624-735C-433F-B686-AC5DBC561441}" type="presOf" srcId="{D10E8287-B92F-42CB-9FFA-B45FBAFAD255}" destId="{9E0C435C-0C32-443C-A3EB-6698CEA9EC3D}" srcOrd="0" destOrd="0" presId="urn:microsoft.com/office/officeart/2005/8/layout/cycle1"/>
    <dgm:cxn modelId="{3970D35E-AA0B-4D1A-8783-791ACEF3D7DC}" type="presOf" srcId="{B51B6336-37F4-4856-A653-D56EF9575C22}" destId="{52909862-AF17-411A-8E1D-4513B747183C}" srcOrd="0" destOrd="0" presId="urn:microsoft.com/office/officeart/2005/8/layout/cycle1"/>
    <dgm:cxn modelId="{A82D0771-049C-4498-88D4-D70DCD523E42}" srcId="{2DC6EABF-0ABA-4FC1-A9C2-7615A27BA5C4}" destId="{E62964C1-8F52-4DAB-BCB9-4424A09E90F3}" srcOrd="1" destOrd="0" parTransId="{B479AC28-9BEA-446A-B8EE-135FD5FA0308}" sibTransId="{45A291A6-BB91-4D33-8F1A-F68DE11F0BD6}"/>
    <dgm:cxn modelId="{6EE36A9D-9615-4682-BB5C-5A571048819E}" srcId="{2DC6EABF-0ABA-4FC1-A9C2-7615A27BA5C4}" destId="{68404929-0C00-4E2D-9E9A-A4720483E376}" srcOrd="2" destOrd="0" parTransId="{5820159E-237D-4828-A0D8-5EC9F2176FE2}" sibTransId="{4CC52BD9-C57B-44AA-ADBE-71F360F42AAF}"/>
    <dgm:cxn modelId="{E5CD83A7-4DB3-4D3A-BEE3-DFBEB9D53E5D}" type="presOf" srcId="{45A291A6-BB91-4D33-8F1A-F68DE11F0BD6}" destId="{A31172F6-DA80-4979-9318-597A62E25C1B}" srcOrd="0" destOrd="0" presId="urn:microsoft.com/office/officeart/2005/8/layout/cycle1"/>
    <dgm:cxn modelId="{9BF377AF-ADF1-417A-A9FC-C08DF81F5F16}" srcId="{2DC6EABF-0ABA-4FC1-A9C2-7615A27BA5C4}" destId="{D10E8287-B92F-42CB-9FFA-B45FBAFAD255}" srcOrd="3" destOrd="0" parTransId="{17CD89B7-98AB-4B9E-BB81-DAD8A4FFA84F}" sibTransId="{A8A08ADA-8F0B-4EE6-B915-038938912DAE}"/>
    <dgm:cxn modelId="{4F37FCC6-6152-46AF-B96A-6AFD746ABD97}" type="presOf" srcId="{68404929-0C00-4E2D-9E9A-A4720483E376}" destId="{BC1B85DC-F5ED-4917-BE1E-9173EAA15B43}" srcOrd="0" destOrd="0" presId="urn:microsoft.com/office/officeart/2005/8/layout/cycle1"/>
    <dgm:cxn modelId="{B11EAFD7-7CED-4D03-8F83-16F0E1DC9A07}" srcId="{2DC6EABF-0ABA-4FC1-A9C2-7615A27BA5C4}" destId="{B577D494-1254-4503-BB58-62CD76EFA6A7}" srcOrd="0" destOrd="0" parTransId="{07CE9DC4-D934-4471-8ABD-40F0FF1A8C64}" sibTransId="{B51B6336-37F4-4856-A653-D56EF9575C22}"/>
    <dgm:cxn modelId="{0B97D9FB-0F83-4EA0-BB73-5B759E0B1D5A}" type="presOf" srcId="{2DC6EABF-0ABA-4FC1-A9C2-7615A27BA5C4}" destId="{BD45ECBD-026C-49E5-94B5-62B0FEBCEB4C}" srcOrd="0" destOrd="0" presId="urn:microsoft.com/office/officeart/2005/8/layout/cycle1"/>
    <dgm:cxn modelId="{5ECD99FE-0980-4E24-BCB4-9C3DCB68A092}" type="presOf" srcId="{4CC52BD9-C57B-44AA-ADBE-71F360F42AAF}" destId="{314FFCB2-7DA1-4CCC-8A47-119B7E88666A}" srcOrd="0" destOrd="0" presId="urn:microsoft.com/office/officeart/2005/8/layout/cycle1"/>
    <dgm:cxn modelId="{416C4DFF-FAFC-4262-84AD-AB6518F3B961}" type="presOf" srcId="{E62964C1-8F52-4DAB-BCB9-4424A09E90F3}" destId="{F1088C15-74CA-4AA8-9337-ECE3B80C26D9}" srcOrd="0" destOrd="0" presId="urn:microsoft.com/office/officeart/2005/8/layout/cycle1"/>
    <dgm:cxn modelId="{760ECF1A-F7FC-41D9-BA5D-3E0219E8F6B8}" type="presParOf" srcId="{BD45ECBD-026C-49E5-94B5-62B0FEBCEB4C}" destId="{D80CACE5-3FE0-48CD-A6E8-137AA71100A6}" srcOrd="0" destOrd="0" presId="urn:microsoft.com/office/officeart/2005/8/layout/cycle1"/>
    <dgm:cxn modelId="{7E21B40A-8CEE-4E4F-A4E3-9D7850A3F271}" type="presParOf" srcId="{BD45ECBD-026C-49E5-94B5-62B0FEBCEB4C}" destId="{D4A932EA-F432-4FA4-902D-B13C3EAA9866}" srcOrd="1" destOrd="0" presId="urn:microsoft.com/office/officeart/2005/8/layout/cycle1"/>
    <dgm:cxn modelId="{4AAD7887-7A63-401F-B53D-643F876033EE}" type="presParOf" srcId="{BD45ECBD-026C-49E5-94B5-62B0FEBCEB4C}" destId="{52909862-AF17-411A-8E1D-4513B747183C}" srcOrd="2" destOrd="0" presId="urn:microsoft.com/office/officeart/2005/8/layout/cycle1"/>
    <dgm:cxn modelId="{1928E1C6-6742-4DF6-A3E1-7404730BD7D8}" type="presParOf" srcId="{BD45ECBD-026C-49E5-94B5-62B0FEBCEB4C}" destId="{F6286D96-90DA-45FC-A816-E034F40B823B}" srcOrd="3" destOrd="0" presId="urn:microsoft.com/office/officeart/2005/8/layout/cycle1"/>
    <dgm:cxn modelId="{63F5F430-FDFC-4316-ABB0-E2339C66B3EF}" type="presParOf" srcId="{BD45ECBD-026C-49E5-94B5-62B0FEBCEB4C}" destId="{F1088C15-74CA-4AA8-9337-ECE3B80C26D9}" srcOrd="4" destOrd="0" presId="urn:microsoft.com/office/officeart/2005/8/layout/cycle1"/>
    <dgm:cxn modelId="{55316292-9644-4BC3-9AE3-F18BFA009708}" type="presParOf" srcId="{BD45ECBD-026C-49E5-94B5-62B0FEBCEB4C}" destId="{A31172F6-DA80-4979-9318-597A62E25C1B}" srcOrd="5" destOrd="0" presId="urn:microsoft.com/office/officeart/2005/8/layout/cycle1"/>
    <dgm:cxn modelId="{7A2609CD-BEAB-422E-8476-0C43C66D3481}" type="presParOf" srcId="{BD45ECBD-026C-49E5-94B5-62B0FEBCEB4C}" destId="{6A559648-619C-4524-A687-D19DE5B38336}" srcOrd="6" destOrd="0" presId="urn:microsoft.com/office/officeart/2005/8/layout/cycle1"/>
    <dgm:cxn modelId="{A48F990D-878B-4FEB-A6F6-34642EFC9691}" type="presParOf" srcId="{BD45ECBD-026C-49E5-94B5-62B0FEBCEB4C}" destId="{BC1B85DC-F5ED-4917-BE1E-9173EAA15B43}" srcOrd="7" destOrd="0" presId="urn:microsoft.com/office/officeart/2005/8/layout/cycle1"/>
    <dgm:cxn modelId="{A617C854-FD42-4BCA-B5A8-B2A51A801290}" type="presParOf" srcId="{BD45ECBD-026C-49E5-94B5-62B0FEBCEB4C}" destId="{314FFCB2-7DA1-4CCC-8A47-119B7E88666A}" srcOrd="8" destOrd="0" presId="urn:microsoft.com/office/officeart/2005/8/layout/cycle1"/>
    <dgm:cxn modelId="{E1F8B531-1A97-40F0-89D0-68AF401D6BD0}" type="presParOf" srcId="{BD45ECBD-026C-49E5-94B5-62B0FEBCEB4C}" destId="{84A146E0-24EE-4B59-BAE9-23199F1A7620}" srcOrd="9" destOrd="0" presId="urn:microsoft.com/office/officeart/2005/8/layout/cycle1"/>
    <dgm:cxn modelId="{8F86ADD7-21B4-438B-A04C-8ACC7731605D}" type="presParOf" srcId="{BD45ECBD-026C-49E5-94B5-62B0FEBCEB4C}" destId="{9E0C435C-0C32-443C-A3EB-6698CEA9EC3D}" srcOrd="10" destOrd="0" presId="urn:microsoft.com/office/officeart/2005/8/layout/cycle1"/>
    <dgm:cxn modelId="{CF801E2A-4ECD-4013-BF16-0DE6D790A273}" type="presParOf" srcId="{BD45ECBD-026C-49E5-94B5-62B0FEBCEB4C}" destId="{079B5D97-264B-40D1-934F-B5FF11AF3664}"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B4083D-0D9D-4472-9FBD-33D6DEB6351C}" type="doc">
      <dgm:prSet loTypeId="urn:microsoft.com/office/officeart/2008/layout/VerticalCurvedList" loCatId="list" qsTypeId="urn:microsoft.com/office/officeart/2005/8/quickstyle/simple3" qsCatId="simple" csTypeId="urn:microsoft.com/office/officeart/2005/8/colors/colorful3" csCatId="colorful" phldr="1"/>
      <dgm:spPr/>
      <dgm:t>
        <a:bodyPr/>
        <a:lstStyle/>
        <a:p>
          <a:endParaRPr lang="en-US"/>
        </a:p>
      </dgm:t>
    </dgm:pt>
    <dgm:pt modelId="{A1544023-5E1B-4F7A-8E8F-9F7868A024E2}">
      <dgm:prSet phldrT="[Text]" custT="1"/>
      <dgm:spPr/>
      <dgm:t>
        <a:bodyPr/>
        <a:lstStyle/>
        <a:p>
          <a:pPr algn="just"/>
          <a:r>
            <a:rPr lang="en-US" sz="1600" b="0" i="0" dirty="0">
              <a:solidFill>
                <a:srgbClr val="374151"/>
              </a:solidFill>
              <a:effectLst/>
            </a:rPr>
            <a:t>A CNN model with BERT embedding refers to a convolutional neural network (CNN) architecture that uses pre-trained BERT (Bidirectional Encoder Representations from Transformers) embeddings as input.</a:t>
          </a:r>
          <a:r>
            <a:rPr lang="en-US" sz="1600" dirty="0">
              <a:solidFill>
                <a:srgbClr val="374151"/>
              </a:solidFill>
            </a:rPr>
            <a:t> </a:t>
          </a:r>
          <a:r>
            <a:rPr lang="en-US" sz="1600" b="0" i="0" dirty="0">
              <a:solidFill>
                <a:srgbClr val="374151"/>
              </a:solidFill>
              <a:effectLst/>
            </a:rPr>
            <a:t>In a CNN model with BERT embedding, the pre-trained BERT embeddings are used as input to the convolutional layers of the network. The convolutional layers are then used to extract features from the embeddings, and the output of these layers is passed to a fully connected layer for classification.</a:t>
          </a:r>
          <a:endParaRPr lang="en-US" sz="1600" dirty="0"/>
        </a:p>
      </dgm:t>
    </dgm:pt>
    <dgm:pt modelId="{94EBC5D1-9A9C-442F-A7CA-03F4085B8A2C}" type="parTrans" cxnId="{BDD1E809-1877-40FC-965C-9A8F992B93C4}">
      <dgm:prSet/>
      <dgm:spPr/>
      <dgm:t>
        <a:bodyPr/>
        <a:lstStyle/>
        <a:p>
          <a:endParaRPr lang="en-US"/>
        </a:p>
      </dgm:t>
    </dgm:pt>
    <dgm:pt modelId="{16E97D7F-D99D-4533-ACD6-CDA066ADBDF3}" type="sibTrans" cxnId="{BDD1E809-1877-40FC-965C-9A8F992B93C4}">
      <dgm:prSet/>
      <dgm:spPr/>
      <dgm:t>
        <a:bodyPr/>
        <a:lstStyle/>
        <a:p>
          <a:endParaRPr lang="en-US"/>
        </a:p>
      </dgm:t>
    </dgm:pt>
    <dgm:pt modelId="{35E884BE-E4A1-4317-BC9A-653ACF8C42AE}">
      <dgm:prSet phldrT="[Text]" custT="1"/>
      <dgm:spPr/>
      <dgm:t>
        <a:bodyPr/>
        <a:lstStyle/>
        <a:p>
          <a:pPr algn="just"/>
          <a:r>
            <a:rPr lang="en-US" sz="1200" b="0" i="0" dirty="0">
              <a:solidFill>
                <a:srgbClr val="374151"/>
              </a:solidFill>
              <a:effectLst/>
            </a:rPr>
            <a:t>An RNN (Recurrent Neural Network) model with GPT (Generative Pre-trained Transformer) refers to a type of neural network architecture that uses GPT as a pre-trained language model to generate text data. In this architecture, the GPT model is combined with an RNN, which is a type of neural network that is particularly good at modeling sequential data, such as time series or natural language.</a:t>
          </a:r>
        </a:p>
        <a:p>
          <a:pPr algn="just"/>
          <a:r>
            <a:rPr lang="en-US" sz="1200" b="0" i="0" dirty="0">
              <a:solidFill>
                <a:srgbClr val="374151"/>
              </a:solidFill>
              <a:effectLst/>
            </a:rPr>
            <a:t>The RNN component of the model is typically used to capture dependencies between different words or phrases in the input text. It works by maintaining a "memory" of previous inputs and using this memory to inform predictions about future inputs. When combined with the GPT model, which has been pre-trained on a large corpus of text data, the resulting RNN model can generate text that is both coherent and stylistically consistent with the training data.</a:t>
          </a:r>
        </a:p>
      </dgm:t>
    </dgm:pt>
    <dgm:pt modelId="{3D6E3637-07BF-4111-BC3A-0AD533B08FD4}" type="parTrans" cxnId="{2AE4C6D7-955C-4748-AA9B-9F4CE98624EF}">
      <dgm:prSet/>
      <dgm:spPr/>
      <dgm:t>
        <a:bodyPr/>
        <a:lstStyle/>
        <a:p>
          <a:endParaRPr lang="en-US"/>
        </a:p>
      </dgm:t>
    </dgm:pt>
    <dgm:pt modelId="{CB38FF89-4691-4ED7-981B-349213ED8438}" type="sibTrans" cxnId="{2AE4C6D7-955C-4748-AA9B-9F4CE98624EF}">
      <dgm:prSet/>
      <dgm:spPr/>
      <dgm:t>
        <a:bodyPr/>
        <a:lstStyle/>
        <a:p>
          <a:endParaRPr lang="en-US"/>
        </a:p>
      </dgm:t>
    </dgm:pt>
    <dgm:pt modelId="{D8F37C24-C77A-4A38-9EB8-7AA08CB7C364}" type="pres">
      <dgm:prSet presAssocID="{81B4083D-0D9D-4472-9FBD-33D6DEB6351C}" presName="Name0" presStyleCnt="0">
        <dgm:presLayoutVars>
          <dgm:chMax val="7"/>
          <dgm:chPref val="7"/>
          <dgm:dir/>
        </dgm:presLayoutVars>
      </dgm:prSet>
      <dgm:spPr/>
    </dgm:pt>
    <dgm:pt modelId="{F504B7F5-6600-442B-8B50-46FD8F7FE336}" type="pres">
      <dgm:prSet presAssocID="{81B4083D-0D9D-4472-9FBD-33D6DEB6351C}" presName="Name1" presStyleCnt="0"/>
      <dgm:spPr/>
    </dgm:pt>
    <dgm:pt modelId="{82DFD8BC-0757-43A9-A53F-4F29E117DADC}" type="pres">
      <dgm:prSet presAssocID="{81B4083D-0D9D-4472-9FBD-33D6DEB6351C}" presName="cycle" presStyleCnt="0"/>
      <dgm:spPr/>
    </dgm:pt>
    <dgm:pt modelId="{8FD1564F-E288-4E77-80F1-548FEDC6F1B3}" type="pres">
      <dgm:prSet presAssocID="{81B4083D-0D9D-4472-9FBD-33D6DEB6351C}" presName="srcNode" presStyleLbl="node1" presStyleIdx="0" presStyleCnt="2"/>
      <dgm:spPr/>
    </dgm:pt>
    <dgm:pt modelId="{784A7396-24E7-493A-A697-63F9AE2FE93C}" type="pres">
      <dgm:prSet presAssocID="{81B4083D-0D9D-4472-9FBD-33D6DEB6351C}" presName="conn" presStyleLbl="parChTrans1D2" presStyleIdx="0" presStyleCnt="1"/>
      <dgm:spPr/>
    </dgm:pt>
    <dgm:pt modelId="{B2EE5244-E2C7-4775-B788-01EDF0008645}" type="pres">
      <dgm:prSet presAssocID="{81B4083D-0D9D-4472-9FBD-33D6DEB6351C}" presName="extraNode" presStyleLbl="node1" presStyleIdx="0" presStyleCnt="2"/>
      <dgm:spPr/>
    </dgm:pt>
    <dgm:pt modelId="{4D103A47-22D5-479A-BC53-2587A7C8F0B6}" type="pres">
      <dgm:prSet presAssocID="{81B4083D-0D9D-4472-9FBD-33D6DEB6351C}" presName="dstNode" presStyleLbl="node1" presStyleIdx="0" presStyleCnt="2"/>
      <dgm:spPr/>
    </dgm:pt>
    <dgm:pt modelId="{BF3FD544-5BA3-4C7C-8EB6-2CC55A8A99FE}" type="pres">
      <dgm:prSet presAssocID="{A1544023-5E1B-4F7A-8E8F-9F7868A024E2}" presName="text_1" presStyleLbl="node1" presStyleIdx="0" presStyleCnt="2">
        <dgm:presLayoutVars>
          <dgm:bulletEnabled val="1"/>
        </dgm:presLayoutVars>
      </dgm:prSet>
      <dgm:spPr/>
    </dgm:pt>
    <dgm:pt modelId="{5BAF1AFD-909D-4CD9-A1C7-D59870F366C5}" type="pres">
      <dgm:prSet presAssocID="{A1544023-5E1B-4F7A-8E8F-9F7868A024E2}" presName="accent_1" presStyleCnt="0"/>
      <dgm:spPr/>
    </dgm:pt>
    <dgm:pt modelId="{CA9D13F1-CC24-4721-BC4E-F3F15944D242}" type="pres">
      <dgm:prSet presAssocID="{A1544023-5E1B-4F7A-8E8F-9F7868A024E2}" presName="accentRepeatNode" presStyleLbl="solidFgAcc1" presStyleIdx="0" presStyleCnt="2"/>
      <dgm:spPr/>
    </dgm:pt>
    <dgm:pt modelId="{693234DE-F622-4D10-8A71-5807F6534281}" type="pres">
      <dgm:prSet presAssocID="{35E884BE-E4A1-4317-BC9A-653ACF8C42AE}" presName="text_2" presStyleLbl="node1" presStyleIdx="1" presStyleCnt="2">
        <dgm:presLayoutVars>
          <dgm:bulletEnabled val="1"/>
        </dgm:presLayoutVars>
      </dgm:prSet>
      <dgm:spPr/>
    </dgm:pt>
    <dgm:pt modelId="{80645C54-A22D-462A-AC73-E6A331FE505B}" type="pres">
      <dgm:prSet presAssocID="{35E884BE-E4A1-4317-BC9A-653ACF8C42AE}" presName="accent_2" presStyleCnt="0"/>
      <dgm:spPr/>
    </dgm:pt>
    <dgm:pt modelId="{3BF1C7E0-B410-4968-B269-7BBD6BB06BE0}" type="pres">
      <dgm:prSet presAssocID="{35E884BE-E4A1-4317-BC9A-653ACF8C42AE}" presName="accentRepeatNode" presStyleLbl="solidFgAcc1" presStyleIdx="1" presStyleCnt="2"/>
      <dgm:spPr/>
    </dgm:pt>
  </dgm:ptLst>
  <dgm:cxnLst>
    <dgm:cxn modelId="{BDD1E809-1877-40FC-965C-9A8F992B93C4}" srcId="{81B4083D-0D9D-4472-9FBD-33D6DEB6351C}" destId="{A1544023-5E1B-4F7A-8E8F-9F7868A024E2}" srcOrd="0" destOrd="0" parTransId="{94EBC5D1-9A9C-442F-A7CA-03F4085B8A2C}" sibTransId="{16E97D7F-D99D-4533-ACD6-CDA066ADBDF3}"/>
    <dgm:cxn modelId="{79D81E2D-75F1-47C3-A43E-B8D6C2624406}" type="presOf" srcId="{81B4083D-0D9D-4472-9FBD-33D6DEB6351C}" destId="{D8F37C24-C77A-4A38-9EB8-7AA08CB7C364}" srcOrd="0" destOrd="0" presId="urn:microsoft.com/office/officeart/2008/layout/VerticalCurvedList"/>
    <dgm:cxn modelId="{CC9E10B3-9041-4894-9E98-AEBEA28120D4}" type="presOf" srcId="{16E97D7F-D99D-4533-ACD6-CDA066ADBDF3}" destId="{784A7396-24E7-493A-A697-63F9AE2FE93C}" srcOrd="0" destOrd="0" presId="urn:microsoft.com/office/officeart/2008/layout/VerticalCurvedList"/>
    <dgm:cxn modelId="{2AE4C6D7-955C-4748-AA9B-9F4CE98624EF}" srcId="{81B4083D-0D9D-4472-9FBD-33D6DEB6351C}" destId="{35E884BE-E4A1-4317-BC9A-653ACF8C42AE}" srcOrd="1" destOrd="0" parTransId="{3D6E3637-07BF-4111-BC3A-0AD533B08FD4}" sibTransId="{CB38FF89-4691-4ED7-981B-349213ED8438}"/>
    <dgm:cxn modelId="{98F9ABDF-73FA-4E4F-91B5-75478F8AC198}" type="presOf" srcId="{35E884BE-E4A1-4317-BC9A-653ACF8C42AE}" destId="{693234DE-F622-4D10-8A71-5807F6534281}" srcOrd="0" destOrd="0" presId="urn:microsoft.com/office/officeart/2008/layout/VerticalCurvedList"/>
    <dgm:cxn modelId="{FC3F02FD-3D7A-423A-9272-ADEBAC37B65E}" type="presOf" srcId="{A1544023-5E1B-4F7A-8E8F-9F7868A024E2}" destId="{BF3FD544-5BA3-4C7C-8EB6-2CC55A8A99FE}" srcOrd="0" destOrd="0" presId="urn:microsoft.com/office/officeart/2008/layout/VerticalCurvedList"/>
    <dgm:cxn modelId="{C658D114-1E8F-480C-92F5-8CFEABD23826}" type="presParOf" srcId="{D8F37C24-C77A-4A38-9EB8-7AA08CB7C364}" destId="{F504B7F5-6600-442B-8B50-46FD8F7FE336}" srcOrd="0" destOrd="0" presId="urn:microsoft.com/office/officeart/2008/layout/VerticalCurvedList"/>
    <dgm:cxn modelId="{8D598869-3A89-4D9D-B650-649701213712}" type="presParOf" srcId="{F504B7F5-6600-442B-8B50-46FD8F7FE336}" destId="{82DFD8BC-0757-43A9-A53F-4F29E117DADC}" srcOrd="0" destOrd="0" presId="urn:microsoft.com/office/officeart/2008/layout/VerticalCurvedList"/>
    <dgm:cxn modelId="{E50E6138-7761-4DE3-A589-05A6A7FCF91F}" type="presParOf" srcId="{82DFD8BC-0757-43A9-A53F-4F29E117DADC}" destId="{8FD1564F-E288-4E77-80F1-548FEDC6F1B3}" srcOrd="0" destOrd="0" presId="urn:microsoft.com/office/officeart/2008/layout/VerticalCurvedList"/>
    <dgm:cxn modelId="{47362F7D-07B2-406F-8C20-A8101399C64E}" type="presParOf" srcId="{82DFD8BC-0757-43A9-A53F-4F29E117DADC}" destId="{784A7396-24E7-493A-A697-63F9AE2FE93C}" srcOrd="1" destOrd="0" presId="urn:microsoft.com/office/officeart/2008/layout/VerticalCurvedList"/>
    <dgm:cxn modelId="{564B47FE-1844-4545-968A-470FC773AA02}" type="presParOf" srcId="{82DFD8BC-0757-43A9-A53F-4F29E117DADC}" destId="{B2EE5244-E2C7-4775-B788-01EDF0008645}" srcOrd="2" destOrd="0" presId="urn:microsoft.com/office/officeart/2008/layout/VerticalCurvedList"/>
    <dgm:cxn modelId="{4ED04CAA-3952-40C0-9ADB-1F88F3D200FF}" type="presParOf" srcId="{82DFD8BC-0757-43A9-A53F-4F29E117DADC}" destId="{4D103A47-22D5-479A-BC53-2587A7C8F0B6}" srcOrd="3" destOrd="0" presId="urn:microsoft.com/office/officeart/2008/layout/VerticalCurvedList"/>
    <dgm:cxn modelId="{8FF817AE-5467-4110-9D3F-32FBF8D21E92}" type="presParOf" srcId="{F504B7F5-6600-442B-8B50-46FD8F7FE336}" destId="{BF3FD544-5BA3-4C7C-8EB6-2CC55A8A99FE}" srcOrd="1" destOrd="0" presId="urn:microsoft.com/office/officeart/2008/layout/VerticalCurvedList"/>
    <dgm:cxn modelId="{23E01F41-C019-4F07-AC0C-45A3217711B1}" type="presParOf" srcId="{F504B7F5-6600-442B-8B50-46FD8F7FE336}" destId="{5BAF1AFD-909D-4CD9-A1C7-D59870F366C5}" srcOrd="2" destOrd="0" presId="urn:microsoft.com/office/officeart/2008/layout/VerticalCurvedList"/>
    <dgm:cxn modelId="{34AA611D-7326-4D3F-A129-DB7B9EE44232}" type="presParOf" srcId="{5BAF1AFD-909D-4CD9-A1C7-D59870F366C5}" destId="{CA9D13F1-CC24-4721-BC4E-F3F15944D242}" srcOrd="0" destOrd="0" presId="urn:microsoft.com/office/officeart/2008/layout/VerticalCurvedList"/>
    <dgm:cxn modelId="{CB16F72A-D3AA-447F-A0CD-5E77021E5737}" type="presParOf" srcId="{F504B7F5-6600-442B-8B50-46FD8F7FE336}" destId="{693234DE-F622-4D10-8A71-5807F6534281}" srcOrd="3" destOrd="0" presId="urn:microsoft.com/office/officeart/2008/layout/VerticalCurvedList"/>
    <dgm:cxn modelId="{8F7C5CD5-A499-4F16-84ED-D85A03C81687}" type="presParOf" srcId="{F504B7F5-6600-442B-8B50-46FD8F7FE336}" destId="{80645C54-A22D-462A-AC73-E6A331FE505B}" srcOrd="4" destOrd="0" presId="urn:microsoft.com/office/officeart/2008/layout/VerticalCurvedList"/>
    <dgm:cxn modelId="{4829F446-954A-425F-AC78-171198F4B68B}" type="presParOf" srcId="{80645C54-A22D-462A-AC73-E6A331FE505B}" destId="{3BF1C7E0-B410-4968-B269-7BBD6BB06B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4114BE-7CE1-4B17-9A90-3D29EA6BB4D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8D6F4B2-2F66-4B36-9155-BB82B97ACB56}">
      <dgm:prSet custT="1"/>
      <dgm:spPr/>
      <dgm:t>
        <a:bodyPr/>
        <a:lstStyle/>
        <a:p>
          <a:r>
            <a:rPr lang="en-US" sz="1600" b="0" i="0" dirty="0"/>
            <a:t>Here we read the dataset of reviews and their polarity (positive or negative) from XML files, preprocesses the review text, and then train a text classification model using a pre-trained GPT-2 language model. </a:t>
          </a:r>
          <a:endParaRPr lang="en-US" sz="1600" dirty="0"/>
        </a:p>
      </dgm:t>
    </dgm:pt>
    <dgm:pt modelId="{A0AEF0C2-3A97-41C7-B4C5-9986318A11FD}" type="parTrans" cxnId="{7DFFE292-2AB1-4FDF-8C7B-16C09DB51293}">
      <dgm:prSet/>
      <dgm:spPr/>
      <dgm:t>
        <a:bodyPr/>
        <a:lstStyle/>
        <a:p>
          <a:endParaRPr lang="en-US"/>
        </a:p>
      </dgm:t>
    </dgm:pt>
    <dgm:pt modelId="{0B637938-8224-4AFD-BF80-EB0373A0BFB5}" type="sibTrans" cxnId="{7DFFE292-2AB1-4FDF-8C7B-16C09DB51293}">
      <dgm:prSet/>
      <dgm:spPr/>
      <dgm:t>
        <a:bodyPr/>
        <a:lstStyle/>
        <a:p>
          <a:endParaRPr lang="en-US"/>
        </a:p>
      </dgm:t>
    </dgm:pt>
    <dgm:pt modelId="{0D2C9DE1-F7F1-4276-B97D-75A127BF3DF7}">
      <dgm:prSet custT="1"/>
      <dgm:spPr/>
      <dgm:t>
        <a:bodyPr/>
        <a:lstStyle/>
        <a:p>
          <a:r>
            <a:rPr lang="en-US" sz="1600"/>
            <a:t>Initially we i</a:t>
          </a:r>
          <a:r>
            <a:rPr lang="en-US" sz="1600" b="0" i="0"/>
            <a:t>mport the required libraries and packages.</a:t>
          </a:r>
          <a:endParaRPr lang="en-US" sz="1600"/>
        </a:p>
      </dgm:t>
    </dgm:pt>
    <dgm:pt modelId="{B0276392-66F5-44CE-A652-38EFCA4FC909}" type="parTrans" cxnId="{E207BFEF-C94A-42B5-BA1E-71B52720BC98}">
      <dgm:prSet/>
      <dgm:spPr/>
      <dgm:t>
        <a:bodyPr/>
        <a:lstStyle/>
        <a:p>
          <a:endParaRPr lang="en-US"/>
        </a:p>
      </dgm:t>
    </dgm:pt>
    <dgm:pt modelId="{0EBEA9B6-270B-4706-85E5-23ABFA133746}" type="sibTrans" cxnId="{E207BFEF-C94A-42B5-BA1E-71B52720BC98}">
      <dgm:prSet/>
      <dgm:spPr/>
      <dgm:t>
        <a:bodyPr/>
        <a:lstStyle/>
        <a:p>
          <a:endParaRPr lang="en-US"/>
        </a:p>
      </dgm:t>
    </dgm:pt>
    <dgm:pt modelId="{97A78E41-6838-4757-9B24-8FDB91E1AB44}">
      <dgm:prSet custT="1"/>
      <dgm:spPr/>
      <dgm:t>
        <a:bodyPr/>
        <a:lstStyle/>
        <a:p>
          <a:r>
            <a:rPr lang="en-US" sz="1600" b="0" i="0" dirty="0"/>
            <a:t>Read the reviews and their polarity from XML files and store them in a list of dictionaries.</a:t>
          </a:r>
          <a:endParaRPr lang="en-US" sz="1600" dirty="0"/>
        </a:p>
      </dgm:t>
    </dgm:pt>
    <dgm:pt modelId="{973101C4-0603-4AA3-8403-4421548BDDC8}" type="parTrans" cxnId="{0911F978-3779-4809-BA89-8B9B5997A01D}">
      <dgm:prSet/>
      <dgm:spPr/>
      <dgm:t>
        <a:bodyPr/>
        <a:lstStyle/>
        <a:p>
          <a:endParaRPr lang="en-US"/>
        </a:p>
      </dgm:t>
    </dgm:pt>
    <dgm:pt modelId="{B7A6A658-A9AB-4475-B845-25AD3CB7042F}" type="sibTrans" cxnId="{0911F978-3779-4809-BA89-8B9B5997A01D}">
      <dgm:prSet/>
      <dgm:spPr/>
      <dgm:t>
        <a:bodyPr/>
        <a:lstStyle/>
        <a:p>
          <a:endParaRPr lang="en-US"/>
        </a:p>
      </dgm:t>
    </dgm:pt>
    <dgm:pt modelId="{781D46D1-77CA-437F-9D15-4E51E7AF69DE}">
      <dgm:prSet custT="1"/>
      <dgm:spPr/>
      <dgm:t>
        <a:bodyPr/>
        <a:lstStyle/>
        <a:p>
          <a:r>
            <a:rPr lang="en-US" sz="1600" b="0" i="0" dirty="0"/>
            <a:t>Split the data into train and test sets.</a:t>
          </a:r>
          <a:endParaRPr lang="en-US" sz="1600" dirty="0"/>
        </a:p>
      </dgm:t>
    </dgm:pt>
    <dgm:pt modelId="{2B41160D-DF1B-43E2-9EA0-62E65D156B9B}" type="parTrans" cxnId="{A00E9E7A-70C2-4E2E-A237-3255981BFAEC}">
      <dgm:prSet/>
      <dgm:spPr/>
      <dgm:t>
        <a:bodyPr/>
        <a:lstStyle/>
        <a:p>
          <a:endParaRPr lang="en-US"/>
        </a:p>
      </dgm:t>
    </dgm:pt>
    <dgm:pt modelId="{2F429D5A-CDA4-48FA-AD15-5023D2DDB0AB}" type="sibTrans" cxnId="{A00E9E7A-70C2-4E2E-A237-3255981BFAEC}">
      <dgm:prSet/>
      <dgm:spPr/>
      <dgm:t>
        <a:bodyPr/>
        <a:lstStyle/>
        <a:p>
          <a:endParaRPr lang="en-US"/>
        </a:p>
      </dgm:t>
    </dgm:pt>
    <dgm:pt modelId="{0E2B16CB-1512-4A2A-9C48-92031F3970B2}">
      <dgm:prSet custT="1"/>
      <dgm:spPr/>
      <dgm:t>
        <a:bodyPr/>
        <a:lstStyle/>
        <a:p>
          <a:r>
            <a:rPr lang="en-US" sz="1600" b="0" i="0" dirty="0"/>
            <a:t>Load a pre-trained GPT-2 model and tokenizer.</a:t>
          </a:r>
          <a:endParaRPr lang="en-US" sz="1600" dirty="0"/>
        </a:p>
      </dgm:t>
    </dgm:pt>
    <dgm:pt modelId="{31193283-7F40-493B-93A0-5F9F298763AF}" type="parTrans" cxnId="{7E1039FD-7829-4F19-816C-31F2DE85FAD7}">
      <dgm:prSet/>
      <dgm:spPr/>
      <dgm:t>
        <a:bodyPr/>
        <a:lstStyle/>
        <a:p>
          <a:endParaRPr lang="en-US"/>
        </a:p>
      </dgm:t>
    </dgm:pt>
    <dgm:pt modelId="{FB97ADD0-B694-4012-90FB-DDF66569D072}" type="sibTrans" cxnId="{7E1039FD-7829-4F19-816C-31F2DE85FAD7}">
      <dgm:prSet/>
      <dgm:spPr/>
      <dgm:t>
        <a:bodyPr/>
        <a:lstStyle/>
        <a:p>
          <a:endParaRPr lang="en-US"/>
        </a:p>
      </dgm:t>
    </dgm:pt>
    <dgm:pt modelId="{3B0505C9-C726-466A-80D5-84364AD5BAF2}">
      <dgm:prSet custT="1"/>
      <dgm:spPr/>
      <dgm:t>
        <a:bodyPr/>
        <a:lstStyle/>
        <a:p>
          <a:r>
            <a:rPr lang="en-US" sz="1600" b="0" i="0" dirty="0"/>
            <a:t>Tokenize the review texts using the tokenizer and encode the polarity labels using Label Encoder.</a:t>
          </a:r>
          <a:endParaRPr lang="en-US" sz="1600" dirty="0"/>
        </a:p>
      </dgm:t>
    </dgm:pt>
    <dgm:pt modelId="{00C0DB21-BB75-47FE-9D77-3164EEA34523}" type="parTrans" cxnId="{82EA62CC-B923-4133-B551-4F97723B2286}">
      <dgm:prSet/>
      <dgm:spPr/>
      <dgm:t>
        <a:bodyPr/>
        <a:lstStyle/>
        <a:p>
          <a:endParaRPr lang="en-US"/>
        </a:p>
      </dgm:t>
    </dgm:pt>
    <dgm:pt modelId="{E6FF8D5C-7DF7-4AD2-A358-0EABC53BA6E6}" type="sibTrans" cxnId="{82EA62CC-B923-4133-B551-4F97723B2286}">
      <dgm:prSet/>
      <dgm:spPr/>
      <dgm:t>
        <a:bodyPr/>
        <a:lstStyle/>
        <a:p>
          <a:endParaRPr lang="en-US"/>
        </a:p>
      </dgm:t>
    </dgm:pt>
    <dgm:pt modelId="{0E42676A-A98D-4C3C-B0B6-5D86FCB6CFB0}">
      <dgm:prSet custT="1"/>
      <dgm:spPr/>
      <dgm:t>
        <a:bodyPr/>
        <a:lstStyle/>
        <a:p>
          <a:r>
            <a:rPr lang="en-US" sz="1600" b="0" i="0" dirty="0"/>
            <a:t>Pad the encoded sequences to a fixed length and convert the encoded labels to one-hot vectors.</a:t>
          </a:r>
          <a:endParaRPr lang="en-US" sz="1600" dirty="0"/>
        </a:p>
      </dgm:t>
    </dgm:pt>
    <dgm:pt modelId="{1C62F930-51FB-4CB7-8687-B822167979E5}" type="parTrans" cxnId="{8BCAC210-81DF-4D2E-B532-6EB777CC4992}">
      <dgm:prSet/>
      <dgm:spPr/>
      <dgm:t>
        <a:bodyPr/>
        <a:lstStyle/>
        <a:p>
          <a:endParaRPr lang="en-US"/>
        </a:p>
      </dgm:t>
    </dgm:pt>
    <dgm:pt modelId="{6B534D53-9FAB-4154-A63F-25BA61ABC28E}" type="sibTrans" cxnId="{8BCAC210-81DF-4D2E-B532-6EB777CC4992}">
      <dgm:prSet/>
      <dgm:spPr/>
      <dgm:t>
        <a:bodyPr/>
        <a:lstStyle/>
        <a:p>
          <a:endParaRPr lang="en-US"/>
        </a:p>
      </dgm:t>
    </dgm:pt>
    <dgm:pt modelId="{B4F0B7E7-3CBC-4D1D-BAA0-21912DDDF92F}">
      <dgm:prSet custT="1"/>
      <dgm:spPr/>
      <dgm:t>
        <a:bodyPr/>
        <a:lstStyle/>
        <a:p>
          <a:r>
            <a:rPr lang="en-US" sz="1600" b="0" i="0" dirty="0"/>
            <a:t>Define a deep learning model using the Sequential API of </a:t>
          </a:r>
          <a:r>
            <a:rPr lang="en-US" sz="1600" b="0" i="0" dirty="0" err="1"/>
            <a:t>Keras</a:t>
          </a:r>
          <a:r>
            <a:rPr lang="en-US" sz="1600" b="0" i="0" dirty="0"/>
            <a:t>, consisting of an embedding layer, a convolutional layer, a pooling layer, an LSTM layer, and a dense output layer.</a:t>
          </a:r>
          <a:endParaRPr lang="en-US" sz="1600" dirty="0"/>
        </a:p>
      </dgm:t>
    </dgm:pt>
    <dgm:pt modelId="{4CE1CE68-F51B-4437-B321-B0DD2F9E7F12}" type="parTrans" cxnId="{C1B972D4-6B00-4F3C-882A-D4B83767AFE7}">
      <dgm:prSet/>
      <dgm:spPr/>
      <dgm:t>
        <a:bodyPr/>
        <a:lstStyle/>
        <a:p>
          <a:endParaRPr lang="en-US"/>
        </a:p>
      </dgm:t>
    </dgm:pt>
    <dgm:pt modelId="{B164604E-8597-41CD-BB31-3FF1B457B269}" type="sibTrans" cxnId="{C1B972D4-6B00-4F3C-882A-D4B83767AFE7}">
      <dgm:prSet/>
      <dgm:spPr/>
      <dgm:t>
        <a:bodyPr/>
        <a:lstStyle/>
        <a:p>
          <a:endParaRPr lang="en-US"/>
        </a:p>
      </dgm:t>
    </dgm:pt>
    <dgm:pt modelId="{7770CB6A-3DC3-4416-B8D2-9FEDE4243406}">
      <dgm:prSet custT="1"/>
      <dgm:spPr/>
      <dgm:t>
        <a:bodyPr/>
        <a:lstStyle/>
        <a:p>
          <a:r>
            <a:rPr lang="en-US" sz="1600" b="0" i="0" dirty="0"/>
            <a:t>Train the model on the training set and monitor its performance on the validation set using checkpoints and early stopping.</a:t>
          </a:r>
          <a:endParaRPr lang="en-US" sz="1600" dirty="0"/>
        </a:p>
      </dgm:t>
    </dgm:pt>
    <dgm:pt modelId="{348A2E6A-9947-486D-B2C4-6B6C38F3FA7A}" type="parTrans" cxnId="{5FF01DDA-9B7C-452B-8AB4-C1583478BCAF}">
      <dgm:prSet/>
      <dgm:spPr/>
      <dgm:t>
        <a:bodyPr/>
        <a:lstStyle/>
        <a:p>
          <a:endParaRPr lang="en-US"/>
        </a:p>
      </dgm:t>
    </dgm:pt>
    <dgm:pt modelId="{AAAF17F1-FA0C-4D94-BF95-B6E0AF7E2452}" type="sibTrans" cxnId="{5FF01DDA-9B7C-452B-8AB4-C1583478BCAF}">
      <dgm:prSet/>
      <dgm:spPr/>
      <dgm:t>
        <a:bodyPr/>
        <a:lstStyle/>
        <a:p>
          <a:endParaRPr lang="en-US"/>
        </a:p>
      </dgm:t>
    </dgm:pt>
    <dgm:pt modelId="{33AE0B1C-E8D5-4D3C-B94C-2F02282A8EA4}">
      <dgm:prSet custT="1"/>
      <dgm:spPr/>
      <dgm:t>
        <a:bodyPr/>
        <a:lstStyle/>
        <a:p>
          <a:r>
            <a:rPr lang="en-US" sz="1600" b="0" i="0" dirty="0"/>
            <a:t>Evaluate the model on the test set and report its accuracy, precision, recall, and F1-score.</a:t>
          </a:r>
          <a:endParaRPr lang="en-US" sz="1600" dirty="0"/>
        </a:p>
      </dgm:t>
    </dgm:pt>
    <dgm:pt modelId="{4F144F85-90BC-4379-8C85-DB939678F337}" type="sibTrans" cxnId="{BA324F2B-FDEF-4A7F-949F-DFA8A810F643}">
      <dgm:prSet/>
      <dgm:spPr/>
      <dgm:t>
        <a:bodyPr/>
        <a:lstStyle/>
        <a:p>
          <a:endParaRPr lang="en-US"/>
        </a:p>
      </dgm:t>
    </dgm:pt>
    <dgm:pt modelId="{598618A8-CE81-4311-BB0A-4A744545496E}" type="parTrans" cxnId="{BA324F2B-FDEF-4A7F-949F-DFA8A810F643}">
      <dgm:prSet/>
      <dgm:spPr/>
      <dgm:t>
        <a:bodyPr/>
        <a:lstStyle/>
        <a:p>
          <a:endParaRPr lang="en-US"/>
        </a:p>
      </dgm:t>
    </dgm:pt>
    <dgm:pt modelId="{E3597856-1F3D-4507-B0BE-25DD33BE007D}" type="pres">
      <dgm:prSet presAssocID="{F94114BE-7CE1-4B17-9A90-3D29EA6BB4DC}" presName="diagram" presStyleCnt="0">
        <dgm:presLayoutVars>
          <dgm:dir/>
          <dgm:resizeHandles val="exact"/>
        </dgm:presLayoutVars>
      </dgm:prSet>
      <dgm:spPr/>
    </dgm:pt>
    <dgm:pt modelId="{852A17C4-BD77-4716-8612-3BF65DF1B3A3}" type="pres">
      <dgm:prSet presAssocID="{F8D6F4B2-2F66-4B36-9155-BB82B97ACB56}" presName="node" presStyleLbl="node1" presStyleIdx="0" presStyleCnt="1" custScaleY="128617">
        <dgm:presLayoutVars>
          <dgm:bulletEnabled val="1"/>
        </dgm:presLayoutVars>
      </dgm:prSet>
      <dgm:spPr/>
    </dgm:pt>
  </dgm:ptLst>
  <dgm:cxnLst>
    <dgm:cxn modelId="{1B017407-8DBF-419B-AE87-797D574811DD}" type="presOf" srcId="{F94114BE-7CE1-4B17-9A90-3D29EA6BB4DC}" destId="{E3597856-1F3D-4507-B0BE-25DD33BE007D}" srcOrd="0" destOrd="0" presId="urn:microsoft.com/office/officeart/2005/8/layout/process5"/>
    <dgm:cxn modelId="{BB467C0A-BCD4-4CE8-8BBF-2484FB5A2063}" type="presOf" srcId="{781D46D1-77CA-437F-9D15-4E51E7AF69DE}" destId="{852A17C4-BD77-4716-8612-3BF65DF1B3A3}" srcOrd="0" destOrd="3" presId="urn:microsoft.com/office/officeart/2005/8/layout/process5"/>
    <dgm:cxn modelId="{8BCAC210-81DF-4D2E-B532-6EB777CC4992}" srcId="{F8D6F4B2-2F66-4B36-9155-BB82B97ACB56}" destId="{0E42676A-A98D-4C3C-B0B6-5D86FCB6CFB0}" srcOrd="5" destOrd="0" parTransId="{1C62F930-51FB-4CB7-8687-B822167979E5}" sibTransId="{6B534D53-9FAB-4154-A63F-25BA61ABC28E}"/>
    <dgm:cxn modelId="{BA324F2B-FDEF-4A7F-949F-DFA8A810F643}" srcId="{F8D6F4B2-2F66-4B36-9155-BB82B97ACB56}" destId="{33AE0B1C-E8D5-4D3C-B94C-2F02282A8EA4}" srcOrd="8" destOrd="0" parTransId="{598618A8-CE81-4311-BB0A-4A744545496E}" sibTransId="{4F144F85-90BC-4379-8C85-DB939678F337}"/>
    <dgm:cxn modelId="{0A637133-0DBA-483C-ADCD-79C0FD3A4BCB}" type="presOf" srcId="{97A78E41-6838-4757-9B24-8FDB91E1AB44}" destId="{852A17C4-BD77-4716-8612-3BF65DF1B3A3}" srcOrd="0" destOrd="2" presId="urn:microsoft.com/office/officeart/2005/8/layout/process5"/>
    <dgm:cxn modelId="{803BF940-60CE-471A-A238-2877E322B1D9}" type="presOf" srcId="{F8D6F4B2-2F66-4B36-9155-BB82B97ACB56}" destId="{852A17C4-BD77-4716-8612-3BF65DF1B3A3}" srcOrd="0" destOrd="0" presId="urn:microsoft.com/office/officeart/2005/8/layout/process5"/>
    <dgm:cxn modelId="{66BF0D45-27A7-4D4D-B50A-8EC0B08E615F}" type="presOf" srcId="{33AE0B1C-E8D5-4D3C-B94C-2F02282A8EA4}" destId="{852A17C4-BD77-4716-8612-3BF65DF1B3A3}" srcOrd="0" destOrd="9" presId="urn:microsoft.com/office/officeart/2005/8/layout/process5"/>
    <dgm:cxn modelId="{689E206A-4641-43AD-88BF-62F145F84673}" type="presOf" srcId="{B4F0B7E7-3CBC-4D1D-BAA0-21912DDDF92F}" destId="{852A17C4-BD77-4716-8612-3BF65DF1B3A3}" srcOrd="0" destOrd="7" presId="urn:microsoft.com/office/officeart/2005/8/layout/process5"/>
    <dgm:cxn modelId="{4A91856B-CB31-454C-8B6B-801923DDA5AF}" type="presOf" srcId="{0D2C9DE1-F7F1-4276-B97D-75A127BF3DF7}" destId="{852A17C4-BD77-4716-8612-3BF65DF1B3A3}" srcOrd="0" destOrd="1" presId="urn:microsoft.com/office/officeart/2005/8/layout/process5"/>
    <dgm:cxn modelId="{0911F978-3779-4809-BA89-8B9B5997A01D}" srcId="{F8D6F4B2-2F66-4B36-9155-BB82B97ACB56}" destId="{97A78E41-6838-4757-9B24-8FDB91E1AB44}" srcOrd="1" destOrd="0" parTransId="{973101C4-0603-4AA3-8403-4421548BDDC8}" sibTransId="{B7A6A658-A9AB-4475-B845-25AD3CB7042F}"/>
    <dgm:cxn modelId="{A00E9E7A-70C2-4E2E-A237-3255981BFAEC}" srcId="{F8D6F4B2-2F66-4B36-9155-BB82B97ACB56}" destId="{781D46D1-77CA-437F-9D15-4E51E7AF69DE}" srcOrd="2" destOrd="0" parTransId="{2B41160D-DF1B-43E2-9EA0-62E65D156B9B}" sibTransId="{2F429D5A-CDA4-48FA-AD15-5023D2DDB0AB}"/>
    <dgm:cxn modelId="{6BE97C8D-C42D-4EA8-BA0F-F578291BD729}" type="presOf" srcId="{0E42676A-A98D-4C3C-B0B6-5D86FCB6CFB0}" destId="{852A17C4-BD77-4716-8612-3BF65DF1B3A3}" srcOrd="0" destOrd="6" presId="urn:microsoft.com/office/officeart/2005/8/layout/process5"/>
    <dgm:cxn modelId="{7DFFE292-2AB1-4FDF-8C7B-16C09DB51293}" srcId="{F94114BE-7CE1-4B17-9A90-3D29EA6BB4DC}" destId="{F8D6F4B2-2F66-4B36-9155-BB82B97ACB56}" srcOrd="0" destOrd="0" parTransId="{A0AEF0C2-3A97-41C7-B4C5-9986318A11FD}" sibTransId="{0B637938-8224-4AFD-BF80-EB0373A0BFB5}"/>
    <dgm:cxn modelId="{0473A1C4-C003-49D8-889A-6278FF1A1E28}" type="presOf" srcId="{3B0505C9-C726-466A-80D5-84364AD5BAF2}" destId="{852A17C4-BD77-4716-8612-3BF65DF1B3A3}" srcOrd="0" destOrd="5" presId="urn:microsoft.com/office/officeart/2005/8/layout/process5"/>
    <dgm:cxn modelId="{82EA62CC-B923-4133-B551-4F97723B2286}" srcId="{F8D6F4B2-2F66-4B36-9155-BB82B97ACB56}" destId="{3B0505C9-C726-466A-80D5-84364AD5BAF2}" srcOrd="4" destOrd="0" parTransId="{00C0DB21-BB75-47FE-9D77-3164EEA34523}" sibTransId="{E6FF8D5C-7DF7-4AD2-A358-0EABC53BA6E6}"/>
    <dgm:cxn modelId="{C1B972D4-6B00-4F3C-882A-D4B83767AFE7}" srcId="{F8D6F4B2-2F66-4B36-9155-BB82B97ACB56}" destId="{B4F0B7E7-3CBC-4D1D-BAA0-21912DDDF92F}" srcOrd="6" destOrd="0" parTransId="{4CE1CE68-F51B-4437-B321-B0DD2F9E7F12}" sibTransId="{B164604E-8597-41CD-BB31-3FF1B457B269}"/>
    <dgm:cxn modelId="{5FF01DDA-9B7C-452B-8AB4-C1583478BCAF}" srcId="{F8D6F4B2-2F66-4B36-9155-BB82B97ACB56}" destId="{7770CB6A-3DC3-4416-B8D2-9FEDE4243406}" srcOrd="7" destOrd="0" parTransId="{348A2E6A-9947-486D-B2C4-6B6C38F3FA7A}" sibTransId="{AAAF17F1-FA0C-4D94-BF95-B6E0AF7E2452}"/>
    <dgm:cxn modelId="{8BA5B9DA-FFA5-4D04-8E0F-915A9DE0F650}" type="presOf" srcId="{0E2B16CB-1512-4A2A-9C48-92031F3970B2}" destId="{852A17C4-BD77-4716-8612-3BF65DF1B3A3}" srcOrd="0" destOrd="4" presId="urn:microsoft.com/office/officeart/2005/8/layout/process5"/>
    <dgm:cxn modelId="{85FFA9EE-0514-4BC0-A031-4B355019F508}" type="presOf" srcId="{7770CB6A-3DC3-4416-B8D2-9FEDE4243406}" destId="{852A17C4-BD77-4716-8612-3BF65DF1B3A3}" srcOrd="0" destOrd="8" presId="urn:microsoft.com/office/officeart/2005/8/layout/process5"/>
    <dgm:cxn modelId="{E207BFEF-C94A-42B5-BA1E-71B52720BC98}" srcId="{F8D6F4B2-2F66-4B36-9155-BB82B97ACB56}" destId="{0D2C9DE1-F7F1-4276-B97D-75A127BF3DF7}" srcOrd="0" destOrd="0" parTransId="{B0276392-66F5-44CE-A652-38EFCA4FC909}" sibTransId="{0EBEA9B6-270B-4706-85E5-23ABFA133746}"/>
    <dgm:cxn modelId="{7E1039FD-7829-4F19-816C-31F2DE85FAD7}" srcId="{F8D6F4B2-2F66-4B36-9155-BB82B97ACB56}" destId="{0E2B16CB-1512-4A2A-9C48-92031F3970B2}" srcOrd="3" destOrd="0" parTransId="{31193283-7F40-493B-93A0-5F9F298763AF}" sibTransId="{FB97ADD0-B694-4012-90FB-DDF66569D072}"/>
    <dgm:cxn modelId="{AA2FE92E-D63F-4DC6-B3B3-FD40E3377E03}" type="presParOf" srcId="{E3597856-1F3D-4507-B0BE-25DD33BE007D}" destId="{852A17C4-BD77-4716-8612-3BF65DF1B3A3}"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FFBA9-C433-41BE-B608-8CD115EAAF05}">
      <dsp:nvSpPr>
        <dsp:cNvPr id="0" name=""/>
        <dsp:cNvSpPr/>
      </dsp:nvSpPr>
      <dsp:spPr>
        <a:xfrm>
          <a:off x="0" y="173105"/>
          <a:ext cx="3023555" cy="19199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207F7-FBF2-4AA0-81F5-FB37F4C42106}">
      <dsp:nvSpPr>
        <dsp:cNvPr id="0" name=""/>
        <dsp:cNvSpPr/>
      </dsp:nvSpPr>
      <dsp:spPr>
        <a:xfrm>
          <a:off x="335950" y="492259"/>
          <a:ext cx="3023555" cy="1919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Sentiment analysis of product review data is the process of using natural language processing and machine learning techniques to extract subjective information from product reviews posted by customers on e-commerce platforms and social media sites. </a:t>
          </a:r>
          <a:endParaRPr lang="en-US" sz="1400" kern="1200"/>
        </a:p>
      </dsp:txBody>
      <dsp:txXfrm>
        <a:off x="392184" y="548493"/>
        <a:ext cx="2911087" cy="1807490"/>
      </dsp:txXfrm>
    </dsp:sp>
    <dsp:sp modelId="{CF58CF2A-71A1-4223-8D21-6F59677260C3}">
      <dsp:nvSpPr>
        <dsp:cNvPr id="0" name=""/>
        <dsp:cNvSpPr/>
      </dsp:nvSpPr>
      <dsp:spPr>
        <a:xfrm>
          <a:off x="3695457" y="173105"/>
          <a:ext cx="3023555" cy="19199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28E24-91E1-4904-BB15-3A848F099501}">
      <dsp:nvSpPr>
        <dsp:cNvPr id="0" name=""/>
        <dsp:cNvSpPr/>
      </dsp:nvSpPr>
      <dsp:spPr>
        <a:xfrm>
          <a:off x="4031407" y="492259"/>
          <a:ext cx="3023555" cy="1919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The objective of sentiment analysis is to identify the sentiment of a product review as positive or negative. This information can help companies understand the opinions and preferences of their customers, improve their products and services, and make data-driven decisions. </a:t>
          </a:r>
          <a:endParaRPr lang="en-US" sz="1400" kern="1200"/>
        </a:p>
      </dsp:txBody>
      <dsp:txXfrm>
        <a:off x="4087641" y="548493"/>
        <a:ext cx="2911087" cy="1807490"/>
      </dsp:txXfrm>
    </dsp:sp>
    <dsp:sp modelId="{ED95EA83-91C2-4F26-BB80-9F594D35229C}">
      <dsp:nvSpPr>
        <dsp:cNvPr id="0" name=""/>
        <dsp:cNvSpPr/>
      </dsp:nvSpPr>
      <dsp:spPr>
        <a:xfrm>
          <a:off x="7390914" y="173105"/>
          <a:ext cx="3023555" cy="19199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37D12-6A80-4B8B-B10C-05ADEA619A35}">
      <dsp:nvSpPr>
        <dsp:cNvPr id="0" name=""/>
        <dsp:cNvSpPr/>
      </dsp:nvSpPr>
      <dsp:spPr>
        <a:xfrm>
          <a:off x="7726865" y="492259"/>
          <a:ext cx="3023555" cy="19199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Sentiment analysis of product review data is particularly important for e-commerce companies that rely heavily on customer reviews to drive sales, as positive reviews can influence customer behavior and increase revenue.</a:t>
          </a:r>
          <a:endParaRPr lang="en-US" sz="1400" kern="1200"/>
        </a:p>
      </dsp:txBody>
      <dsp:txXfrm>
        <a:off x="7783099" y="548493"/>
        <a:ext cx="2911087" cy="1807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9AFAC-CC65-4D6B-A51E-8136607A80C0}">
      <dsp:nvSpPr>
        <dsp:cNvPr id="0" name=""/>
        <dsp:cNvSpPr/>
      </dsp:nvSpPr>
      <dsp:spPr>
        <a:xfrm>
          <a:off x="4089265" y="388467"/>
          <a:ext cx="1974018" cy="19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1.</a:t>
          </a:r>
          <a:r>
            <a:rPr lang="en-US" sz="1300" b="0" i="0" kern="1200" dirty="0"/>
            <a:t> </a:t>
          </a:r>
          <a:r>
            <a:rPr lang="en-US" sz="1300" b="1" i="0" kern="1200" dirty="0"/>
            <a:t>Preprocessing:</a:t>
          </a:r>
          <a:r>
            <a:rPr lang="en-US" sz="1300" b="0" i="0" kern="1200" dirty="0"/>
            <a:t> The input text data is preprocessed by tokenizing the text and converting it into a sequence of integers using a pre-trained word embedding model. The sequences are padded or truncated to a fixed length.</a:t>
          </a:r>
          <a:endParaRPr lang="en-US" sz="1300" kern="1200" dirty="0"/>
        </a:p>
      </dsp:txBody>
      <dsp:txXfrm>
        <a:off x="4089265" y="388467"/>
        <a:ext cx="1974018" cy="1974018"/>
      </dsp:txXfrm>
    </dsp:sp>
    <dsp:sp modelId="{58D3E236-3941-4BF4-95F8-DE19E3B64939}">
      <dsp:nvSpPr>
        <dsp:cNvPr id="0" name=""/>
        <dsp:cNvSpPr/>
      </dsp:nvSpPr>
      <dsp:spPr>
        <a:xfrm>
          <a:off x="1078675" y="-950"/>
          <a:ext cx="4671685" cy="4671685"/>
        </a:xfrm>
        <a:prstGeom prst="circularArrow">
          <a:avLst>
            <a:gd name="adj1" fmla="val 8240"/>
            <a:gd name="adj2" fmla="val 575372"/>
            <a:gd name="adj3" fmla="val 2967265"/>
            <a:gd name="adj4" fmla="val 49438"/>
            <a:gd name="adj5" fmla="val 9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BC88A-4358-4682-BAFD-2613D7296718}">
      <dsp:nvSpPr>
        <dsp:cNvPr id="0" name=""/>
        <dsp:cNvSpPr/>
      </dsp:nvSpPr>
      <dsp:spPr>
        <a:xfrm>
          <a:off x="2427508" y="3266714"/>
          <a:ext cx="1974018" cy="19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2. </a:t>
          </a:r>
          <a:r>
            <a:rPr lang="en-US" sz="1300" b="1" i="0" kern="1200" dirty="0"/>
            <a:t>Convolutional layer: </a:t>
          </a:r>
          <a:r>
            <a:rPr lang="en-US" sz="1300" b="0" i="0" kern="1200" dirty="0"/>
            <a:t>The first layer in the Co-LSTM model is a 1D convolutional layer with multiple filters. The convolutional layer extracts the features from the input sequences by applying a sliding window of size k to each sequence.</a:t>
          </a:r>
          <a:endParaRPr lang="en-US" sz="1300" kern="1200" dirty="0"/>
        </a:p>
      </dsp:txBody>
      <dsp:txXfrm>
        <a:off x="2427508" y="3266714"/>
        <a:ext cx="1974018" cy="1974018"/>
      </dsp:txXfrm>
    </dsp:sp>
    <dsp:sp modelId="{82FE041C-FB84-44D7-8B5A-06BB91FABC89}">
      <dsp:nvSpPr>
        <dsp:cNvPr id="0" name=""/>
        <dsp:cNvSpPr/>
      </dsp:nvSpPr>
      <dsp:spPr>
        <a:xfrm>
          <a:off x="1078675" y="-950"/>
          <a:ext cx="4671685" cy="4671685"/>
        </a:xfrm>
        <a:prstGeom prst="circularArrow">
          <a:avLst>
            <a:gd name="adj1" fmla="val 8240"/>
            <a:gd name="adj2" fmla="val 575372"/>
            <a:gd name="adj3" fmla="val 10175190"/>
            <a:gd name="adj4" fmla="val 7257363"/>
            <a:gd name="adj5" fmla="val 9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15FB6-177B-434C-8BC7-5801CB648E2A}">
      <dsp:nvSpPr>
        <dsp:cNvPr id="0" name=""/>
        <dsp:cNvSpPr/>
      </dsp:nvSpPr>
      <dsp:spPr>
        <a:xfrm>
          <a:off x="765752" y="388467"/>
          <a:ext cx="1974018" cy="19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3. </a:t>
          </a:r>
          <a:r>
            <a:rPr lang="en-US" sz="1300" b="1" i="0" kern="1200" dirty="0"/>
            <a:t>Pooling layer:</a:t>
          </a:r>
          <a:r>
            <a:rPr lang="en-US" sz="1300" b="0" i="0" kern="1200" dirty="0"/>
            <a:t> The output of the convolutional layer is passed through a max pooling layer, which down samples the feature maps to reduce the dimensionality of the input.</a:t>
          </a:r>
          <a:endParaRPr lang="en-US" sz="1300" kern="1200" dirty="0"/>
        </a:p>
      </dsp:txBody>
      <dsp:txXfrm>
        <a:off x="765752" y="388467"/>
        <a:ext cx="1974018" cy="1974018"/>
      </dsp:txXfrm>
    </dsp:sp>
    <dsp:sp modelId="{2B39A522-9271-47D2-95A7-F262857C2495}">
      <dsp:nvSpPr>
        <dsp:cNvPr id="0" name=""/>
        <dsp:cNvSpPr/>
      </dsp:nvSpPr>
      <dsp:spPr>
        <a:xfrm>
          <a:off x="1078675" y="-950"/>
          <a:ext cx="4671685" cy="4671685"/>
        </a:xfrm>
        <a:prstGeom prst="circularArrow">
          <a:avLst>
            <a:gd name="adj1" fmla="val 8240"/>
            <a:gd name="adj2" fmla="val 575372"/>
            <a:gd name="adj3" fmla="val 16859906"/>
            <a:gd name="adj4" fmla="val 14964722"/>
            <a:gd name="adj5" fmla="val 9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932EA-F432-4FA4-902D-B13C3EAA9866}">
      <dsp:nvSpPr>
        <dsp:cNvPr id="0" name=""/>
        <dsp:cNvSpPr/>
      </dsp:nvSpPr>
      <dsp:spPr>
        <a:xfrm>
          <a:off x="3269870" y="187642"/>
          <a:ext cx="1855845"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4. </a:t>
          </a:r>
          <a:r>
            <a:rPr lang="en-US" sz="1100" b="1" i="0" kern="1200" dirty="0"/>
            <a:t>LSTM layer</a:t>
          </a:r>
          <a:r>
            <a:rPr lang="en-US" sz="1100" b="0" i="0" kern="1200" dirty="0"/>
            <a:t>: The pooled output from the convolutional and pooling layers is then passed through an LSTM layer. The LSTM layer captures the temporal dependencies between the words in the input sequence and generates a fixed-length output vector.</a:t>
          </a:r>
          <a:endParaRPr lang="en-US" sz="1100" kern="1200" dirty="0"/>
        </a:p>
      </dsp:txBody>
      <dsp:txXfrm>
        <a:off x="3269870" y="187642"/>
        <a:ext cx="1855845" cy="1855845"/>
      </dsp:txXfrm>
    </dsp:sp>
    <dsp:sp modelId="{52909862-AF17-411A-8E1D-4513B747183C}">
      <dsp:nvSpPr>
        <dsp:cNvPr id="0" name=""/>
        <dsp:cNvSpPr/>
      </dsp:nvSpPr>
      <dsp:spPr>
        <a:xfrm>
          <a:off x="-433" y="70480"/>
          <a:ext cx="5243310" cy="5243310"/>
        </a:xfrm>
        <a:prstGeom prst="circularArrow">
          <a:avLst>
            <a:gd name="adj1" fmla="val 6902"/>
            <a:gd name="adj2" fmla="val 465342"/>
            <a:gd name="adj3" fmla="val 549458"/>
            <a:gd name="adj4" fmla="val 20585200"/>
            <a:gd name="adj5" fmla="val 805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88C15-74CA-4AA8-9337-ECE3B80C26D9}">
      <dsp:nvSpPr>
        <dsp:cNvPr id="0" name=""/>
        <dsp:cNvSpPr/>
      </dsp:nvSpPr>
      <dsp:spPr>
        <a:xfrm>
          <a:off x="3269870" y="3340784"/>
          <a:ext cx="1855845"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5. </a:t>
          </a:r>
          <a:r>
            <a:rPr lang="en-US" sz="1100" b="1" i="0" kern="1200" dirty="0"/>
            <a:t>Dense layer</a:t>
          </a:r>
          <a:r>
            <a:rPr lang="en-US" sz="1100" b="0" i="0" kern="1200" dirty="0"/>
            <a:t>: The output from the LSTM layer is passed through a dense layer with a SoftMax activation function, which generates a probability distribution over the target sentiment classes.</a:t>
          </a:r>
          <a:endParaRPr lang="en-US" sz="1100" kern="1200" dirty="0"/>
        </a:p>
      </dsp:txBody>
      <dsp:txXfrm>
        <a:off x="3269870" y="3340784"/>
        <a:ext cx="1855845" cy="1855845"/>
      </dsp:txXfrm>
    </dsp:sp>
    <dsp:sp modelId="{A31172F6-DA80-4979-9318-597A62E25C1B}">
      <dsp:nvSpPr>
        <dsp:cNvPr id="0" name=""/>
        <dsp:cNvSpPr/>
      </dsp:nvSpPr>
      <dsp:spPr>
        <a:xfrm>
          <a:off x="-433" y="70480"/>
          <a:ext cx="5243310" cy="5243310"/>
        </a:xfrm>
        <a:prstGeom prst="circularArrow">
          <a:avLst>
            <a:gd name="adj1" fmla="val 6902"/>
            <a:gd name="adj2" fmla="val 465342"/>
            <a:gd name="adj3" fmla="val 5949458"/>
            <a:gd name="adj4" fmla="val 4385200"/>
            <a:gd name="adj5" fmla="val 805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B85DC-F5ED-4917-BE1E-9173EAA15B43}">
      <dsp:nvSpPr>
        <dsp:cNvPr id="0" name=""/>
        <dsp:cNvSpPr/>
      </dsp:nvSpPr>
      <dsp:spPr>
        <a:xfrm>
          <a:off x="116728" y="3340784"/>
          <a:ext cx="1855845"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6. </a:t>
          </a:r>
          <a:r>
            <a:rPr lang="en-US" sz="1100" b="1" i="0" kern="1200" dirty="0"/>
            <a:t>Training</a:t>
          </a:r>
          <a:r>
            <a:rPr lang="en-US" sz="1100" b="0" i="0" kern="1200" dirty="0"/>
            <a:t>: The Co-LSTM model is trained using backpropagation and stochastic gradient descent with the cross-entropy loss function. The model is trained on a labeled dataset of social big data, such as Amazon dataset.</a:t>
          </a:r>
          <a:endParaRPr lang="en-US" sz="1100" kern="1200" dirty="0"/>
        </a:p>
      </dsp:txBody>
      <dsp:txXfrm>
        <a:off x="116728" y="3340784"/>
        <a:ext cx="1855845" cy="1855845"/>
      </dsp:txXfrm>
    </dsp:sp>
    <dsp:sp modelId="{314FFCB2-7DA1-4CCC-8A47-119B7E88666A}">
      <dsp:nvSpPr>
        <dsp:cNvPr id="0" name=""/>
        <dsp:cNvSpPr/>
      </dsp:nvSpPr>
      <dsp:spPr>
        <a:xfrm>
          <a:off x="-433" y="70480"/>
          <a:ext cx="5243310" cy="5243310"/>
        </a:xfrm>
        <a:prstGeom prst="circularArrow">
          <a:avLst>
            <a:gd name="adj1" fmla="val 6902"/>
            <a:gd name="adj2" fmla="val 465342"/>
            <a:gd name="adj3" fmla="val 11349458"/>
            <a:gd name="adj4" fmla="val 9785200"/>
            <a:gd name="adj5" fmla="val 805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C435C-0C32-443C-A3EB-6698CEA9EC3D}">
      <dsp:nvSpPr>
        <dsp:cNvPr id="0" name=""/>
        <dsp:cNvSpPr/>
      </dsp:nvSpPr>
      <dsp:spPr>
        <a:xfrm>
          <a:off x="116728" y="187642"/>
          <a:ext cx="1855845"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7. </a:t>
          </a:r>
          <a:r>
            <a:rPr lang="en-US" sz="1100" b="1" i="0" kern="1200" dirty="0"/>
            <a:t>Evaluation</a:t>
          </a:r>
          <a:r>
            <a:rPr lang="en-US" sz="1100" b="0" i="0" kern="1200" dirty="0"/>
            <a:t>: The performance of the Co-LSTM model is evaluated on a separate test dataset using various evaluation metrics such as accuracy, precision, recall, and F1-score. The results are compared with the baseline models to measure the effectiveness of the Co-LSTM model.</a:t>
          </a:r>
          <a:endParaRPr lang="en-US" sz="1100" kern="1200" dirty="0"/>
        </a:p>
      </dsp:txBody>
      <dsp:txXfrm>
        <a:off x="116728" y="187642"/>
        <a:ext cx="1855845" cy="1855845"/>
      </dsp:txXfrm>
    </dsp:sp>
    <dsp:sp modelId="{079B5D97-264B-40D1-934F-B5FF11AF3664}">
      <dsp:nvSpPr>
        <dsp:cNvPr id="0" name=""/>
        <dsp:cNvSpPr/>
      </dsp:nvSpPr>
      <dsp:spPr>
        <a:xfrm>
          <a:off x="-433" y="70480"/>
          <a:ext cx="5243310" cy="5243310"/>
        </a:xfrm>
        <a:prstGeom prst="circularArrow">
          <a:avLst>
            <a:gd name="adj1" fmla="val 6902"/>
            <a:gd name="adj2" fmla="val 465342"/>
            <a:gd name="adj3" fmla="val 16749458"/>
            <a:gd name="adj4" fmla="val 15185200"/>
            <a:gd name="adj5" fmla="val 805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A7396-24E7-493A-A697-63F9AE2FE93C}">
      <dsp:nvSpPr>
        <dsp:cNvPr id="0" name=""/>
        <dsp:cNvSpPr/>
      </dsp:nvSpPr>
      <dsp:spPr>
        <a:xfrm>
          <a:off x="-5516942" y="-851163"/>
          <a:ext cx="6619559" cy="6619559"/>
        </a:xfrm>
        <a:prstGeom prst="blockArc">
          <a:avLst>
            <a:gd name="adj1" fmla="val 18900000"/>
            <a:gd name="adj2" fmla="val 2700000"/>
            <a:gd name="adj3" fmla="val 326"/>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3FD544-5BA3-4C7C-8EB6-2CC55A8A99FE}">
      <dsp:nvSpPr>
        <dsp:cNvPr id="0" name=""/>
        <dsp:cNvSpPr/>
      </dsp:nvSpPr>
      <dsp:spPr>
        <a:xfrm>
          <a:off x="903910" y="702475"/>
          <a:ext cx="8418906" cy="140475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5024" tIns="40640" rIns="40640" bIns="40640" numCol="1" spcCol="1270" anchor="ctr" anchorCtr="0">
          <a:noAutofit/>
        </a:bodyPr>
        <a:lstStyle/>
        <a:p>
          <a:pPr marL="0" lvl="0" indent="0" algn="just" defTabSz="711200">
            <a:lnSpc>
              <a:spcPct val="90000"/>
            </a:lnSpc>
            <a:spcBef>
              <a:spcPct val="0"/>
            </a:spcBef>
            <a:spcAft>
              <a:spcPct val="35000"/>
            </a:spcAft>
            <a:buNone/>
          </a:pPr>
          <a:r>
            <a:rPr lang="en-US" sz="1600" b="0" i="0" kern="1200" dirty="0">
              <a:solidFill>
                <a:srgbClr val="374151"/>
              </a:solidFill>
              <a:effectLst/>
            </a:rPr>
            <a:t>A CNN model with BERT embedding refers to a convolutional neural network (CNN) architecture that uses pre-trained BERT (Bidirectional Encoder Representations from Transformers) embeddings as input.</a:t>
          </a:r>
          <a:r>
            <a:rPr lang="en-US" sz="1600" kern="1200" dirty="0">
              <a:solidFill>
                <a:srgbClr val="374151"/>
              </a:solidFill>
            </a:rPr>
            <a:t> </a:t>
          </a:r>
          <a:r>
            <a:rPr lang="en-US" sz="1600" b="0" i="0" kern="1200" dirty="0">
              <a:solidFill>
                <a:srgbClr val="374151"/>
              </a:solidFill>
              <a:effectLst/>
            </a:rPr>
            <a:t>In a CNN model with BERT embedding, the pre-trained BERT embeddings are used as input to the convolutional layers of the network. The convolutional layers are then used to extract features from the embeddings, and the output of these layers is passed to a fully connected layer for classification.</a:t>
          </a:r>
          <a:endParaRPr lang="en-US" sz="1600" kern="1200" dirty="0"/>
        </a:p>
      </dsp:txBody>
      <dsp:txXfrm>
        <a:off x="903910" y="702475"/>
        <a:ext cx="8418906" cy="1404754"/>
      </dsp:txXfrm>
    </dsp:sp>
    <dsp:sp modelId="{CA9D13F1-CC24-4721-BC4E-F3F15944D242}">
      <dsp:nvSpPr>
        <dsp:cNvPr id="0" name=""/>
        <dsp:cNvSpPr/>
      </dsp:nvSpPr>
      <dsp:spPr>
        <a:xfrm>
          <a:off x="25938" y="526881"/>
          <a:ext cx="1755943" cy="175594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693234DE-F622-4D10-8A71-5807F6534281}">
      <dsp:nvSpPr>
        <dsp:cNvPr id="0" name=""/>
        <dsp:cNvSpPr/>
      </dsp:nvSpPr>
      <dsp:spPr>
        <a:xfrm>
          <a:off x="903910" y="2810001"/>
          <a:ext cx="8418906" cy="1404754"/>
        </a:xfrm>
        <a:prstGeom prst="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5024" tIns="30480" rIns="30480" bIns="30480" numCol="1" spcCol="1270" anchor="ctr" anchorCtr="0">
          <a:noAutofit/>
        </a:bodyPr>
        <a:lstStyle/>
        <a:p>
          <a:pPr marL="0" lvl="0" indent="0" algn="just" defTabSz="533400">
            <a:lnSpc>
              <a:spcPct val="90000"/>
            </a:lnSpc>
            <a:spcBef>
              <a:spcPct val="0"/>
            </a:spcBef>
            <a:spcAft>
              <a:spcPct val="35000"/>
            </a:spcAft>
            <a:buNone/>
          </a:pPr>
          <a:r>
            <a:rPr lang="en-US" sz="1200" b="0" i="0" kern="1200" dirty="0">
              <a:solidFill>
                <a:srgbClr val="374151"/>
              </a:solidFill>
              <a:effectLst/>
            </a:rPr>
            <a:t>An RNN (Recurrent Neural Network) model with GPT (Generative Pre-trained Transformer) refers to a type of neural network architecture that uses GPT as a pre-trained language model to generate text data. In this architecture, the GPT model is combined with an RNN, which is a type of neural network that is particularly good at modeling sequential data, such as time series or natural language.</a:t>
          </a:r>
        </a:p>
        <a:p>
          <a:pPr marL="0" lvl="0" indent="0" algn="just" defTabSz="533400">
            <a:lnSpc>
              <a:spcPct val="90000"/>
            </a:lnSpc>
            <a:spcBef>
              <a:spcPct val="0"/>
            </a:spcBef>
            <a:spcAft>
              <a:spcPct val="35000"/>
            </a:spcAft>
            <a:buNone/>
          </a:pPr>
          <a:r>
            <a:rPr lang="en-US" sz="1200" b="0" i="0" kern="1200" dirty="0">
              <a:solidFill>
                <a:srgbClr val="374151"/>
              </a:solidFill>
              <a:effectLst/>
            </a:rPr>
            <a:t>The RNN component of the model is typically used to capture dependencies between different words or phrases in the input text. It works by maintaining a "memory" of previous inputs and using this memory to inform predictions about future inputs. When combined with the GPT model, which has been pre-trained on a large corpus of text data, the resulting RNN model can generate text that is both coherent and stylistically consistent with the training data.</a:t>
          </a:r>
        </a:p>
      </dsp:txBody>
      <dsp:txXfrm>
        <a:off x="903910" y="2810001"/>
        <a:ext cx="8418906" cy="1404754"/>
      </dsp:txXfrm>
    </dsp:sp>
    <dsp:sp modelId="{3BF1C7E0-B410-4968-B269-7BBD6BB06BE0}">
      <dsp:nvSpPr>
        <dsp:cNvPr id="0" name=""/>
        <dsp:cNvSpPr/>
      </dsp:nvSpPr>
      <dsp:spPr>
        <a:xfrm>
          <a:off x="25938" y="2634407"/>
          <a:ext cx="1755943" cy="175594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A17C4-BD77-4716-8612-3BF65DF1B3A3}">
      <dsp:nvSpPr>
        <dsp:cNvPr id="0" name=""/>
        <dsp:cNvSpPr/>
      </dsp:nvSpPr>
      <dsp:spPr>
        <a:xfrm>
          <a:off x="3287" y="164061"/>
          <a:ext cx="6727016" cy="5191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Here we read the dataset of reviews and their polarity (positive or negative) from XML files, preprocesses the review text, and then train a text classification model using a pre-trained GPT-2 language model. </a:t>
          </a:r>
          <a:endParaRPr lang="en-US" sz="1600" kern="1200" dirty="0"/>
        </a:p>
        <a:p>
          <a:pPr marL="171450" lvl="1" indent="-171450" algn="l" defTabSz="711200">
            <a:lnSpc>
              <a:spcPct val="90000"/>
            </a:lnSpc>
            <a:spcBef>
              <a:spcPct val="0"/>
            </a:spcBef>
            <a:spcAft>
              <a:spcPct val="15000"/>
            </a:spcAft>
            <a:buChar char="•"/>
          </a:pPr>
          <a:r>
            <a:rPr lang="en-US" sz="1600" kern="1200"/>
            <a:t>Initially we i</a:t>
          </a:r>
          <a:r>
            <a:rPr lang="en-US" sz="1600" b="0" i="0" kern="1200"/>
            <a:t>mport the required libraries and packages.</a:t>
          </a:r>
          <a:endParaRPr lang="en-US" sz="1600" kern="1200"/>
        </a:p>
        <a:p>
          <a:pPr marL="171450" lvl="1" indent="-171450" algn="l" defTabSz="711200">
            <a:lnSpc>
              <a:spcPct val="90000"/>
            </a:lnSpc>
            <a:spcBef>
              <a:spcPct val="0"/>
            </a:spcBef>
            <a:spcAft>
              <a:spcPct val="15000"/>
            </a:spcAft>
            <a:buChar char="•"/>
          </a:pPr>
          <a:r>
            <a:rPr lang="en-US" sz="1600" b="0" i="0" kern="1200" dirty="0"/>
            <a:t>Read the reviews and their polarity from XML files and store them in a list of dictionaries.</a:t>
          </a:r>
          <a:endParaRPr lang="en-US" sz="1600" kern="1200" dirty="0"/>
        </a:p>
        <a:p>
          <a:pPr marL="171450" lvl="1" indent="-171450" algn="l" defTabSz="711200">
            <a:lnSpc>
              <a:spcPct val="90000"/>
            </a:lnSpc>
            <a:spcBef>
              <a:spcPct val="0"/>
            </a:spcBef>
            <a:spcAft>
              <a:spcPct val="15000"/>
            </a:spcAft>
            <a:buChar char="•"/>
          </a:pPr>
          <a:r>
            <a:rPr lang="en-US" sz="1600" b="0" i="0" kern="1200" dirty="0"/>
            <a:t>Split the data into train and test sets.</a:t>
          </a:r>
          <a:endParaRPr lang="en-US" sz="1600" kern="1200" dirty="0"/>
        </a:p>
        <a:p>
          <a:pPr marL="171450" lvl="1" indent="-171450" algn="l" defTabSz="711200">
            <a:lnSpc>
              <a:spcPct val="90000"/>
            </a:lnSpc>
            <a:spcBef>
              <a:spcPct val="0"/>
            </a:spcBef>
            <a:spcAft>
              <a:spcPct val="15000"/>
            </a:spcAft>
            <a:buChar char="•"/>
          </a:pPr>
          <a:r>
            <a:rPr lang="en-US" sz="1600" b="0" i="0" kern="1200" dirty="0"/>
            <a:t>Load a pre-trained GPT-2 model and tokenizer.</a:t>
          </a:r>
          <a:endParaRPr lang="en-US" sz="1600" kern="1200" dirty="0"/>
        </a:p>
        <a:p>
          <a:pPr marL="171450" lvl="1" indent="-171450" algn="l" defTabSz="711200">
            <a:lnSpc>
              <a:spcPct val="90000"/>
            </a:lnSpc>
            <a:spcBef>
              <a:spcPct val="0"/>
            </a:spcBef>
            <a:spcAft>
              <a:spcPct val="15000"/>
            </a:spcAft>
            <a:buChar char="•"/>
          </a:pPr>
          <a:r>
            <a:rPr lang="en-US" sz="1600" b="0" i="0" kern="1200" dirty="0"/>
            <a:t>Tokenize the review texts using the tokenizer and encode the polarity labels using Label Encoder.</a:t>
          </a:r>
          <a:endParaRPr lang="en-US" sz="1600" kern="1200" dirty="0"/>
        </a:p>
        <a:p>
          <a:pPr marL="171450" lvl="1" indent="-171450" algn="l" defTabSz="711200">
            <a:lnSpc>
              <a:spcPct val="90000"/>
            </a:lnSpc>
            <a:spcBef>
              <a:spcPct val="0"/>
            </a:spcBef>
            <a:spcAft>
              <a:spcPct val="15000"/>
            </a:spcAft>
            <a:buChar char="•"/>
          </a:pPr>
          <a:r>
            <a:rPr lang="en-US" sz="1600" b="0" i="0" kern="1200" dirty="0"/>
            <a:t>Pad the encoded sequences to a fixed length and convert the encoded labels to one-hot vectors.</a:t>
          </a:r>
          <a:endParaRPr lang="en-US" sz="1600" kern="1200" dirty="0"/>
        </a:p>
        <a:p>
          <a:pPr marL="171450" lvl="1" indent="-171450" algn="l" defTabSz="711200">
            <a:lnSpc>
              <a:spcPct val="90000"/>
            </a:lnSpc>
            <a:spcBef>
              <a:spcPct val="0"/>
            </a:spcBef>
            <a:spcAft>
              <a:spcPct val="15000"/>
            </a:spcAft>
            <a:buChar char="•"/>
          </a:pPr>
          <a:r>
            <a:rPr lang="en-US" sz="1600" b="0" i="0" kern="1200" dirty="0"/>
            <a:t>Define a deep learning model using the Sequential API of </a:t>
          </a:r>
          <a:r>
            <a:rPr lang="en-US" sz="1600" b="0" i="0" kern="1200" dirty="0" err="1"/>
            <a:t>Keras</a:t>
          </a:r>
          <a:r>
            <a:rPr lang="en-US" sz="1600" b="0" i="0" kern="1200" dirty="0"/>
            <a:t>, consisting of an embedding layer, a convolutional layer, a pooling layer, an LSTM layer, and a dense output layer.</a:t>
          </a:r>
          <a:endParaRPr lang="en-US" sz="1600" kern="1200" dirty="0"/>
        </a:p>
        <a:p>
          <a:pPr marL="171450" lvl="1" indent="-171450" algn="l" defTabSz="711200">
            <a:lnSpc>
              <a:spcPct val="90000"/>
            </a:lnSpc>
            <a:spcBef>
              <a:spcPct val="0"/>
            </a:spcBef>
            <a:spcAft>
              <a:spcPct val="15000"/>
            </a:spcAft>
            <a:buChar char="•"/>
          </a:pPr>
          <a:r>
            <a:rPr lang="en-US" sz="1600" b="0" i="0" kern="1200" dirty="0"/>
            <a:t>Train the model on the training set and monitor its performance on the validation set using checkpoints and early stopping.</a:t>
          </a:r>
          <a:endParaRPr lang="en-US" sz="1600" kern="1200" dirty="0"/>
        </a:p>
        <a:p>
          <a:pPr marL="171450" lvl="1" indent="-171450" algn="l" defTabSz="711200">
            <a:lnSpc>
              <a:spcPct val="90000"/>
            </a:lnSpc>
            <a:spcBef>
              <a:spcPct val="0"/>
            </a:spcBef>
            <a:spcAft>
              <a:spcPct val="15000"/>
            </a:spcAft>
            <a:buChar char="•"/>
          </a:pPr>
          <a:r>
            <a:rPr lang="en-US" sz="1600" b="0" i="0" kern="1200" dirty="0"/>
            <a:t>Evaluate the model on the test set and report its accuracy, precision, recall, and F1-score.</a:t>
          </a:r>
          <a:endParaRPr lang="en-US" sz="1600" kern="1200" dirty="0"/>
        </a:p>
      </dsp:txBody>
      <dsp:txXfrm>
        <a:off x="155334" y="316108"/>
        <a:ext cx="6422922" cy="4887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1BC30-A7E3-4410-8B16-1D7FB1C88823}"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13CEB-39A5-4559-B4BF-0E3507BD01EE}" type="slidenum">
              <a:rPr lang="en-US" smtClean="0"/>
              <a:t>‹#›</a:t>
            </a:fld>
            <a:endParaRPr lang="en-US"/>
          </a:p>
        </p:txBody>
      </p:sp>
    </p:spTree>
    <p:extLst>
      <p:ext uri="{BB962C8B-B14F-4D97-AF65-F5344CB8AC3E}">
        <p14:creationId xmlns:p14="http://schemas.microsoft.com/office/powerpoint/2010/main" val="78488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13CEB-39A5-4559-B4BF-0E3507BD01EE}" type="slidenum">
              <a:rPr lang="en-US" smtClean="0"/>
              <a:t>2</a:t>
            </a:fld>
            <a:endParaRPr lang="en-US"/>
          </a:p>
        </p:txBody>
      </p:sp>
    </p:spTree>
    <p:extLst>
      <p:ext uri="{BB962C8B-B14F-4D97-AF65-F5344CB8AC3E}">
        <p14:creationId xmlns:p14="http://schemas.microsoft.com/office/powerpoint/2010/main" val="216661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image depicts a typical workflow for building a sentiment analysis model using machine learning techniques. The workflow starts with collecting the data, which could be done by scraping data from social media or e-commerce websites, or by using pre-existing datasets.</a:t>
            </a:r>
          </a:p>
          <a:p>
            <a:pPr algn="l"/>
            <a:r>
              <a:rPr lang="en-US" b="0" i="0" dirty="0">
                <a:solidFill>
                  <a:srgbClr val="374151"/>
                </a:solidFill>
                <a:effectLst/>
                <a:latin typeface="Söhne"/>
              </a:rPr>
              <a:t>Next, the data is preprocessed by cleaning and normalizing it, such as removing stop words, stemming or lemmatization, and tokenization.</a:t>
            </a:r>
          </a:p>
          <a:p>
            <a:pPr algn="l"/>
            <a:r>
              <a:rPr lang="en-US" b="0" i="0" dirty="0">
                <a:solidFill>
                  <a:srgbClr val="374151"/>
                </a:solidFill>
                <a:effectLst/>
                <a:latin typeface="Söhne"/>
              </a:rPr>
              <a:t>After preprocessing, the data is split into training and testing sets, with the training set being used to train the model and the testing set used to evaluate its performance.</a:t>
            </a:r>
          </a:p>
          <a:p>
            <a:pPr algn="l"/>
            <a:r>
              <a:rPr lang="en-US" b="0" i="0" dirty="0">
                <a:solidFill>
                  <a:srgbClr val="374151"/>
                </a:solidFill>
                <a:effectLst/>
                <a:latin typeface="Söhne"/>
              </a:rPr>
              <a:t>Several machine learning models can be used for sentiment analysis, including Naive Bayes, Support Vector Machines (SVM), Decision Trees, and Neural Networks. The models are trained on the training data and tuned to improve their performance using techniques like hyperparameter tuning and cross-validation.</a:t>
            </a:r>
          </a:p>
          <a:p>
            <a:pPr algn="l"/>
            <a:r>
              <a:rPr lang="en-US" b="0" i="0" dirty="0">
                <a:solidFill>
                  <a:srgbClr val="374151"/>
                </a:solidFill>
                <a:effectLst/>
                <a:latin typeface="Söhne"/>
              </a:rPr>
              <a:t>Finally, the trained model is deployed in production and integrated into the application, where it can be used to classify the sentiment of new data, such as product reviews or social media posts. The output can be positive, negative or neutral, which can then be used to derive insights for decision-making purposes.</a:t>
            </a:r>
          </a:p>
          <a:p>
            <a:endParaRPr lang="en-US" dirty="0"/>
          </a:p>
        </p:txBody>
      </p:sp>
      <p:sp>
        <p:nvSpPr>
          <p:cNvPr id="4" name="Slide Number Placeholder 3"/>
          <p:cNvSpPr>
            <a:spLocks noGrp="1"/>
          </p:cNvSpPr>
          <p:nvPr>
            <p:ph type="sldNum" sz="quarter" idx="5"/>
          </p:nvPr>
        </p:nvSpPr>
        <p:spPr/>
        <p:txBody>
          <a:bodyPr/>
          <a:lstStyle/>
          <a:p>
            <a:fld id="{D4313CEB-39A5-4559-B4BF-0E3507BD01EE}" type="slidenum">
              <a:rPr lang="en-US" smtClean="0"/>
              <a:t>3</a:t>
            </a:fld>
            <a:endParaRPr lang="en-US"/>
          </a:p>
        </p:txBody>
      </p:sp>
    </p:spTree>
    <p:extLst>
      <p:ext uri="{BB962C8B-B14F-4D97-AF65-F5344CB8AC3E}">
        <p14:creationId xmlns:p14="http://schemas.microsoft.com/office/powerpoint/2010/main" val="71281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13CEB-39A5-4559-B4BF-0E3507BD01EE}" type="slidenum">
              <a:rPr lang="en-US" smtClean="0"/>
              <a:t>5</a:t>
            </a:fld>
            <a:endParaRPr lang="en-US"/>
          </a:p>
        </p:txBody>
      </p:sp>
    </p:spTree>
    <p:extLst>
      <p:ext uri="{BB962C8B-B14F-4D97-AF65-F5344CB8AC3E}">
        <p14:creationId xmlns:p14="http://schemas.microsoft.com/office/powerpoint/2010/main" val="181843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13CEB-39A5-4559-B4BF-0E3507BD01EE}" type="slidenum">
              <a:rPr lang="en-US" smtClean="0"/>
              <a:t>18</a:t>
            </a:fld>
            <a:endParaRPr lang="en-US"/>
          </a:p>
        </p:txBody>
      </p:sp>
    </p:spTree>
    <p:extLst>
      <p:ext uri="{BB962C8B-B14F-4D97-AF65-F5344CB8AC3E}">
        <p14:creationId xmlns:p14="http://schemas.microsoft.com/office/powerpoint/2010/main" val="101934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F21-7412-F271-4018-BD635E25D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AB300-34C3-9EB3-2905-A02C6D036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78233-0445-34F5-5FCD-3BAD1450E1C9}"/>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30AEA1FC-8B52-B1FF-6DC9-0F8D0D53E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62D55-AE3B-A469-660F-918FFAA65034}"/>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180388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549C-2B33-6153-8AC4-334BFB2A0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023862-2A43-1453-4776-BAB3C39C6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49044-CF4C-E809-9EC9-D116BF13F50D}"/>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7EC5AA3F-DE90-4790-42B7-A8266A11B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B3FDB-1351-FCD2-B19F-43E3481ABB49}"/>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190973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D8C59-E7E2-8579-F537-9170754D9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EADCC-E74D-A91C-00BE-235B00AAA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BFBE9-30FB-F7B6-C088-6FCA7BAA3C00}"/>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66F697D8-46C2-7A70-248E-31F416312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1701E-2383-901C-BE3A-EABE8A49D5DE}"/>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223251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A37F-0874-7469-DC5A-56888492B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B6457-5FC5-65BA-7AFE-494E52D4F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9C92C-054F-3FC1-8481-D31C470F59BE}"/>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3D1D93BA-9151-E914-54A9-BBB2572FE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F47FF-5FF9-3FE9-17AE-B916DEC5F7E3}"/>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113752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C106-D75C-D555-33B9-45E08AA50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2D9BC-542D-F62B-B72C-D6518F267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6BEFF-DF36-47BB-D515-AB179ECC49B6}"/>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52D2844C-7283-27C7-FBC4-0315471D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58CB-1FCF-21A4-A35B-46FE180955CC}"/>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329146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84FC-6D87-59D9-96FE-E6993BEC2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14D1F-FC05-833A-43D2-7DFEA3219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AF63DD-83C9-71DE-FB13-63A7E61BC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9937FE-E0E2-CAC3-9E4F-5E763C1351F1}"/>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6" name="Footer Placeholder 5">
            <a:extLst>
              <a:ext uri="{FF2B5EF4-FFF2-40B4-BE49-F238E27FC236}">
                <a16:creationId xmlns:a16="http://schemas.microsoft.com/office/drawing/2014/main" id="{880A3884-3F09-D3D8-C8CC-4A4406A7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92499-C548-640C-84EC-1CCA76A9F869}"/>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399484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A15C-AF22-8CB6-1220-487278D05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63621B-1D7E-7740-730A-520C21706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56995-97BA-18A6-B824-46ABF2E30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E23CA-94B1-8335-811F-54E851DA2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4D719-5174-FF10-450C-730C307EA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0CA4D-D753-B70A-8315-2FB0E1D6D5CE}"/>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8" name="Footer Placeholder 7">
            <a:extLst>
              <a:ext uri="{FF2B5EF4-FFF2-40B4-BE49-F238E27FC236}">
                <a16:creationId xmlns:a16="http://schemas.microsoft.com/office/drawing/2014/main" id="{67658E3B-3145-1701-7B5B-E8137DEFCA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B2C78-D6BF-97D4-EFD0-9AA34FBA9EDD}"/>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297334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80F-4E37-3188-226B-EEA03CBA53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9FC76-E902-7908-68FF-B02136D5B64E}"/>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4" name="Footer Placeholder 3">
            <a:extLst>
              <a:ext uri="{FF2B5EF4-FFF2-40B4-BE49-F238E27FC236}">
                <a16:creationId xmlns:a16="http://schemas.microsoft.com/office/drawing/2014/main" id="{0CCE2F9E-FFC6-F07D-488B-5490149F31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033AD4-DC1F-87A4-41A0-046E68D2E371}"/>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5274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9F66B-CA7C-9C68-62B8-6FF7EA819BF3}"/>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3" name="Footer Placeholder 2">
            <a:extLst>
              <a:ext uri="{FF2B5EF4-FFF2-40B4-BE49-F238E27FC236}">
                <a16:creationId xmlns:a16="http://schemas.microsoft.com/office/drawing/2014/main" id="{2FD82367-284C-F3B3-0B34-E0FB7913F6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4D3ED-C724-5115-0263-44F630AC6EF8}"/>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3919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C24-BD70-8AE6-3014-6F39F776E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F03CC3-1539-58C3-6A6B-700E094B2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BBEA2-0349-7206-2536-3A6B830A8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60316-7F4F-A766-AE19-FDB67E48B7C4}"/>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6" name="Footer Placeholder 5">
            <a:extLst>
              <a:ext uri="{FF2B5EF4-FFF2-40B4-BE49-F238E27FC236}">
                <a16:creationId xmlns:a16="http://schemas.microsoft.com/office/drawing/2014/main" id="{69219819-AD5E-8BB7-FD25-3932D1999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9F8F9-A5C4-C1F0-5867-490101A5D65E}"/>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86482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A3B9-84C2-7B06-D07F-760D53790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F3EAD8-C253-A1BA-917C-8CFED52C5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A646C-7BCA-2E1A-23E5-945A2C102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C1983-8E5C-ACBB-11A3-A3D497734766}"/>
              </a:ext>
            </a:extLst>
          </p:cNvPr>
          <p:cNvSpPr>
            <a:spLocks noGrp="1"/>
          </p:cNvSpPr>
          <p:nvPr>
            <p:ph type="dt" sz="half" idx="10"/>
          </p:nvPr>
        </p:nvSpPr>
        <p:spPr/>
        <p:txBody>
          <a:bodyPr/>
          <a:lstStyle/>
          <a:p>
            <a:fld id="{FB7BF954-3E58-4235-838D-31ED12E71DE9}" type="datetimeFigureOut">
              <a:rPr lang="en-US" smtClean="0"/>
              <a:t>5/5/2023</a:t>
            </a:fld>
            <a:endParaRPr lang="en-US"/>
          </a:p>
        </p:txBody>
      </p:sp>
      <p:sp>
        <p:nvSpPr>
          <p:cNvPr id="6" name="Footer Placeholder 5">
            <a:extLst>
              <a:ext uri="{FF2B5EF4-FFF2-40B4-BE49-F238E27FC236}">
                <a16:creationId xmlns:a16="http://schemas.microsoft.com/office/drawing/2014/main" id="{2F3CAA32-0BE8-BB02-9B4C-462B18089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FC67C-546E-E83D-A9E3-A05B51D967B4}"/>
              </a:ext>
            </a:extLst>
          </p:cNvPr>
          <p:cNvSpPr>
            <a:spLocks noGrp="1"/>
          </p:cNvSpPr>
          <p:nvPr>
            <p:ph type="sldNum" sz="quarter" idx="12"/>
          </p:nvPr>
        </p:nvSpPr>
        <p:spPr/>
        <p:txBody>
          <a:bodyPr/>
          <a:lstStyle/>
          <a:p>
            <a:fld id="{D36C824C-9049-494B-95FC-54C486A7BF47}" type="slidenum">
              <a:rPr lang="en-US" smtClean="0"/>
              <a:t>‹#›</a:t>
            </a:fld>
            <a:endParaRPr lang="en-US"/>
          </a:p>
        </p:txBody>
      </p:sp>
    </p:spTree>
    <p:extLst>
      <p:ext uri="{BB962C8B-B14F-4D97-AF65-F5344CB8AC3E}">
        <p14:creationId xmlns:p14="http://schemas.microsoft.com/office/powerpoint/2010/main" val="58378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40E96-8FE9-A5EC-6BA1-E3C7D8EC1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BC35D-B875-8EF3-83A2-EA5A58426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53DDB-FFAF-9D04-BEE5-3FE2C191E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BF954-3E58-4235-838D-31ED12E71DE9}" type="datetimeFigureOut">
              <a:rPr lang="en-US" smtClean="0"/>
              <a:t>5/5/2023</a:t>
            </a:fld>
            <a:endParaRPr lang="en-US"/>
          </a:p>
        </p:txBody>
      </p:sp>
      <p:sp>
        <p:nvSpPr>
          <p:cNvPr id="5" name="Footer Placeholder 4">
            <a:extLst>
              <a:ext uri="{FF2B5EF4-FFF2-40B4-BE49-F238E27FC236}">
                <a16:creationId xmlns:a16="http://schemas.microsoft.com/office/drawing/2014/main" id="{E92D37D1-D607-65CA-0E2B-3D1FDD57E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7B06BA-B573-EFDB-981C-625A05734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C824C-9049-494B-95FC-54C486A7BF47}" type="slidenum">
              <a:rPr lang="en-US" smtClean="0"/>
              <a:t>‹#›</a:t>
            </a:fld>
            <a:endParaRPr lang="en-US"/>
          </a:p>
        </p:txBody>
      </p:sp>
    </p:spTree>
    <p:extLst>
      <p:ext uri="{BB962C8B-B14F-4D97-AF65-F5344CB8AC3E}">
        <p14:creationId xmlns:p14="http://schemas.microsoft.com/office/powerpoint/2010/main" val="30494192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abs/pii/S0306457320309286#bib00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jhu.edu/~mdredze/datasets/senti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C858-D03C-83B9-BB45-E7AD649F345D}"/>
              </a:ext>
            </a:extLst>
          </p:cNvPr>
          <p:cNvSpPr>
            <a:spLocks noGrp="1"/>
          </p:cNvSpPr>
          <p:nvPr>
            <p:ph type="ctrTitle"/>
          </p:nvPr>
        </p:nvSpPr>
        <p:spPr>
          <a:xfrm>
            <a:off x="1430694" y="282608"/>
            <a:ext cx="9144000" cy="1630168"/>
          </a:xfrm>
        </p:spPr>
        <p:txBody>
          <a:bodyPr>
            <a:noAutofit/>
          </a:bodyPr>
          <a:lstStyle/>
          <a:p>
            <a:r>
              <a:rPr lang="en-US" sz="3600" b="1" dirty="0"/>
              <a:t>CSC 215-01 Artificial Intelligence</a:t>
            </a:r>
            <a:br>
              <a:rPr lang="en-US" sz="3600" b="1" dirty="0"/>
            </a:br>
            <a:r>
              <a:rPr lang="en-US" sz="3600" b="1" dirty="0"/>
              <a:t>Final Project (Type A) : Sentiment analysis of product review data</a:t>
            </a:r>
          </a:p>
        </p:txBody>
      </p:sp>
      <p:sp>
        <p:nvSpPr>
          <p:cNvPr id="4" name="TextBox 3">
            <a:extLst>
              <a:ext uri="{FF2B5EF4-FFF2-40B4-BE49-F238E27FC236}">
                <a16:creationId xmlns:a16="http://schemas.microsoft.com/office/drawing/2014/main" id="{F7B1D7D7-CBBA-DEA6-7201-B1A2EC165AA7}"/>
              </a:ext>
            </a:extLst>
          </p:cNvPr>
          <p:cNvSpPr txBox="1"/>
          <p:nvPr/>
        </p:nvSpPr>
        <p:spPr>
          <a:xfrm>
            <a:off x="3996612" y="4688656"/>
            <a:ext cx="4198775" cy="1754326"/>
          </a:xfrm>
          <a:prstGeom prst="rect">
            <a:avLst/>
          </a:prstGeom>
          <a:noFill/>
        </p:spPr>
        <p:txBody>
          <a:bodyPr wrap="square" rtlCol="0">
            <a:spAutoFit/>
          </a:bodyPr>
          <a:lstStyle/>
          <a:p>
            <a:pPr algn="ctr"/>
            <a:r>
              <a:rPr lang="en-US" dirty="0"/>
              <a:t>Meghana Rao Kanneganti, 302804645</a:t>
            </a:r>
          </a:p>
          <a:p>
            <a:pPr algn="ctr"/>
            <a:r>
              <a:rPr lang="en-US" dirty="0"/>
              <a:t>Nikitha Mandhana, 303315350</a:t>
            </a:r>
          </a:p>
          <a:p>
            <a:pPr algn="ctr"/>
            <a:r>
              <a:rPr lang="en-US" sz="1800" dirty="0"/>
              <a:t>California State University, Sacramento</a:t>
            </a:r>
          </a:p>
          <a:p>
            <a:pPr algn="ctr"/>
            <a:r>
              <a:rPr lang="en-US" sz="1800" dirty="0"/>
              <a:t>Department of Computer Science</a:t>
            </a:r>
            <a:endParaRPr lang="en-US" dirty="0"/>
          </a:p>
          <a:p>
            <a:pPr algn="ctr"/>
            <a:endParaRPr lang="en-US" dirty="0"/>
          </a:p>
          <a:p>
            <a:pPr algn="ctr"/>
            <a:r>
              <a:rPr lang="en-US" dirty="0"/>
              <a:t>1</a:t>
            </a:r>
            <a:r>
              <a:rPr lang="en-US" baseline="30000" dirty="0"/>
              <a:t>st</a:t>
            </a:r>
            <a:r>
              <a:rPr lang="en-US" dirty="0"/>
              <a:t> May 2023</a:t>
            </a:r>
          </a:p>
        </p:txBody>
      </p:sp>
      <p:pic>
        <p:nvPicPr>
          <p:cNvPr id="1026" name="Picture 2">
            <a:extLst>
              <a:ext uri="{FF2B5EF4-FFF2-40B4-BE49-F238E27FC236}">
                <a16:creationId xmlns:a16="http://schemas.microsoft.com/office/drawing/2014/main" id="{4108B505-A7B9-11B9-2771-2256A3A08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414" y="2169344"/>
            <a:ext cx="23145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75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Results of Co-LSTM Model with Bert</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grpSp>
        <p:nvGrpSpPr>
          <p:cNvPr id="36" name="Group 35">
            <a:extLst>
              <a:ext uri="{FF2B5EF4-FFF2-40B4-BE49-F238E27FC236}">
                <a16:creationId xmlns:a16="http://schemas.microsoft.com/office/drawing/2014/main" id="{F3B96AA0-ACCB-241D-DB1C-727F6C021D90}"/>
              </a:ext>
            </a:extLst>
          </p:cNvPr>
          <p:cNvGrpSpPr/>
          <p:nvPr/>
        </p:nvGrpSpPr>
        <p:grpSpPr>
          <a:xfrm>
            <a:off x="1778716" y="1142206"/>
            <a:ext cx="3762641" cy="2513822"/>
            <a:chOff x="4105723" y="1184988"/>
            <a:chExt cx="4077053" cy="2719872"/>
          </a:xfrm>
        </p:grpSpPr>
        <p:pic>
          <p:nvPicPr>
            <p:cNvPr id="11" name="Picture 10">
              <a:extLst>
                <a:ext uri="{FF2B5EF4-FFF2-40B4-BE49-F238E27FC236}">
                  <a16:creationId xmlns:a16="http://schemas.microsoft.com/office/drawing/2014/main" id="{25DCBF02-959C-A057-0A63-B1CFC8DF7CF5}"/>
                </a:ext>
              </a:extLst>
            </p:cNvPr>
            <p:cNvPicPr>
              <a:picLocks noChangeAspect="1"/>
            </p:cNvPicPr>
            <p:nvPr/>
          </p:nvPicPr>
          <p:blipFill>
            <a:blip r:embed="rId2"/>
            <a:stretch>
              <a:fillRect/>
            </a:stretch>
          </p:blipFill>
          <p:spPr>
            <a:xfrm>
              <a:off x="4105723" y="1278178"/>
              <a:ext cx="4077053" cy="1806097"/>
            </a:xfrm>
            <a:prstGeom prst="rect">
              <a:avLst/>
            </a:prstGeom>
          </p:spPr>
        </p:pic>
        <p:sp>
          <p:nvSpPr>
            <p:cNvPr id="15" name="TextBox 14">
              <a:extLst>
                <a:ext uri="{FF2B5EF4-FFF2-40B4-BE49-F238E27FC236}">
                  <a16:creationId xmlns:a16="http://schemas.microsoft.com/office/drawing/2014/main" id="{2C9676D5-3703-D6AA-1470-2EE42281677E}"/>
                </a:ext>
              </a:extLst>
            </p:cNvPr>
            <p:cNvSpPr txBox="1"/>
            <p:nvPr/>
          </p:nvSpPr>
          <p:spPr>
            <a:xfrm>
              <a:off x="4374542" y="3166196"/>
              <a:ext cx="3433987" cy="738664"/>
            </a:xfrm>
            <a:prstGeom prst="rect">
              <a:avLst/>
            </a:prstGeom>
            <a:noFill/>
          </p:spPr>
          <p:txBody>
            <a:bodyPr wrap="square" rtlCol="0">
              <a:spAutoFit/>
            </a:bodyPr>
            <a:lstStyle/>
            <a:p>
              <a:pPr algn="ctr"/>
              <a:r>
                <a:rPr lang="en-US" sz="1200" b="0" i="0" dirty="0">
                  <a:solidFill>
                    <a:srgbClr val="212121"/>
                  </a:solidFill>
                  <a:effectLst/>
                </a:rPr>
                <a:t>Optimizer used: </a:t>
              </a:r>
              <a:r>
                <a:rPr lang="en-US" sz="1200" b="0" i="0" dirty="0" err="1">
                  <a:solidFill>
                    <a:srgbClr val="212121"/>
                  </a:solidFill>
                  <a:effectLst/>
                </a:rPr>
                <a:t>Sgd</a:t>
              </a:r>
              <a:endParaRPr lang="en-US" sz="1200" b="0" i="0" dirty="0">
                <a:solidFill>
                  <a:srgbClr val="212121"/>
                </a:solidFill>
                <a:effectLst/>
              </a:endParaRPr>
            </a:p>
            <a:p>
              <a:pPr algn="ctr"/>
              <a:r>
                <a:rPr lang="en-US" sz="1200" b="0" i="0" dirty="0">
                  <a:solidFill>
                    <a:srgbClr val="212121"/>
                  </a:solidFill>
                  <a:effectLst/>
                </a:rPr>
                <a:t>Activation Function used : </a:t>
              </a:r>
              <a:r>
                <a:rPr lang="en-US" sz="1200" dirty="0" err="1">
                  <a:solidFill>
                    <a:srgbClr val="212121"/>
                  </a:solidFill>
                </a:rPr>
                <a:t>Relu</a:t>
              </a:r>
              <a:endParaRPr lang="en-US" sz="1200" b="0" i="0" dirty="0">
                <a:solidFill>
                  <a:srgbClr val="212121"/>
                </a:solidFill>
                <a:effectLst/>
              </a:endParaRPr>
            </a:p>
            <a:p>
              <a:pPr algn="ctr"/>
              <a:endParaRPr lang="en-US" dirty="0"/>
            </a:p>
          </p:txBody>
        </p:sp>
        <p:sp>
          <p:nvSpPr>
            <p:cNvPr id="30" name="Rectangle 29">
              <a:extLst>
                <a:ext uri="{FF2B5EF4-FFF2-40B4-BE49-F238E27FC236}">
                  <a16:creationId xmlns:a16="http://schemas.microsoft.com/office/drawing/2014/main" id="{E4398566-D838-C77D-7872-0976F9989060}"/>
                </a:ext>
              </a:extLst>
            </p:cNvPr>
            <p:cNvSpPr/>
            <p:nvPr/>
          </p:nvSpPr>
          <p:spPr>
            <a:xfrm>
              <a:off x="4105723" y="1184988"/>
              <a:ext cx="3868588" cy="2651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9B2A843D-067D-0470-D1F3-ADAC21AE010B}"/>
              </a:ext>
            </a:extLst>
          </p:cNvPr>
          <p:cNvGrpSpPr/>
          <p:nvPr/>
        </p:nvGrpSpPr>
        <p:grpSpPr>
          <a:xfrm>
            <a:off x="6090519" y="1163260"/>
            <a:ext cx="3926873" cy="2405746"/>
            <a:chOff x="7974311" y="1184988"/>
            <a:chExt cx="4016088" cy="2651382"/>
          </a:xfrm>
        </p:grpSpPr>
        <p:pic>
          <p:nvPicPr>
            <p:cNvPr id="13" name="Picture 12">
              <a:extLst>
                <a:ext uri="{FF2B5EF4-FFF2-40B4-BE49-F238E27FC236}">
                  <a16:creationId xmlns:a16="http://schemas.microsoft.com/office/drawing/2014/main" id="{508E5AEB-994A-5538-F6D2-711E368E4F45}"/>
                </a:ext>
              </a:extLst>
            </p:cNvPr>
            <p:cNvPicPr>
              <a:picLocks noChangeAspect="1"/>
            </p:cNvPicPr>
            <p:nvPr/>
          </p:nvPicPr>
          <p:blipFill>
            <a:blip r:embed="rId3"/>
            <a:stretch>
              <a:fillRect/>
            </a:stretch>
          </p:blipFill>
          <p:spPr>
            <a:xfrm>
              <a:off x="7974311" y="1254897"/>
              <a:ext cx="4016088" cy="1760373"/>
            </a:xfrm>
            <a:prstGeom prst="rect">
              <a:avLst/>
            </a:prstGeom>
          </p:spPr>
        </p:pic>
        <p:sp>
          <p:nvSpPr>
            <p:cNvPr id="16" name="TextBox 15">
              <a:extLst>
                <a:ext uri="{FF2B5EF4-FFF2-40B4-BE49-F238E27FC236}">
                  <a16:creationId xmlns:a16="http://schemas.microsoft.com/office/drawing/2014/main" id="{8A1BDC30-3DFB-2948-C083-99ECDBD82DDF}"/>
                </a:ext>
              </a:extLst>
            </p:cNvPr>
            <p:cNvSpPr txBox="1"/>
            <p:nvPr/>
          </p:nvSpPr>
          <p:spPr>
            <a:xfrm>
              <a:off x="8419562" y="3097706"/>
              <a:ext cx="3433987" cy="738664"/>
            </a:xfrm>
            <a:prstGeom prst="rect">
              <a:avLst/>
            </a:prstGeom>
            <a:noFill/>
          </p:spPr>
          <p:txBody>
            <a:bodyPr wrap="square" rtlCol="0">
              <a:spAutoFit/>
            </a:bodyPr>
            <a:lstStyle/>
            <a:p>
              <a:pPr algn="ctr"/>
              <a:r>
                <a:rPr lang="en-US" sz="1200" b="0" i="0" dirty="0">
                  <a:solidFill>
                    <a:srgbClr val="212121"/>
                  </a:solidFill>
                  <a:effectLst/>
                </a:rPr>
                <a:t>Optimizer used: Adam</a:t>
              </a:r>
            </a:p>
            <a:p>
              <a:pPr algn="ctr"/>
              <a:r>
                <a:rPr lang="en-US" sz="1200" b="0" i="0" dirty="0">
                  <a:solidFill>
                    <a:srgbClr val="212121"/>
                  </a:solidFill>
                  <a:effectLst/>
                </a:rPr>
                <a:t>Activation Function used : Sigmoid</a:t>
              </a:r>
            </a:p>
            <a:p>
              <a:pPr algn="ctr"/>
              <a:endParaRPr lang="en-US" dirty="0"/>
            </a:p>
          </p:txBody>
        </p:sp>
        <p:sp>
          <p:nvSpPr>
            <p:cNvPr id="31" name="Rectangle 30">
              <a:extLst>
                <a:ext uri="{FF2B5EF4-FFF2-40B4-BE49-F238E27FC236}">
                  <a16:creationId xmlns:a16="http://schemas.microsoft.com/office/drawing/2014/main" id="{F9E078EF-97D8-230A-174B-5906F7834797}"/>
                </a:ext>
              </a:extLst>
            </p:cNvPr>
            <p:cNvSpPr/>
            <p:nvPr/>
          </p:nvSpPr>
          <p:spPr>
            <a:xfrm>
              <a:off x="8063526" y="1184988"/>
              <a:ext cx="3926873" cy="2651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CA0666D-03B1-9A42-906E-AC2B2D331A76}"/>
              </a:ext>
            </a:extLst>
          </p:cNvPr>
          <p:cNvGrpSpPr/>
          <p:nvPr/>
        </p:nvGrpSpPr>
        <p:grpSpPr>
          <a:xfrm>
            <a:off x="295403" y="3961726"/>
            <a:ext cx="3808376" cy="2318100"/>
            <a:chOff x="89634" y="4129353"/>
            <a:chExt cx="4141541" cy="2801712"/>
          </a:xfrm>
        </p:grpSpPr>
        <p:pic>
          <p:nvPicPr>
            <p:cNvPr id="19" name="Picture 18">
              <a:extLst>
                <a:ext uri="{FF2B5EF4-FFF2-40B4-BE49-F238E27FC236}">
                  <a16:creationId xmlns:a16="http://schemas.microsoft.com/office/drawing/2014/main" id="{419826DC-E222-3A37-181C-EE2B1B9339B8}"/>
                </a:ext>
              </a:extLst>
            </p:cNvPr>
            <p:cNvPicPr>
              <a:picLocks noChangeAspect="1"/>
            </p:cNvPicPr>
            <p:nvPr/>
          </p:nvPicPr>
          <p:blipFill>
            <a:blip r:embed="rId4"/>
            <a:stretch>
              <a:fillRect/>
            </a:stretch>
          </p:blipFill>
          <p:spPr>
            <a:xfrm>
              <a:off x="154122" y="4273070"/>
              <a:ext cx="4077053" cy="1775614"/>
            </a:xfrm>
            <a:prstGeom prst="rect">
              <a:avLst/>
            </a:prstGeom>
          </p:spPr>
        </p:pic>
        <p:sp>
          <p:nvSpPr>
            <p:cNvPr id="20" name="TextBox 19">
              <a:extLst>
                <a:ext uri="{FF2B5EF4-FFF2-40B4-BE49-F238E27FC236}">
                  <a16:creationId xmlns:a16="http://schemas.microsoft.com/office/drawing/2014/main" id="{9128E4A9-B6C4-B9CE-14D9-2FC943B55E62}"/>
                </a:ext>
              </a:extLst>
            </p:cNvPr>
            <p:cNvSpPr txBox="1"/>
            <p:nvPr/>
          </p:nvSpPr>
          <p:spPr>
            <a:xfrm>
              <a:off x="314626" y="6192401"/>
              <a:ext cx="3433987" cy="738664"/>
            </a:xfrm>
            <a:prstGeom prst="rect">
              <a:avLst/>
            </a:prstGeom>
            <a:noFill/>
          </p:spPr>
          <p:txBody>
            <a:bodyPr wrap="square" rtlCol="0">
              <a:spAutoFit/>
            </a:bodyPr>
            <a:lstStyle/>
            <a:p>
              <a:pPr algn="ctr"/>
              <a:r>
                <a:rPr lang="en-US" sz="1200" b="0" i="0" dirty="0">
                  <a:solidFill>
                    <a:srgbClr val="212121"/>
                  </a:solidFill>
                  <a:effectLst/>
                </a:rPr>
                <a:t>Optimizer used: </a:t>
              </a:r>
              <a:r>
                <a:rPr lang="en-US" sz="1200" b="0" i="0" dirty="0" err="1">
                  <a:solidFill>
                    <a:srgbClr val="212121"/>
                  </a:solidFill>
                  <a:effectLst/>
                </a:rPr>
                <a:t>Sgd</a:t>
              </a:r>
              <a:endParaRPr lang="en-US" sz="1200" b="0" i="0" dirty="0">
                <a:solidFill>
                  <a:srgbClr val="212121"/>
                </a:solidFill>
                <a:effectLst/>
              </a:endParaRPr>
            </a:p>
            <a:p>
              <a:pPr algn="ctr"/>
              <a:r>
                <a:rPr lang="en-US" sz="1200" b="0" i="0" dirty="0">
                  <a:solidFill>
                    <a:srgbClr val="212121"/>
                  </a:solidFill>
                  <a:effectLst/>
                </a:rPr>
                <a:t>Activation Function used : Sigmoid</a:t>
              </a:r>
            </a:p>
            <a:p>
              <a:pPr algn="ctr"/>
              <a:endParaRPr lang="en-US" dirty="0"/>
            </a:p>
          </p:txBody>
        </p:sp>
        <p:sp>
          <p:nvSpPr>
            <p:cNvPr id="32" name="Rectangle 31">
              <a:extLst>
                <a:ext uri="{FF2B5EF4-FFF2-40B4-BE49-F238E27FC236}">
                  <a16:creationId xmlns:a16="http://schemas.microsoft.com/office/drawing/2014/main" id="{10C1F31C-D64A-2CBB-7D54-4FCA4600C27D}"/>
                </a:ext>
              </a:extLst>
            </p:cNvPr>
            <p:cNvSpPr/>
            <p:nvPr/>
          </p:nvSpPr>
          <p:spPr>
            <a:xfrm>
              <a:off x="89634" y="4129353"/>
              <a:ext cx="3928441" cy="2513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FA94E49-290A-61FA-E75B-812F67745F10}"/>
              </a:ext>
            </a:extLst>
          </p:cNvPr>
          <p:cNvGrpSpPr/>
          <p:nvPr/>
        </p:nvGrpSpPr>
        <p:grpSpPr>
          <a:xfrm>
            <a:off x="4170841" y="3961726"/>
            <a:ext cx="4084674" cy="2318100"/>
            <a:chOff x="4089253" y="4129353"/>
            <a:chExt cx="4084674" cy="2762660"/>
          </a:xfrm>
        </p:grpSpPr>
        <p:pic>
          <p:nvPicPr>
            <p:cNvPr id="22" name="Picture 21">
              <a:extLst>
                <a:ext uri="{FF2B5EF4-FFF2-40B4-BE49-F238E27FC236}">
                  <a16:creationId xmlns:a16="http://schemas.microsoft.com/office/drawing/2014/main" id="{14DE1E97-4A07-AECD-DF4E-D6CD2EB747C0}"/>
                </a:ext>
              </a:extLst>
            </p:cNvPr>
            <p:cNvPicPr>
              <a:picLocks noChangeAspect="1"/>
            </p:cNvPicPr>
            <p:nvPr/>
          </p:nvPicPr>
          <p:blipFill>
            <a:blip r:embed="rId5"/>
            <a:stretch>
              <a:fillRect/>
            </a:stretch>
          </p:blipFill>
          <p:spPr>
            <a:xfrm>
              <a:off x="4089253" y="4265046"/>
              <a:ext cx="4084674" cy="1828958"/>
            </a:xfrm>
            <a:prstGeom prst="rect">
              <a:avLst/>
            </a:prstGeom>
          </p:spPr>
        </p:pic>
        <p:sp>
          <p:nvSpPr>
            <p:cNvPr id="23" name="TextBox 22">
              <a:extLst>
                <a:ext uri="{FF2B5EF4-FFF2-40B4-BE49-F238E27FC236}">
                  <a16:creationId xmlns:a16="http://schemas.microsoft.com/office/drawing/2014/main" id="{F3B4DAB9-DA35-67F9-5A56-569933DE96E2}"/>
                </a:ext>
              </a:extLst>
            </p:cNvPr>
            <p:cNvSpPr txBox="1"/>
            <p:nvPr/>
          </p:nvSpPr>
          <p:spPr>
            <a:xfrm>
              <a:off x="4552907" y="6153349"/>
              <a:ext cx="3433987" cy="738664"/>
            </a:xfrm>
            <a:prstGeom prst="rect">
              <a:avLst/>
            </a:prstGeom>
            <a:noFill/>
          </p:spPr>
          <p:txBody>
            <a:bodyPr wrap="square" rtlCol="0">
              <a:spAutoFit/>
            </a:bodyPr>
            <a:lstStyle/>
            <a:p>
              <a:pPr algn="ctr"/>
              <a:r>
                <a:rPr lang="en-US" sz="1200" b="0" i="0" dirty="0">
                  <a:solidFill>
                    <a:srgbClr val="212121"/>
                  </a:solidFill>
                  <a:effectLst/>
                </a:rPr>
                <a:t>Optimizer used: </a:t>
              </a:r>
              <a:r>
                <a:rPr lang="en-US" sz="1200" dirty="0">
                  <a:solidFill>
                    <a:srgbClr val="212121"/>
                  </a:solidFill>
                </a:rPr>
                <a:t>Adam</a:t>
              </a:r>
              <a:endParaRPr lang="en-US" sz="1200" b="0" i="0" dirty="0">
                <a:solidFill>
                  <a:srgbClr val="212121"/>
                </a:solidFill>
                <a:effectLst/>
              </a:endParaRPr>
            </a:p>
            <a:p>
              <a:pPr algn="ctr"/>
              <a:r>
                <a:rPr lang="en-US" sz="1200" b="0" i="0" dirty="0">
                  <a:solidFill>
                    <a:srgbClr val="212121"/>
                  </a:solidFill>
                  <a:effectLst/>
                </a:rPr>
                <a:t>Activation Function used : Tanh</a:t>
              </a:r>
            </a:p>
            <a:p>
              <a:pPr algn="ctr"/>
              <a:endParaRPr lang="en-US" dirty="0"/>
            </a:p>
          </p:txBody>
        </p:sp>
        <p:sp>
          <p:nvSpPr>
            <p:cNvPr id="33" name="Rectangle 32">
              <a:extLst>
                <a:ext uri="{FF2B5EF4-FFF2-40B4-BE49-F238E27FC236}">
                  <a16:creationId xmlns:a16="http://schemas.microsoft.com/office/drawing/2014/main" id="{D64CFA3A-AEC6-D139-9CC9-F22FA6C4EFF8}"/>
                </a:ext>
              </a:extLst>
            </p:cNvPr>
            <p:cNvSpPr/>
            <p:nvPr/>
          </p:nvSpPr>
          <p:spPr>
            <a:xfrm>
              <a:off x="4103779" y="4129353"/>
              <a:ext cx="3868589" cy="2513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9BCDE6B5-A7F2-2008-B207-5EF82E747560}"/>
              </a:ext>
            </a:extLst>
          </p:cNvPr>
          <p:cNvGrpSpPr/>
          <p:nvPr/>
        </p:nvGrpSpPr>
        <p:grpSpPr>
          <a:xfrm>
            <a:off x="8188452" y="3961726"/>
            <a:ext cx="3814410" cy="2243130"/>
            <a:chOff x="8063526" y="4129353"/>
            <a:chExt cx="3982203" cy="2703315"/>
          </a:xfrm>
        </p:grpSpPr>
        <p:pic>
          <p:nvPicPr>
            <p:cNvPr id="26" name="Picture 25">
              <a:extLst>
                <a:ext uri="{FF2B5EF4-FFF2-40B4-BE49-F238E27FC236}">
                  <a16:creationId xmlns:a16="http://schemas.microsoft.com/office/drawing/2014/main" id="{28002861-9E0A-EBF2-0B4B-D7802226CE10}"/>
                </a:ext>
              </a:extLst>
            </p:cNvPr>
            <p:cNvPicPr>
              <a:picLocks noChangeAspect="1"/>
            </p:cNvPicPr>
            <p:nvPr/>
          </p:nvPicPr>
          <p:blipFill>
            <a:blip r:embed="rId6"/>
            <a:stretch>
              <a:fillRect/>
            </a:stretch>
          </p:blipFill>
          <p:spPr>
            <a:xfrm>
              <a:off x="8082986" y="4196041"/>
              <a:ext cx="3962743" cy="1806097"/>
            </a:xfrm>
            <a:prstGeom prst="rect">
              <a:avLst/>
            </a:prstGeom>
          </p:spPr>
        </p:pic>
        <p:sp>
          <p:nvSpPr>
            <p:cNvPr id="28" name="TextBox 27">
              <a:extLst>
                <a:ext uri="{FF2B5EF4-FFF2-40B4-BE49-F238E27FC236}">
                  <a16:creationId xmlns:a16="http://schemas.microsoft.com/office/drawing/2014/main" id="{79920B3D-46E3-F7FF-9AFE-F60F7BCE147B}"/>
                </a:ext>
              </a:extLst>
            </p:cNvPr>
            <p:cNvSpPr txBox="1"/>
            <p:nvPr/>
          </p:nvSpPr>
          <p:spPr>
            <a:xfrm>
              <a:off x="8365169" y="6094004"/>
              <a:ext cx="3433987" cy="738664"/>
            </a:xfrm>
            <a:prstGeom prst="rect">
              <a:avLst/>
            </a:prstGeom>
            <a:noFill/>
          </p:spPr>
          <p:txBody>
            <a:bodyPr wrap="square" rtlCol="0">
              <a:spAutoFit/>
            </a:bodyPr>
            <a:lstStyle/>
            <a:p>
              <a:pPr algn="ctr"/>
              <a:r>
                <a:rPr lang="en-US" sz="1200" b="0" i="0" dirty="0">
                  <a:solidFill>
                    <a:srgbClr val="212121"/>
                  </a:solidFill>
                  <a:effectLst/>
                </a:rPr>
                <a:t>Optimizer used: </a:t>
              </a:r>
              <a:r>
                <a:rPr lang="en-US" sz="1200" b="0" i="0" dirty="0" err="1">
                  <a:solidFill>
                    <a:srgbClr val="212121"/>
                  </a:solidFill>
                  <a:effectLst/>
                </a:rPr>
                <a:t>Sgd</a:t>
              </a:r>
              <a:endParaRPr lang="en-US" sz="1200" b="0" i="0" dirty="0">
                <a:solidFill>
                  <a:srgbClr val="212121"/>
                </a:solidFill>
                <a:effectLst/>
              </a:endParaRPr>
            </a:p>
            <a:p>
              <a:pPr algn="ctr"/>
              <a:r>
                <a:rPr lang="en-US" sz="1200" b="0" i="0" dirty="0">
                  <a:solidFill>
                    <a:srgbClr val="212121"/>
                  </a:solidFill>
                  <a:effectLst/>
                </a:rPr>
                <a:t>Activation Function used : Tanh</a:t>
              </a:r>
            </a:p>
            <a:p>
              <a:pPr algn="ctr"/>
              <a:endParaRPr lang="en-US" dirty="0"/>
            </a:p>
          </p:txBody>
        </p:sp>
        <p:sp>
          <p:nvSpPr>
            <p:cNvPr id="34" name="Rectangle 33">
              <a:extLst>
                <a:ext uri="{FF2B5EF4-FFF2-40B4-BE49-F238E27FC236}">
                  <a16:creationId xmlns:a16="http://schemas.microsoft.com/office/drawing/2014/main" id="{E069C0D0-25FA-4B00-9265-7D302EDFB531}"/>
                </a:ext>
              </a:extLst>
            </p:cNvPr>
            <p:cNvSpPr/>
            <p:nvPr/>
          </p:nvSpPr>
          <p:spPr>
            <a:xfrm>
              <a:off x="8063526" y="4129353"/>
              <a:ext cx="3926873" cy="2513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32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Results of Co-LSTM Model with Bert</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36" name="Picture 35">
            <a:extLst>
              <a:ext uri="{FF2B5EF4-FFF2-40B4-BE49-F238E27FC236}">
                <a16:creationId xmlns:a16="http://schemas.microsoft.com/office/drawing/2014/main" id="{2B541689-8D6C-D730-E45C-024B7E1569C9}"/>
              </a:ext>
            </a:extLst>
          </p:cNvPr>
          <p:cNvPicPr>
            <a:picLocks noChangeAspect="1"/>
          </p:cNvPicPr>
          <p:nvPr/>
        </p:nvPicPr>
        <p:blipFill>
          <a:blip r:embed="rId2"/>
          <a:stretch>
            <a:fillRect/>
          </a:stretch>
        </p:blipFill>
        <p:spPr>
          <a:xfrm>
            <a:off x="1089406" y="1548884"/>
            <a:ext cx="4867375" cy="4338733"/>
          </a:xfrm>
          <a:prstGeom prst="rect">
            <a:avLst/>
          </a:prstGeom>
        </p:spPr>
      </p:pic>
      <p:grpSp>
        <p:nvGrpSpPr>
          <p:cNvPr id="37" name="Group 36">
            <a:extLst>
              <a:ext uri="{FF2B5EF4-FFF2-40B4-BE49-F238E27FC236}">
                <a16:creationId xmlns:a16="http://schemas.microsoft.com/office/drawing/2014/main" id="{C7BF92C0-7063-CD33-EA7D-4363114C63D0}"/>
              </a:ext>
            </a:extLst>
          </p:cNvPr>
          <p:cNvGrpSpPr/>
          <p:nvPr/>
        </p:nvGrpSpPr>
        <p:grpSpPr>
          <a:xfrm>
            <a:off x="6356269" y="2155482"/>
            <a:ext cx="5045739" cy="3508200"/>
            <a:chOff x="89634" y="1184988"/>
            <a:chExt cx="4351397" cy="2775707"/>
          </a:xfrm>
        </p:grpSpPr>
        <p:pic>
          <p:nvPicPr>
            <p:cNvPr id="38" name="Picture 37">
              <a:extLst>
                <a:ext uri="{FF2B5EF4-FFF2-40B4-BE49-F238E27FC236}">
                  <a16:creationId xmlns:a16="http://schemas.microsoft.com/office/drawing/2014/main" id="{DA55096A-5CD7-1BCD-855B-FB2B8D70DEE2}"/>
                </a:ext>
              </a:extLst>
            </p:cNvPr>
            <p:cNvPicPr>
              <a:picLocks noChangeAspect="1"/>
            </p:cNvPicPr>
            <p:nvPr/>
          </p:nvPicPr>
          <p:blipFill>
            <a:blip r:embed="rId3"/>
            <a:stretch>
              <a:fillRect/>
            </a:stretch>
          </p:blipFill>
          <p:spPr>
            <a:xfrm>
              <a:off x="89634" y="1254897"/>
              <a:ext cx="4351397" cy="1798476"/>
            </a:xfrm>
            <a:prstGeom prst="rect">
              <a:avLst/>
            </a:prstGeom>
          </p:spPr>
        </p:pic>
        <p:sp>
          <p:nvSpPr>
            <p:cNvPr id="39" name="TextBox 38">
              <a:extLst>
                <a:ext uri="{FF2B5EF4-FFF2-40B4-BE49-F238E27FC236}">
                  <a16:creationId xmlns:a16="http://schemas.microsoft.com/office/drawing/2014/main" id="{FC863C87-708F-E721-4E89-0EFFCFA4391C}"/>
                </a:ext>
              </a:extLst>
            </p:cNvPr>
            <p:cNvSpPr txBox="1"/>
            <p:nvPr/>
          </p:nvSpPr>
          <p:spPr>
            <a:xfrm>
              <a:off x="245945" y="3222031"/>
              <a:ext cx="3433987" cy="738664"/>
            </a:xfrm>
            <a:prstGeom prst="rect">
              <a:avLst/>
            </a:prstGeom>
            <a:noFill/>
          </p:spPr>
          <p:txBody>
            <a:bodyPr wrap="square" rtlCol="0">
              <a:spAutoFit/>
            </a:bodyPr>
            <a:lstStyle/>
            <a:p>
              <a:pPr algn="ctr"/>
              <a:r>
                <a:rPr lang="en-US" sz="1200" b="0" i="0" dirty="0">
                  <a:solidFill>
                    <a:srgbClr val="212121"/>
                  </a:solidFill>
                  <a:effectLst/>
                </a:rPr>
                <a:t>Optimizer used: </a:t>
              </a:r>
              <a:r>
                <a:rPr lang="en-US" sz="1200" dirty="0">
                  <a:solidFill>
                    <a:srgbClr val="212121"/>
                  </a:solidFill>
                </a:rPr>
                <a:t>Adam</a:t>
              </a:r>
              <a:endParaRPr lang="en-US" sz="1200" b="0" i="0" dirty="0">
                <a:solidFill>
                  <a:srgbClr val="212121"/>
                </a:solidFill>
                <a:effectLst/>
              </a:endParaRPr>
            </a:p>
            <a:p>
              <a:pPr algn="ctr"/>
              <a:r>
                <a:rPr lang="en-US" sz="1200" b="0" i="0" dirty="0">
                  <a:solidFill>
                    <a:srgbClr val="212121"/>
                  </a:solidFill>
                  <a:effectLst/>
                </a:rPr>
                <a:t>Activation Function used : </a:t>
              </a:r>
              <a:r>
                <a:rPr lang="en-US" sz="1200" b="0" i="0" dirty="0" err="1">
                  <a:solidFill>
                    <a:srgbClr val="212121"/>
                  </a:solidFill>
                  <a:effectLst/>
                </a:rPr>
                <a:t>Relu</a:t>
              </a:r>
              <a:endParaRPr lang="en-US" sz="1200" b="0" i="0" dirty="0">
                <a:solidFill>
                  <a:srgbClr val="212121"/>
                </a:solidFill>
                <a:effectLst/>
              </a:endParaRPr>
            </a:p>
            <a:p>
              <a:pPr algn="ctr"/>
              <a:endParaRPr lang="en-US" dirty="0"/>
            </a:p>
          </p:txBody>
        </p:sp>
        <p:sp>
          <p:nvSpPr>
            <p:cNvPr id="40" name="Rectangle 39">
              <a:extLst>
                <a:ext uri="{FF2B5EF4-FFF2-40B4-BE49-F238E27FC236}">
                  <a16:creationId xmlns:a16="http://schemas.microsoft.com/office/drawing/2014/main" id="{FF4748E5-7E62-18C3-6A55-97BE3B10CC46}"/>
                </a:ext>
              </a:extLst>
            </p:cNvPr>
            <p:cNvSpPr/>
            <p:nvPr/>
          </p:nvSpPr>
          <p:spPr>
            <a:xfrm>
              <a:off x="89634" y="1184988"/>
              <a:ext cx="3883973" cy="265138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310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Proposed Models</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B15FE588-C499-2A15-FFDC-F2AD9F6B5826}"/>
              </a:ext>
            </a:extLst>
          </p:cNvPr>
          <p:cNvGrpSpPr/>
          <p:nvPr/>
        </p:nvGrpSpPr>
        <p:grpSpPr>
          <a:xfrm>
            <a:off x="1505597" y="1468793"/>
            <a:ext cx="9348755" cy="4917232"/>
            <a:chOff x="1742750" y="1459463"/>
            <a:chExt cx="8950131" cy="4917232"/>
          </a:xfrm>
        </p:grpSpPr>
        <p:graphicFrame>
          <p:nvGraphicFramePr>
            <p:cNvPr id="2" name="Diagram 1">
              <a:extLst>
                <a:ext uri="{FF2B5EF4-FFF2-40B4-BE49-F238E27FC236}">
                  <a16:creationId xmlns:a16="http://schemas.microsoft.com/office/drawing/2014/main" id="{6B4D7282-0D9F-A842-DABF-198DE70A81E6}"/>
                </a:ext>
              </a:extLst>
            </p:cNvPr>
            <p:cNvGraphicFramePr/>
            <p:nvPr>
              <p:extLst>
                <p:ext uri="{D42A27DB-BD31-4B8C-83A1-F6EECF244321}">
                  <p14:modId xmlns:p14="http://schemas.microsoft.com/office/powerpoint/2010/main" val="1955340680"/>
                </p:ext>
              </p:extLst>
            </p:nvPr>
          </p:nvGraphicFramePr>
          <p:xfrm>
            <a:off x="1742750" y="1459463"/>
            <a:ext cx="8950131" cy="491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0719B02-BD5F-4EB4-2830-DF4E32C2A8BA}"/>
                </a:ext>
              </a:extLst>
            </p:cNvPr>
            <p:cNvSpPr txBox="1"/>
            <p:nvPr/>
          </p:nvSpPr>
          <p:spPr>
            <a:xfrm>
              <a:off x="1797526" y="2265042"/>
              <a:ext cx="1603490" cy="1508105"/>
            </a:xfrm>
            <a:prstGeom prst="rect">
              <a:avLst/>
            </a:prstGeom>
            <a:noFill/>
          </p:spPr>
          <p:txBody>
            <a:bodyPr wrap="square" rtlCol="0">
              <a:spAutoFit/>
            </a:bodyPr>
            <a:lstStyle/>
            <a:p>
              <a:pPr algn="ctr"/>
              <a:r>
                <a:rPr lang="en-US" sz="2300" b="1" i="0" dirty="0">
                  <a:solidFill>
                    <a:srgbClr val="374151"/>
                  </a:solidFill>
                  <a:effectLst/>
                </a:rPr>
                <a:t>CNN Model with Bert Embedding</a:t>
              </a:r>
            </a:p>
            <a:p>
              <a:pPr algn="ctr"/>
              <a:endParaRPr lang="en-US" sz="2300" dirty="0"/>
            </a:p>
          </p:txBody>
        </p:sp>
        <p:sp>
          <p:nvSpPr>
            <p:cNvPr id="7" name="TextBox 6">
              <a:extLst>
                <a:ext uri="{FF2B5EF4-FFF2-40B4-BE49-F238E27FC236}">
                  <a16:creationId xmlns:a16="http://schemas.microsoft.com/office/drawing/2014/main" id="{41314AA4-6086-EA67-83D2-D122A6A2A5C3}"/>
                </a:ext>
              </a:extLst>
            </p:cNvPr>
            <p:cNvSpPr txBox="1"/>
            <p:nvPr/>
          </p:nvSpPr>
          <p:spPr>
            <a:xfrm>
              <a:off x="1949384" y="4271556"/>
              <a:ext cx="1299777" cy="1415772"/>
            </a:xfrm>
            <a:prstGeom prst="rect">
              <a:avLst/>
            </a:prstGeom>
            <a:noFill/>
          </p:spPr>
          <p:txBody>
            <a:bodyPr wrap="square" rtlCol="0">
              <a:spAutoFit/>
            </a:bodyPr>
            <a:lstStyle/>
            <a:p>
              <a:pPr algn="ctr"/>
              <a:r>
                <a:rPr lang="en-US" sz="2400" b="1" dirty="0">
                  <a:solidFill>
                    <a:srgbClr val="374151"/>
                  </a:solidFill>
                </a:rPr>
                <a:t>RNN Model with GPT</a:t>
              </a:r>
            </a:p>
            <a:p>
              <a:pPr algn="ctr"/>
              <a:endParaRPr lang="en-US" sz="1400" dirty="0"/>
            </a:p>
          </p:txBody>
        </p:sp>
      </p:grpSp>
    </p:spTree>
    <p:extLst>
      <p:ext uri="{BB962C8B-B14F-4D97-AF65-F5344CB8AC3E}">
        <p14:creationId xmlns:p14="http://schemas.microsoft.com/office/powerpoint/2010/main" val="255127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Model 1 : Bert with CNN</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838DEB08-9E0F-148C-7DF7-949DBCC708FA}"/>
              </a:ext>
            </a:extLst>
          </p:cNvPr>
          <p:cNvSpPr txBox="1"/>
          <p:nvPr/>
        </p:nvSpPr>
        <p:spPr>
          <a:xfrm>
            <a:off x="448178" y="1499193"/>
            <a:ext cx="1084186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rPr>
              <a:t>In this model we have </a:t>
            </a:r>
            <a:r>
              <a:rPr lang="en-US" b="0" i="0" dirty="0">
                <a:solidFill>
                  <a:srgbClr val="374151"/>
                </a:solidFill>
                <a:effectLst/>
              </a:rPr>
              <a:t>fine-tuned a pre-trained BERT model for sentiment analysis on a dataset of positive and negative reviews. </a:t>
            </a:r>
          </a:p>
          <a:p>
            <a:pPr marL="285750" indent="-285750" algn="just">
              <a:buFont typeface="Arial" panose="020B0604020202020204" pitchFamily="34" charset="0"/>
              <a:buChar char="•"/>
            </a:pPr>
            <a:r>
              <a:rPr lang="en-US" b="0" i="0" dirty="0">
                <a:solidFill>
                  <a:srgbClr val="374151"/>
                </a:solidFill>
                <a:effectLst/>
              </a:rPr>
              <a:t>The dataset is first read into a pandas Data Frame from XML files, and the text data is preprocessed by converting it to lowercase, removing non-alphabetic characters, tokenizing using the BERT tokenizer, and padding to a maximum length of 128.</a:t>
            </a:r>
          </a:p>
          <a:p>
            <a:pPr marL="285750" indent="-285750" algn="just">
              <a:buFont typeface="Arial" panose="020B0604020202020204" pitchFamily="34" charset="0"/>
              <a:buChar char="•"/>
            </a:pPr>
            <a:r>
              <a:rPr lang="en-US" b="0" i="0" dirty="0">
                <a:solidFill>
                  <a:srgbClr val="374151"/>
                </a:solidFill>
                <a:effectLst/>
              </a:rPr>
              <a:t>The pre-trained BERT model is loaded from the Hugging Face transformers library, and a neural network is built on top of it for classification. </a:t>
            </a:r>
          </a:p>
          <a:p>
            <a:pPr marL="285750" indent="-285750" algn="just">
              <a:buFont typeface="Arial" panose="020B0604020202020204" pitchFamily="34" charset="0"/>
              <a:buChar char="•"/>
            </a:pPr>
            <a:r>
              <a:rPr lang="en-US" b="0" i="0" dirty="0">
                <a:solidFill>
                  <a:srgbClr val="374151"/>
                </a:solidFill>
                <a:effectLst/>
              </a:rPr>
              <a:t>The architecture consists of a BERT layer, followed by three parallel 1D convolutional layers with different kernel sizes, and the output of each convolutional layer is concatenated and passed through a global max pooling layer. </a:t>
            </a:r>
          </a:p>
          <a:p>
            <a:pPr marL="285750" indent="-285750" algn="just">
              <a:buFont typeface="Arial" panose="020B0604020202020204" pitchFamily="34" charset="0"/>
              <a:buChar char="•"/>
            </a:pPr>
            <a:r>
              <a:rPr lang="en-US" b="0" i="0" dirty="0">
                <a:solidFill>
                  <a:srgbClr val="374151"/>
                </a:solidFill>
                <a:effectLst/>
              </a:rPr>
              <a:t>A dropout layer is added to prevent overfitting, and the final output is a single sigmoid neuron for binary classification.</a:t>
            </a:r>
          </a:p>
          <a:p>
            <a:pPr marL="285750" indent="-285750" algn="just">
              <a:buFont typeface="Arial" panose="020B0604020202020204" pitchFamily="34" charset="0"/>
              <a:buChar char="•"/>
            </a:pPr>
            <a:r>
              <a:rPr lang="en-US" b="0" i="0" dirty="0">
                <a:solidFill>
                  <a:srgbClr val="374151"/>
                </a:solidFill>
                <a:effectLst/>
              </a:rPr>
              <a:t>The code then loops through different combinations of hyperparameters (optimizers and activation functions) and trains the model using each set of hyperparameters. </a:t>
            </a:r>
          </a:p>
          <a:p>
            <a:pPr marL="285750" indent="-285750" algn="just">
              <a:buFont typeface="Arial" panose="020B0604020202020204" pitchFamily="34" charset="0"/>
              <a:buChar char="•"/>
            </a:pPr>
            <a:r>
              <a:rPr lang="en-US" b="0" i="0" dirty="0">
                <a:solidFill>
                  <a:srgbClr val="374151"/>
                </a:solidFill>
                <a:effectLst/>
              </a:rPr>
              <a:t>The best model is selected based on the highest validation accuracy, and its performance is evaluated on the test set using accuracy, precision, recall, and F1 score.</a:t>
            </a:r>
          </a:p>
        </p:txBody>
      </p:sp>
    </p:spTree>
    <p:extLst>
      <p:ext uri="{BB962C8B-B14F-4D97-AF65-F5344CB8AC3E}">
        <p14:creationId xmlns:p14="http://schemas.microsoft.com/office/powerpoint/2010/main" val="198063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Model 1 : Bert with CNN</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6010D68D-E199-B814-5602-6AD923370B96}"/>
              </a:ext>
            </a:extLst>
          </p:cNvPr>
          <p:cNvPicPr>
            <a:picLocks noChangeAspect="1"/>
          </p:cNvPicPr>
          <p:nvPr/>
        </p:nvPicPr>
        <p:blipFill>
          <a:blip r:embed="rId2"/>
          <a:stretch>
            <a:fillRect/>
          </a:stretch>
        </p:blipFill>
        <p:spPr>
          <a:xfrm>
            <a:off x="285136" y="1225854"/>
            <a:ext cx="11090787" cy="5384107"/>
          </a:xfrm>
          <a:prstGeom prst="rect">
            <a:avLst/>
          </a:prstGeom>
        </p:spPr>
      </p:pic>
    </p:spTree>
    <p:extLst>
      <p:ext uri="{BB962C8B-B14F-4D97-AF65-F5344CB8AC3E}">
        <p14:creationId xmlns:p14="http://schemas.microsoft.com/office/powerpoint/2010/main" val="190960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Results of CNN Model with Bert</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7CCF60C3-0A5B-D5A1-B7CA-7CC2DAFAC117}"/>
              </a:ext>
            </a:extLst>
          </p:cNvPr>
          <p:cNvSpPr txBox="1"/>
          <p:nvPr/>
        </p:nvSpPr>
        <p:spPr>
          <a:xfrm>
            <a:off x="1103722" y="4928277"/>
            <a:ext cx="3433987" cy="461665"/>
          </a:xfrm>
          <a:prstGeom prst="rect">
            <a:avLst/>
          </a:prstGeom>
          <a:noFill/>
        </p:spPr>
        <p:txBody>
          <a:bodyPr wrap="square" rtlCol="0">
            <a:spAutoFit/>
          </a:bodyPr>
          <a:lstStyle/>
          <a:p>
            <a:pPr algn="ctr"/>
            <a:r>
              <a:rPr lang="en-US" sz="1200" b="0" i="0" dirty="0">
                <a:solidFill>
                  <a:srgbClr val="212121"/>
                </a:solidFill>
                <a:effectLst/>
              </a:rPr>
              <a:t>Optimizer used: Adam</a:t>
            </a:r>
          </a:p>
          <a:p>
            <a:pPr algn="ctr"/>
            <a:r>
              <a:rPr lang="en-US" sz="1200" b="0" i="0" dirty="0">
                <a:solidFill>
                  <a:srgbClr val="212121"/>
                </a:solidFill>
                <a:effectLst/>
              </a:rPr>
              <a:t>Activation Function used : </a:t>
            </a:r>
            <a:r>
              <a:rPr lang="en-US" sz="1200" dirty="0" err="1">
                <a:solidFill>
                  <a:srgbClr val="212121"/>
                </a:solidFill>
              </a:rPr>
              <a:t>R</a:t>
            </a:r>
            <a:r>
              <a:rPr lang="en-US" sz="1200" b="0" i="0" dirty="0" err="1">
                <a:solidFill>
                  <a:srgbClr val="212121"/>
                </a:solidFill>
                <a:effectLst/>
              </a:rPr>
              <a:t>elu</a:t>
            </a:r>
            <a:endParaRPr lang="en-US" sz="1200" b="0" i="0" dirty="0">
              <a:solidFill>
                <a:srgbClr val="212121"/>
              </a:solidFill>
              <a:effectLst/>
            </a:endParaRPr>
          </a:p>
        </p:txBody>
      </p:sp>
      <p:sp>
        <p:nvSpPr>
          <p:cNvPr id="8" name="TextBox 7">
            <a:extLst>
              <a:ext uri="{FF2B5EF4-FFF2-40B4-BE49-F238E27FC236}">
                <a16:creationId xmlns:a16="http://schemas.microsoft.com/office/drawing/2014/main" id="{AB62130F-728B-4ECF-BB6F-AE2A99E976B2}"/>
              </a:ext>
            </a:extLst>
          </p:cNvPr>
          <p:cNvSpPr txBox="1"/>
          <p:nvPr/>
        </p:nvSpPr>
        <p:spPr>
          <a:xfrm>
            <a:off x="733530" y="1356527"/>
            <a:ext cx="10556511" cy="646331"/>
          </a:xfrm>
          <a:prstGeom prst="rect">
            <a:avLst/>
          </a:prstGeom>
          <a:noFill/>
        </p:spPr>
        <p:txBody>
          <a:bodyPr wrap="square" rtlCol="0">
            <a:spAutoFit/>
          </a:bodyPr>
          <a:lstStyle/>
          <a:p>
            <a:r>
              <a:rPr lang="en-US" dirty="0"/>
              <a:t>We achieved the best results when we used Adam Optimizer and </a:t>
            </a:r>
            <a:r>
              <a:rPr lang="en-US" dirty="0" err="1"/>
              <a:t>Relu</a:t>
            </a:r>
            <a:r>
              <a:rPr lang="en-US" dirty="0"/>
              <a:t> Activation function. We were able to achieve an accuracy of 91%.</a:t>
            </a:r>
          </a:p>
        </p:txBody>
      </p:sp>
      <p:pic>
        <p:nvPicPr>
          <p:cNvPr id="5" name="Picture 4">
            <a:extLst>
              <a:ext uri="{FF2B5EF4-FFF2-40B4-BE49-F238E27FC236}">
                <a16:creationId xmlns:a16="http://schemas.microsoft.com/office/drawing/2014/main" id="{289D299D-BAE6-51F7-9C41-BB0AC336CE95}"/>
              </a:ext>
            </a:extLst>
          </p:cNvPr>
          <p:cNvPicPr>
            <a:picLocks noChangeAspect="1"/>
          </p:cNvPicPr>
          <p:nvPr/>
        </p:nvPicPr>
        <p:blipFill>
          <a:blip r:embed="rId2"/>
          <a:stretch>
            <a:fillRect/>
          </a:stretch>
        </p:blipFill>
        <p:spPr>
          <a:xfrm>
            <a:off x="539620" y="2537617"/>
            <a:ext cx="5006774" cy="2390660"/>
          </a:xfrm>
          <a:prstGeom prst="rect">
            <a:avLst/>
          </a:prstGeom>
        </p:spPr>
      </p:pic>
      <p:pic>
        <p:nvPicPr>
          <p:cNvPr id="11" name="Picture 10">
            <a:extLst>
              <a:ext uri="{FF2B5EF4-FFF2-40B4-BE49-F238E27FC236}">
                <a16:creationId xmlns:a16="http://schemas.microsoft.com/office/drawing/2014/main" id="{9F1652A5-3FCF-AC99-06EE-083F9E6767C2}"/>
              </a:ext>
            </a:extLst>
          </p:cNvPr>
          <p:cNvPicPr>
            <a:picLocks noChangeAspect="1"/>
          </p:cNvPicPr>
          <p:nvPr/>
        </p:nvPicPr>
        <p:blipFill>
          <a:blip r:embed="rId3"/>
          <a:stretch>
            <a:fillRect/>
          </a:stretch>
        </p:blipFill>
        <p:spPr>
          <a:xfrm>
            <a:off x="6386627" y="2239502"/>
            <a:ext cx="4399561" cy="3269164"/>
          </a:xfrm>
          <a:prstGeom prst="rect">
            <a:avLst/>
          </a:prstGeom>
        </p:spPr>
      </p:pic>
    </p:spTree>
    <p:extLst>
      <p:ext uri="{BB962C8B-B14F-4D97-AF65-F5344CB8AC3E}">
        <p14:creationId xmlns:p14="http://schemas.microsoft.com/office/powerpoint/2010/main" val="213353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Model 2 : GPT with RNN</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EFB21899-F01F-FDF6-A044-D3CE4D8AB9BB}"/>
              </a:ext>
            </a:extLst>
          </p:cNvPr>
          <p:cNvPicPr>
            <a:picLocks noChangeAspect="1"/>
          </p:cNvPicPr>
          <p:nvPr/>
        </p:nvPicPr>
        <p:blipFill>
          <a:blip r:embed="rId2"/>
          <a:stretch>
            <a:fillRect/>
          </a:stretch>
        </p:blipFill>
        <p:spPr>
          <a:xfrm>
            <a:off x="7731041" y="1323410"/>
            <a:ext cx="3429297" cy="4976291"/>
          </a:xfrm>
          <a:prstGeom prst="rect">
            <a:avLst/>
          </a:prstGeom>
        </p:spPr>
      </p:pic>
      <p:graphicFrame>
        <p:nvGraphicFramePr>
          <p:cNvPr id="11" name="TextBox 1">
            <a:extLst>
              <a:ext uri="{FF2B5EF4-FFF2-40B4-BE49-F238E27FC236}">
                <a16:creationId xmlns:a16="http://schemas.microsoft.com/office/drawing/2014/main" id="{555E9612-20B8-4770-5AD0-1B0649BE2C23}"/>
              </a:ext>
            </a:extLst>
          </p:cNvPr>
          <p:cNvGraphicFramePr/>
          <p:nvPr>
            <p:extLst>
              <p:ext uri="{D42A27DB-BD31-4B8C-83A1-F6EECF244321}">
                <p14:modId xmlns:p14="http://schemas.microsoft.com/office/powerpoint/2010/main" val="623294789"/>
              </p:ext>
            </p:extLst>
          </p:nvPr>
        </p:nvGraphicFramePr>
        <p:xfrm>
          <a:off x="539620" y="1254648"/>
          <a:ext cx="6733592" cy="551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3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Results of RNN Model with GPT</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5CB0794A-DA85-C4B8-9B66-110B4139CB25}"/>
              </a:ext>
            </a:extLst>
          </p:cNvPr>
          <p:cNvPicPr>
            <a:picLocks noChangeAspect="1"/>
          </p:cNvPicPr>
          <p:nvPr/>
        </p:nvPicPr>
        <p:blipFill>
          <a:blip r:embed="rId2"/>
          <a:stretch>
            <a:fillRect/>
          </a:stretch>
        </p:blipFill>
        <p:spPr>
          <a:xfrm>
            <a:off x="634481" y="2347668"/>
            <a:ext cx="4798207" cy="2423919"/>
          </a:xfrm>
          <a:prstGeom prst="rect">
            <a:avLst/>
          </a:prstGeom>
        </p:spPr>
      </p:pic>
      <p:pic>
        <p:nvPicPr>
          <p:cNvPr id="10" name="Picture 9">
            <a:extLst>
              <a:ext uri="{FF2B5EF4-FFF2-40B4-BE49-F238E27FC236}">
                <a16:creationId xmlns:a16="http://schemas.microsoft.com/office/drawing/2014/main" id="{4D6F159A-1185-C147-337D-4F54CCF46E78}"/>
              </a:ext>
            </a:extLst>
          </p:cNvPr>
          <p:cNvPicPr>
            <a:picLocks noChangeAspect="1"/>
          </p:cNvPicPr>
          <p:nvPr/>
        </p:nvPicPr>
        <p:blipFill>
          <a:blip r:embed="rId3"/>
          <a:stretch>
            <a:fillRect/>
          </a:stretch>
        </p:blipFill>
        <p:spPr>
          <a:xfrm>
            <a:off x="5498338" y="1414412"/>
            <a:ext cx="5903669" cy="4290432"/>
          </a:xfrm>
          <a:prstGeom prst="rect">
            <a:avLst/>
          </a:prstGeom>
        </p:spPr>
      </p:pic>
    </p:spTree>
    <p:extLst>
      <p:ext uri="{BB962C8B-B14F-4D97-AF65-F5344CB8AC3E}">
        <p14:creationId xmlns:p14="http://schemas.microsoft.com/office/powerpoint/2010/main" val="403045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Results comparison of all the Models</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5" name="Table 5">
            <a:extLst>
              <a:ext uri="{FF2B5EF4-FFF2-40B4-BE49-F238E27FC236}">
                <a16:creationId xmlns:a16="http://schemas.microsoft.com/office/drawing/2014/main" id="{997C142B-8332-50B3-539E-9D8829639BCD}"/>
              </a:ext>
            </a:extLst>
          </p:cNvPr>
          <p:cNvGraphicFramePr>
            <a:graphicFrameLocks noGrp="1"/>
          </p:cNvGraphicFramePr>
          <p:nvPr>
            <p:extLst>
              <p:ext uri="{D42A27DB-BD31-4B8C-83A1-F6EECF244321}">
                <p14:modId xmlns:p14="http://schemas.microsoft.com/office/powerpoint/2010/main" val="874870315"/>
              </p:ext>
            </p:extLst>
          </p:nvPr>
        </p:nvGraphicFramePr>
        <p:xfrm>
          <a:off x="3285093" y="3654141"/>
          <a:ext cx="5354335" cy="1478280"/>
        </p:xfrm>
        <a:graphic>
          <a:graphicData uri="http://schemas.openxmlformats.org/drawingml/2006/table">
            <a:tbl>
              <a:tblPr firstRow="1" bandRow="1">
                <a:tableStyleId>{5C22544A-7EE6-4342-B048-85BDC9FD1C3A}</a:tableStyleId>
              </a:tblPr>
              <a:tblGrid>
                <a:gridCol w="1070867">
                  <a:extLst>
                    <a:ext uri="{9D8B030D-6E8A-4147-A177-3AD203B41FA5}">
                      <a16:colId xmlns:a16="http://schemas.microsoft.com/office/drawing/2014/main" val="1883223964"/>
                    </a:ext>
                  </a:extLst>
                </a:gridCol>
                <a:gridCol w="1070867">
                  <a:extLst>
                    <a:ext uri="{9D8B030D-6E8A-4147-A177-3AD203B41FA5}">
                      <a16:colId xmlns:a16="http://schemas.microsoft.com/office/drawing/2014/main" val="3443306861"/>
                    </a:ext>
                  </a:extLst>
                </a:gridCol>
                <a:gridCol w="1070867">
                  <a:extLst>
                    <a:ext uri="{9D8B030D-6E8A-4147-A177-3AD203B41FA5}">
                      <a16:colId xmlns:a16="http://schemas.microsoft.com/office/drawing/2014/main" val="268153843"/>
                    </a:ext>
                  </a:extLst>
                </a:gridCol>
                <a:gridCol w="1070867">
                  <a:extLst>
                    <a:ext uri="{9D8B030D-6E8A-4147-A177-3AD203B41FA5}">
                      <a16:colId xmlns:a16="http://schemas.microsoft.com/office/drawing/2014/main" val="2581906407"/>
                    </a:ext>
                  </a:extLst>
                </a:gridCol>
                <a:gridCol w="1070867">
                  <a:extLst>
                    <a:ext uri="{9D8B030D-6E8A-4147-A177-3AD203B41FA5}">
                      <a16:colId xmlns:a16="http://schemas.microsoft.com/office/drawing/2014/main" val="2887701993"/>
                    </a:ext>
                  </a:extLst>
                </a:gridCol>
              </a:tblGrid>
              <a:tr h="369570">
                <a:tc>
                  <a:txBody>
                    <a:bodyPr/>
                    <a:lstStyle/>
                    <a:p>
                      <a:pPr algn="ctr"/>
                      <a:r>
                        <a:rPr lang="en-US" dirty="0"/>
                        <a:t>Class</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Support</a:t>
                      </a:r>
                    </a:p>
                  </a:txBody>
                  <a:tcPr/>
                </a:tc>
                <a:extLst>
                  <a:ext uri="{0D108BD9-81ED-4DB2-BD59-A6C34878D82A}">
                    <a16:rowId xmlns:a16="http://schemas.microsoft.com/office/drawing/2014/main" val="2870547904"/>
                  </a:ext>
                </a:extLst>
              </a:tr>
              <a:tr h="369570">
                <a:tc>
                  <a:txBody>
                    <a:bodyPr/>
                    <a:lstStyle/>
                    <a:p>
                      <a:pPr algn="ctr"/>
                      <a:r>
                        <a:rPr lang="en-US" dirty="0"/>
                        <a:t>Negative</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199</a:t>
                      </a:r>
                    </a:p>
                  </a:txBody>
                  <a:tcPr/>
                </a:tc>
                <a:extLst>
                  <a:ext uri="{0D108BD9-81ED-4DB2-BD59-A6C34878D82A}">
                    <a16:rowId xmlns:a16="http://schemas.microsoft.com/office/drawing/2014/main" val="1873324332"/>
                  </a:ext>
                </a:extLst>
              </a:tr>
              <a:tr h="369570">
                <a:tc>
                  <a:txBody>
                    <a:bodyPr/>
                    <a:lstStyle/>
                    <a:p>
                      <a:pPr algn="ctr"/>
                      <a:r>
                        <a:rPr lang="en-US" dirty="0"/>
                        <a:t>Positive</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201</a:t>
                      </a:r>
                    </a:p>
                  </a:txBody>
                  <a:tcPr/>
                </a:tc>
                <a:extLst>
                  <a:ext uri="{0D108BD9-81ED-4DB2-BD59-A6C34878D82A}">
                    <a16:rowId xmlns:a16="http://schemas.microsoft.com/office/drawing/2014/main" val="1701921469"/>
                  </a:ext>
                </a:extLst>
              </a:tr>
              <a:tr h="369570">
                <a:tc>
                  <a:txBody>
                    <a:bodyPr/>
                    <a:lstStyle/>
                    <a:p>
                      <a:pPr algn="ctr"/>
                      <a:r>
                        <a:rPr lang="en-US" dirty="0"/>
                        <a:t>Total</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400</a:t>
                      </a:r>
                    </a:p>
                  </a:txBody>
                  <a:tcPr/>
                </a:tc>
                <a:extLst>
                  <a:ext uri="{0D108BD9-81ED-4DB2-BD59-A6C34878D82A}">
                    <a16:rowId xmlns:a16="http://schemas.microsoft.com/office/drawing/2014/main" val="2843077584"/>
                  </a:ext>
                </a:extLst>
              </a:tr>
            </a:tbl>
          </a:graphicData>
        </a:graphic>
      </p:graphicFrame>
      <p:graphicFrame>
        <p:nvGraphicFramePr>
          <p:cNvPr id="6" name="Table 5">
            <a:extLst>
              <a:ext uri="{FF2B5EF4-FFF2-40B4-BE49-F238E27FC236}">
                <a16:creationId xmlns:a16="http://schemas.microsoft.com/office/drawing/2014/main" id="{4D956B8F-44E9-2497-1DE5-A87C6C4474D6}"/>
              </a:ext>
            </a:extLst>
          </p:cNvPr>
          <p:cNvGraphicFramePr>
            <a:graphicFrameLocks noGrp="1"/>
          </p:cNvGraphicFramePr>
          <p:nvPr>
            <p:extLst>
              <p:ext uri="{D42A27DB-BD31-4B8C-83A1-F6EECF244321}">
                <p14:modId xmlns:p14="http://schemas.microsoft.com/office/powerpoint/2010/main" val="582410692"/>
              </p:ext>
            </p:extLst>
          </p:nvPr>
        </p:nvGraphicFramePr>
        <p:xfrm>
          <a:off x="1869949" y="2003704"/>
          <a:ext cx="5354335" cy="1478280"/>
        </p:xfrm>
        <a:graphic>
          <a:graphicData uri="http://schemas.openxmlformats.org/drawingml/2006/table">
            <a:tbl>
              <a:tblPr firstRow="1" bandRow="1">
                <a:tableStyleId>{5C22544A-7EE6-4342-B048-85BDC9FD1C3A}</a:tableStyleId>
              </a:tblPr>
              <a:tblGrid>
                <a:gridCol w="1070867">
                  <a:extLst>
                    <a:ext uri="{9D8B030D-6E8A-4147-A177-3AD203B41FA5}">
                      <a16:colId xmlns:a16="http://schemas.microsoft.com/office/drawing/2014/main" val="1883223964"/>
                    </a:ext>
                  </a:extLst>
                </a:gridCol>
                <a:gridCol w="1070867">
                  <a:extLst>
                    <a:ext uri="{9D8B030D-6E8A-4147-A177-3AD203B41FA5}">
                      <a16:colId xmlns:a16="http://schemas.microsoft.com/office/drawing/2014/main" val="3443306861"/>
                    </a:ext>
                  </a:extLst>
                </a:gridCol>
                <a:gridCol w="1070867">
                  <a:extLst>
                    <a:ext uri="{9D8B030D-6E8A-4147-A177-3AD203B41FA5}">
                      <a16:colId xmlns:a16="http://schemas.microsoft.com/office/drawing/2014/main" val="268153843"/>
                    </a:ext>
                  </a:extLst>
                </a:gridCol>
                <a:gridCol w="1070867">
                  <a:extLst>
                    <a:ext uri="{9D8B030D-6E8A-4147-A177-3AD203B41FA5}">
                      <a16:colId xmlns:a16="http://schemas.microsoft.com/office/drawing/2014/main" val="2581906407"/>
                    </a:ext>
                  </a:extLst>
                </a:gridCol>
                <a:gridCol w="1070867">
                  <a:extLst>
                    <a:ext uri="{9D8B030D-6E8A-4147-A177-3AD203B41FA5}">
                      <a16:colId xmlns:a16="http://schemas.microsoft.com/office/drawing/2014/main" val="2887701993"/>
                    </a:ext>
                  </a:extLst>
                </a:gridCol>
              </a:tblGrid>
              <a:tr h="300054">
                <a:tc>
                  <a:txBody>
                    <a:bodyPr/>
                    <a:lstStyle/>
                    <a:p>
                      <a:pPr algn="ctr"/>
                      <a:r>
                        <a:rPr lang="en-US" dirty="0"/>
                        <a:t>Class</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Support</a:t>
                      </a:r>
                    </a:p>
                  </a:txBody>
                  <a:tcPr/>
                </a:tc>
                <a:extLst>
                  <a:ext uri="{0D108BD9-81ED-4DB2-BD59-A6C34878D82A}">
                    <a16:rowId xmlns:a16="http://schemas.microsoft.com/office/drawing/2014/main" val="2870547904"/>
                  </a:ext>
                </a:extLst>
              </a:tr>
              <a:tr h="370840">
                <a:tc>
                  <a:txBody>
                    <a:bodyPr/>
                    <a:lstStyle/>
                    <a:p>
                      <a:pPr algn="ctr"/>
                      <a:r>
                        <a:rPr lang="en-US" dirty="0"/>
                        <a:t>Negative</a:t>
                      </a:r>
                    </a:p>
                  </a:txBody>
                  <a:tcPr/>
                </a:tc>
                <a:tc>
                  <a:txBody>
                    <a:bodyPr/>
                    <a:lstStyle/>
                    <a:p>
                      <a:pPr algn="ctr"/>
                      <a:r>
                        <a:rPr lang="en-US" dirty="0"/>
                        <a:t>0.90</a:t>
                      </a:r>
                    </a:p>
                  </a:txBody>
                  <a:tcPr/>
                </a:tc>
                <a:tc>
                  <a:txBody>
                    <a:bodyPr/>
                    <a:lstStyle/>
                    <a:p>
                      <a:pPr algn="ctr"/>
                      <a:r>
                        <a:rPr lang="en-US" dirty="0"/>
                        <a:t>0.89</a:t>
                      </a:r>
                    </a:p>
                  </a:txBody>
                  <a:tcPr/>
                </a:tc>
                <a:tc>
                  <a:txBody>
                    <a:bodyPr/>
                    <a:lstStyle/>
                    <a:p>
                      <a:pPr algn="ctr"/>
                      <a:r>
                        <a:rPr lang="en-US" dirty="0"/>
                        <a:t>0.89</a:t>
                      </a:r>
                    </a:p>
                  </a:txBody>
                  <a:tcPr/>
                </a:tc>
                <a:tc>
                  <a:txBody>
                    <a:bodyPr/>
                    <a:lstStyle/>
                    <a:p>
                      <a:pPr algn="ctr"/>
                      <a:r>
                        <a:rPr lang="en-US" dirty="0"/>
                        <a:t>199</a:t>
                      </a:r>
                    </a:p>
                  </a:txBody>
                  <a:tcPr/>
                </a:tc>
                <a:extLst>
                  <a:ext uri="{0D108BD9-81ED-4DB2-BD59-A6C34878D82A}">
                    <a16:rowId xmlns:a16="http://schemas.microsoft.com/office/drawing/2014/main" val="1873324332"/>
                  </a:ext>
                </a:extLst>
              </a:tr>
              <a:tr h="370840">
                <a:tc>
                  <a:txBody>
                    <a:bodyPr/>
                    <a:lstStyle/>
                    <a:p>
                      <a:pPr algn="ctr"/>
                      <a:r>
                        <a:rPr lang="en-US" dirty="0"/>
                        <a:t>Positive</a:t>
                      </a:r>
                    </a:p>
                  </a:txBody>
                  <a:tcPr/>
                </a:tc>
                <a:tc>
                  <a:txBody>
                    <a:bodyPr/>
                    <a:lstStyle/>
                    <a:p>
                      <a:pPr algn="ctr"/>
                      <a:r>
                        <a:rPr lang="en-US" dirty="0"/>
                        <a:t>0.89</a:t>
                      </a:r>
                    </a:p>
                  </a:txBody>
                  <a:tcPr/>
                </a:tc>
                <a:tc>
                  <a:txBody>
                    <a:bodyPr/>
                    <a:lstStyle/>
                    <a:p>
                      <a:pPr algn="ctr"/>
                      <a:r>
                        <a:rPr lang="en-US" dirty="0"/>
                        <a:t>0.90</a:t>
                      </a:r>
                    </a:p>
                  </a:txBody>
                  <a:tcPr/>
                </a:tc>
                <a:tc>
                  <a:txBody>
                    <a:bodyPr/>
                    <a:lstStyle/>
                    <a:p>
                      <a:pPr algn="ctr"/>
                      <a:r>
                        <a:rPr lang="en-US" dirty="0"/>
                        <a:t>0.90</a:t>
                      </a:r>
                    </a:p>
                  </a:txBody>
                  <a:tcPr/>
                </a:tc>
                <a:tc>
                  <a:txBody>
                    <a:bodyPr/>
                    <a:lstStyle/>
                    <a:p>
                      <a:pPr algn="ctr"/>
                      <a:r>
                        <a:rPr lang="en-US" dirty="0"/>
                        <a:t>201</a:t>
                      </a:r>
                    </a:p>
                  </a:txBody>
                  <a:tcPr/>
                </a:tc>
                <a:extLst>
                  <a:ext uri="{0D108BD9-81ED-4DB2-BD59-A6C34878D82A}">
                    <a16:rowId xmlns:a16="http://schemas.microsoft.com/office/drawing/2014/main" val="1701921469"/>
                  </a:ext>
                </a:extLst>
              </a:tr>
              <a:tr h="370840">
                <a:tc>
                  <a:txBody>
                    <a:bodyPr/>
                    <a:lstStyle/>
                    <a:p>
                      <a:pPr algn="ctr"/>
                      <a:r>
                        <a:rPr lang="en-US" dirty="0"/>
                        <a:t>Total</a:t>
                      </a:r>
                    </a:p>
                  </a:txBody>
                  <a:tcPr/>
                </a:tc>
                <a:tc>
                  <a:txBody>
                    <a:bodyPr/>
                    <a:lstStyle/>
                    <a:p>
                      <a:pPr algn="ctr"/>
                      <a:r>
                        <a:rPr lang="en-US" dirty="0"/>
                        <a:t>0.90</a:t>
                      </a:r>
                    </a:p>
                  </a:txBody>
                  <a:tcPr/>
                </a:tc>
                <a:tc>
                  <a:txBody>
                    <a:bodyPr/>
                    <a:lstStyle/>
                    <a:p>
                      <a:pPr algn="ctr"/>
                      <a:r>
                        <a:rPr lang="en-US" dirty="0"/>
                        <a:t>0.90</a:t>
                      </a:r>
                    </a:p>
                  </a:txBody>
                  <a:tcPr/>
                </a:tc>
                <a:tc>
                  <a:txBody>
                    <a:bodyPr/>
                    <a:lstStyle/>
                    <a:p>
                      <a:pPr algn="ctr"/>
                      <a:r>
                        <a:rPr lang="en-US" dirty="0"/>
                        <a:t>0.90</a:t>
                      </a:r>
                    </a:p>
                  </a:txBody>
                  <a:tcPr/>
                </a:tc>
                <a:tc>
                  <a:txBody>
                    <a:bodyPr/>
                    <a:lstStyle/>
                    <a:p>
                      <a:pPr algn="ctr"/>
                      <a:r>
                        <a:rPr lang="en-US" dirty="0"/>
                        <a:t>400</a:t>
                      </a:r>
                    </a:p>
                  </a:txBody>
                  <a:tcPr/>
                </a:tc>
                <a:extLst>
                  <a:ext uri="{0D108BD9-81ED-4DB2-BD59-A6C34878D82A}">
                    <a16:rowId xmlns:a16="http://schemas.microsoft.com/office/drawing/2014/main" val="2843077584"/>
                  </a:ext>
                </a:extLst>
              </a:tr>
            </a:tbl>
          </a:graphicData>
        </a:graphic>
      </p:graphicFrame>
      <p:graphicFrame>
        <p:nvGraphicFramePr>
          <p:cNvPr id="7" name="Table 5">
            <a:extLst>
              <a:ext uri="{FF2B5EF4-FFF2-40B4-BE49-F238E27FC236}">
                <a16:creationId xmlns:a16="http://schemas.microsoft.com/office/drawing/2014/main" id="{29FFEEDB-D6CC-1073-CD9F-A1B6149CDD69}"/>
              </a:ext>
            </a:extLst>
          </p:cNvPr>
          <p:cNvGraphicFramePr>
            <a:graphicFrameLocks noGrp="1"/>
          </p:cNvGraphicFramePr>
          <p:nvPr>
            <p:extLst>
              <p:ext uri="{D42A27DB-BD31-4B8C-83A1-F6EECF244321}">
                <p14:modId xmlns:p14="http://schemas.microsoft.com/office/powerpoint/2010/main" val="2506220325"/>
              </p:ext>
            </p:extLst>
          </p:nvPr>
        </p:nvGraphicFramePr>
        <p:xfrm>
          <a:off x="4169950" y="5279924"/>
          <a:ext cx="5354335" cy="1483360"/>
        </p:xfrm>
        <a:graphic>
          <a:graphicData uri="http://schemas.openxmlformats.org/drawingml/2006/table">
            <a:tbl>
              <a:tblPr firstRow="1" bandRow="1">
                <a:tableStyleId>{5C22544A-7EE6-4342-B048-85BDC9FD1C3A}</a:tableStyleId>
              </a:tblPr>
              <a:tblGrid>
                <a:gridCol w="1070867">
                  <a:extLst>
                    <a:ext uri="{9D8B030D-6E8A-4147-A177-3AD203B41FA5}">
                      <a16:colId xmlns:a16="http://schemas.microsoft.com/office/drawing/2014/main" val="1883223964"/>
                    </a:ext>
                  </a:extLst>
                </a:gridCol>
                <a:gridCol w="1070867">
                  <a:extLst>
                    <a:ext uri="{9D8B030D-6E8A-4147-A177-3AD203B41FA5}">
                      <a16:colId xmlns:a16="http://schemas.microsoft.com/office/drawing/2014/main" val="3443306861"/>
                    </a:ext>
                  </a:extLst>
                </a:gridCol>
                <a:gridCol w="1070867">
                  <a:extLst>
                    <a:ext uri="{9D8B030D-6E8A-4147-A177-3AD203B41FA5}">
                      <a16:colId xmlns:a16="http://schemas.microsoft.com/office/drawing/2014/main" val="268153843"/>
                    </a:ext>
                  </a:extLst>
                </a:gridCol>
                <a:gridCol w="1070867">
                  <a:extLst>
                    <a:ext uri="{9D8B030D-6E8A-4147-A177-3AD203B41FA5}">
                      <a16:colId xmlns:a16="http://schemas.microsoft.com/office/drawing/2014/main" val="2581906407"/>
                    </a:ext>
                  </a:extLst>
                </a:gridCol>
                <a:gridCol w="1070867">
                  <a:extLst>
                    <a:ext uri="{9D8B030D-6E8A-4147-A177-3AD203B41FA5}">
                      <a16:colId xmlns:a16="http://schemas.microsoft.com/office/drawing/2014/main" val="2887701993"/>
                    </a:ext>
                  </a:extLst>
                </a:gridCol>
              </a:tblGrid>
              <a:tr h="370840">
                <a:tc>
                  <a:txBody>
                    <a:bodyPr/>
                    <a:lstStyle/>
                    <a:p>
                      <a:pPr algn="ctr"/>
                      <a:r>
                        <a:rPr lang="en-US" dirty="0"/>
                        <a:t>Class</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Support</a:t>
                      </a:r>
                    </a:p>
                  </a:txBody>
                  <a:tcPr/>
                </a:tc>
                <a:extLst>
                  <a:ext uri="{0D108BD9-81ED-4DB2-BD59-A6C34878D82A}">
                    <a16:rowId xmlns:a16="http://schemas.microsoft.com/office/drawing/2014/main" val="2870547904"/>
                  </a:ext>
                </a:extLst>
              </a:tr>
              <a:tr h="370840">
                <a:tc>
                  <a:txBody>
                    <a:bodyPr/>
                    <a:lstStyle/>
                    <a:p>
                      <a:pPr algn="ctr"/>
                      <a:r>
                        <a:rPr lang="en-US" dirty="0"/>
                        <a:t>Negative</a:t>
                      </a:r>
                    </a:p>
                  </a:txBody>
                  <a:tcPr/>
                </a:tc>
                <a:tc>
                  <a:txBody>
                    <a:bodyPr/>
                    <a:lstStyle/>
                    <a:p>
                      <a:pPr algn="ctr"/>
                      <a:r>
                        <a:rPr lang="en-US" dirty="0"/>
                        <a:t>0.85</a:t>
                      </a:r>
                    </a:p>
                  </a:txBody>
                  <a:tcPr/>
                </a:tc>
                <a:tc>
                  <a:txBody>
                    <a:bodyPr/>
                    <a:lstStyle/>
                    <a:p>
                      <a:pPr algn="ctr"/>
                      <a:r>
                        <a:rPr lang="en-US" dirty="0"/>
                        <a:t>0.97</a:t>
                      </a:r>
                    </a:p>
                  </a:txBody>
                  <a:tcPr/>
                </a:tc>
                <a:tc>
                  <a:txBody>
                    <a:bodyPr/>
                    <a:lstStyle/>
                    <a:p>
                      <a:pPr algn="ctr"/>
                      <a:r>
                        <a:rPr lang="en-US" dirty="0"/>
                        <a:t>0.91</a:t>
                      </a:r>
                    </a:p>
                  </a:txBody>
                  <a:tcPr/>
                </a:tc>
                <a:tc>
                  <a:txBody>
                    <a:bodyPr/>
                    <a:lstStyle/>
                    <a:p>
                      <a:pPr algn="ctr"/>
                      <a:r>
                        <a:rPr lang="en-US" dirty="0"/>
                        <a:t>180</a:t>
                      </a:r>
                    </a:p>
                  </a:txBody>
                  <a:tcPr/>
                </a:tc>
                <a:extLst>
                  <a:ext uri="{0D108BD9-81ED-4DB2-BD59-A6C34878D82A}">
                    <a16:rowId xmlns:a16="http://schemas.microsoft.com/office/drawing/2014/main" val="1873324332"/>
                  </a:ext>
                </a:extLst>
              </a:tr>
              <a:tr h="370840">
                <a:tc>
                  <a:txBody>
                    <a:bodyPr/>
                    <a:lstStyle/>
                    <a:p>
                      <a:pPr algn="ctr"/>
                      <a:r>
                        <a:rPr lang="en-US" dirty="0"/>
                        <a:t>Positive</a:t>
                      </a:r>
                    </a:p>
                  </a:txBody>
                  <a:tcPr/>
                </a:tc>
                <a:tc>
                  <a:txBody>
                    <a:bodyPr/>
                    <a:lstStyle/>
                    <a:p>
                      <a:pPr algn="ctr"/>
                      <a:r>
                        <a:rPr lang="en-US" dirty="0"/>
                        <a:t>0.97</a:t>
                      </a:r>
                    </a:p>
                  </a:txBody>
                  <a:tcPr/>
                </a:tc>
                <a:tc>
                  <a:txBody>
                    <a:bodyPr/>
                    <a:lstStyle/>
                    <a:p>
                      <a:pPr algn="ctr"/>
                      <a:r>
                        <a:rPr lang="en-US" dirty="0"/>
                        <a:t>0.85</a:t>
                      </a:r>
                    </a:p>
                  </a:txBody>
                  <a:tcPr/>
                </a:tc>
                <a:tc>
                  <a:txBody>
                    <a:bodyPr/>
                    <a:lstStyle/>
                    <a:p>
                      <a:pPr algn="ctr"/>
                      <a:r>
                        <a:rPr lang="en-US" dirty="0"/>
                        <a:t>0.91</a:t>
                      </a:r>
                    </a:p>
                  </a:txBody>
                  <a:tcPr/>
                </a:tc>
                <a:tc>
                  <a:txBody>
                    <a:bodyPr/>
                    <a:lstStyle/>
                    <a:p>
                      <a:pPr algn="ctr"/>
                      <a:r>
                        <a:rPr lang="en-US" dirty="0"/>
                        <a:t>203</a:t>
                      </a:r>
                    </a:p>
                  </a:txBody>
                  <a:tcPr/>
                </a:tc>
                <a:extLst>
                  <a:ext uri="{0D108BD9-81ED-4DB2-BD59-A6C34878D82A}">
                    <a16:rowId xmlns:a16="http://schemas.microsoft.com/office/drawing/2014/main" val="1701921469"/>
                  </a:ext>
                </a:extLst>
              </a:tr>
              <a:tr h="370840">
                <a:tc>
                  <a:txBody>
                    <a:bodyPr/>
                    <a:lstStyle/>
                    <a:p>
                      <a:pPr algn="ctr"/>
                      <a:r>
                        <a:rPr lang="en-US" dirty="0"/>
                        <a:t>Total</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0.91</a:t>
                      </a:r>
                    </a:p>
                  </a:txBody>
                  <a:tcPr/>
                </a:tc>
                <a:tc>
                  <a:txBody>
                    <a:bodyPr/>
                    <a:lstStyle/>
                    <a:p>
                      <a:pPr algn="ctr"/>
                      <a:r>
                        <a:rPr lang="en-US" dirty="0"/>
                        <a:t>383</a:t>
                      </a:r>
                    </a:p>
                  </a:txBody>
                  <a:tcPr/>
                </a:tc>
                <a:extLst>
                  <a:ext uri="{0D108BD9-81ED-4DB2-BD59-A6C34878D82A}">
                    <a16:rowId xmlns:a16="http://schemas.microsoft.com/office/drawing/2014/main" val="2843077584"/>
                  </a:ext>
                </a:extLst>
              </a:tr>
            </a:tbl>
          </a:graphicData>
        </a:graphic>
      </p:graphicFrame>
      <p:sp>
        <p:nvSpPr>
          <p:cNvPr id="8" name="TextBox 7">
            <a:extLst>
              <a:ext uri="{FF2B5EF4-FFF2-40B4-BE49-F238E27FC236}">
                <a16:creationId xmlns:a16="http://schemas.microsoft.com/office/drawing/2014/main" id="{8884A314-B03C-9784-8B42-78B85706B8DD}"/>
              </a:ext>
            </a:extLst>
          </p:cNvPr>
          <p:cNvSpPr txBox="1"/>
          <p:nvPr/>
        </p:nvSpPr>
        <p:spPr>
          <a:xfrm>
            <a:off x="8639428" y="4070115"/>
            <a:ext cx="2564599" cy="923330"/>
          </a:xfrm>
          <a:prstGeom prst="rect">
            <a:avLst/>
          </a:prstGeom>
          <a:noFill/>
        </p:spPr>
        <p:txBody>
          <a:bodyPr wrap="square" rtlCol="0">
            <a:spAutoFit/>
          </a:bodyPr>
          <a:lstStyle/>
          <a:p>
            <a:pPr algn="ctr"/>
            <a:r>
              <a:rPr lang="en-US" dirty="0"/>
              <a:t>Validation Accuracy : 90%</a:t>
            </a:r>
            <a:br>
              <a:rPr lang="en-US" dirty="0"/>
            </a:br>
            <a:r>
              <a:rPr lang="en-US" dirty="0"/>
              <a:t>CNN Model with BERT</a:t>
            </a:r>
          </a:p>
          <a:p>
            <a:pPr algn="ctr"/>
            <a:r>
              <a:rPr lang="en-US" dirty="0"/>
              <a:t>Proposed Model 1</a:t>
            </a:r>
          </a:p>
        </p:txBody>
      </p:sp>
      <p:sp>
        <p:nvSpPr>
          <p:cNvPr id="10" name="TextBox 9">
            <a:extLst>
              <a:ext uri="{FF2B5EF4-FFF2-40B4-BE49-F238E27FC236}">
                <a16:creationId xmlns:a16="http://schemas.microsoft.com/office/drawing/2014/main" id="{B8E1BD3B-A461-3DB7-24ED-94048D7AF9AC}"/>
              </a:ext>
            </a:extLst>
          </p:cNvPr>
          <p:cNvSpPr txBox="1"/>
          <p:nvPr/>
        </p:nvSpPr>
        <p:spPr>
          <a:xfrm>
            <a:off x="7224284" y="2394214"/>
            <a:ext cx="2755518" cy="923330"/>
          </a:xfrm>
          <a:prstGeom prst="rect">
            <a:avLst/>
          </a:prstGeom>
          <a:noFill/>
        </p:spPr>
        <p:txBody>
          <a:bodyPr wrap="square" rtlCol="0">
            <a:spAutoFit/>
          </a:bodyPr>
          <a:lstStyle/>
          <a:p>
            <a:pPr algn="ctr"/>
            <a:r>
              <a:rPr lang="en-US" dirty="0"/>
              <a:t>Validation Accuracy : 90%</a:t>
            </a:r>
          </a:p>
          <a:p>
            <a:pPr algn="ctr"/>
            <a:r>
              <a:rPr lang="en-US" dirty="0"/>
              <a:t>CO-LSTM Model with BERT</a:t>
            </a:r>
            <a:br>
              <a:rPr lang="en-US" dirty="0"/>
            </a:br>
            <a:r>
              <a:rPr lang="en-US" dirty="0"/>
              <a:t>(Improved solution)</a:t>
            </a:r>
          </a:p>
        </p:txBody>
      </p:sp>
      <p:sp>
        <p:nvSpPr>
          <p:cNvPr id="11" name="TextBox 10">
            <a:extLst>
              <a:ext uri="{FF2B5EF4-FFF2-40B4-BE49-F238E27FC236}">
                <a16:creationId xmlns:a16="http://schemas.microsoft.com/office/drawing/2014/main" id="{DDBE233E-367F-A5CE-622F-D7A8E99BEB00}"/>
              </a:ext>
            </a:extLst>
          </p:cNvPr>
          <p:cNvSpPr txBox="1"/>
          <p:nvPr/>
        </p:nvSpPr>
        <p:spPr>
          <a:xfrm>
            <a:off x="9524285" y="5698438"/>
            <a:ext cx="2577519" cy="923330"/>
          </a:xfrm>
          <a:prstGeom prst="rect">
            <a:avLst/>
          </a:prstGeom>
          <a:noFill/>
        </p:spPr>
        <p:txBody>
          <a:bodyPr wrap="square" rtlCol="0">
            <a:spAutoFit/>
          </a:bodyPr>
          <a:lstStyle/>
          <a:p>
            <a:pPr algn="ctr"/>
            <a:r>
              <a:rPr lang="en-US" dirty="0"/>
              <a:t>Validation Accuracy : 91%</a:t>
            </a:r>
          </a:p>
          <a:p>
            <a:pPr algn="ctr"/>
            <a:r>
              <a:rPr lang="en-US" dirty="0"/>
              <a:t>RNN Model with GPT</a:t>
            </a:r>
          </a:p>
          <a:p>
            <a:pPr algn="ctr"/>
            <a:r>
              <a:rPr lang="en-US" dirty="0"/>
              <a:t>Proposed Model 2</a:t>
            </a:r>
          </a:p>
        </p:txBody>
      </p:sp>
      <p:graphicFrame>
        <p:nvGraphicFramePr>
          <p:cNvPr id="3" name="Table 11">
            <a:extLst>
              <a:ext uri="{FF2B5EF4-FFF2-40B4-BE49-F238E27FC236}">
                <a16:creationId xmlns:a16="http://schemas.microsoft.com/office/drawing/2014/main" id="{C6D8567A-7E69-4FAF-56B8-4AD559A681A5}"/>
              </a:ext>
            </a:extLst>
          </p:cNvPr>
          <p:cNvGraphicFramePr>
            <a:graphicFrameLocks noGrp="1"/>
          </p:cNvGraphicFramePr>
          <p:nvPr>
            <p:extLst>
              <p:ext uri="{D42A27DB-BD31-4B8C-83A1-F6EECF244321}">
                <p14:modId xmlns:p14="http://schemas.microsoft.com/office/powerpoint/2010/main" val="2108956324"/>
              </p:ext>
            </p:extLst>
          </p:nvPr>
        </p:nvGraphicFramePr>
        <p:xfrm>
          <a:off x="609657" y="1092245"/>
          <a:ext cx="5054024" cy="741680"/>
        </p:xfrm>
        <a:graphic>
          <a:graphicData uri="http://schemas.openxmlformats.org/drawingml/2006/table">
            <a:tbl>
              <a:tblPr firstRow="1" bandRow="1">
                <a:tableStyleId>{5C22544A-7EE6-4342-B048-85BDC9FD1C3A}</a:tableStyleId>
              </a:tblPr>
              <a:tblGrid>
                <a:gridCol w="1263506">
                  <a:extLst>
                    <a:ext uri="{9D8B030D-6E8A-4147-A177-3AD203B41FA5}">
                      <a16:colId xmlns:a16="http://schemas.microsoft.com/office/drawing/2014/main" val="510684026"/>
                    </a:ext>
                  </a:extLst>
                </a:gridCol>
                <a:gridCol w="1263506">
                  <a:extLst>
                    <a:ext uri="{9D8B030D-6E8A-4147-A177-3AD203B41FA5}">
                      <a16:colId xmlns:a16="http://schemas.microsoft.com/office/drawing/2014/main" val="2746409880"/>
                    </a:ext>
                  </a:extLst>
                </a:gridCol>
                <a:gridCol w="1263506">
                  <a:extLst>
                    <a:ext uri="{9D8B030D-6E8A-4147-A177-3AD203B41FA5}">
                      <a16:colId xmlns:a16="http://schemas.microsoft.com/office/drawing/2014/main" val="1647361448"/>
                    </a:ext>
                  </a:extLst>
                </a:gridCol>
                <a:gridCol w="1263506">
                  <a:extLst>
                    <a:ext uri="{9D8B030D-6E8A-4147-A177-3AD203B41FA5}">
                      <a16:colId xmlns:a16="http://schemas.microsoft.com/office/drawing/2014/main" val="2090839926"/>
                    </a:ext>
                  </a:extLst>
                </a:gridCol>
              </a:tblGrid>
              <a:tr h="370840">
                <a:tc>
                  <a:txBody>
                    <a:bodyPr/>
                    <a:lstStyle/>
                    <a:p>
                      <a:pPr algn="ctr"/>
                      <a:r>
                        <a:rPr lang="en-US" dirty="0"/>
                        <a:t>Precision</a:t>
                      </a:r>
                    </a:p>
                  </a:txBody>
                  <a:tcPr/>
                </a:tc>
                <a:tc>
                  <a:txBody>
                    <a:bodyPr/>
                    <a:lstStyle/>
                    <a:p>
                      <a:pPr algn="ctr"/>
                      <a:r>
                        <a:rPr lang="en-US" dirty="0"/>
                        <a:t>Recall </a:t>
                      </a:r>
                    </a:p>
                  </a:txBody>
                  <a:tcPr/>
                </a:tc>
                <a:tc>
                  <a:txBody>
                    <a:bodyPr/>
                    <a:lstStyle/>
                    <a:p>
                      <a:pPr algn="ctr"/>
                      <a:r>
                        <a:rPr lang="en-US" dirty="0"/>
                        <a:t>F1 Score</a:t>
                      </a:r>
                    </a:p>
                  </a:txBody>
                  <a:tcPr/>
                </a:tc>
                <a:tc>
                  <a:txBody>
                    <a:bodyPr/>
                    <a:lstStyle/>
                    <a:p>
                      <a:pPr algn="ctr"/>
                      <a:r>
                        <a:rPr lang="en-US" dirty="0"/>
                        <a:t>Accuracy</a:t>
                      </a:r>
                    </a:p>
                  </a:txBody>
                  <a:tcPr/>
                </a:tc>
                <a:extLst>
                  <a:ext uri="{0D108BD9-81ED-4DB2-BD59-A6C34878D82A}">
                    <a16:rowId xmlns:a16="http://schemas.microsoft.com/office/drawing/2014/main" val="212006156"/>
                  </a:ext>
                </a:extLst>
              </a:tr>
              <a:tr h="370840">
                <a:tc>
                  <a:txBody>
                    <a:bodyPr/>
                    <a:lstStyle/>
                    <a:p>
                      <a:pPr algn="ctr"/>
                      <a:r>
                        <a:rPr lang="en-US" dirty="0"/>
                        <a:t>0.94</a:t>
                      </a:r>
                    </a:p>
                  </a:txBody>
                  <a:tcPr/>
                </a:tc>
                <a:tc>
                  <a:txBody>
                    <a:bodyPr/>
                    <a:lstStyle/>
                    <a:p>
                      <a:pPr algn="ctr"/>
                      <a:r>
                        <a:rPr lang="en-US" dirty="0"/>
                        <a:t>0.87</a:t>
                      </a:r>
                    </a:p>
                  </a:txBody>
                  <a:tcPr/>
                </a:tc>
                <a:tc>
                  <a:txBody>
                    <a:bodyPr/>
                    <a:lstStyle/>
                    <a:p>
                      <a:pPr algn="ctr"/>
                      <a:r>
                        <a:rPr lang="en-US" dirty="0"/>
                        <a:t>0.90</a:t>
                      </a:r>
                    </a:p>
                  </a:txBody>
                  <a:tcPr/>
                </a:tc>
                <a:tc>
                  <a:txBody>
                    <a:bodyPr/>
                    <a:lstStyle/>
                    <a:p>
                      <a:pPr algn="ctr"/>
                      <a:r>
                        <a:rPr lang="en-US" dirty="0"/>
                        <a:t>0.86</a:t>
                      </a:r>
                    </a:p>
                  </a:txBody>
                  <a:tcPr/>
                </a:tc>
                <a:extLst>
                  <a:ext uri="{0D108BD9-81ED-4DB2-BD59-A6C34878D82A}">
                    <a16:rowId xmlns:a16="http://schemas.microsoft.com/office/drawing/2014/main" val="554623455"/>
                  </a:ext>
                </a:extLst>
              </a:tr>
            </a:tbl>
          </a:graphicData>
        </a:graphic>
      </p:graphicFrame>
      <p:sp>
        <p:nvSpPr>
          <p:cNvPr id="12" name="TextBox 11">
            <a:extLst>
              <a:ext uri="{FF2B5EF4-FFF2-40B4-BE49-F238E27FC236}">
                <a16:creationId xmlns:a16="http://schemas.microsoft.com/office/drawing/2014/main" id="{0241EB1F-5EC7-FFC0-1B6D-3B979543813B}"/>
              </a:ext>
            </a:extLst>
          </p:cNvPr>
          <p:cNvSpPr txBox="1"/>
          <p:nvPr/>
        </p:nvSpPr>
        <p:spPr>
          <a:xfrm>
            <a:off x="5294282" y="1080374"/>
            <a:ext cx="4008338" cy="923330"/>
          </a:xfrm>
          <a:prstGeom prst="rect">
            <a:avLst/>
          </a:prstGeom>
          <a:noFill/>
        </p:spPr>
        <p:txBody>
          <a:bodyPr wrap="square" rtlCol="0">
            <a:spAutoFit/>
          </a:bodyPr>
          <a:lstStyle/>
          <a:p>
            <a:pPr algn="ctr"/>
            <a:r>
              <a:rPr lang="en-US" dirty="0"/>
              <a:t>Validation Accuracy : 87%</a:t>
            </a:r>
          </a:p>
          <a:p>
            <a:pPr algn="ctr"/>
            <a:r>
              <a:rPr lang="en-US" dirty="0"/>
              <a:t>CO-LSTM Model with Word2Vec Embedding (Base Paper)</a:t>
            </a:r>
          </a:p>
        </p:txBody>
      </p:sp>
    </p:spTree>
    <p:extLst>
      <p:ext uri="{BB962C8B-B14F-4D97-AF65-F5344CB8AC3E}">
        <p14:creationId xmlns:p14="http://schemas.microsoft.com/office/powerpoint/2010/main" val="281896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Conclusion</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718AC20E-A08B-D34C-8A8E-5D39BB7F84F0}"/>
              </a:ext>
            </a:extLst>
          </p:cNvPr>
          <p:cNvSpPr txBox="1"/>
          <p:nvPr/>
        </p:nvSpPr>
        <p:spPr>
          <a:xfrm>
            <a:off x="793820" y="1527349"/>
            <a:ext cx="10496221" cy="3693319"/>
          </a:xfrm>
          <a:prstGeom prst="rect">
            <a:avLst/>
          </a:prstGeom>
          <a:noFill/>
        </p:spPr>
        <p:txBody>
          <a:bodyPr wrap="square" rtlCol="0">
            <a:spAutoFit/>
          </a:bodyPr>
          <a:lstStyle/>
          <a:p>
            <a:pPr algn="just"/>
            <a:r>
              <a:rPr lang="en-US" b="0" i="0" dirty="0">
                <a:solidFill>
                  <a:srgbClr val="374151"/>
                </a:solidFill>
                <a:effectLst/>
              </a:rPr>
              <a:t>Upon comparing the proposed GPT-LSTM model to the Co-LSTM and Bert-CNN models, </a:t>
            </a:r>
            <a:r>
              <a:rPr lang="en-US" dirty="0">
                <a:solidFill>
                  <a:srgbClr val="374151"/>
                </a:solidFill>
              </a:rPr>
              <a:t>we </a:t>
            </a:r>
            <a:r>
              <a:rPr lang="en-US" b="0" i="0" dirty="0">
                <a:solidFill>
                  <a:srgbClr val="374151"/>
                </a:solidFill>
                <a:effectLst/>
              </a:rPr>
              <a:t>observed that the GPT-LSTM model achieved the highest accuracy. </a:t>
            </a:r>
            <a:r>
              <a:rPr lang="en-US" dirty="0">
                <a:solidFill>
                  <a:srgbClr val="374151"/>
                </a:solidFill>
              </a:rPr>
              <a:t>W</a:t>
            </a:r>
            <a:r>
              <a:rPr lang="en-US" b="0" i="0" dirty="0">
                <a:solidFill>
                  <a:srgbClr val="374151"/>
                </a:solidFill>
                <a:effectLst/>
              </a:rPr>
              <a:t>e believe that using larger GPT and LSTM models could improve the performance of the proposed GPT-LSTM model on this sentiment analysis task. It is worth noting that due to limited computational resources, </a:t>
            </a:r>
            <a:r>
              <a:rPr lang="en-US" dirty="0">
                <a:solidFill>
                  <a:srgbClr val="374151"/>
                </a:solidFill>
              </a:rPr>
              <a:t>we </a:t>
            </a:r>
            <a:r>
              <a:rPr lang="en-US" b="0" i="0" dirty="0">
                <a:solidFill>
                  <a:srgbClr val="374151"/>
                </a:solidFill>
                <a:effectLst/>
              </a:rPr>
              <a:t>used a small GPT model along with a simple LSTM model. While the Bert-CNN model achieved higher results, we also found that it is vulnerable to overfitting, which may affect its performance on new data.</a:t>
            </a:r>
          </a:p>
          <a:p>
            <a:pPr algn="just"/>
            <a:endParaRPr lang="en-US" dirty="0">
              <a:solidFill>
                <a:srgbClr val="374151"/>
              </a:solidFill>
            </a:endParaRPr>
          </a:p>
          <a:p>
            <a:pPr algn="just"/>
            <a:r>
              <a:rPr lang="en-US" b="0" i="0" dirty="0">
                <a:solidFill>
                  <a:srgbClr val="374151"/>
                </a:solidFill>
                <a:effectLst/>
              </a:rPr>
              <a:t>The three models evaluated for sentiment analysis showed varying levels of performance. The GPT-LSTM model emerged as the top performer with an F1-score of 0.91, although it had lower precision for classifying the negative class. The Co-LSTM and BERT-CNN models achieved higher F1-scores of 0.89 and 0.91, respectively. Nevertheless, the GPT-LSTM model offers promise for sentiment analysis tasks as it combines the GPT language model and LSTM neural networks strengths.</a:t>
            </a:r>
          </a:p>
          <a:p>
            <a:endParaRPr lang="en-US" dirty="0"/>
          </a:p>
        </p:txBody>
      </p:sp>
    </p:spTree>
    <p:extLst>
      <p:ext uri="{BB962C8B-B14F-4D97-AF65-F5344CB8AC3E}">
        <p14:creationId xmlns:p14="http://schemas.microsoft.com/office/powerpoint/2010/main" val="314871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Objective</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2050" name="Picture 2" descr="Diagram&#10;&#10;Description automatically generated">
            <a:extLst>
              <a:ext uri="{FF2B5EF4-FFF2-40B4-BE49-F238E27FC236}">
                <a16:creationId xmlns:a16="http://schemas.microsoft.com/office/drawing/2014/main" id="{234290DB-AB8E-2B7E-B31E-9DCD9811C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45" y="4121052"/>
            <a:ext cx="4655975" cy="2488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6">
            <a:extLst>
              <a:ext uri="{FF2B5EF4-FFF2-40B4-BE49-F238E27FC236}">
                <a16:creationId xmlns:a16="http://schemas.microsoft.com/office/drawing/2014/main" id="{03322DA0-2CCE-7934-30D2-090597B925A5}"/>
              </a:ext>
            </a:extLst>
          </p:cNvPr>
          <p:cNvGraphicFramePr/>
          <p:nvPr>
            <p:extLst>
              <p:ext uri="{D42A27DB-BD31-4B8C-83A1-F6EECF244321}">
                <p14:modId xmlns:p14="http://schemas.microsoft.com/office/powerpoint/2010/main" val="3660283579"/>
              </p:ext>
            </p:extLst>
          </p:nvPr>
        </p:nvGraphicFramePr>
        <p:xfrm>
          <a:off x="539620" y="1390261"/>
          <a:ext cx="10750421" cy="2585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234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Challenges Faced</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C58FD064-B497-B0BB-22E4-182AE390DE1F}"/>
              </a:ext>
            </a:extLst>
          </p:cNvPr>
          <p:cNvSpPr txBox="1"/>
          <p:nvPr/>
        </p:nvSpPr>
        <p:spPr>
          <a:xfrm>
            <a:off x="634481" y="1532075"/>
            <a:ext cx="10655560" cy="2308324"/>
          </a:xfrm>
          <a:prstGeom prst="rect">
            <a:avLst/>
          </a:prstGeom>
          <a:noFill/>
        </p:spPr>
        <p:txBody>
          <a:bodyPr wrap="square" rtlCol="0">
            <a:spAutoFit/>
          </a:bodyPr>
          <a:lstStyle/>
          <a:p>
            <a:pPr algn="l"/>
            <a:r>
              <a:rPr lang="en-US" dirty="0"/>
              <a:t>Some of the challenges we faced while doing this project :</a:t>
            </a:r>
          </a:p>
          <a:p>
            <a:pPr marL="285750" indent="-285750" algn="l">
              <a:buFont typeface="Arial" panose="020B0604020202020204" pitchFamily="34" charset="0"/>
              <a:buChar char="•"/>
            </a:pPr>
            <a:r>
              <a:rPr lang="en-US" b="0" i="0" dirty="0">
                <a:solidFill>
                  <a:srgbClr val="374151"/>
                </a:solidFill>
                <a:effectLst/>
              </a:rPr>
              <a:t>Understanding the theoretical foundations of the different NLP models and how to apply them to analyze textual data effectively.</a:t>
            </a:r>
          </a:p>
          <a:p>
            <a:pPr marL="285750" indent="-285750" algn="l">
              <a:buFont typeface="Arial" panose="020B0604020202020204" pitchFamily="34" charset="0"/>
              <a:buChar char="•"/>
            </a:pPr>
            <a:r>
              <a:rPr lang="en-US" b="0" i="0" dirty="0">
                <a:solidFill>
                  <a:srgbClr val="374151"/>
                </a:solidFill>
                <a:effectLst/>
              </a:rPr>
              <a:t>Choosing the right model for a given task and understanding the strengths and weaknesses of each model.</a:t>
            </a:r>
          </a:p>
          <a:p>
            <a:pPr marL="285750" indent="-285750" algn="l">
              <a:buFont typeface="Arial" panose="020B0604020202020204" pitchFamily="34" charset="0"/>
              <a:buChar char="•"/>
            </a:pPr>
            <a:r>
              <a:rPr lang="en-US" b="0" i="0" dirty="0">
                <a:solidFill>
                  <a:srgbClr val="374151"/>
                </a:solidFill>
                <a:effectLst/>
              </a:rPr>
              <a:t>Optimizing the performance of the models through hyperparameter tuning, which can be a time-consuming and challenging process.</a:t>
            </a:r>
          </a:p>
          <a:p>
            <a:pPr marL="285750" indent="-285750" algn="l">
              <a:buFont typeface="Arial" panose="020B0604020202020204" pitchFamily="34" charset="0"/>
              <a:buChar char="•"/>
            </a:pPr>
            <a:r>
              <a:rPr lang="en-US" b="0" i="0" dirty="0">
                <a:solidFill>
                  <a:srgbClr val="374151"/>
                </a:solidFill>
                <a:effectLst/>
              </a:rPr>
              <a:t>Dealing with the complexity of the models and the large amounts of data required for training and testing them.</a:t>
            </a:r>
          </a:p>
        </p:txBody>
      </p:sp>
    </p:spTree>
    <p:extLst>
      <p:ext uri="{BB962C8B-B14F-4D97-AF65-F5344CB8AC3E}">
        <p14:creationId xmlns:p14="http://schemas.microsoft.com/office/powerpoint/2010/main" val="82615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Learning experience and Work Division</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E6684736-8949-14CD-6DCF-DDFC8D37FC42}"/>
              </a:ext>
            </a:extLst>
          </p:cNvPr>
          <p:cNvSpPr txBox="1"/>
          <p:nvPr/>
        </p:nvSpPr>
        <p:spPr>
          <a:xfrm>
            <a:off x="713433" y="1517301"/>
            <a:ext cx="10576608" cy="3970318"/>
          </a:xfrm>
          <a:prstGeom prst="rect">
            <a:avLst/>
          </a:prstGeom>
          <a:noFill/>
        </p:spPr>
        <p:txBody>
          <a:bodyPr wrap="square" rtlCol="0">
            <a:spAutoFit/>
          </a:bodyPr>
          <a:lstStyle/>
          <a:p>
            <a:r>
              <a:rPr lang="en-US" b="1" dirty="0">
                <a:solidFill>
                  <a:srgbClr val="374151"/>
                </a:solidFill>
              </a:rPr>
              <a:t>Experience :</a:t>
            </a:r>
          </a:p>
          <a:p>
            <a:pPr marL="285750" indent="-285750" algn="just">
              <a:buFont typeface="Arial" panose="020B0604020202020204" pitchFamily="34" charset="0"/>
              <a:buChar char="•"/>
            </a:pPr>
            <a:r>
              <a:rPr lang="en-US" dirty="0"/>
              <a:t>Working with NLP and sentiment analysis using GPT, BERT, CNN, and LSTM has been enlightening. </a:t>
            </a:r>
          </a:p>
          <a:p>
            <a:pPr marL="285750" indent="-285750" algn="just">
              <a:buFont typeface="Arial" panose="020B0604020202020204" pitchFamily="34" charset="0"/>
              <a:buChar char="•"/>
            </a:pPr>
            <a:r>
              <a:rPr lang="en-US" dirty="0"/>
              <a:t>We started by learning about the theoretical foundations of these models and their practical applications in analyzing textual data, which provided a better understanding of how to optimize their performance. </a:t>
            </a:r>
          </a:p>
          <a:p>
            <a:pPr marL="285750" indent="-285750" algn="just">
              <a:buFont typeface="Arial" panose="020B0604020202020204" pitchFamily="34" charset="0"/>
              <a:buChar char="•"/>
            </a:pPr>
            <a:r>
              <a:rPr lang="en-US" dirty="0"/>
              <a:t>One key insight we gained is the importance of selecting the right model for a given task. GPT and BERT are effective for language generation and understanding, while CNN and LSTM are better for text classification and sentiment analysis. </a:t>
            </a:r>
          </a:p>
          <a:p>
            <a:pPr marL="285750" indent="-285750" algn="just">
              <a:buFont typeface="Arial" panose="020B0604020202020204" pitchFamily="34" charset="0"/>
              <a:buChar char="•"/>
            </a:pPr>
            <a:r>
              <a:rPr lang="en-US" dirty="0"/>
              <a:t>Another lesson learned is the value of hyperparameter tuning for achieving optimal performance. </a:t>
            </a:r>
          </a:p>
          <a:p>
            <a:endParaRPr lang="en-US" b="1" dirty="0">
              <a:solidFill>
                <a:srgbClr val="374151"/>
              </a:solidFill>
            </a:endParaRPr>
          </a:p>
          <a:p>
            <a:r>
              <a:rPr lang="en-US" b="1" dirty="0">
                <a:solidFill>
                  <a:srgbClr val="374151"/>
                </a:solidFill>
              </a:rPr>
              <a:t>Task Division :</a:t>
            </a:r>
          </a:p>
          <a:p>
            <a:pPr algn="just"/>
            <a:r>
              <a:rPr lang="en-US" dirty="0"/>
              <a:t>As a team, we have divided the tasks of implementing the three models efficiently. We started working on the Bert-CNN and Co-LSTM individually and then worked on the proposed model together. After discussing the models thoroughly, we have implemented the hyper-parameter tuning for each of these models discussing the best suitable and available approaches for tuning.</a:t>
            </a:r>
          </a:p>
        </p:txBody>
      </p:sp>
    </p:spTree>
    <p:extLst>
      <p:ext uri="{BB962C8B-B14F-4D97-AF65-F5344CB8AC3E}">
        <p14:creationId xmlns:p14="http://schemas.microsoft.com/office/powerpoint/2010/main" val="267410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References</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D34D7816-A1E9-9963-2A10-3C051E010388}"/>
              </a:ext>
            </a:extLst>
          </p:cNvPr>
          <p:cNvSpPr txBox="1"/>
          <p:nvPr/>
        </p:nvSpPr>
        <p:spPr>
          <a:xfrm>
            <a:off x="634481" y="1086239"/>
            <a:ext cx="10655560" cy="5630324"/>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[1] </a:t>
            </a:r>
            <a:r>
              <a:rPr lang="en-US" dirty="0"/>
              <a:t>Behera, R. K., Jena, M., Rath, S. K., and Misra, S. (2021). Co-LSTM: Convolutional LSTM model for sentiment analysis in social big data. Information Processing &amp; Management, 58(1), 102435. doi: 10.1016/j.ipm.2020.102435</a:t>
            </a:r>
          </a:p>
          <a:p>
            <a:pPr marL="0" marR="0" algn="just">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[2] </a:t>
            </a:r>
            <a:r>
              <a:rPr lang="en-US" dirty="0"/>
              <a:t>Wang, Y., Huang, M., Zhu, X., and Zhao, L. (2016). Attention-based LSTM for aspect-level sentiment classification. In Proceedings of the 2016 Conference on Empirical Methods in Natural Language Processing (pp. 606-615).</a:t>
            </a:r>
          </a:p>
          <a:p>
            <a:pPr marL="0" marR="0" algn="just">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[3] </a:t>
            </a:r>
            <a:r>
              <a:rPr lang="en-US" dirty="0"/>
              <a:t>Chen, L.-C., Barron, J. T., Papandreou, G., Murphy, K., and Yuille, A. L. (2016). Semantic image segmentation with task-specific edge detection using CNNs and a discriminatively trained domain transform. In Proceedings of the IEEE Conference on Computer Vision and Pattern Recognition (pp. 4545-4554)</a:t>
            </a:r>
          </a:p>
          <a:p>
            <a:pPr marL="0" marR="0" algn="just">
              <a:lnSpc>
                <a:spcPct val="107000"/>
              </a:lnSpc>
              <a:spcBef>
                <a:spcPts val="0"/>
              </a:spcBef>
              <a:spcAft>
                <a:spcPts val="800"/>
              </a:spcAft>
            </a:pPr>
            <a:r>
              <a:rPr lang="en-US" dirty="0"/>
              <a:t>[4] Kim, Y. (2014). Convolutional neural networks for sentence classification. In Proceedings of the 2014 Conference on Empirical Methods in Natural Language Processing (EMNLP) (pp. 1746-1751).</a:t>
            </a:r>
          </a:p>
          <a:p>
            <a:pPr marL="0" marR="0" algn="just">
              <a:lnSpc>
                <a:spcPct val="107000"/>
              </a:lnSpc>
              <a:spcBef>
                <a:spcPts val="0"/>
              </a:spcBef>
              <a:spcAft>
                <a:spcPts val="800"/>
              </a:spcAft>
            </a:pPr>
            <a:r>
              <a:rPr lang="en-US" dirty="0"/>
              <a:t>[5] Tang, D., Qin, B., and Liu, T. (2015). Sentiment analysis with global topics and local dependency. In Proceedings of the 53rd Annual Meeting of the Association for Computational Linguistics and the 7th International Joint Conference on Natural Language Processing (Volume 1: Long Papers) (pp. 426-435).</a:t>
            </a:r>
          </a:p>
          <a:p>
            <a:pPr marL="0" marR="0" algn="just">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[6] </a:t>
            </a:r>
            <a:r>
              <a:rPr lang="en-US" dirty="0"/>
              <a:t>Devlin, J., Chang, M. W., Lee, K., &amp; Toutanova, K. (2019). BERT: Pre-training of deep bidirectional transformers for language understanding. In Proceedings of the 2019 Conference of the North American Chapter of the Association for Computational Linguistics: Human Language Technologies (NAACL-HLT) (pp. 4171-4186).</a:t>
            </a:r>
          </a:p>
        </p:txBody>
      </p:sp>
    </p:spTree>
    <p:extLst>
      <p:ext uri="{BB962C8B-B14F-4D97-AF65-F5344CB8AC3E}">
        <p14:creationId xmlns:p14="http://schemas.microsoft.com/office/powerpoint/2010/main" val="42383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19" y="248039"/>
            <a:ext cx="9042919"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Sentimental Analysis with Machine Learning</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22" name="Picture 21">
            <a:extLst>
              <a:ext uri="{FF2B5EF4-FFF2-40B4-BE49-F238E27FC236}">
                <a16:creationId xmlns:a16="http://schemas.microsoft.com/office/drawing/2014/main" id="{E224001B-B80A-DB13-6214-6CDA87075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729" y="1595535"/>
            <a:ext cx="8270541" cy="4292082"/>
          </a:xfrm>
          <a:prstGeom prst="rect">
            <a:avLst/>
          </a:prstGeom>
        </p:spPr>
      </p:pic>
    </p:spTree>
    <p:extLst>
      <p:ext uri="{BB962C8B-B14F-4D97-AF65-F5344CB8AC3E}">
        <p14:creationId xmlns:p14="http://schemas.microsoft.com/office/powerpoint/2010/main" val="181426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19" y="248039"/>
            <a:ext cx="880965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Introduction</a:t>
            </a:r>
          </a:p>
        </p:txBody>
      </p:sp>
      <p:sp>
        <p:nvSpPr>
          <p:cNvPr id="7" name="TextBox 6">
            <a:extLst>
              <a:ext uri="{FF2B5EF4-FFF2-40B4-BE49-F238E27FC236}">
                <a16:creationId xmlns:a16="http://schemas.microsoft.com/office/drawing/2014/main" id="{ADDC4432-B6EB-21E2-19AD-8062458F3795}"/>
              </a:ext>
            </a:extLst>
          </p:cNvPr>
          <p:cNvSpPr txBox="1"/>
          <p:nvPr/>
        </p:nvSpPr>
        <p:spPr>
          <a:xfrm>
            <a:off x="539620" y="1390261"/>
            <a:ext cx="1075042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rPr>
              <a:t>The paper (</a:t>
            </a:r>
            <a:r>
              <a:rPr lang="en-US" b="0" i="0" dirty="0">
                <a:solidFill>
                  <a:srgbClr val="374151"/>
                </a:solidFill>
                <a:effectLst/>
                <a:hlinkClick r:id="rId2"/>
              </a:rPr>
              <a:t>Sentimental Analysis</a:t>
            </a:r>
            <a:r>
              <a:rPr lang="en-US" b="0" i="0" dirty="0">
                <a:solidFill>
                  <a:srgbClr val="374151"/>
                </a:solidFill>
                <a:effectLst/>
              </a:rPr>
              <a:t>) titled "Co-LSTM: Convolutional LSTM model for sentiment analysis in social big data" proposes a new approach for sentiment analysis in social big data. </a:t>
            </a:r>
          </a:p>
          <a:p>
            <a:pPr marL="285750" indent="-285750" algn="just">
              <a:buFont typeface="Arial" panose="020B0604020202020204" pitchFamily="34" charset="0"/>
              <a:buChar char="•"/>
            </a:pPr>
            <a:r>
              <a:rPr lang="en-US" b="0" i="0" dirty="0">
                <a:solidFill>
                  <a:srgbClr val="374151"/>
                </a:solidFill>
                <a:effectLst/>
              </a:rPr>
              <a:t>The motivation behind the problem is the increasing amount of user-generated content in social media and the need for automated techniques to analyze sentiments expressed in such data. </a:t>
            </a:r>
          </a:p>
          <a:p>
            <a:pPr marL="285750" indent="-285750" algn="just">
              <a:buFont typeface="Arial" panose="020B0604020202020204" pitchFamily="34" charset="0"/>
              <a:buChar char="•"/>
            </a:pPr>
            <a:r>
              <a:rPr lang="en-US" b="0" i="0" dirty="0">
                <a:solidFill>
                  <a:srgbClr val="374151"/>
                </a:solidFill>
                <a:effectLst/>
              </a:rPr>
              <a:t>The problem statement is to develop an effective model for sentiment analysis in social big data using Convolutional LSTM architecture.</a:t>
            </a:r>
          </a:p>
          <a:p>
            <a:pPr marL="285750" indent="-285750" algn="just">
              <a:buFont typeface="Arial" panose="020B0604020202020204" pitchFamily="34" charset="0"/>
              <a:buChar char="•"/>
            </a:pPr>
            <a:r>
              <a:rPr lang="en-US" b="0" i="0" dirty="0">
                <a:solidFill>
                  <a:srgbClr val="374151"/>
                </a:solidFill>
                <a:effectLst/>
              </a:rPr>
              <a:t>To solve the problem, the authors proposed a novel model called Co-LSTM, which is a Convolutional LSTM architecture that incorporates convolutional and pooling layers with LSTM. </a:t>
            </a:r>
          </a:p>
          <a:p>
            <a:pPr marL="285750" indent="-285750" algn="just">
              <a:buFont typeface="Arial" panose="020B0604020202020204" pitchFamily="34" charset="0"/>
              <a:buChar char="•"/>
            </a:pPr>
            <a:r>
              <a:rPr lang="en-US" b="0" i="0" dirty="0">
                <a:solidFill>
                  <a:srgbClr val="374151"/>
                </a:solidFill>
                <a:effectLst/>
              </a:rPr>
              <a:t>The model utilizes the advantages of both convolutional and LSTM layers for feature extraction and context modeling, respectively, to capture the complex relationships between words in social big data. </a:t>
            </a:r>
          </a:p>
          <a:p>
            <a:pPr marL="285750" indent="-285750" algn="just">
              <a:buFont typeface="Arial" panose="020B0604020202020204" pitchFamily="34" charset="0"/>
              <a:buChar char="•"/>
            </a:pPr>
            <a:r>
              <a:rPr lang="en-US" b="0" i="0" dirty="0">
                <a:solidFill>
                  <a:srgbClr val="374151"/>
                </a:solidFill>
                <a:effectLst/>
              </a:rPr>
              <a:t>The proposed Co-LSTM model was compared with several state-of-the-art models on benchmark datasets for sentiment analysis, and the results demonstrated the superior performance of the Co-LSTM model over the baseline approaches.</a:t>
            </a:r>
          </a:p>
          <a:p>
            <a:pPr marL="285750" indent="-285750" algn="just">
              <a:buFont typeface="Arial" panose="020B0604020202020204" pitchFamily="34" charset="0"/>
              <a:buChar char="•"/>
            </a:pPr>
            <a:r>
              <a:rPr lang="en-US" dirty="0">
                <a:solidFill>
                  <a:srgbClr val="374151"/>
                </a:solidFill>
              </a:rPr>
              <a:t>We proposed a solution where in we use GPT with RNN model in order to beat the results obtained in the research paper.</a:t>
            </a:r>
            <a:endParaRPr lang="en-US" dirty="0"/>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346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About the dataset</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06E2E8CE-12FB-4245-3BC0-7C4320DF46DA}"/>
              </a:ext>
            </a:extLst>
          </p:cNvPr>
          <p:cNvSpPr txBox="1"/>
          <p:nvPr/>
        </p:nvSpPr>
        <p:spPr>
          <a:xfrm>
            <a:off x="428490" y="1229181"/>
            <a:ext cx="6625453" cy="563231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rPr>
              <a:t>The dataset provided by </a:t>
            </a:r>
            <a:r>
              <a:rPr lang="en-US" dirty="0">
                <a:hlinkClick r:id="rId3"/>
              </a:rPr>
              <a:t>Multi-Domain Sentiment Dataset (jhu.edu)</a:t>
            </a:r>
            <a:r>
              <a:rPr lang="en-US" dirty="0"/>
              <a:t> </a:t>
            </a:r>
            <a:r>
              <a:rPr lang="en-US" b="0" i="0" dirty="0">
                <a:solidFill>
                  <a:srgbClr val="374151"/>
                </a:solidFill>
                <a:effectLst/>
              </a:rPr>
              <a:t>consists of user reviews collected from multiple websites such as Amazon.</a:t>
            </a:r>
          </a:p>
          <a:p>
            <a:pPr marL="285750" indent="-285750">
              <a:buFont typeface="Arial" panose="020B0604020202020204" pitchFamily="34" charset="0"/>
              <a:buChar char="•"/>
            </a:pPr>
            <a:r>
              <a:rPr lang="en-US" b="0" i="0" dirty="0">
                <a:solidFill>
                  <a:srgbClr val="374151"/>
                </a:solidFill>
                <a:effectLst/>
              </a:rPr>
              <a:t>It contains reviews of various types of products such as books, movies, and electronics, and includes both positive and negative reviews. </a:t>
            </a:r>
          </a:p>
          <a:p>
            <a:pPr marL="285750" indent="-285750">
              <a:buFont typeface="Arial" panose="020B0604020202020204" pitchFamily="34" charset="0"/>
              <a:buChar char="•"/>
            </a:pPr>
            <a:r>
              <a:rPr lang="en-US" b="0" i="0" dirty="0">
                <a:solidFill>
                  <a:srgbClr val="374151"/>
                </a:solidFill>
                <a:effectLst/>
              </a:rPr>
              <a:t>The dataset is labeled with binary sentiment labels (positive or negative), and it is intended for use in sentiment analysis tasks.</a:t>
            </a:r>
          </a:p>
          <a:p>
            <a:pPr marL="285750" indent="-285750">
              <a:buFont typeface="Arial" panose="020B0604020202020204" pitchFamily="34" charset="0"/>
              <a:buChar char="•"/>
            </a:pPr>
            <a:r>
              <a:rPr lang="en-US" dirty="0">
                <a:solidFill>
                  <a:srgbClr val="374151"/>
                </a:solidFill>
              </a:rPr>
              <a:t>The dataset is consisting of multiple directories. Each directory corresponds to a single domain. Each directory contains several files, which we briefly describe:</a:t>
            </a:r>
            <a:br>
              <a:rPr lang="en-US" dirty="0">
                <a:solidFill>
                  <a:srgbClr val="374151"/>
                </a:solidFill>
              </a:rPr>
            </a:br>
            <a:r>
              <a:rPr lang="en-US" dirty="0" err="1">
                <a:solidFill>
                  <a:srgbClr val="374151"/>
                </a:solidFill>
              </a:rPr>
              <a:t>all.review</a:t>
            </a:r>
            <a:r>
              <a:rPr lang="en-US" dirty="0">
                <a:solidFill>
                  <a:srgbClr val="374151"/>
                </a:solidFill>
              </a:rPr>
              <a:t> -- All reviews for this domain, in their original format</a:t>
            </a:r>
            <a:br>
              <a:rPr lang="en-US" dirty="0">
                <a:solidFill>
                  <a:srgbClr val="374151"/>
                </a:solidFill>
              </a:rPr>
            </a:br>
            <a:r>
              <a:rPr lang="en-US" dirty="0" err="1">
                <a:solidFill>
                  <a:srgbClr val="374151"/>
                </a:solidFill>
              </a:rPr>
              <a:t>positive.review</a:t>
            </a:r>
            <a:r>
              <a:rPr lang="en-US" dirty="0">
                <a:solidFill>
                  <a:srgbClr val="374151"/>
                </a:solidFill>
              </a:rPr>
              <a:t> -- Positive reviews</a:t>
            </a:r>
            <a:br>
              <a:rPr lang="en-US" dirty="0">
                <a:solidFill>
                  <a:srgbClr val="374151"/>
                </a:solidFill>
              </a:rPr>
            </a:br>
            <a:r>
              <a:rPr lang="en-US" dirty="0" err="1">
                <a:solidFill>
                  <a:srgbClr val="374151"/>
                </a:solidFill>
              </a:rPr>
              <a:t>negative.review</a:t>
            </a:r>
            <a:r>
              <a:rPr lang="en-US" dirty="0">
                <a:solidFill>
                  <a:srgbClr val="374151"/>
                </a:solidFill>
              </a:rPr>
              <a:t> -- Negative reviews</a:t>
            </a:r>
            <a:br>
              <a:rPr lang="en-US" dirty="0">
                <a:solidFill>
                  <a:srgbClr val="374151"/>
                </a:solidFill>
              </a:rPr>
            </a:br>
            <a:r>
              <a:rPr lang="en-US" dirty="0" err="1">
                <a:solidFill>
                  <a:srgbClr val="374151"/>
                </a:solidFill>
              </a:rPr>
              <a:t>unlabeled.review</a:t>
            </a:r>
            <a:r>
              <a:rPr lang="en-US" dirty="0">
                <a:solidFill>
                  <a:srgbClr val="374151"/>
                </a:solidFill>
              </a:rPr>
              <a:t> -- Unlabeled reviews</a:t>
            </a:r>
            <a:br>
              <a:rPr lang="en-US" dirty="0">
                <a:solidFill>
                  <a:srgbClr val="374151"/>
                </a:solidFill>
              </a:rPr>
            </a:br>
            <a:r>
              <a:rPr lang="en-US" dirty="0" err="1">
                <a:solidFill>
                  <a:srgbClr val="374151"/>
                </a:solidFill>
              </a:rPr>
              <a:t>processed.review</a:t>
            </a:r>
            <a:r>
              <a:rPr lang="en-US" dirty="0">
                <a:solidFill>
                  <a:srgbClr val="374151"/>
                </a:solidFill>
              </a:rPr>
              <a:t> -- Preprocessed reviews</a:t>
            </a:r>
            <a:br>
              <a:rPr lang="en-US" dirty="0">
                <a:solidFill>
                  <a:srgbClr val="374151"/>
                </a:solidFill>
              </a:rPr>
            </a:br>
            <a:r>
              <a:rPr lang="en-US" dirty="0" err="1">
                <a:solidFill>
                  <a:srgbClr val="374151"/>
                </a:solidFill>
              </a:rPr>
              <a:t>processed.review.balanced</a:t>
            </a:r>
            <a:r>
              <a:rPr lang="en-US" dirty="0">
                <a:solidFill>
                  <a:srgbClr val="374151"/>
                </a:solidFill>
              </a:rPr>
              <a:t> -- Preprocessed reviews, equally balanced between positive and negative</a:t>
            </a:r>
          </a:p>
          <a:p>
            <a:pPr marL="285750" indent="-285750">
              <a:buFont typeface="Arial" panose="020B0604020202020204" pitchFamily="34" charset="0"/>
              <a:buChar char="•"/>
            </a:pPr>
            <a:r>
              <a:rPr lang="en-US" dirty="0">
                <a:solidFill>
                  <a:srgbClr val="374151"/>
                </a:solidFill>
              </a:rPr>
              <a:t>Each file contains a pseudo-XML scheme for encoding the reviews. </a:t>
            </a:r>
          </a:p>
        </p:txBody>
      </p:sp>
      <p:pic>
        <p:nvPicPr>
          <p:cNvPr id="5" name="Picture 4">
            <a:extLst>
              <a:ext uri="{FF2B5EF4-FFF2-40B4-BE49-F238E27FC236}">
                <a16:creationId xmlns:a16="http://schemas.microsoft.com/office/drawing/2014/main" id="{AFA2DD9B-CDD6-F52B-984E-A26F574FA191}"/>
              </a:ext>
            </a:extLst>
          </p:cNvPr>
          <p:cNvPicPr>
            <a:picLocks noChangeAspect="1"/>
          </p:cNvPicPr>
          <p:nvPr/>
        </p:nvPicPr>
        <p:blipFill>
          <a:blip r:embed="rId4"/>
          <a:stretch>
            <a:fillRect/>
          </a:stretch>
        </p:blipFill>
        <p:spPr>
          <a:xfrm>
            <a:off x="6764694" y="1393696"/>
            <a:ext cx="5288065" cy="4693298"/>
          </a:xfrm>
          <a:prstGeom prst="rect">
            <a:avLst/>
          </a:prstGeom>
        </p:spPr>
      </p:pic>
    </p:spTree>
    <p:extLst>
      <p:ext uri="{BB962C8B-B14F-4D97-AF65-F5344CB8AC3E}">
        <p14:creationId xmlns:p14="http://schemas.microsoft.com/office/powerpoint/2010/main" val="179114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Implementation of Co-LSTM Model</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3" name="Picture 2" descr="Chart, diagram&#10;&#10;Description automatically generated">
            <a:extLst>
              <a:ext uri="{FF2B5EF4-FFF2-40B4-BE49-F238E27FC236}">
                <a16:creationId xmlns:a16="http://schemas.microsoft.com/office/drawing/2014/main" id="{8468B680-2208-52DD-7903-0AFF57D8A3E8}"/>
              </a:ext>
            </a:extLst>
          </p:cNvPr>
          <p:cNvPicPr>
            <a:picLocks noChangeAspect="1"/>
          </p:cNvPicPr>
          <p:nvPr/>
        </p:nvPicPr>
        <p:blipFill>
          <a:blip r:embed="rId2"/>
          <a:stretch>
            <a:fillRect/>
          </a:stretch>
        </p:blipFill>
        <p:spPr>
          <a:xfrm>
            <a:off x="6448066" y="2268994"/>
            <a:ext cx="5373819" cy="3495670"/>
          </a:xfrm>
          <a:prstGeom prst="rect">
            <a:avLst/>
          </a:prstGeom>
        </p:spPr>
      </p:pic>
      <p:graphicFrame>
        <p:nvGraphicFramePr>
          <p:cNvPr id="13" name="TextBox 1">
            <a:extLst>
              <a:ext uri="{FF2B5EF4-FFF2-40B4-BE49-F238E27FC236}">
                <a16:creationId xmlns:a16="http://schemas.microsoft.com/office/drawing/2014/main" id="{665B27E0-57B3-E82E-503A-9AE1B9E61CA0}"/>
              </a:ext>
            </a:extLst>
          </p:cNvPr>
          <p:cNvGraphicFramePr/>
          <p:nvPr>
            <p:extLst>
              <p:ext uri="{D42A27DB-BD31-4B8C-83A1-F6EECF244321}">
                <p14:modId xmlns:p14="http://schemas.microsoft.com/office/powerpoint/2010/main" val="3370507894"/>
              </p:ext>
            </p:extLst>
          </p:nvPr>
        </p:nvGraphicFramePr>
        <p:xfrm>
          <a:off x="-104775" y="1367711"/>
          <a:ext cx="6829036" cy="5242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69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20" y="248039"/>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Implementation of Co-LSTM Model</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1" y="970383"/>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EA73DCE2-7A99-1FBE-8195-339485F2074A}"/>
              </a:ext>
            </a:extLst>
          </p:cNvPr>
          <p:cNvPicPr>
            <a:picLocks noChangeAspect="1"/>
          </p:cNvPicPr>
          <p:nvPr/>
        </p:nvPicPr>
        <p:blipFill>
          <a:blip r:embed="rId2"/>
          <a:stretch>
            <a:fillRect/>
          </a:stretch>
        </p:blipFill>
        <p:spPr>
          <a:xfrm>
            <a:off x="6096000" y="2369978"/>
            <a:ext cx="5762625" cy="2976463"/>
          </a:xfrm>
          <a:prstGeom prst="rect">
            <a:avLst/>
          </a:prstGeom>
        </p:spPr>
      </p:pic>
      <p:graphicFrame>
        <p:nvGraphicFramePr>
          <p:cNvPr id="13" name="TextBox 1">
            <a:extLst>
              <a:ext uri="{FF2B5EF4-FFF2-40B4-BE49-F238E27FC236}">
                <a16:creationId xmlns:a16="http://schemas.microsoft.com/office/drawing/2014/main" id="{B3D2BA50-27A4-6AE5-757C-4248278E52C0}"/>
              </a:ext>
            </a:extLst>
          </p:cNvPr>
          <p:cNvGraphicFramePr/>
          <p:nvPr>
            <p:extLst>
              <p:ext uri="{D42A27DB-BD31-4B8C-83A1-F6EECF244321}">
                <p14:modId xmlns:p14="http://schemas.microsoft.com/office/powerpoint/2010/main" val="1829822075"/>
              </p:ext>
            </p:extLst>
          </p:nvPr>
        </p:nvGraphicFramePr>
        <p:xfrm>
          <a:off x="634481" y="1225689"/>
          <a:ext cx="5242444" cy="5384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40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19" y="248039"/>
            <a:ext cx="10750421"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pPr algn="ctr"/>
            <a:r>
              <a:rPr lang="en-US" sz="3600" b="1" dirty="0"/>
              <a:t>Comparative Analysis of the Classification Models in Base Paper</a:t>
            </a:r>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0" y="1222310"/>
            <a:ext cx="10655560" cy="0"/>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ECA13A95-C96D-08EB-268D-FF1251F53F80}"/>
              </a:ext>
            </a:extLst>
          </p:cNvPr>
          <p:cNvPicPr>
            <a:picLocks noChangeAspect="1"/>
          </p:cNvPicPr>
          <p:nvPr/>
        </p:nvPicPr>
        <p:blipFill>
          <a:blip r:embed="rId2"/>
          <a:stretch>
            <a:fillRect/>
          </a:stretch>
        </p:blipFill>
        <p:spPr>
          <a:xfrm>
            <a:off x="2094721" y="1947804"/>
            <a:ext cx="7735078" cy="3837171"/>
          </a:xfrm>
          <a:prstGeom prst="rect">
            <a:avLst/>
          </a:prstGeom>
        </p:spPr>
      </p:pic>
    </p:spTree>
    <p:extLst>
      <p:ext uri="{BB962C8B-B14F-4D97-AF65-F5344CB8AC3E}">
        <p14:creationId xmlns:p14="http://schemas.microsoft.com/office/powerpoint/2010/main" val="143353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9D2F8-6947-4316-B10E-D1EF95BAB1D8}"/>
              </a:ext>
            </a:extLst>
          </p:cNvPr>
          <p:cNvSpPr>
            <a:spLocks noGrp="1"/>
          </p:cNvSpPr>
          <p:nvPr/>
        </p:nvSpPr>
        <p:spPr bwMode="auto">
          <a:xfrm>
            <a:off x="539619" y="523291"/>
            <a:ext cx="10750421"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defRPr>
            </a:lvl2pPr>
            <a:lvl3pPr algn="l" rtl="0" eaLnBrk="1" fontAlgn="base" hangingPunct="1">
              <a:spcBef>
                <a:spcPct val="0"/>
              </a:spcBef>
              <a:spcAft>
                <a:spcPct val="0"/>
              </a:spcAft>
              <a:defRPr sz="3400">
                <a:solidFill>
                  <a:schemeClr val="tx2"/>
                </a:solidFill>
                <a:latin typeface="Arial" charset="0"/>
              </a:defRPr>
            </a:lvl3pPr>
            <a:lvl4pPr algn="l" rtl="0" eaLnBrk="1" fontAlgn="base" hangingPunct="1">
              <a:spcBef>
                <a:spcPct val="0"/>
              </a:spcBef>
              <a:spcAft>
                <a:spcPct val="0"/>
              </a:spcAft>
              <a:defRPr sz="3400">
                <a:solidFill>
                  <a:schemeClr val="tx2"/>
                </a:solidFill>
                <a:latin typeface="Arial" charset="0"/>
              </a:defRPr>
            </a:lvl4pPr>
            <a:lvl5pPr algn="l" rtl="0" eaLnBrk="1" fontAlgn="base" hangingPunct="1">
              <a:spcBef>
                <a:spcPct val="0"/>
              </a:spcBef>
              <a:spcAft>
                <a:spcPct val="0"/>
              </a:spcAft>
              <a:defRPr sz="3400">
                <a:solidFill>
                  <a:schemeClr val="tx2"/>
                </a:solidFill>
                <a:latin typeface="Arial" charset="0"/>
              </a:defRPr>
            </a:lvl5pPr>
            <a:lvl6pPr marL="457200" algn="l" rtl="0" eaLnBrk="1" fontAlgn="base" hangingPunct="1">
              <a:spcBef>
                <a:spcPct val="0"/>
              </a:spcBef>
              <a:spcAft>
                <a:spcPct val="0"/>
              </a:spcAft>
              <a:defRPr sz="3400">
                <a:solidFill>
                  <a:schemeClr val="tx2"/>
                </a:solidFill>
                <a:latin typeface="Arial" charset="0"/>
              </a:defRPr>
            </a:lvl6pPr>
            <a:lvl7pPr marL="914400" algn="l" rtl="0" eaLnBrk="1" fontAlgn="base" hangingPunct="1">
              <a:spcBef>
                <a:spcPct val="0"/>
              </a:spcBef>
              <a:spcAft>
                <a:spcPct val="0"/>
              </a:spcAft>
              <a:defRPr sz="3400">
                <a:solidFill>
                  <a:schemeClr val="tx2"/>
                </a:solidFill>
                <a:latin typeface="Arial" charset="0"/>
              </a:defRPr>
            </a:lvl7pPr>
            <a:lvl8pPr marL="1371600" algn="l" rtl="0" eaLnBrk="1" fontAlgn="base" hangingPunct="1">
              <a:spcBef>
                <a:spcPct val="0"/>
              </a:spcBef>
              <a:spcAft>
                <a:spcPct val="0"/>
              </a:spcAft>
              <a:defRPr sz="3400">
                <a:solidFill>
                  <a:schemeClr val="tx2"/>
                </a:solidFill>
                <a:latin typeface="Arial" charset="0"/>
              </a:defRPr>
            </a:lvl8pPr>
            <a:lvl9pPr marL="1828800" algn="l" rtl="0" eaLnBrk="1" fontAlgn="base" hangingPunct="1">
              <a:spcBef>
                <a:spcPct val="0"/>
              </a:spcBef>
              <a:spcAft>
                <a:spcPct val="0"/>
              </a:spcAft>
              <a:defRPr sz="3400">
                <a:solidFill>
                  <a:schemeClr val="tx2"/>
                </a:solidFill>
                <a:latin typeface="Arial" charset="0"/>
              </a:defRPr>
            </a:lvl9pPr>
          </a:lstStyle>
          <a:p>
            <a:r>
              <a:rPr lang="en-US" sz="3600" b="1" dirty="0"/>
              <a:t>Improvement Model - </a:t>
            </a:r>
            <a:r>
              <a:rPr lang="en-US" sz="3600" b="1" dirty="0">
                <a:solidFill>
                  <a:srgbClr val="374151"/>
                </a:solidFill>
              </a:rPr>
              <a:t>Co-LSTM with Bert Embedding</a:t>
            </a:r>
          </a:p>
          <a:p>
            <a:endParaRPr lang="en-US" sz="3600" b="1" dirty="0"/>
          </a:p>
        </p:txBody>
      </p:sp>
      <p:cxnSp>
        <p:nvCxnSpPr>
          <p:cNvPr id="9" name="Straight Connector 8">
            <a:extLst>
              <a:ext uri="{FF2B5EF4-FFF2-40B4-BE49-F238E27FC236}">
                <a16:creationId xmlns:a16="http://schemas.microsoft.com/office/drawing/2014/main" id="{29CB9A3A-6E02-B193-7694-5A2D5E6E7F9B}"/>
              </a:ext>
            </a:extLst>
          </p:cNvPr>
          <p:cNvCxnSpPr>
            <a:cxnSpLocks/>
          </p:cNvCxnSpPr>
          <p:nvPr/>
        </p:nvCxnSpPr>
        <p:spPr>
          <a:xfrm>
            <a:off x="634480" y="1017037"/>
            <a:ext cx="10655560" cy="0"/>
          </a:xfrm>
          <a:prstGeom prst="line">
            <a:avLst/>
          </a:prstGeom>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3ADE7D6B-6C15-2EF8-8CC3-BCBAA87126FF}"/>
              </a:ext>
            </a:extLst>
          </p:cNvPr>
          <p:cNvSpPr txBox="1"/>
          <p:nvPr/>
        </p:nvSpPr>
        <p:spPr>
          <a:xfrm>
            <a:off x="634480" y="1443841"/>
            <a:ext cx="10655559" cy="2862322"/>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374151"/>
                </a:solidFill>
              </a:rPr>
              <a:t>Here, we have trained the </a:t>
            </a:r>
            <a:r>
              <a:rPr lang="en-US" b="0" i="0" dirty="0">
                <a:solidFill>
                  <a:srgbClr val="374151"/>
                </a:solidFill>
                <a:effectLst/>
              </a:rPr>
              <a:t>sentiment analysis model using the BERT model in TensorFlow. </a:t>
            </a:r>
          </a:p>
          <a:p>
            <a:pPr marL="285750" indent="-285750" algn="just">
              <a:buFont typeface="Arial" panose="020B0604020202020204" pitchFamily="34" charset="0"/>
              <a:buChar char="•"/>
            </a:pPr>
            <a:r>
              <a:rPr lang="en-US" b="0" i="0" dirty="0">
                <a:solidFill>
                  <a:srgbClr val="374151"/>
                </a:solidFill>
                <a:effectLst/>
              </a:rPr>
              <a:t>The dataset is read from two XML files, positive and negative, each containing a set of reviews, and they are merged into one data frame. </a:t>
            </a:r>
          </a:p>
          <a:p>
            <a:pPr marL="285750" indent="-285750" algn="just">
              <a:buFont typeface="Arial" panose="020B0604020202020204" pitchFamily="34" charset="0"/>
              <a:buChar char="•"/>
            </a:pPr>
            <a:r>
              <a:rPr lang="en-US" b="0" i="0" dirty="0">
                <a:solidFill>
                  <a:srgbClr val="374151"/>
                </a:solidFill>
                <a:effectLst/>
              </a:rPr>
              <a:t>Then, the data is split into training, validation, and test sets. </a:t>
            </a:r>
          </a:p>
          <a:p>
            <a:pPr marL="285750" indent="-285750" algn="just">
              <a:buFont typeface="Arial" panose="020B0604020202020204" pitchFamily="34" charset="0"/>
              <a:buChar char="•"/>
            </a:pPr>
            <a:r>
              <a:rPr lang="en-US" b="0" i="0" dirty="0">
                <a:solidFill>
                  <a:srgbClr val="374151"/>
                </a:solidFill>
                <a:effectLst/>
              </a:rPr>
              <a:t>The text data is preprocessed using a BERT tokenizer and then passed to the BERT model, followed by a Conv1D layer, two LSTM layers, and two Dense layers with dropout. </a:t>
            </a:r>
          </a:p>
          <a:p>
            <a:pPr marL="285750" indent="-285750" algn="just">
              <a:buFont typeface="Arial" panose="020B0604020202020204" pitchFamily="34" charset="0"/>
              <a:buChar char="•"/>
            </a:pPr>
            <a:r>
              <a:rPr lang="en-US" b="0" i="0" dirty="0">
                <a:solidFill>
                  <a:srgbClr val="374151"/>
                </a:solidFill>
                <a:effectLst/>
              </a:rPr>
              <a:t>Early stopping and model checkpoint are used as callbacks to improve the performance of the model. </a:t>
            </a:r>
          </a:p>
          <a:p>
            <a:pPr marL="285750" indent="-285750" algn="just">
              <a:buFont typeface="Arial" panose="020B0604020202020204" pitchFamily="34" charset="0"/>
              <a:buChar char="•"/>
            </a:pPr>
            <a:r>
              <a:rPr lang="en-US" b="0" i="0" dirty="0">
                <a:solidFill>
                  <a:srgbClr val="374151"/>
                </a:solidFill>
                <a:effectLst/>
              </a:rPr>
              <a:t>The best model is saved and evaluated on the test set using the classification report function from </a:t>
            </a:r>
            <a:r>
              <a:rPr lang="en-US" b="0" i="0" dirty="0" err="1">
                <a:solidFill>
                  <a:srgbClr val="374151"/>
                </a:solidFill>
                <a:effectLst/>
              </a:rPr>
              <a:t>sklearn.metrics</a:t>
            </a:r>
            <a:r>
              <a:rPr lang="en-US" b="0" i="0" dirty="0">
                <a:solidFill>
                  <a:srgbClr val="374151"/>
                </a:solidFill>
                <a:effectLst/>
              </a:rPr>
              <a:t>, which calculates several evaluation metrics, such as precision, recall, F1 score, and accuracy. Finally, the accuracy score of the model is printed.</a:t>
            </a:r>
            <a:endParaRPr lang="en-US" dirty="0"/>
          </a:p>
        </p:txBody>
      </p:sp>
    </p:spTree>
    <p:extLst>
      <p:ext uri="{BB962C8B-B14F-4D97-AF65-F5344CB8AC3E}">
        <p14:creationId xmlns:p14="http://schemas.microsoft.com/office/powerpoint/2010/main" val="357717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7500</TotalTime>
  <Words>2911</Words>
  <Application>Microsoft Office PowerPoint</Application>
  <PresentationFormat>Widescreen</PresentationFormat>
  <Paragraphs>201</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CSC 215-01 Artificial Intelligence Final Project (Type A) : Sentiment analysis of product review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215-01 Artificial Intelligence Final Project : Sentiment analysis of product review data</dc:title>
  <dc:creator>Nikitha Mandhana</dc:creator>
  <cp:lastModifiedBy>Nikitha Mandhana</cp:lastModifiedBy>
  <cp:revision>241</cp:revision>
  <dcterms:created xsi:type="dcterms:W3CDTF">2023-04-29T14:06:23Z</dcterms:created>
  <dcterms:modified xsi:type="dcterms:W3CDTF">2023-05-09T01:40:55Z</dcterms:modified>
</cp:coreProperties>
</file>