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80" r:id="rId5"/>
    <p:sldId id="259" r:id="rId6"/>
    <p:sldId id="260" r:id="rId7"/>
    <p:sldId id="261" r:id="rId8"/>
    <p:sldId id="278" r:id="rId9"/>
    <p:sldId id="275" r:id="rId10"/>
    <p:sldId id="277" r:id="rId11"/>
    <p:sldId id="262" r:id="rId12"/>
    <p:sldId id="263" r:id="rId13"/>
    <p:sldId id="264" r:id="rId14"/>
    <p:sldId id="268" r:id="rId15"/>
    <p:sldId id="279"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8" d="100"/>
          <a:sy n="98" d="100"/>
        </p:scale>
        <p:origin x="8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ikithaPeddiset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alking-Fingers-Using-TensorFlow/talking-fingers/blob/master/LICEN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TALKING FINGERS </a:t>
            </a:r>
            <a:br>
              <a:rPr lang="en-GB" dirty="0">
                <a:solidFill>
                  <a:schemeClr val="tx1"/>
                </a:solidFill>
                <a:latin typeface="Cambria" panose="02040503050406030204" pitchFamily="18" charset="0"/>
                <a:ea typeface="Cambria" panose="02040503050406030204" pitchFamily="18" charset="0"/>
              </a:rPr>
            </a:br>
            <a:br>
              <a:rPr lang="en-GB" dirty="0">
                <a:solidFill>
                  <a:schemeClr val="tx1"/>
                </a:solidFill>
                <a:latin typeface="Cambria" panose="02040503050406030204" pitchFamily="18" charset="0"/>
                <a:ea typeface="Cambria" panose="02040503050406030204" pitchFamily="18" charset="0"/>
              </a:rPr>
            </a:b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GRP-12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Cambria" panose="02040503050406030204" pitchFamily="18" charset="0"/>
                          <a:cs typeface="Cambria" panose="02040503050406030204" pitchFamily="18" charset="0"/>
                        </a:rPr>
                        <a:t>20211ISR0023</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Naga </a:t>
                      </a:r>
                      <a:r>
                        <a:rPr lang="en-IN" sz="1800" u="none" strike="noStrike" cap="none" dirty="0" err="1">
                          <a:latin typeface="Cambria" panose="02040503050406030204" pitchFamily="18" charset="0"/>
                          <a:cs typeface="Cambria" panose="02040503050406030204" pitchFamily="18" charset="0"/>
                        </a:rPr>
                        <a:t>Nikhitha</a:t>
                      </a:r>
                      <a:r>
                        <a:rPr lang="en-IN" sz="1800" u="none" strike="noStrike" cap="none" dirty="0">
                          <a:latin typeface="Cambria" panose="02040503050406030204" pitchFamily="18" charset="0"/>
                          <a:cs typeface="Cambria" panose="02040503050406030204" pitchFamily="18" charset="0"/>
                        </a:rPr>
                        <a:t> P</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20211ISR0086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Sarthak Mishra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20211ISR0073</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anose="02040503050406030204" pitchFamily="18" charset="0"/>
                          <a:cs typeface="Cambria" panose="02040503050406030204" pitchFamily="18" charset="0"/>
                        </a:rPr>
                        <a:t>Darshan.S</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dirty="0">
              <a:latin typeface="Cambria" panose="02040503050406030204" pitchFamily="18" charset="0"/>
              <a:ea typeface="Cambria" panose="02040503050406030204" pitchFamily="18" charset="0"/>
            </a:endParaRPr>
          </a:p>
          <a:p>
            <a:pPr lvl="0" algn="ctr">
              <a:spcBef>
                <a:spcPts val="400"/>
              </a:spcBef>
              <a:buClr>
                <a:srgbClr val="17365D"/>
              </a:buClr>
              <a:buSzPts val="2000"/>
            </a:pPr>
            <a:r>
              <a:rPr lang="en-US" sz="24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Sheik </a:t>
            </a:r>
            <a:r>
              <a:rPr lang="en-US" sz="24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Jamil</a:t>
            </a:r>
            <a:r>
              <a:rPr lang="en-US" sz="24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Ahmed</a:t>
            </a:r>
          </a:p>
          <a:p>
            <a:pPr lvl="0" algn="ctr">
              <a:spcBef>
                <a:spcPts val="400"/>
              </a:spcBef>
              <a:buClr>
                <a:srgbClr val="17365D"/>
              </a:buClr>
              <a:buSzPts val="2000"/>
            </a:pPr>
            <a:r>
              <a:rPr lang="en-US"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171882"/>
            <a:ext cx="3970500" cy="74934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B. 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altLang="en-US" sz="2000" b="1" dirty="0">
                <a:latin typeface="Cambria" panose="02040503050406030204" pitchFamily="18" charset="0"/>
                <a:ea typeface="Cambria" panose="02040503050406030204" pitchFamily="18" charset="0"/>
                <a:cs typeface="Verdana" panose="020B0604030504040204"/>
                <a:sym typeface="Verdana" panose="020B0604030504040204"/>
              </a:rPr>
              <a:t>ZAFAR ALI</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Sheik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Jamil</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Ahmed</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775093" y="1124147"/>
            <a:ext cx="10668000" cy="4927861"/>
          </a:xfrm>
        </p:spPr>
        <p:txBody>
          <a:bodyPr>
            <a:normAutofit fontScale="92500" lnSpcReduction="20000"/>
          </a:bodyPr>
          <a:lstStyle/>
          <a:p>
            <a:pPr>
              <a:buFont typeface="Wingdings" pitchFamily="2" charset="2"/>
              <a:buChar char="q"/>
            </a:pPr>
            <a:r>
              <a:rPr lang="en-US" sz="2100" b="1" dirty="0"/>
              <a:t>Hardware</a:t>
            </a:r>
            <a:r>
              <a:rPr lang="en-US" sz="2100" dirty="0"/>
              <a:t>: Smartphone (Android/iOS) for </a:t>
            </a:r>
            <a:r>
              <a:rPr lang="en-US" sz="2100" dirty="0" err="1"/>
              <a:t>accessability</a:t>
            </a:r>
            <a:endParaRPr lang="en-US" sz="2100" dirty="0"/>
          </a:p>
          <a:p>
            <a:pPr>
              <a:buFont typeface="Wingdings" pitchFamily="2" charset="2"/>
              <a:buChar char="q"/>
            </a:pPr>
            <a:r>
              <a:rPr lang="en-US" sz="2100" b="1" dirty="0"/>
              <a:t>Software</a:t>
            </a:r>
            <a:r>
              <a:rPr lang="en-US" sz="2100" dirty="0"/>
              <a:t>:</a:t>
            </a:r>
          </a:p>
          <a:p>
            <a:pPr algn="l">
              <a:buFont typeface="Arial" panose="020B0604020202020204" pitchFamily="34" charset="0"/>
              <a:buChar char="•"/>
            </a:pPr>
            <a:r>
              <a:rPr lang="en-US" sz="2100" dirty="0"/>
              <a:t> </a:t>
            </a:r>
            <a:r>
              <a:rPr lang="en-IN" sz="2100" b="1" i="0" dirty="0">
                <a:solidFill>
                  <a:srgbClr val="262626"/>
                </a:solidFill>
                <a:effectLst/>
                <a:latin typeface="-apple-system"/>
              </a:rPr>
              <a:t>Frontend:</a:t>
            </a:r>
            <a:endParaRPr lang="en-IN" sz="2100" b="0" i="0" dirty="0">
              <a:solidFill>
                <a:srgbClr val="262626"/>
              </a:solidFill>
              <a:effectLst/>
              <a:latin typeface="-apple-system"/>
            </a:endParaRPr>
          </a:p>
          <a:p>
            <a:pPr marL="742950" lvl="1" indent="-285750" algn="l">
              <a:buFont typeface="Arial" panose="020B0604020202020204" pitchFamily="34" charset="0"/>
              <a:buChar char="•"/>
            </a:pPr>
            <a:r>
              <a:rPr lang="en-IN" sz="2100" b="1" i="0" dirty="0">
                <a:solidFill>
                  <a:srgbClr val="262626"/>
                </a:solidFill>
                <a:effectLst/>
                <a:latin typeface="-apple-system"/>
              </a:rPr>
              <a:t>HTML/CSS/JavaScript</a:t>
            </a:r>
            <a:r>
              <a:rPr lang="en-IN" sz="2100" b="0" i="0" dirty="0">
                <a:solidFill>
                  <a:srgbClr val="262626"/>
                </a:solidFill>
                <a:effectLst/>
                <a:latin typeface="-apple-system"/>
              </a:rPr>
              <a:t> for building the user interface.</a:t>
            </a:r>
          </a:p>
          <a:p>
            <a:pPr marL="742950" lvl="1" indent="-285750" algn="l">
              <a:buFont typeface="Arial" panose="020B0604020202020204" pitchFamily="34" charset="0"/>
              <a:buChar char="•"/>
            </a:pPr>
            <a:r>
              <a:rPr lang="en-IN" sz="2100" b="1" i="0" dirty="0">
                <a:solidFill>
                  <a:srgbClr val="262626"/>
                </a:solidFill>
                <a:effectLst/>
                <a:latin typeface="-apple-system"/>
              </a:rPr>
              <a:t>React.js</a:t>
            </a:r>
            <a:r>
              <a:rPr lang="en-IN" sz="2100" b="0" i="0" dirty="0">
                <a:solidFill>
                  <a:srgbClr val="262626"/>
                </a:solidFill>
                <a:effectLst/>
                <a:latin typeface="-apple-system"/>
              </a:rPr>
              <a:t> or </a:t>
            </a:r>
            <a:r>
              <a:rPr lang="en-IN" sz="2100" b="1" i="0" dirty="0">
                <a:solidFill>
                  <a:srgbClr val="262626"/>
                </a:solidFill>
                <a:effectLst/>
                <a:latin typeface="-apple-system"/>
              </a:rPr>
              <a:t>Vue.js</a:t>
            </a:r>
            <a:r>
              <a:rPr lang="en-IN" sz="2100" b="0" i="0" dirty="0">
                <a:solidFill>
                  <a:srgbClr val="262626"/>
                </a:solidFill>
                <a:effectLst/>
                <a:latin typeface="-apple-system"/>
              </a:rPr>
              <a:t> for dynamic UI components.</a:t>
            </a:r>
          </a:p>
          <a:p>
            <a:pPr algn="l">
              <a:buFont typeface="Arial" panose="020B0604020202020204" pitchFamily="34" charset="0"/>
              <a:buChar char="•"/>
            </a:pPr>
            <a:r>
              <a:rPr lang="en-IN" sz="2100" b="1" i="0" dirty="0">
                <a:solidFill>
                  <a:srgbClr val="262626"/>
                </a:solidFill>
                <a:effectLst/>
                <a:latin typeface="-apple-system"/>
              </a:rPr>
              <a:t>Backend:</a:t>
            </a:r>
            <a:endParaRPr lang="en-IN" sz="2100" b="0" i="0" dirty="0">
              <a:solidFill>
                <a:srgbClr val="262626"/>
              </a:solidFill>
              <a:effectLst/>
              <a:latin typeface="-apple-system"/>
            </a:endParaRPr>
          </a:p>
          <a:p>
            <a:pPr marL="742950" lvl="1" indent="-285750" algn="l">
              <a:buFont typeface="Arial" panose="020B0604020202020204" pitchFamily="34" charset="0"/>
              <a:buChar char="•"/>
            </a:pPr>
            <a:r>
              <a:rPr lang="en-IN" sz="2100" b="1" i="0" dirty="0">
                <a:solidFill>
                  <a:srgbClr val="262626"/>
                </a:solidFill>
                <a:effectLst/>
                <a:latin typeface="-apple-system"/>
              </a:rPr>
              <a:t>Node.js</a:t>
            </a:r>
            <a:r>
              <a:rPr lang="en-IN" sz="2100" b="0" i="0" dirty="0">
                <a:solidFill>
                  <a:srgbClr val="262626"/>
                </a:solidFill>
                <a:effectLst/>
                <a:latin typeface="-apple-system"/>
              </a:rPr>
              <a:t> or </a:t>
            </a:r>
            <a:r>
              <a:rPr lang="en-IN" sz="2100" b="1" i="0" dirty="0">
                <a:solidFill>
                  <a:srgbClr val="262626"/>
                </a:solidFill>
                <a:effectLst/>
                <a:latin typeface="-apple-system"/>
              </a:rPr>
              <a:t>Python (Flask/Django)</a:t>
            </a:r>
            <a:r>
              <a:rPr lang="en-IN" sz="2100" b="0" i="0" dirty="0">
                <a:solidFill>
                  <a:srgbClr val="262626"/>
                </a:solidFill>
                <a:effectLst/>
                <a:latin typeface="-apple-system"/>
              </a:rPr>
              <a:t> for server-side logic.</a:t>
            </a:r>
          </a:p>
          <a:p>
            <a:pPr marL="742950" lvl="1" indent="-285750" algn="l">
              <a:buFont typeface="Arial" panose="020B0604020202020204" pitchFamily="34" charset="0"/>
              <a:buChar char="•"/>
            </a:pPr>
            <a:r>
              <a:rPr lang="en-IN" sz="2100" b="1" i="0" dirty="0">
                <a:solidFill>
                  <a:srgbClr val="262626"/>
                </a:solidFill>
                <a:effectLst/>
                <a:latin typeface="-apple-system"/>
              </a:rPr>
              <a:t>Express.js</a:t>
            </a:r>
            <a:r>
              <a:rPr lang="en-IN" sz="2100" b="0" i="0" dirty="0">
                <a:solidFill>
                  <a:srgbClr val="262626"/>
                </a:solidFill>
                <a:effectLst/>
                <a:latin typeface="-apple-system"/>
              </a:rPr>
              <a:t> for handling API requests.</a:t>
            </a:r>
          </a:p>
          <a:p>
            <a:pPr algn="l">
              <a:buFont typeface="Arial" panose="020B0604020202020204" pitchFamily="34" charset="0"/>
              <a:buChar char="•"/>
            </a:pPr>
            <a:r>
              <a:rPr lang="en-IN" sz="2100" b="1" i="0" dirty="0">
                <a:solidFill>
                  <a:srgbClr val="262626"/>
                </a:solidFill>
                <a:effectLst/>
                <a:latin typeface="-apple-system"/>
              </a:rPr>
              <a:t>APIs:</a:t>
            </a:r>
            <a:endParaRPr lang="en-IN" sz="2100" b="0" i="0" dirty="0">
              <a:solidFill>
                <a:srgbClr val="262626"/>
              </a:solidFill>
              <a:effectLst/>
              <a:latin typeface="-apple-system"/>
            </a:endParaRPr>
          </a:p>
          <a:p>
            <a:pPr marL="742950" lvl="1" indent="-285750" algn="l">
              <a:buFont typeface="Arial" panose="020B0604020202020204" pitchFamily="34" charset="0"/>
              <a:buChar char="•"/>
            </a:pPr>
            <a:r>
              <a:rPr lang="en-IN" sz="2100" b="1" i="0" dirty="0">
                <a:solidFill>
                  <a:srgbClr val="262626"/>
                </a:solidFill>
                <a:effectLst/>
                <a:latin typeface="-apple-system"/>
              </a:rPr>
              <a:t>Natural Language Processing (NLP) Libraries</a:t>
            </a:r>
            <a:r>
              <a:rPr lang="en-IN" sz="2100" b="0" i="0" dirty="0">
                <a:solidFill>
                  <a:srgbClr val="262626"/>
                </a:solidFill>
                <a:effectLst/>
                <a:latin typeface="-apple-system"/>
              </a:rPr>
              <a:t> (e.g., NLTK, </a:t>
            </a:r>
            <a:r>
              <a:rPr lang="en-IN" sz="2100" b="0" i="0" dirty="0" err="1">
                <a:solidFill>
                  <a:srgbClr val="262626"/>
                </a:solidFill>
                <a:effectLst/>
                <a:latin typeface="-apple-system"/>
              </a:rPr>
              <a:t>spaCy</a:t>
            </a:r>
            <a:r>
              <a:rPr lang="en-IN" sz="2100" b="0" i="0" dirty="0">
                <a:solidFill>
                  <a:srgbClr val="262626"/>
                </a:solidFill>
                <a:effectLst/>
                <a:latin typeface="-apple-system"/>
              </a:rPr>
              <a:t>) for text analysis.</a:t>
            </a:r>
          </a:p>
          <a:p>
            <a:pPr algn="l">
              <a:buFont typeface="Arial" panose="020B0604020202020204" pitchFamily="34" charset="0"/>
              <a:buChar char="•"/>
            </a:pPr>
            <a:r>
              <a:rPr lang="en-IN" sz="2100" b="1" i="0" dirty="0">
                <a:solidFill>
                  <a:srgbClr val="262626"/>
                </a:solidFill>
                <a:effectLst/>
                <a:latin typeface="-apple-system"/>
              </a:rPr>
              <a:t>Machine Learning:</a:t>
            </a:r>
            <a:endParaRPr lang="en-IN" sz="2100" b="0" i="0" dirty="0">
              <a:solidFill>
                <a:srgbClr val="262626"/>
              </a:solidFill>
              <a:effectLst/>
              <a:latin typeface="-apple-system"/>
            </a:endParaRPr>
          </a:p>
          <a:p>
            <a:pPr marL="742950" lvl="1" indent="-285750" algn="l">
              <a:buFont typeface="Arial" panose="020B0604020202020204" pitchFamily="34" charset="0"/>
              <a:buChar char="•"/>
            </a:pPr>
            <a:r>
              <a:rPr lang="en-IN" sz="2100" b="1" i="0" dirty="0">
                <a:solidFill>
                  <a:srgbClr val="262626"/>
                </a:solidFill>
                <a:effectLst/>
                <a:latin typeface="-apple-system"/>
              </a:rPr>
              <a:t>TensorFlow</a:t>
            </a:r>
            <a:r>
              <a:rPr lang="en-IN" sz="2100" b="0" i="0" dirty="0">
                <a:solidFill>
                  <a:srgbClr val="262626"/>
                </a:solidFill>
                <a:effectLst/>
                <a:latin typeface="-apple-system"/>
              </a:rPr>
              <a:t>  for training and deploying gesture recognition models.</a:t>
            </a:r>
          </a:p>
          <a:p>
            <a:pPr algn="l">
              <a:buFont typeface="Arial" panose="020B0604020202020204" pitchFamily="34" charset="0"/>
              <a:buChar char="•"/>
            </a:pPr>
            <a:r>
              <a:rPr lang="en-IN" sz="2100" b="1" i="0" dirty="0">
                <a:solidFill>
                  <a:srgbClr val="262626"/>
                </a:solidFill>
                <a:effectLst/>
                <a:latin typeface="-apple-system"/>
              </a:rPr>
              <a:t>Computer Vision:</a:t>
            </a:r>
            <a:endParaRPr lang="en-IN" sz="2100" b="0" i="0" dirty="0">
              <a:solidFill>
                <a:srgbClr val="262626"/>
              </a:solidFill>
              <a:effectLst/>
              <a:latin typeface="-apple-system"/>
            </a:endParaRPr>
          </a:p>
          <a:p>
            <a:pPr marL="742950" lvl="1" indent="-285750" algn="l">
              <a:buFont typeface="Arial" panose="020B0604020202020204" pitchFamily="34" charset="0"/>
              <a:buChar char="•"/>
            </a:pPr>
            <a:r>
              <a:rPr lang="en-IN" sz="2100" b="1" i="0" dirty="0">
                <a:solidFill>
                  <a:srgbClr val="262626"/>
                </a:solidFill>
                <a:effectLst/>
                <a:latin typeface="-apple-system"/>
              </a:rPr>
              <a:t>OpenCV</a:t>
            </a:r>
            <a:r>
              <a:rPr lang="en-IN" sz="2100" b="0" i="0" dirty="0">
                <a:solidFill>
                  <a:srgbClr val="262626"/>
                </a:solidFill>
                <a:effectLst/>
                <a:latin typeface="-apple-system"/>
              </a:rPr>
              <a:t> for processing sign language gestures.</a:t>
            </a:r>
          </a:p>
          <a:p>
            <a:pPr algn="l">
              <a:buFont typeface="Arial" panose="020B0604020202020204" pitchFamily="34" charset="0"/>
              <a:buChar char="•"/>
            </a:pPr>
            <a:r>
              <a:rPr lang="en-IN" sz="2100" b="1" i="0" dirty="0">
                <a:solidFill>
                  <a:srgbClr val="262626"/>
                </a:solidFill>
                <a:effectLst/>
                <a:latin typeface="-apple-system"/>
              </a:rPr>
              <a:t>Database:</a:t>
            </a:r>
            <a:endParaRPr lang="en-IN" sz="2100" b="0" i="0" dirty="0">
              <a:solidFill>
                <a:srgbClr val="262626"/>
              </a:solidFill>
              <a:effectLst/>
              <a:latin typeface="-apple-system"/>
            </a:endParaRPr>
          </a:p>
          <a:p>
            <a:pPr marL="742950" lvl="1" indent="-285750" algn="l">
              <a:buFont typeface="Arial" panose="020B0604020202020204" pitchFamily="34" charset="0"/>
              <a:buChar char="•"/>
            </a:pPr>
            <a:r>
              <a:rPr lang="en-IN" sz="2100" b="1" i="0" dirty="0">
                <a:solidFill>
                  <a:srgbClr val="262626"/>
                </a:solidFill>
                <a:effectLst/>
                <a:latin typeface="-apple-system"/>
              </a:rPr>
              <a:t>MongoDB</a:t>
            </a:r>
            <a:r>
              <a:rPr lang="en-IN" sz="2100" b="0" i="0" dirty="0">
                <a:solidFill>
                  <a:srgbClr val="262626"/>
                </a:solidFill>
                <a:effectLst/>
                <a:latin typeface="-apple-system"/>
              </a:rPr>
              <a:t> or </a:t>
            </a:r>
            <a:r>
              <a:rPr lang="en-IN" sz="2100" b="1" i="0" dirty="0">
                <a:solidFill>
                  <a:srgbClr val="262626"/>
                </a:solidFill>
                <a:effectLst/>
                <a:latin typeface="-apple-system"/>
              </a:rPr>
              <a:t>PostgreSQL</a:t>
            </a:r>
            <a:r>
              <a:rPr lang="en-IN" sz="2100" b="0" i="0" dirty="0">
                <a:solidFill>
                  <a:srgbClr val="262626"/>
                </a:solidFill>
                <a:effectLst/>
                <a:latin typeface="-apple-system"/>
              </a:rPr>
              <a:t> for storing user data and GIFs.</a:t>
            </a:r>
          </a:p>
          <a:p>
            <a:pPr marL="0" indent="0">
              <a:buNone/>
            </a:pPr>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5584137B-F900-1F9E-D7C3-6B79E0CFE776}"/>
              </a:ext>
            </a:extLst>
          </p:cNvPr>
          <p:cNvPicPr>
            <a:picLocks noGrp="1" noChangeAspect="1"/>
          </p:cNvPicPr>
          <p:nvPr>
            <p:ph idx="1"/>
          </p:nvPr>
        </p:nvPicPr>
        <p:blipFill>
          <a:blip r:embed="rId2"/>
          <a:stretch>
            <a:fillRect/>
          </a:stretch>
        </p:blipFill>
        <p:spPr>
          <a:xfrm>
            <a:off x="292231" y="477339"/>
            <a:ext cx="11785759" cy="566893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t>A fully functional mobile app capable of real-time translation from  text into sign language and vise versa.</a:t>
            </a:r>
          </a:p>
          <a:p>
            <a:r>
              <a:rPr lang="en-US" dirty="0"/>
              <a:t>An offline mode to ensure functionality without internet access.</a:t>
            </a:r>
          </a:p>
          <a:p>
            <a:r>
              <a:rPr lang="en-US" b="0" i="0" dirty="0">
                <a:solidFill>
                  <a:srgbClr val="262626"/>
                </a:solidFill>
                <a:effectLst/>
              </a:rPr>
              <a:t>The application aims for high accuracy in gesture recognition, ensuring effective communication. Deployed on a cloud platform, it will support multiple users simultaneously and feature a comprehensive database of sign language GIFs and phrases. </a:t>
            </a:r>
          </a:p>
          <a:p>
            <a:r>
              <a:rPr lang="en-US" b="0" i="0" dirty="0">
                <a:solidFill>
                  <a:srgbClr val="262626"/>
                </a:solidFill>
                <a:effectLst/>
              </a:rPr>
              <a:t>The project will offer insights into linguistics, computer vision, and human-computer interaction.</a:t>
            </a:r>
            <a:endParaRPr lang="en-US"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pPr marL="0" indent="0" algn="l">
              <a:buNone/>
            </a:pPr>
            <a:r>
              <a:rPr lang="en-US" b="0" i="0" dirty="0">
                <a:solidFill>
                  <a:srgbClr val="262626"/>
                </a:solidFill>
                <a:effectLst/>
              </a:rPr>
              <a:t>In conclusion, this project aims to bridge communication gaps by developing a web application that facilitates real-time translation between audio/text and sign language. By leveraging advanced technologies in speech recognition, natural language processing, and gesture recognition, the application will enhance accessibility for deaf and hard-of-hearing individuals. The incorporation of user feedback will ensure continuous improvement in translation accuracy, while educational resources will empower users to learn sign language effectively. With its scalable architecture and comprehensive database of sign language GIFs, the application is poised to foster inclusivity and community engagement. Ultimately, this project not only addresses a critical need in communication but also contributes valuable insights to the fields of linguistics, computer vision, and human-computer interaction.</a:t>
            </a:r>
          </a:p>
          <a:p>
            <a:pPr marL="0" indent="0">
              <a:buNone/>
            </a:pPr>
            <a:endParaRPr lang="en-GB" b="1"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https://github.com/NikithaPeddisetty</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8ED6-391B-CB4B-A630-FE32316AC3F3}"/>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E829591C-3EF4-CD34-67A7-AC35EEF104AE}"/>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IN" dirty="0"/>
              <a:t>Mohammad </a:t>
            </a:r>
            <a:r>
              <a:rPr lang="en-IN" dirty="0" err="1"/>
              <a:t>Inshal</a:t>
            </a:r>
            <a:r>
              <a:rPr lang="en-IN" dirty="0"/>
              <a:t> </a:t>
            </a:r>
            <a:r>
              <a:rPr lang="en-IN" dirty="0" err="1"/>
              <a:t>Pinjari</a:t>
            </a:r>
            <a:r>
              <a:rPr lang="en-IN" dirty="0"/>
              <a:t>, Ketaki Patil, Achal Patil, Madhuri </a:t>
            </a:r>
            <a:r>
              <a:rPr lang="en-IN" dirty="0" err="1"/>
              <a:t>Hivarale</a:t>
            </a:r>
            <a:r>
              <a:rPr lang="en-IN" dirty="0"/>
              <a:t> ,”Talking Fingers”,</a:t>
            </a:r>
            <a:r>
              <a:rPr lang="en-US" dirty="0"/>
              <a:t> International Research Journal of Modernization in Engineering Technology and Science .</a:t>
            </a:r>
            <a:endParaRPr lang="en-IN" dirty="0"/>
          </a:p>
          <a:p>
            <a:pPr algn="l">
              <a:buFont typeface="Wingdings" panose="05000000000000000000" pitchFamily="2" charset="2"/>
              <a:buChar char="§"/>
            </a:pPr>
            <a:r>
              <a:rPr lang="en-US" b="0" i="0" dirty="0">
                <a:solidFill>
                  <a:srgbClr val="000000"/>
                </a:solidFill>
                <a:effectLst/>
              </a:rPr>
              <a:t>Mais Yasen and </a:t>
            </a:r>
            <a:r>
              <a:rPr lang="en-US" b="0" i="0" dirty="0" err="1">
                <a:solidFill>
                  <a:srgbClr val="000000"/>
                </a:solidFill>
                <a:effectLst/>
              </a:rPr>
              <a:t>Shaidah</a:t>
            </a:r>
            <a:r>
              <a:rPr lang="en-US" b="0" i="0" dirty="0">
                <a:solidFill>
                  <a:srgbClr val="000000"/>
                </a:solidFill>
                <a:effectLst/>
              </a:rPr>
              <a:t> </a:t>
            </a:r>
            <a:r>
              <a:rPr lang="en-US" b="0" i="0" dirty="0" err="1">
                <a:solidFill>
                  <a:srgbClr val="000000"/>
                </a:solidFill>
                <a:effectLst/>
              </a:rPr>
              <a:t>Jusoh</a:t>
            </a:r>
            <a:r>
              <a:rPr lang="en-US" b="0" i="0" dirty="0">
                <a:solidFill>
                  <a:srgbClr val="000000"/>
                </a:solidFill>
                <a:effectLst/>
              </a:rPr>
              <a:t> ,”</a:t>
            </a:r>
            <a:r>
              <a:rPr lang="en-US" b="0" i="0" dirty="0">
                <a:solidFill>
                  <a:srgbClr val="333333"/>
                </a:solidFill>
                <a:effectLst/>
              </a:rPr>
              <a:t> A systematic review on hand gestu</a:t>
            </a:r>
            <a:r>
              <a:rPr lang="en-US" dirty="0">
                <a:solidFill>
                  <a:srgbClr val="000000"/>
                </a:solidFill>
              </a:rPr>
              <a:t>res </a:t>
            </a:r>
            <a:r>
              <a:rPr lang="en-IN" dirty="0" err="1"/>
              <a:t>recognitiontechniques,challengesand</a:t>
            </a:r>
            <a:r>
              <a:rPr lang="en-IN" dirty="0"/>
              <a:t> applications</a:t>
            </a:r>
            <a:r>
              <a:rPr lang="en-US" dirty="0">
                <a:solidFill>
                  <a:srgbClr val="000000"/>
                </a:solidFill>
              </a:rPr>
              <a:t>”,</a:t>
            </a:r>
            <a:r>
              <a:rPr lang="en-US" dirty="0"/>
              <a:t> International Research Journal of Engineering and Technology (IRJET)</a:t>
            </a:r>
            <a:endParaRPr lang="en-US" dirty="0">
              <a:solidFill>
                <a:srgbClr val="000000"/>
              </a:solidFill>
            </a:endParaRPr>
          </a:p>
          <a:p>
            <a:pPr algn="l">
              <a:buFont typeface="Wingdings" panose="05000000000000000000" pitchFamily="2" charset="2"/>
              <a:buChar char="§"/>
            </a:pPr>
            <a:r>
              <a:rPr lang="en-IN" b="0" i="0" dirty="0">
                <a:solidFill>
                  <a:srgbClr val="222222"/>
                </a:solidFill>
                <a:effectLst/>
                <a:latin typeface="Merriweather" panose="00000500000000000000" pitchFamily="2" charset="0"/>
              </a:rPr>
              <a:t>P.R. </a:t>
            </a:r>
            <a:r>
              <a:rPr lang="en-IN" b="0" i="0" dirty="0" err="1">
                <a:solidFill>
                  <a:srgbClr val="222222"/>
                </a:solidFill>
                <a:effectLst/>
                <a:latin typeface="Merriweather" panose="00000500000000000000" pitchFamily="2" charset="0"/>
              </a:rPr>
              <a:t>Futane</a:t>
            </a:r>
            <a:r>
              <a:rPr lang="en-IN" b="0" i="0" dirty="0">
                <a:solidFill>
                  <a:srgbClr val="222222"/>
                </a:solidFill>
                <a:effectLst/>
                <a:latin typeface="Merriweather" panose="00000500000000000000" pitchFamily="2" charset="0"/>
              </a:rPr>
              <a:t>, R.V. </a:t>
            </a:r>
            <a:r>
              <a:rPr lang="en-IN" b="0" i="0" dirty="0" err="1">
                <a:solidFill>
                  <a:srgbClr val="222222"/>
                </a:solidFill>
                <a:effectLst/>
                <a:latin typeface="Merriweather" panose="00000500000000000000" pitchFamily="2" charset="0"/>
              </a:rPr>
              <a:t>Dharaskar</a:t>
            </a:r>
            <a:r>
              <a:rPr lang="en-IN" b="0" i="0" dirty="0">
                <a:solidFill>
                  <a:srgbClr val="222222"/>
                </a:solidFill>
                <a:effectLst/>
                <a:latin typeface="Merriweather" panose="00000500000000000000" pitchFamily="2" charset="0"/>
              </a:rPr>
              <a:t>, in </a:t>
            </a:r>
            <a:r>
              <a:rPr lang="en-IN" b="0" i="1" dirty="0">
                <a:solidFill>
                  <a:srgbClr val="222222"/>
                </a:solidFill>
                <a:effectLst/>
                <a:latin typeface="Merriweather" panose="00000500000000000000" pitchFamily="2" charset="0"/>
              </a:rPr>
              <a:t>“hasta mudra”: An Interpretation of Indian Sign Hand Gestures</a:t>
            </a:r>
            <a:r>
              <a:rPr lang="en-IN" b="0" i="0" dirty="0">
                <a:solidFill>
                  <a:srgbClr val="222222"/>
                </a:solidFill>
                <a:effectLst/>
                <a:latin typeface="Merriweather" panose="00000500000000000000" pitchFamily="2" charset="0"/>
              </a:rPr>
              <a:t>. 2011 3rd International Conference on Electronics Computer Technology, vol. 2 (2011)</a:t>
            </a:r>
          </a:p>
          <a:p>
            <a:pPr algn="l">
              <a:buFont typeface="Wingdings" panose="05000000000000000000" pitchFamily="2" charset="2"/>
              <a:buChar char="§"/>
            </a:pPr>
            <a:r>
              <a:rPr lang="en-US" dirty="0" err="1"/>
              <a:t>Suharjito,Ricky</a:t>
            </a:r>
            <a:r>
              <a:rPr lang="en-US" dirty="0"/>
              <a:t> </a:t>
            </a:r>
            <a:r>
              <a:rPr lang="en-US" dirty="0" err="1"/>
              <a:t>Anderson,fanny</a:t>
            </a:r>
            <a:r>
              <a:rPr lang="en-US" dirty="0"/>
              <a:t> </a:t>
            </a:r>
            <a:r>
              <a:rPr lang="en-US" dirty="0" err="1"/>
              <a:t>wiryana,meita</a:t>
            </a:r>
            <a:r>
              <a:rPr lang="en-US" dirty="0"/>
              <a:t> Chandra </a:t>
            </a:r>
            <a:r>
              <a:rPr lang="en-US" dirty="0" err="1"/>
              <a:t>ariesta,gede</a:t>
            </a:r>
            <a:r>
              <a:rPr lang="en-US" dirty="0"/>
              <a:t> </a:t>
            </a:r>
            <a:r>
              <a:rPr lang="en-US" dirty="0" err="1"/>
              <a:t>putra</a:t>
            </a:r>
            <a:r>
              <a:rPr lang="en-US" dirty="0"/>
              <a:t> </a:t>
            </a:r>
            <a:r>
              <a:rPr lang="en-US" dirty="0" err="1"/>
              <a:t>Kusuma,”Sign</a:t>
            </a:r>
            <a:r>
              <a:rPr lang="en-US" dirty="0"/>
              <a:t> language recognition application systems for Dear-mute people: A review Based on input-process-output”</a:t>
            </a:r>
          </a:p>
          <a:p>
            <a:pPr>
              <a:buFont typeface="Wingdings" panose="05000000000000000000" pitchFamily="2" charset="2"/>
              <a:buChar char="§"/>
            </a:pPr>
            <a:r>
              <a:rPr lang="en-US" dirty="0"/>
              <a:t>Disha </a:t>
            </a:r>
            <a:r>
              <a:rPr lang="en-US" dirty="0" err="1"/>
              <a:t>Gangadia,varsha</a:t>
            </a:r>
            <a:r>
              <a:rPr lang="en-US" dirty="0"/>
              <a:t> </a:t>
            </a:r>
            <a:r>
              <a:rPr lang="en-US" dirty="0" err="1"/>
              <a:t>chamaria,vidhi</a:t>
            </a:r>
            <a:r>
              <a:rPr lang="en-US" dirty="0"/>
              <a:t> </a:t>
            </a:r>
            <a:r>
              <a:rPr lang="en-US" dirty="0" err="1"/>
              <a:t>doshi</a:t>
            </a:r>
            <a:r>
              <a:rPr lang="en-US" dirty="0"/>
              <a:t> ,Jigyasa </a:t>
            </a:r>
            <a:r>
              <a:rPr lang="en-US" dirty="0" err="1"/>
              <a:t>gandhi</a:t>
            </a:r>
            <a:r>
              <a:rPr lang="en-US" dirty="0"/>
              <a:t>,”</a:t>
            </a:r>
            <a:r>
              <a:rPr lang="en-IN" b="1" i="0" dirty="0">
                <a:solidFill>
                  <a:srgbClr val="333333"/>
                </a:solidFill>
                <a:effectLst/>
                <a:latin typeface="HelveticaNeue Regular"/>
              </a:rPr>
              <a:t> Indian Sign Language Interpretation and Sentence Formation”</a:t>
            </a:r>
          </a:p>
          <a:p>
            <a:pPr algn="l"/>
            <a:endParaRPr lang="en-IN" dirty="0"/>
          </a:p>
        </p:txBody>
      </p:sp>
    </p:spTree>
    <p:extLst>
      <p:ext uri="{BB962C8B-B14F-4D97-AF65-F5344CB8AC3E}">
        <p14:creationId xmlns:p14="http://schemas.microsoft.com/office/powerpoint/2010/main" val="185236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lgn="l">
              <a:buFont typeface="Wingdings" panose="05000000000000000000" pitchFamily="2" charset="2"/>
              <a:buChar char="§"/>
            </a:pPr>
            <a:r>
              <a:rPr lang="en-US" dirty="0" err="1"/>
              <a:t>Shanmukha</a:t>
            </a:r>
            <a:r>
              <a:rPr lang="en-US" dirty="0"/>
              <a:t> </a:t>
            </a:r>
            <a:r>
              <a:rPr lang="en-US" dirty="0" err="1"/>
              <a:t>swamy,chethan</a:t>
            </a:r>
            <a:r>
              <a:rPr lang="en-US" dirty="0"/>
              <a:t> m </a:t>
            </a:r>
            <a:r>
              <a:rPr lang="en-US" dirty="0" err="1"/>
              <a:t>p,mahantesh</a:t>
            </a:r>
            <a:r>
              <a:rPr lang="en-US" dirty="0"/>
              <a:t> </a:t>
            </a:r>
            <a:r>
              <a:rPr lang="en-US" dirty="0" err="1"/>
              <a:t>gatwadi</a:t>
            </a:r>
            <a:r>
              <a:rPr lang="en-US" dirty="0"/>
              <a:t>,” Indian Sign Language Interpreter with Android Implementation”</a:t>
            </a:r>
          </a:p>
          <a:p>
            <a:pPr>
              <a:buFont typeface="Wingdings" panose="05000000000000000000" pitchFamily="2" charset="2"/>
              <a:buChar char="§"/>
            </a:pPr>
            <a:r>
              <a:rPr lang="en-US" dirty="0">
                <a:latin typeface="Cambria" panose="02040503050406030204" pitchFamily="18" charset="0"/>
                <a:ea typeface="Cambria" panose="02040503050406030204" pitchFamily="18" charset="0"/>
                <a:hlinkClick r:id="rId2"/>
              </a:rPr>
              <a:t>https://github.com/Talking-Fingers-Using-TensorFlow/talking-fingers/blob/master/LICENSE</a:t>
            </a:r>
            <a:endParaRPr lang="en-US" dirty="0"/>
          </a:p>
          <a:p>
            <a:pPr>
              <a:buFont typeface="Wingdings" panose="05000000000000000000" pitchFamily="2" charset="2"/>
              <a:buChar char="§"/>
            </a:pPr>
            <a:r>
              <a:rPr lang="en-US" dirty="0">
                <a:latin typeface="Cambria" panose="02040503050406030204" pitchFamily="18" charset="0"/>
                <a:ea typeface="Cambria" panose="02040503050406030204" pitchFamily="18" charset="0"/>
                <a:hlinkClick r:id="rId2"/>
              </a:rPr>
              <a:t>https://github.com/Talking-Fingers-Using-TensorFlow/talking-fingers/blob/master/LICENSE</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
            </a:pPr>
            <a:r>
              <a:rPr lang="en-US" dirty="0"/>
              <a:t>Kumud </a:t>
            </a:r>
            <a:r>
              <a:rPr lang="en-US" dirty="0" err="1"/>
              <a:t>Tripathi,neha</a:t>
            </a:r>
            <a:r>
              <a:rPr lang="en-US" dirty="0"/>
              <a:t> </a:t>
            </a:r>
            <a:r>
              <a:rPr lang="en-US" dirty="0" err="1"/>
              <a:t>baranwal,gc</a:t>
            </a:r>
            <a:r>
              <a:rPr lang="en-US" dirty="0"/>
              <a:t> </a:t>
            </a:r>
            <a:r>
              <a:rPr lang="en-US" dirty="0" err="1"/>
              <a:t>nandi</a:t>
            </a:r>
            <a:r>
              <a:rPr lang="en-US" dirty="0"/>
              <a:t> ,”</a:t>
            </a:r>
            <a:r>
              <a:rPr lang="en-US" b="1" i="0" dirty="0">
                <a:solidFill>
                  <a:srgbClr val="333333"/>
                </a:solidFill>
                <a:effectLst/>
                <a:latin typeface="HelveticaNeue Regular"/>
              </a:rPr>
              <a:t> Continuous dynamic Indian Sign Language gesture recognition with invariant backgrounds”</a:t>
            </a:r>
          </a:p>
          <a:p>
            <a:pPr algn="l">
              <a:buFont typeface="Wingdings" panose="05000000000000000000" pitchFamily="2" charset="2"/>
              <a:buChar char="§"/>
            </a:pPr>
            <a:r>
              <a:rPr lang="en-US" dirty="0"/>
              <a:t>Anuja </a:t>
            </a:r>
            <a:r>
              <a:rPr lang="en-US" dirty="0" err="1"/>
              <a:t>v.nair</a:t>
            </a:r>
            <a:r>
              <a:rPr lang="en-US" dirty="0"/>
              <a:t>, </a:t>
            </a:r>
            <a:r>
              <a:rPr lang="en-US" dirty="0" err="1"/>
              <a:t>bindu</a:t>
            </a:r>
            <a:r>
              <a:rPr lang="en-US" dirty="0"/>
              <a:t> v,” A Review on Indian Sign Language Recognition”, International Journal of Computer Applications (0975 – 8887) Volume 73– No.22, July 2013</a:t>
            </a:r>
          </a:p>
          <a:p>
            <a:endParaRPr lang="en-GB" dirty="0"/>
          </a:p>
        </p:txBody>
      </p:sp>
      <p:sp>
        <p:nvSpPr>
          <p:cNvPr id="4" name="Rectangle 3"/>
          <p:cNvSpPr/>
          <p:nvPr/>
        </p:nvSpPr>
        <p:spPr>
          <a:xfrm>
            <a:off x="904974" y="1272619"/>
            <a:ext cx="6608190"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r>
              <a:rPr lang="en-US" dirty="0"/>
              <a:t>Sign language is the only way to communicate who are unable to speak and hear and also it is a good way for sharing ideas emotions and feelings. Sign language is the preferred method among the deaf and dumb community for communication.</a:t>
            </a:r>
          </a:p>
          <a:p>
            <a:r>
              <a:rPr lang="en-US" dirty="0"/>
              <a:t>Hence in this project report, we introduced a web application that converts  text input into the form of sign language gifs and also sign language gestures in the form of text to communicate easily between deaf-dumb and normal people.</a:t>
            </a:r>
          </a:p>
          <a:p>
            <a:r>
              <a:rPr lang="en-US" dirty="0"/>
              <a:t>As we know communication is an important part of everyone's life because it helps us to bond with the world so that it is everyone's right to commune that we thought about Talking fingers because it's a great initiative towards deaf and dumb people. </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389A17AA-1055-4F8C-4C65-632277ACD4A7}"/>
              </a:ext>
            </a:extLst>
          </p:cNvPr>
          <p:cNvGraphicFramePr>
            <a:graphicFrameLocks noGrp="1"/>
          </p:cNvGraphicFramePr>
          <p:nvPr>
            <p:ph idx="1"/>
            <p:extLst>
              <p:ext uri="{D42A27DB-BD31-4B8C-83A1-F6EECF244321}">
                <p14:modId xmlns:p14="http://schemas.microsoft.com/office/powerpoint/2010/main" val="2889781485"/>
              </p:ext>
            </p:extLst>
          </p:nvPr>
        </p:nvGraphicFramePr>
        <p:xfrm>
          <a:off x="812800" y="1143000"/>
          <a:ext cx="10668000" cy="5852160"/>
        </p:xfrm>
        <a:graphic>
          <a:graphicData uri="http://schemas.openxmlformats.org/drawingml/2006/table">
            <a:tbl>
              <a:tblPr firstRow="1" bandRow="1">
                <a:tableStyleId>{5C22544A-7EE6-4342-B048-85BDC9FD1C3A}</a:tableStyleId>
              </a:tblPr>
              <a:tblGrid>
                <a:gridCol w="5416062">
                  <a:extLst>
                    <a:ext uri="{9D8B030D-6E8A-4147-A177-3AD203B41FA5}">
                      <a16:colId xmlns:a16="http://schemas.microsoft.com/office/drawing/2014/main" val="1561812112"/>
                    </a:ext>
                  </a:extLst>
                </a:gridCol>
                <a:gridCol w="5251938">
                  <a:extLst>
                    <a:ext uri="{9D8B030D-6E8A-4147-A177-3AD203B41FA5}">
                      <a16:colId xmlns:a16="http://schemas.microsoft.com/office/drawing/2014/main" val="2663760271"/>
                    </a:ext>
                  </a:extLst>
                </a:gridCol>
              </a:tblGrid>
              <a:tr h="365369">
                <a:tc>
                  <a:txBody>
                    <a:bodyPr/>
                    <a:lstStyle/>
                    <a:p>
                      <a:pPr algn="ctr"/>
                      <a:r>
                        <a:rPr lang="en-IN" dirty="0">
                          <a:latin typeface="Verdana" panose="020B0604030504040204" pitchFamily="34" charset="0"/>
                          <a:ea typeface="Verdana" panose="020B0604030504040204" pitchFamily="34" charset="0"/>
                        </a:rPr>
                        <a:t>Title</a:t>
                      </a:r>
                      <a:r>
                        <a:rPr lang="en-IN" dirty="0"/>
                        <a:t> of the Paper</a:t>
                      </a:r>
                    </a:p>
                  </a:txBody>
                  <a:tcPr/>
                </a:tc>
                <a:tc>
                  <a:txBody>
                    <a:bodyPr/>
                    <a:lstStyle/>
                    <a:p>
                      <a:pPr algn="ctr"/>
                      <a:r>
                        <a:rPr lang="en-IN" dirty="0"/>
                        <a:t>Key Findings</a:t>
                      </a:r>
                    </a:p>
                  </a:txBody>
                  <a:tcPr/>
                </a:tc>
                <a:extLst>
                  <a:ext uri="{0D108BD9-81ED-4DB2-BD59-A6C34878D82A}">
                    <a16:rowId xmlns:a16="http://schemas.microsoft.com/office/drawing/2014/main" val="3463532190"/>
                  </a:ext>
                </a:extLst>
              </a:tr>
              <a:tr h="365369">
                <a:tc>
                  <a:txBody>
                    <a:bodyPr/>
                    <a:lstStyle/>
                    <a:p>
                      <a:pPr algn="ctr"/>
                      <a:r>
                        <a:rPr lang="en-US" sz="1800" b="0" i="0" kern="1200" dirty="0">
                          <a:solidFill>
                            <a:schemeClr val="dk1"/>
                          </a:solidFill>
                          <a:effectLst/>
                          <a:latin typeface="+mn-lt"/>
                          <a:ea typeface="+mn-ea"/>
                          <a:cs typeface="+mn-cs"/>
                        </a:rPr>
                        <a:t>Bridging Communication Gaps: Real-Time Translation of Audio/Text to Sign Language</a:t>
                      </a:r>
                      <a:endParaRPr lang="en-IN" dirty="0"/>
                    </a:p>
                  </a:txBody>
                  <a:tcPr/>
                </a:tc>
                <a:tc>
                  <a:txBody>
                    <a:bodyPr/>
                    <a:lstStyle/>
                    <a:p>
                      <a:pPr algn="ctr"/>
                      <a:r>
                        <a:rPr lang="en-US" sz="1800" b="0" i="0" kern="1200" dirty="0">
                          <a:solidFill>
                            <a:schemeClr val="dk1"/>
                          </a:solidFill>
                          <a:effectLst/>
                          <a:latin typeface="+mn-lt"/>
                          <a:ea typeface="+mn-ea"/>
                          <a:cs typeface="+mn-cs"/>
                        </a:rPr>
                        <a:t>The application demonstrated high accuracy in gesture recognition, improved communication effectiveness, and received positive user feedback for its educational resources and usability.</a:t>
                      </a:r>
                      <a:endParaRPr lang="en-IN" dirty="0"/>
                    </a:p>
                  </a:txBody>
                  <a:tcPr/>
                </a:tc>
                <a:extLst>
                  <a:ext uri="{0D108BD9-81ED-4DB2-BD59-A6C34878D82A}">
                    <a16:rowId xmlns:a16="http://schemas.microsoft.com/office/drawing/2014/main" val="730460588"/>
                  </a:ext>
                </a:extLst>
              </a:tr>
              <a:tr h="365369">
                <a:tc>
                  <a:txBody>
                    <a:bodyPr/>
                    <a:lstStyle/>
                    <a:p>
                      <a:pPr algn="ctr"/>
                      <a:r>
                        <a:rPr lang="en-US" dirty="0"/>
                        <a:t>Sign Language Recognition Application Systems for Deaf-Mute People: A Review Based on Input-Process-Output</a:t>
                      </a:r>
                      <a:endParaRPr lang="en-IN" dirty="0"/>
                    </a:p>
                  </a:txBody>
                  <a:tcPr/>
                </a:tc>
                <a:tc>
                  <a:txBody>
                    <a:bodyPr/>
                    <a:lstStyle/>
                    <a:p>
                      <a:pPr algn="ctr"/>
                      <a:r>
                        <a:rPr lang="en-US" dirty="0"/>
                        <a:t>Various methods exist for sign language recognition, but they face challenges like high costs and limitations in commercialization, with neural networks and other advanced models showing the most promise​</a:t>
                      </a:r>
                      <a:endParaRPr lang="en-IN" dirty="0"/>
                    </a:p>
                  </a:txBody>
                  <a:tcPr/>
                </a:tc>
                <a:extLst>
                  <a:ext uri="{0D108BD9-81ED-4DB2-BD59-A6C34878D82A}">
                    <a16:rowId xmlns:a16="http://schemas.microsoft.com/office/drawing/2014/main" val="1410321035"/>
                  </a:ext>
                </a:extLst>
              </a:tr>
              <a:tr h="365369">
                <a:tc>
                  <a:txBody>
                    <a:bodyPr/>
                    <a:lstStyle/>
                    <a:p>
                      <a:pPr algn="ctr"/>
                      <a:r>
                        <a:rPr lang="en-IN" dirty="0"/>
                        <a:t>Continuous Indian Sign Language Gesture Recognition and Sentence Formation</a:t>
                      </a:r>
                    </a:p>
                  </a:txBody>
                  <a:tcPr/>
                </a:tc>
                <a:tc>
                  <a:txBody>
                    <a:bodyPr/>
                    <a:lstStyle/>
                    <a:p>
                      <a:pPr algn="ctr"/>
                      <a:r>
                        <a:rPr lang="en-US" dirty="0"/>
                        <a:t>the purpose is to develop a framework for recognizing and translating continuous Indian Sign Language gestures into meaningful sentences using key-frame extraction and classification, with key findings showing that Euclidean distance and correlation classifiers provide the highest accuracy in gesture recognition​</a:t>
                      </a:r>
                      <a:endParaRPr lang="en-IN" dirty="0"/>
                    </a:p>
                  </a:txBody>
                  <a:tcPr/>
                </a:tc>
                <a:extLst>
                  <a:ext uri="{0D108BD9-81ED-4DB2-BD59-A6C34878D82A}">
                    <a16:rowId xmlns:a16="http://schemas.microsoft.com/office/drawing/2014/main" val="153078019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4258-D6C6-0AA8-EABD-4BCD931E04B3}"/>
              </a:ext>
            </a:extLst>
          </p:cNvPr>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021A68F0-B878-399D-A539-8BD2EC2A8DE8}"/>
              </a:ext>
            </a:extLst>
          </p:cNvPr>
          <p:cNvGraphicFramePr>
            <a:graphicFrameLocks noGrp="1"/>
          </p:cNvGraphicFramePr>
          <p:nvPr>
            <p:ph idx="1"/>
            <p:extLst>
              <p:ext uri="{D42A27DB-BD31-4B8C-83A1-F6EECF244321}">
                <p14:modId xmlns:p14="http://schemas.microsoft.com/office/powerpoint/2010/main" val="1721171299"/>
              </p:ext>
            </p:extLst>
          </p:nvPr>
        </p:nvGraphicFramePr>
        <p:xfrm>
          <a:off x="812800" y="1143000"/>
          <a:ext cx="10668000" cy="396240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2620334203"/>
                    </a:ext>
                  </a:extLst>
                </a:gridCol>
                <a:gridCol w="5334000">
                  <a:extLst>
                    <a:ext uri="{9D8B030D-6E8A-4147-A177-3AD203B41FA5}">
                      <a16:colId xmlns:a16="http://schemas.microsoft.com/office/drawing/2014/main" val="3748135261"/>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0737656"/>
                  </a:ext>
                </a:extLst>
              </a:tr>
              <a:tr h="370840">
                <a:tc>
                  <a:txBody>
                    <a:bodyPr/>
                    <a:lstStyle/>
                    <a:p>
                      <a:r>
                        <a:rPr lang="en-US" dirty="0"/>
                        <a:t>Multi-Modal Deep Hand Sign Language Recognition in Still Images Using Restricted Boltzmann Machine</a:t>
                      </a:r>
                      <a:endParaRPr lang="en-IN" dirty="0"/>
                    </a:p>
                  </a:txBody>
                  <a:tcPr/>
                </a:tc>
                <a:tc>
                  <a:txBody>
                    <a:bodyPr/>
                    <a:lstStyle/>
                    <a:p>
                      <a:r>
                        <a:rPr lang="en-US" dirty="0"/>
                        <a:t>the objective is to use multi-modal deep learning for hand sign language recognition, and the key finding is that the proposed model achieves state-of-the-art accuracy by fusing RGB and depth modalities while being robust against noise​</a:t>
                      </a:r>
                      <a:endParaRPr lang="en-IN" dirty="0"/>
                    </a:p>
                  </a:txBody>
                  <a:tcPr/>
                </a:tc>
                <a:extLst>
                  <a:ext uri="{0D108BD9-81ED-4DB2-BD59-A6C34878D82A}">
                    <a16:rowId xmlns:a16="http://schemas.microsoft.com/office/drawing/2014/main" val="2139265184"/>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580447087"/>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184216497"/>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238411886"/>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06637202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3990400781"/>
                  </a:ext>
                </a:extLst>
              </a:tr>
            </a:tbl>
          </a:graphicData>
        </a:graphic>
      </p:graphicFrame>
    </p:spTree>
    <p:extLst>
      <p:ext uri="{BB962C8B-B14F-4D97-AF65-F5344CB8AC3E}">
        <p14:creationId xmlns:p14="http://schemas.microsoft.com/office/powerpoint/2010/main" val="428735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82078"/>
            <a:ext cx="10668000" cy="4952997"/>
          </a:xfrm>
        </p:spPr>
        <p:txBody>
          <a:bodyPr>
            <a:normAutofit fontScale="70000" lnSpcReduction="20000"/>
          </a:bodyPr>
          <a:lstStyle/>
          <a:p>
            <a:pPr marL="0" indent="0">
              <a:buNone/>
            </a:pPr>
            <a:r>
              <a:rPr lang="en-US" sz="2900" b="1" i="0" dirty="0">
                <a:solidFill>
                  <a:srgbClr val="262626"/>
                </a:solidFill>
                <a:effectLst/>
                <a:latin typeface="-apple-system"/>
              </a:rPr>
              <a:t>Real-Time Translation:</a:t>
            </a:r>
            <a:r>
              <a:rPr lang="en-US" sz="2900" b="0" i="0" dirty="0">
                <a:solidFill>
                  <a:srgbClr val="262626"/>
                </a:solidFill>
                <a:effectLst/>
                <a:latin typeface="-apple-system"/>
              </a:rPr>
              <a:t> Instant conversion of spoken or typed inputs to sign language and vice versa.</a:t>
            </a:r>
          </a:p>
          <a:p>
            <a:pPr algn="l">
              <a:buFont typeface="Arial" panose="020B0604020202020204" pitchFamily="34" charset="0"/>
              <a:buChar char="•"/>
            </a:pPr>
            <a:r>
              <a:rPr lang="en-US" sz="2900" b="1" i="0" dirty="0">
                <a:solidFill>
                  <a:srgbClr val="262626"/>
                </a:solidFill>
                <a:effectLst/>
                <a:latin typeface="-apple-system"/>
              </a:rPr>
              <a:t>Input Recognition:</a:t>
            </a:r>
            <a:endParaRPr lang="en-US" sz="2900" b="0" i="0" dirty="0">
              <a:solidFill>
                <a:srgbClr val="262626"/>
              </a:solidFill>
              <a:effectLst/>
              <a:latin typeface="-apple-system"/>
            </a:endParaRPr>
          </a:p>
          <a:p>
            <a:pPr marL="742950" lvl="1" indent="-285750" algn="l">
              <a:buFont typeface="Arial" panose="020B0604020202020204" pitchFamily="34" charset="0"/>
              <a:buChar char="•"/>
            </a:pPr>
            <a:r>
              <a:rPr lang="en-US" sz="2900" b="0" i="0" dirty="0">
                <a:solidFill>
                  <a:srgbClr val="262626"/>
                </a:solidFill>
                <a:effectLst/>
                <a:latin typeface="-apple-system"/>
              </a:rPr>
              <a:t>Allow text entry through a user-friendly interface.</a:t>
            </a:r>
          </a:p>
          <a:p>
            <a:pPr marL="742950" lvl="1" indent="-285750" algn="l">
              <a:buFont typeface="Arial" panose="020B0604020202020204" pitchFamily="34" charset="0"/>
              <a:buChar char="•"/>
            </a:pPr>
            <a:r>
              <a:rPr lang="en-US" sz="2900" b="0" i="0" dirty="0">
                <a:solidFill>
                  <a:srgbClr val="262626"/>
                </a:solidFill>
                <a:effectLst/>
                <a:latin typeface="-apple-system"/>
              </a:rPr>
              <a:t>Capture sign language gestures using a </a:t>
            </a:r>
            <a:r>
              <a:rPr lang="en-US" sz="2900" b="1" i="0" dirty="0">
                <a:solidFill>
                  <a:srgbClr val="262626"/>
                </a:solidFill>
                <a:effectLst/>
                <a:latin typeface="-apple-system"/>
              </a:rPr>
              <a:t>webcam</a:t>
            </a:r>
            <a:r>
              <a:rPr lang="en-US" sz="2900" b="0" i="0" dirty="0">
                <a:solidFill>
                  <a:srgbClr val="262626"/>
                </a:solidFill>
                <a:effectLst/>
                <a:latin typeface="-apple-system"/>
              </a:rPr>
              <a:t> and process them with </a:t>
            </a:r>
            <a:r>
              <a:rPr lang="en-US" sz="2900" b="1" i="0" dirty="0">
                <a:solidFill>
                  <a:srgbClr val="262626"/>
                </a:solidFill>
                <a:effectLst/>
                <a:latin typeface="-apple-system"/>
              </a:rPr>
              <a:t>computer vision techniques</a:t>
            </a:r>
            <a:r>
              <a:rPr lang="en-US" sz="2900" b="0" i="0" dirty="0">
                <a:solidFill>
                  <a:srgbClr val="262626"/>
                </a:solidFill>
                <a:effectLst/>
                <a:latin typeface="-apple-system"/>
              </a:rPr>
              <a:t>.</a:t>
            </a:r>
          </a:p>
          <a:p>
            <a:pPr algn="l">
              <a:buFont typeface="Arial" panose="020B0604020202020204" pitchFamily="34" charset="0"/>
              <a:buChar char="•"/>
            </a:pPr>
            <a:r>
              <a:rPr lang="en-IN" sz="2900" b="1" i="0" dirty="0">
                <a:solidFill>
                  <a:srgbClr val="262626"/>
                </a:solidFill>
                <a:effectLst/>
                <a:latin typeface="-apple-system"/>
              </a:rPr>
              <a:t>Data Processing:</a:t>
            </a:r>
            <a:endParaRPr lang="en-IN" sz="2900" b="0" i="0" dirty="0">
              <a:solidFill>
                <a:srgbClr val="262626"/>
              </a:solidFill>
              <a:effectLst/>
              <a:latin typeface="-apple-system"/>
            </a:endParaRPr>
          </a:p>
          <a:p>
            <a:pPr marL="742950" lvl="1" indent="-285750" algn="l">
              <a:buFont typeface="Arial" panose="020B0604020202020204" pitchFamily="34" charset="0"/>
              <a:buChar char="•"/>
            </a:pPr>
            <a:r>
              <a:rPr lang="en-IN" sz="2900" b="0" i="0" dirty="0" err="1">
                <a:solidFill>
                  <a:srgbClr val="262626"/>
                </a:solidFill>
                <a:effectLst/>
                <a:latin typeface="-apple-system"/>
              </a:rPr>
              <a:t>Analyze</a:t>
            </a:r>
            <a:r>
              <a:rPr lang="en-IN" sz="2900" b="0" i="0" dirty="0">
                <a:solidFill>
                  <a:srgbClr val="262626"/>
                </a:solidFill>
                <a:effectLst/>
                <a:latin typeface="-apple-system"/>
              </a:rPr>
              <a:t> text for keywords and phrases using </a:t>
            </a:r>
            <a:r>
              <a:rPr lang="en-IN" sz="2900" b="1" i="0" dirty="0">
                <a:solidFill>
                  <a:srgbClr val="262626"/>
                </a:solidFill>
                <a:effectLst/>
                <a:latin typeface="-apple-system"/>
              </a:rPr>
              <a:t>Natural Language Processing (NLP)</a:t>
            </a:r>
            <a:r>
              <a:rPr lang="en-IN" sz="2900" b="0" i="0" dirty="0">
                <a:solidFill>
                  <a:srgbClr val="262626"/>
                </a:solidFill>
                <a:effectLst/>
                <a:latin typeface="-apple-system"/>
              </a:rPr>
              <a:t> techniques.</a:t>
            </a:r>
          </a:p>
          <a:p>
            <a:pPr marL="742950" lvl="1" indent="-285750" algn="l">
              <a:buFont typeface="Arial" panose="020B0604020202020204" pitchFamily="34" charset="0"/>
              <a:buChar char="•"/>
            </a:pPr>
            <a:r>
              <a:rPr lang="en-IN" sz="2900" b="0" i="0" dirty="0">
                <a:solidFill>
                  <a:srgbClr val="262626"/>
                </a:solidFill>
                <a:effectLst/>
                <a:latin typeface="-apple-system"/>
              </a:rPr>
              <a:t>Convert recognized gestures to text using </a:t>
            </a:r>
            <a:r>
              <a:rPr lang="en-IN" sz="2900" b="1" i="0" dirty="0">
                <a:solidFill>
                  <a:srgbClr val="262626"/>
                </a:solidFill>
                <a:effectLst/>
                <a:latin typeface="-apple-system"/>
              </a:rPr>
              <a:t>gesture recognition algorithms</a:t>
            </a:r>
            <a:r>
              <a:rPr lang="en-IN" sz="2900" b="0" i="0" dirty="0">
                <a:solidFill>
                  <a:srgbClr val="262626"/>
                </a:solidFill>
                <a:effectLst/>
                <a:latin typeface="-apple-system"/>
              </a:rPr>
              <a:t> (e.g., OpenCV).</a:t>
            </a:r>
          </a:p>
          <a:p>
            <a:pPr algn="l">
              <a:buFont typeface="Arial" panose="020B0604020202020204" pitchFamily="34" charset="0"/>
              <a:buChar char="•"/>
            </a:pPr>
            <a:r>
              <a:rPr lang="en-US" sz="2900" b="1" i="0" dirty="0">
                <a:solidFill>
                  <a:srgbClr val="262626"/>
                </a:solidFill>
                <a:effectLst/>
                <a:latin typeface="-apple-system"/>
              </a:rPr>
              <a:t>Gesture Mapping:</a:t>
            </a:r>
            <a:endParaRPr lang="en-US" sz="2900" b="0" i="0" dirty="0">
              <a:solidFill>
                <a:srgbClr val="262626"/>
              </a:solidFill>
              <a:effectLst/>
              <a:latin typeface="-apple-system"/>
            </a:endParaRPr>
          </a:p>
          <a:p>
            <a:pPr marL="742950" lvl="1" indent="-285750" algn="l">
              <a:buFont typeface="Arial" panose="020B0604020202020204" pitchFamily="34" charset="0"/>
              <a:buChar char="•"/>
            </a:pPr>
            <a:r>
              <a:rPr lang="en-US" sz="2900" b="0" i="0" dirty="0">
                <a:solidFill>
                  <a:srgbClr val="262626"/>
                </a:solidFill>
                <a:effectLst/>
                <a:latin typeface="-apple-system"/>
              </a:rPr>
              <a:t>Use </a:t>
            </a:r>
            <a:r>
              <a:rPr lang="en-US" sz="2900" b="1" i="0" dirty="0">
                <a:solidFill>
                  <a:srgbClr val="262626"/>
                </a:solidFill>
                <a:effectLst/>
                <a:latin typeface="-apple-system"/>
              </a:rPr>
              <a:t>machine learning models</a:t>
            </a:r>
            <a:r>
              <a:rPr lang="en-US" sz="2900" b="0" i="0" dirty="0">
                <a:solidFill>
                  <a:srgbClr val="262626"/>
                </a:solidFill>
                <a:effectLst/>
                <a:latin typeface="-apple-system"/>
              </a:rPr>
              <a:t> (e.g., TensorFlow) to map text to sign language gestures and vice versa.</a:t>
            </a:r>
          </a:p>
          <a:p>
            <a:pPr algn="l">
              <a:buFont typeface="Arial" panose="020B0604020202020204" pitchFamily="34" charset="0"/>
              <a:buChar char="•"/>
            </a:pPr>
            <a:r>
              <a:rPr lang="en-US" sz="2900" b="1" i="0" dirty="0">
                <a:solidFill>
                  <a:srgbClr val="262626"/>
                </a:solidFill>
                <a:effectLst/>
                <a:latin typeface="-apple-system"/>
              </a:rPr>
              <a:t>GIF Generation:</a:t>
            </a:r>
            <a:endParaRPr lang="en-US" sz="2900" b="0" i="0" dirty="0">
              <a:solidFill>
                <a:srgbClr val="262626"/>
              </a:solidFill>
              <a:effectLst/>
              <a:latin typeface="-apple-system"/>
            </a:endParaRPr>
          </a:p>
          <a:p>
            <a:pPr marL="742950" lvl="1" indent="-285750" algn="l">
              <a:buFont typeface="Arial" panose="020B0604020202020204" pitchFamily="34" charset="0"/>
              <a:buChar char="•"/>
            </a:pPr>
            <a:r>
              <a:rPr lang="en-US" sz="2900" b="0" i="0" dirty="0">
                <a:solidFill>
                  <a:srgbClr val="262626"/>
                </a:solidFill>
                <a:effectLst/>
                <a:latin typeface="-apple-system"/>
              </a:rPr>
              <a:t>Retrieve corresponding sign language GIFs from a pre-built library.</a:t>
            </a:r>
          </a:p>
          <a:p>
            <a:pPr algn="l">
              <a:buFont typeface="Arial" panose="020B0604020202020204" pitchFamily="34" charset="0"/>
              <a:buChar char="•"/>
            </a:pPr>
            <a:r>
              <a:rPr lang="en-US" sz="2900" b="1" i="0" dirty="0">
                <a:solidFill>
                  <a:srgbClr val="262626"/>
                </a:solidFill>
                <a:effectLst/>
                <a:latin typeface="-apple-system"/>
              </a:rPr>
              <a:t>Output Generation:</a:t>
            </a:r>
            <a:endParaRPr lang="en-US" sz="2900" b="0" i="0" dirty="0">
              <a:solidFill>
                <a:srgbClr val="262626"/>
              </a:solidFill>
              <a:effectLst/>
              <a:latin typeface="-apple-system"/>
            </a:endParaRPr>
          </a:p>
          <a:p>
            <a:pPr marL="742950" lvl="1" indent="-285750" algn="l">
              <a:buFont typeface="Arial" panose="020B0604020202020204" pitchFamily="34" charset="0"/>
              <a:buChar char="•"/>
            </a:pPr>
            <a:r>
              <a:rPr lang="en-US" sz="2900" b="0" i="0" dirty="0">
                <a:solidFill>
                  <a:srgbClr val="262626"/>
                </a:solidFill>
                <a:effectLst/>
                <a:latin typeface="-apple-system"/>
              </a:rPr>
              <a:t>Display sign language GIFs and optional text output for clarity.</a:t>
            </a:r>
          </a:p>
          <a:p>
            <a:pPr marL="0" indent="0">
              <a:buNone/>
            </a:pPr>
            <a:br>
              <a:rPr lang="en-US" dirty="0"/>
            </a:br>
            <a:endParaRPr lang="en-GB"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43001"/>
            <a:ext cx="10668000" cy="3806071"/>
          </a:xfrm>
        </p:spPr>
        <p:txBody>
          <a:bodyPr>
            <a:normAutofit lnSpcReduction="10000"/>
          </a:bodyPr>
          <a:lstStyle/>
          <a:p>
            <a:pPr marL="0" indent="0">
              <a:buNone/>
            </a:pPr>
            <a:r>
              <a:rPr lang="en-US" dirty="0"/>
              <a:t>The main objective of this project is to design a possible sign language translator for deaf and dumb people. While sign language is very important to deaf-dumb people, to communicate both with normal people and with them, is still get them little attention from the normal people.</a:t>
            </a:r>
          </a:p>
          <a:p>
            <a:pPr>
              <a:buFont typeface="Wingdings" panose="05000000000000000000" pitchFamily="2" charset="2"/>
              <a:buChar char="Ø"/>
            </a:pPr>
            <a:r>
              <a:rPr lang="en-US" dirty="0"/>
              <a:t>To help normal people to interact easily with deaf-dumb people.</a:t>
            </a:r>
          </a:p>
          <a:p>
            <a:pPr>
              <a:buFont typeface="Wingdings" panose="05000000000000000000" pitchFamily="2" charset="2"/>
              <a:buChar char="Ø"/>
            </a:pPr>
            <a:r>
              <a:rPr lang="en-US" dirty="0"/>
              <a:t>Deaf-dumb people will also easily communicate with new       technologies. </a:t>
            </a:r>
          </a:p>
          <a:p>
            <a:pPr>
              <a:buFont typeface="Wingdings" panose="05000000000000000000" pitchFamily="2" charset="2"/>
              <a:buChar char="Ø"/>
            </a:pPr>
            <a:r>
              <a:rPr lang="en-US" dirty="0"/>
              <a:t>To teach normal people sign language in their comfort. </a:t>
            </a:r>
          </a:p>
          <a:p>
            <a:pPr>
              <a:buFont typeface="Wingdings" panose="05000000000000000000" pitchFamily="2" charset="2"/>
              <a:buChar char="Ø"/>
            </a:pPr>
            <a:r>
              <a:rPr lang="en-US" dirty="0"/>
              <a:t>To be able to understand deaf and dumb people feeling. </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IN" b="1" i="0" dirty="0">
                <a:solidFill>
                  <a:srgbClr val="262626"/>
                </a:solidFill>
                <a:effectLst/>
                <a:latin typeface="-apple-system"/>
              </a:rPr>
              <a:t>Input Recognition:</a:t>
            </a:r>
            <a:endParaRPr lang="en-IN" b="0" i="0" dirty="0">
              <a:solidFill>
                <a:srgbClr val="262626"/>
              </a:solidFill>
              <a:effectLst/>
              <a:latin typeface="-apple-system"/>
            </a:endParaRPr>
          </a:p>
          <a:p>
            <a:pPr lvl="1" algn="l">
              <a:buFont typeface="Arial" panose="020B0604020202020204" pitchFamily="34" charset="0"/>
              <a:buChar char="•"/>
            </a:pPr>
            <a:r>
              <a:rPr lang="en-IN" sz="2400" b="1" i="0" dirty="0">
                <a:solidFill>
                  <a:srgbClr val="262626"/>
                </a:solidFill>
                <a:effectLst/>
                <a:latin typeface="-apple-system"/>
              </a:rPr>
              <a:t>Text Input:</a:t>
            </a:r>
            <a:r>
              <a:rPr lang="en-IN" sz="2400" b="0" i="0" dirty="0">
                <a:solidFill>
                  <a:srgbClr val="262626"/>
                </a:solidFill>
                <a:effectLst/>
                <a:latin typeface="-apple-system"/>
              </a:rPr>
              <a:t> Provide a text box for direct user input.</a:t>
            </a:r>
          </a:p>
          <a:p>
            <a:pPr lvl="1" algn="l">
              <a:buFont typeface="Arial" panose="020B0604020202020204" pitchFamily="34" charset="0"/>
              <a:buChar char="•"/>
            </a:pPr>
            <a:r>
              <a:rPr lang="en-IN" sz="2400" b="1" i="0" dirty="0">
                <a:solidFill>
                  <a:srgbClr val="262626"/>
                </a:solidFill>
                <a:effectLst/>
                <a:latin typeface="-apple-system"/>
              </a:rPr>
              <a:t>Sign Language Input:</a:t>
            </a:r>
            <a:r>
              <a:rPr lang="en-IN" sz="2400" b="0" i="0" dirty="0">
                <a:solidFill>
                  <a:srgbClr val="262626"/>
                </a:solidFill>
                <a:effectLst/>
                <a:latin typeface="-apple-system"/>
              </a:rPr>
              <a:t> Capture gestures via </a:t>
            </a:r>
            <a:r>
              <a:rPr lang="en-IN" sz="2400" b="1" i="0" dirty="0">
                <a:solidFill>
                  <a:srgbClr val="262626"/>
                </a:solidFill>
                <a:effectLst/>
                <a:latin typeface="-apple-system"/>
              </a:rPr>
              <a:t>webcam</a:t>
            </a:r>
            <a:r>
              <a:rPr lang="en-IN" sz="2400" b="0" i="0" dirty="0">
                <a:solidFill>
                  <a:srgbClr val="262626"/>
                </a:solidFill>
                <a:effectLst/>
                <a:latin typeface="-apple-system"/>
              </a:rPr>
              <a:t> using </a:t>
            </a:r>
            <a:r>
              <a:rPr lang="en-IN" sz="2400" b="1" i="0" dirty="0">
                <a:solidFill>
                  <a:srgbClr val="262626"/>
                </a:solidFill>
                <a:effectLst/>
                <a:latin typeface="-apple-system"/>
              </a:rPr>
              <a:t>computer vision techniques</a:t>
            </a:r>
            <a:r>
              <a:rPr lang="en-IN" sz="2400" b="0" i="0" dirty="0">
                <a:solidFill>
                  <a:srgbClr val="262626"/>
                </a:solidFill>
                <a:effectLst/>
                <a:latin typeface="-apple-system"/>
              </a:rPr>
              <a:t>.</a:t>
            </a:r>
          </a:p>
          <a:p>
            <a:pPr algn="l"/>
            <a:r>
              <a:rPr lang="en-IN" b="1" i="0" dirty="0">
                <a:solidFill>
                  <a:srgbClr val="262626"/>
                </a:solidFill>
                <a:effectLst/>
                <a:latin typeface="-apple-system"/>
              </a:rPr>
              <a:t>Data Processing:</a:t>
            </a:r>
            <a:endParaRPr lang="en-IN" b="0" i="0" dirty="0">
              <a:solidFill>
                <a:srgbClr val="262626"/>
              </a:solidFill>
              <a:effectLst/>
              <a:latin typeface="-apple-system"/>
            </a:endParaRPr>
          </a:p>
          <a:p>
            <a:pPr lvl="1" algn="l">
              <a:buFont typeface="Arial" panose="020B0604020202020204" pitchFamily="34" charset="0"/>
              <a:buChar char="•"/>
            </a:pPr>
            <a:r>
              <a:rPr lang="en-IN" sz="2400" b="1" i="0" dirty="0">
                <a:solidFill>
                  <a:srgbClr val="262626"/>
                </a:solidFill>
                <a:effectLst/>
                <a:latin typeface="-apple-system"/>
              </a:rPr>
              <a:t>Text Analysis:</a:t>
            </a:r>
            <a:r>
              <a:rPr lang="en-IN" sz="2400" b="0" i="0" dirty="0">
                <a:solidFill>
                  <a:srgbClr val="262626"/>
                </a:solidFill>
                <a:effectLst/>
                <a:latin typeface="-apple-system"/>
              </a:rPr>
              <a:t> Apply </a:t>
            </a:r>
            <a:r>
              <a:rPr lang="en-IN" sz="2400" b="1" i="0" dirty="0">
                <a:solidFill>
                  <a:srgbClr val="262626"/>
                </a:solidFill>
                <a:effectLst/>
                <a:latin typeface="-apple-system"/>
              </a:rPr>
              <a:t>Natural Language Processing (NLP)</a:t>
            </a:r>
            <a:r>
              <a:rPr lang="en-IN" sz="2400" b="0" i="0" dirty="0">
                <a:solidFill>
                  <a:srgbClr val="262626"/>
                </a:solidFill>
                <a:effectLst/>
                <a:latin typeface="-apple-system"/>
              </a:rPr>
              <a:t> for keyword identification.</a:t>
            </a:r>
          </a:p>
          <a:p>
            <a:pPr lvl="1" algn="l">
              <a:buFont typeface="Arial" panose="020B0604020202020204" pitchFamily="34" charset="0"/>
              <a:buChar char="•"/>
            </a:pPr>
            <a:r>
              <a:rPr lang="en-IN" sz="2400" b="1" i="0" dirty="0">
                <a:solidFill>
                  <a:srgbClr val="262626"/>
                </a:solidFill>
                <a:effectLst/>
                <a:latin typeface="-apple-system"/>
              </a:rPr>
              <a:t>Gesture Recognition:</a:t>
            </a:r>
            <a:r>
              <a:rPr lang="en-IN" sz="2400" b="0" i="0" dirty="0">
                <a:solidFill>
                  <a:srgbClr val="262626"/>
                </a:solidFill>
                <a:effectLst/>
                <a:latin typeface="-apple-system"/>
              </a:rPr>
              <a:t> Use </a:t>
            </a:r>
            <a:r>
              <a:rPr lang="en-IN" sz="2400" b="1" i="0" dirty="0">
                <a:solidFill>
                  <a:srgbClr val="262626"/>
                </a:solidFill>
                <a:effectLst/>
                <a:latin typeface="-apple-system"/>
              </a:rPr>
              <a:t>OpenCV</a:t>
            </a:r>
            <a:r>
              <a:rPr lang="en-IN" sz="2400" b="0" i="0" dirty="0">
                <a:solidFill>
                  <a:srgbClr val="262626"/>
                </a:solidFill>
                <a:effectLst/>
                <a:latin typeface="-apple-system"/>
              </a:rPr>
              <a:t> to convert gestures into text</a:t>
            </a:r>
            <a:r>
              <a:rPr lang="en-IN" b="0" i="0" dirty="0">
                <a:solidFill>
                  <a:srgbClr val="262626"/>
                </a:solidFill>
                <a:effectLst/>
                <a:latin typeface="-apple-system"/>
              </a:rPr>
              <a:t>.</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3420-D065-01AC-BE2A-5E89AD884324}"/>
              </a:ext>
            </a:extLst>
          </p:cNvPr>
          <p:cNvSpPr>
            <a:spLocks noGrp="1"/>
          </p:cNvSpPr>
          <p:nvPr>
            <p:ph type="title"/>
          </p:nvPr>
        </p:nvSpPr>
        <p:spPr/>
        <p:txBody>
          <a:bodyPr/>
          <a:lstStyle/>
          <a:p>
            <a:r>
              <a:rPr lang="en-GB" dirty="0"/>
              <a:t>Methodology/Modules</a:t>
            </a:r>
            <a:endParaRPr lang="en-IN" dirty="0"/>
          </a:p>
        </p:txBody>
      </p:sp>
      <p:sp>
        <p:nvSpPr>
          <p:cNvPr id="3" name="Content Placeholder 2">
            <a:extLst>
              <a:ext uri="{FF2B5EF4-FFF2-40B4-BE49-F238E27FC236}">
                <a16:creationId xmlns:a16="http://schemas.microsoft.com/office/drawing/2014/main" id="{694A5F46-0A7F-7D7B-3A7A-2C2216FA7646}"/>
              </a:ext>
            </a:extLst>
          </p:cNvPr>
          <p:cNvSpPr>
            <a:spLocks noGrp="1"/>
          </p:cNvSpPr>
          <p:nvPr>
            <p:ph idx="1"/>
          </p:nvPr>
        </p:nvSpPr>
        <p:spPr/>
        <p:txBody>
          <a:bodyPr/>
          <a:lstStyle/>
          <a:p>
            <a:pPr algn="l"/>
            <a:r>
              <a:rPr lang="en-IN" b="1" i="0" dirty="0">
                <a:solidFill>
                  <a:srgbClr val="262626"/>
                </a:solidFill>
                <a:effectLst/>
                <a:latin typeface="-apple-system"/>
              </a:rPr>
              <a:t>Gesture Mapping:</a:t>
            </a:r>
            <a:endParaRPr lang="en-IN" b="0" i="0" dirty="0">
              <a:solidFill>
                <a:srgbClr val="262626"/>
              </a:solidFill>
              <a:effectLst/>
              <a:latin typeface="-apple-system"/>
            </a:endParaRPr>
          </a:p>
          <a:p>
            <a:pPr lvl="1" algn="l">
              <a:buFont typeface="Arial" panose="020B0604020202020204" pitchFamily="34" charset="0"/>
              <a:buChar char="•"/>
            </a:pPr>
            <a:r>
              <a:rPr lang="en-IN" sz="2400" b="1" i="0" dirty="0">
                <a:solidFill>
                  <a:srgbClr val="262626"/>
                </a:solidFill>
                <a:effectLst/>
                <a:latin typeface="-apple-system"/>
              </a:rPr>
              <a:t>Machine Learning Models:</a:t>
            </a:r>
            <a:r>
              <a:rPr lang="en-IN" sz="2400" b="0" i="0" dirty="0">
                <a:solidFill>
                  <a:srgbClr val="262626"/>
                </a:solidFill>
                <a:effectLst/>
                <a:latin typeface="-apple-system"/>
              </a:rPr>
              <a:t> Train models to map text to sign language and vice versa.</a:t>
            </a:r>
          </a:p>
          <a:p>
            <a:pPr lvl="1" algn="l">
              <a:buFont typeface="Arial" panose="020B0604020202020204" pitchFamily="34" charset="0"/>
              <a:buChar char="•"/>
            </a:pPr>
            <a:r>
              <a:rPr lang="en-IN" sz="2400" b="1" i="0" dirty="0">
                <a:solidFill>
                  <a:srgbClr val="262626"/>
                </a:solidFill>
                <a:effectLst/>
                <a:latin typeface="-apple-system"/>
              </a:rPr>
              <a:t>Mapping Process:</a:t>
            </a:r>
            <a:r>
              <a:rPr lang="en-IN" sz="2400" b="0" i="0" dirty="0">
                <a:solidFill>
                  <a:srgbClr val="262626"/>
                </a:solidFill>
                <a:effectLst/>
                <a:latin typeface="-apple-system"/>
              </a:rPr>
              <a:t> Match keywords to gestures for text-to-sign; use models for sign-to-text.</a:t>
            </a:r>
          </a:p>
          <a:p>
            <a:pPr algn="l"/>
            <a:r>
              <a:rPr lang="en-IN" b="1" i="0" dirty="0">
                <a:solidFill>
                  <a:srgbClr val="262626"/>
                </a:solidFill>
                <a:effectLst/>
                <a:latin typeface="-apple-system"/>
              </a:rPr>
              <a:t>Output Generation:</a:t>
            </a:r>
            <a:endParaRPr lang="en-IN" b="0" i="0" dirty="0">
              <a:solidFill>
                <a:srgbClr val="262626"/>
              </a:solidFill>
              <a:effectLst/>
              <a:latin typeface="-apple-system"/>
            </a:endParaRPr>
          </a:p>
          <a:p>
            <a:pPr lvl="1" algn="l">
              <a:buFont typeface="Arial" panose="020B0604020202020204" pitchFamily="34" charset="0"/>
              <a:buChar char="•"/>
            </a:pPr>
            <a:r>
              <a:rPr lang="en-IN" sz="2400" b="1" i="0" dirty="0">
                <a:solidFill>
                  <a:srgbClr val="262626"/>
                </a:solidFill>
                <a:effectLst/>
                <a:latin typeface="-apple-system"/>
              </a:rPr>
              <a:t>GIF Library:</a:t>
            </a:r>
            <a:r>
              <a:rPr lang="en-IN" sz="2400" b="0" i="0" dirty="0">
                <a:solidFill>
                  <a:srgbClr val="262626"/>
                </a:solidFill>
                <a:effectLst/>
                <a:latin typeface="-apple-system"/>
              </a:rPr>
              <a:t> Maintain a library of sign language GIFs for visual representation.</a:t>
            </a:r>
          </a:p>
          <a:p>
            <a:pPr lvl="1" algn="l">
              <a:buFont typeface="Arial" panose="020B0604020202020204" pitchFamily="34" charset="0"/>
              <a:buChar char="•"/>
            </a:pPr>
            <a:r>
              <a:rPr lang="en-IN" sz="2400" b="1" i="0" dirty="0">
                <a:solidFill>
                  <a:srgbClr val="262626"/>
                </a:solidFill>
                <a:effectLst/>
                <a:latin typeface="-apple-system"/>
              </a:rPr>
              <a:t>Dynamic Display:</a:t>
            </a:r>
            <a:r>
              <a:rPr lang="en-IN" sz="2400" b="0" i="0" dirty="0">
                <a:solidFill>
                  <a:srgbClr val="262626"/>
                </a:solidFill>
                <a:effectLst/>
                <a:latin typeface="-apple-system"/>
              </a:rPr>
              <a:t> Show GIFs alongside generated text.</a:t>
            </a:r>
          </a:p>
          <a:p>
            <a:pPr marL="0" indent="0">
              <a:buNone/>
            </a:pPr>
            <a:endParaRPr lang="en-IN" dirty="0"/>
          </a:p>
        </p:txBody>
      </p:sp>
    </p:spTree>
    <p:extLst>
      <p:ext uri="{BB962C8B-B14F-4D97-AF65-F5344CB8AC3E}">
        <p14:creationId xmlns:p14="http://schemas.microsoft.com/office/powerpoint/2010/main" val="289791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fontScale="85000" lnSpcReduction="10000"/>
          </a:bodyPr>
          <a:lstStyle/>
          <a:p>
            <a:pPr>
              <a:buFont typeface="Wingdings" pitchFamily="2" charset="2"/>
              <a:buChar char="q"/>
            </a:pPr>
            <a:r>
              <a:rPr lang="en-US" b="1" dirty="0"/>
              <a:t>Modular Design</a:t>
            </a:r>
            <a:r>
              <a:rPr lang="en-US" dirty="0"/>
              <a:t>:</a:t>
            </a:r>
          </a:p>
          <a:p>
            <a:r>
              <a:rPr lang="en-US" dirty="0"/>
              <a:t>The app is built using a modular architecture, allowing for flexibility and scalability. Each module (e.g.,  text-to-sign translation, offline database) functions independently, making it easier to update, maintain, and improve specific features without disrupting the entire system.</a:t>
            </a:r>
          </a:p>
          <a:p>
            <a:pPr>
              <a:buFont typeface="Wingdings" pitchFamily="2" charset="2"/>
              <a:buChar char="q"/>
            </a:pPr>
            <a:r>
              <a:rPr lang="en-US" b="1" dirty="0"/>
              <a:t>Text-to-Sign Language Translation Module</a:t>
            </a:r>
            <a:r>
              <a:rPr lang="en-US" dirty="0"/>
              <a:t>:</a:t>
            </a:r>
          </a:p>
          <a:p>
            <a:r>
              <a:rPr lang="en-US" dirty="0"/>
              <a:t>Converts recognized text into corresponding sign language gestures. This module interfaces with the local sign language database and maps each word to a predefined gesture or animation. If a word is not available in the database, it falls back on spelling-based gestures or requests user input for expansion.</a:t>
            </a:r>
          </a:p>
          <a:p>
            <a:pPr>
              <a:buFont typeface="Wingdings" pitchFamily="2" charset="2"/>
              <a:buChar char="q"/>
            </a:pPr>
            <a:r>
              <a:rPr lang="en-US" b="1" dirty="0"/>
              <a:t>Sign Language Rendering Engine</a:t>
            </a:r>
            <a:r>
              <a:rPr lang="en-US" dirty="0"/>
              <a:t>:</a:t>
            </a:r>
          </a:p>
          <a:p>
            <a:r>
              <a:rPr lang="en-US" dirty="0"/>
              <a:t>The rendering engine visualizes the signs. It either displays animated sign language gestures using pre-recorded videos or 3D avatars. This module needs to be highly optimized for smooth performance on mobile devices, ensuring quick access and rendering of sign gestures, even in offline mode.</a:t>
            </a:r>
          </a:p>
          <a:p>
            <a:endParaRPr lang="en-IN" dirty="0"/>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464</TotalTime>
  <Words>1551</Words>
  <Application>Microsoft Office PowerPoint</Application>
  <PresentationFormat>Widescreen</PresentationFormat>
  <Paragraphs>130</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-apple-system</vt:lpstr>
      <vt:lpstr>Arial</vt:lpstr>
      <vt:lpstr>Bookman Old Style</vt:lpstr>
      <vt:lpstr>Calibri</vt:lpstr>
      <vt:lpstr>Cambria</vt:lpstr>
      <vt:lpstr>HelveticaNeue Regular</vt:lpstr>
      <vt:lpstr>Merriweather</vt:lpstr>
      <vt:lpstr>Verdana</vt:lpstr>
      <vt:lpstr>Wingdings</vt:lpstr>
      <vt:lpstr>Bioinformatics</vt:lpstr>
      <vt:lpstr>TALKING FINGERS   </vt:lpstr>
      <vt:lpstr>Introduction</vt:lpstr>
      <vt:lpstr>Literature Review</vt:lpstr>
      <vt:lpstr>PowerPoint Presentation</vt:lpstr>
      <vt:lpstr>Proposed Method</vt:lpstr>
      <vt:lpstr>Objectives</vt:lpstr>
      <vt:lpstr>Methodology/Modules</vt:lpstr>
      <vt:lpstr>Methodology/Modules</vt:lpstr>
      <vt:lpstr>Architecture</vt:lpstr>
      <vt:lpstr>Hardware/software components</vt:lpstr>
      <vt:lpstr>Timeline of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Naga Nikitha</cp:lastModifiedBy>
  <cp:revision>34</cp:revision>
  <dcterms:created xsi:type="dcterms:W3CDTF">2023-03-16T03:26:27Z</dcterms:created>
  <dcterms:modified xsi:type="dcterms:W3CDTF">2025-01-21T07:54:39Z</dcterms:modified>
</cp:coreProperties>
</file>