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71" r:id="rId6"/>
    <p:sldId id="268" r:id="rId7"/>
    <p:sldId id="261" r:id="rId8"/>
    <p:sldId id="262" r:id="rId9"/>
    <p:sldId id="263" r:id="rId10"/>
    <p:sldId id="264" r:id="rId11"/>
    <p:sldId id="266" r:id="rId12"/>
    <p:sldId id="267" r:id="rId13"/>
    <p:sldId id="269" r:id="rId14"/>
    <p:sldId id="272" r:id="rId15"/>
    <p:sldId id="270"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636"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plotArea>
      <c:layout>
        <c:manualLayout>
          <c:layoutTarget val="inner"/>
          <c:xMode val="edge"/>
          <c:yMode val="edge"/>
          <c:x val="0.27699810440361622"/>
          <c:y val="8.3875916372522424E-2"/>
          <c:w val="0.44970764071157771"/>
          <c:h val="0.7100646958603859"/>
        </c:manualLayout>
      </c:layout>
      <c:pieChart>
        <c:varyColors val="1"/>
        <c:ser>
          <c:idx val="0"/>
          <c:order val="0"/>
          <c:tx>
            <c:strRef>
              <c:f>Sheet1!$B$1</c:f>
              <c:strCache>
                <c:ptCount val="1"/>
                <c:pt idx="0">
                  <c:v>DAYS</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2A26-453D-8ED8-1C580C2BC5F7}"/>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2A26-453D-8ED8-1C580C2BC5F7}"/>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2A26-453D-8ED8-1C580C2BC5F7}"/>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2A26-453D-8ED8-1C580C2BC5F7}"/>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2A26-453D-8ED8-1C580C2BC5F7}"/>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2A26-453D-8ED8-1C580C2BC5F7}"/>
              </c:ext>
            </c:extLst>
          </c:dPt>
          <c:cat>
            <c:strRef>
              <c:f>Sheet1!$A$2:$A$7</c:f>
              <c:strCache>
                <c:ptCount val="6"/>
                <c:pt idx="0">
                  <c:v>ABSTRACT</c:v>
                </c:pt>
                <c:pt idx="1">
                  <c:v>LITERATURE SURVEY</c:v>
                </c:pt>
                <c:pt idx="2">
                  <c:v>HARDWARE COMPONENTS</c:v>
                </c:pt>
                <c:pt idx="3">
                  <c:v>ASSEMBLING</c:v>
                </c:pt>
                <c:pt idx="4">
                  <c:v>CODING</c:v>
                </c:pt>
                <c:pt idx="5">
                  <c:v>TESTING</c:v>
                </c:pt>
              </c:strCache>
            </c:strRef>
          </c:cat>
          <c:val>
            <c:numRef>
              <c:f>Sheet1!$B$2:$B$7</c:f>
              <c:numCache>
                <c:formatCode>General</c:formatCode>
                <c:ptCount val="6"/>
                <c:pt idx="0">
                  <c:v>14</c:v>
                </c:pt>
                <c:pt idx="1">
                  <c:v>7</c:v>
                </c:pt>
                <c:pt idx="2">
                  <c:v>15</c:v>
                </c:pt>
                <c:pt idx="3">
                  <c:v>30</c:v>
                </c:pt>
                <c:pt idx="4">
                  <c:v>17</c:v>
                </c:pt>
                <c:pt idx="5">
                  <c:v>10</c:v>
                </c:pt>
              </c:numCache>
            </c:numRef>
          </c:val>
          <c:extLst xmlns:c16r2="http://schemas.microsoft.com/office/drawing/2015/06/chart">
            <c:ext xmlns:c16="http://schemas.microsoft.com/office/drawing/2014/chart" uri="{C3380CC4-5D6E-409C-BE32-E72D297353CC}">
              <c16:uniqueId val="{00000000-B15C-4463-98FB-6C51E0DB6741}"/>
            </c:ext>
          </c:extLst>
        </c:ser>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8AF7046A-0119-4A02-8D85-4457E4EA0AB4}" type="datetimeFigureOut">
              <a:rPr lang="en-IN" smtClean="0"/>
              <a:pPr/>
              <a:t>29-05-2021</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2ABD00F-7631-4EBF-8734-1BBCC738F922}" type="slidenum">
              <a:rPr lang="en-IN" smtClean="0"/>
              <a:pPr/>
              <a:t>‹#›</a:t>
            </a:fld>
            <a:endParaRPr lang="en-IN"/>
          </a:p>
        </p:txBody>
      </p:sp>
    </p:spTree>
    <p:extLst>
      <p:ext uri="{BB962C8B-B14F-4D97-AF65-F5344CB8AC3E}">
        <p14:creationId xmlns:p14="http://schemas.microsoft.com/office/powerpoint/2010/main" xmlns="" val="2554715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ABD00F-7631-4EBF-8734-1BBCC738F922}" type="slidenum">
              <a:rPr lang="en-IN" smtClean="0"/>
              <a:pPr/>
              <a:t>4</a:t>
            </a:fld>
            <a:endParaRPr lang="en-IN"/>
          </a:p>
        </p:txBody>
      </p:sp>
    </p:spTree>
    <p:extLst>
      <p:ext uri="{BB962C8B-B14F-4D97-AF65-F5344CB8AC3E}">
        <p14:creationId xmlns:p14="http://schemas.microsoft.com/office/powerpoint/2010/main" xmlns="" val="3736386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ABD00F-7631-4EBF-8734-1BBCC738F922}" type="slidenum">
              <a:rPr lang="en-IN" smtClean="0"/>
              <a:pPr/>
              <a:t>5</a:t>
            </a:fld>
            <a:endParaRPr lang="en-IN"/>
          </a:p>
        </p:txBody>
      </p:sp>
    </p:spTree>
    <p:extLst>
      <p:ext uri="{BB962C8B-B14F-4D97-AF65-F5344CB8AC3E}">
        <p14:creationId xmlns:p14="http://schemas.microsoft.com/office/powerpoint/2010/main" xmlns="" val="693517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171717"/>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171717"/>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171717"/>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20.png"/><Relationship Id="rId39" Type="http://schemas.openxmlformats.org/officeDocument/2006/relationships/image" Target="../media/image33.png"/><Relationship Id="rId3" Type="http://schemas.openxmlformats.org/officeDocument/2006/relationships/slideLayout" Target="../slideLayouts/slideLayout3.xml"/><Relationship Id="rId21" Type="http://schemas.openxmlformats.org/officeDocument/2006/relationships/image" Target="../media/image15.png"/><Relationship Id="rId34" Type="http://schemas.openxmlformats.org/officeDocument/2006/relationships/image" Target="../media/image28.png"/><Relationship Id="rId42" Type="http://schemas.openxmlformats.org/officeDocument/2006/relationships/image" Target="../media/image36.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image" Target="../media/image32.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3.png"/><Relationship Id="rId41"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24" Type="http://schemas.openxmlformats.org/officeDocument/2006/relationships/image" Target="../media/image18.png"/><Relationship Id="rId32" Type="http://schemas.openxmlformats.org/officeDocument/2006/relationships/image" Target="../media/image26.png"/><Relationship Id="rId37" Type="http://schemas.openxmlformats.org/officeDocument/2006/relationships/image" Target="../media/image31.png"/><Relationship Id="rId40" Type="http://schemas.openxmlformats.org/officeDocument/2006/relationships/image" Target="../media/image34.png"/><Relationship Id="rId5" Type="http://schemas.openxmlformats.org/officeDocument/2006/relationships/slideLayout" Target="../slideLayouts/slideLayout5.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2.png"/><Relationship Id="rId36" Type="http://schemas.openxmlformats.org/officeDocument/2006/relationships/image" Target="../media/image30.png"/><Relationship Id="rId10" Type="http://schemas.openxmlformats.org/officeDocument/2006/relationships/image" Target="../media/image4.png"/><Relationship Id="rId19" Type="http://schemas.openxmlformats.org/officeDocument/2006/relationships/image" Target="../media/image13.png"/><Relationship Id="rId31" Type="http://schemas.openxmlformats.org/officeDocument/2006/relationships/image" Target="../media/image25.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1.png"/><Relationship Id="rId30" Type="http://schemas.openxmlformats.org/officeDocument/2006/relationships/image" Target="../media/image24.png"/><Relationship Id="rId35" Type="http://schemas.openxmlformats.org/officeDocument/2006/relationships/image" Target="../media/image29.png"/><Relationship Id="rId43" Type="http://schemas.openxmlformats.org/officeDocument/2006/relationships/image" Target="../media/image3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114300" y="4825"/>
            <a:ext cx="23812" cy="2181225"/>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33337" y="2176526"/>
            <a:ext cx="190500" cy="190500"/>
          </a:xfrm>
          <a:prstGeom prst="rect">
            <a:avLst/>
          </a:prstGeom>
          <a:blipFill>
            <a:blip r:embed="rId9" cstate="print"/>
            <a:stretch>
              <a:fillRect/>
            </a:stretch>
          </a:blipFill>
        </p:spPr>
        <p:txBody>
          <a:bodyPr wrap="square" lIns="0" tIns="0" rIns="0" bIns="0" rtlCol="0"/>
          <a:lstStyle/>
          <a:p>
            <a:endParaRPr/>
          </a:p>
        </p:txBody>
      </p:sp>
      <p:sp>
        <p:nvSpPr>
          <p:cNvPr id="19" name="bg object 19"/>
          <p:cNvSpPr/>
          <p:nvPr/>
        </p:nvSpPr>
        <p:spPr>
          <a:xfrm>
            <a:off x="28575" y="4021201"/>
            <a:ext cx="190500" cy="188849"/>
          </a:xfrm>
          <a:prstGeom prst="rect">
            <a:avLst/>
          </a:prstGeom>
          <a:blipFill>
            <a:blip r:embed="rId10" cstate="print"/>
            <a:stretch>
              <a:fillRect/>
            </a:stretch>
          </a:blipFill>
        </p:spPr>
        <p:txBody>
          <a:bodyPr wrap="square" lIns="0" tIns="0" rIns="0" bIns="0" rtlCol="0"/>
          <a:lstStyle/>
          <a:p>
            <a:endParaRPr/>
          </a:p>
        </p:txBody>
      </p:sp>
      <p:sp>
        <p:nvSpPr>
          <p:cNvPr id="20" name="bg object 20"/>
          <p:cNvSpPr/>
          <p:nvPr/>
        </p:nvSpPr>
        <p:spPr>
          <a:xfrm>
            <a:off x="200025" y="4825"/>
            <a:ext cx="369887" cy="1811274"/>
          </a:xfrm>
          <a:prstGeom prst="rect">
            <a:avLst/>
          </a:prstGeom>
          <a:blipFill>
            <a:blip r:embed="rId11" cstate="print"/>
            <a:stretch>
              <a:fillRect/>
            </a:stretch>
          </a:blipFill>
        </p:spPr>
        <p:txBody>
          <a:bodyPr wrap="square" lIns="0" tIns="0" rIns="0" bIns="0" rtlCol="0"/>
          <a:lstStyle/>
          <a:p>
            <a:endParaRPr/>
          </a:p>
        </p:txBody>
      </p:sp>
      <p:sp>
        <p:nvSpPr>
          <p:cNvPr id="21" name="bg object 21"/>
          <p:cNvSpPr/>
          <p:nvPr/>
        </p:nvSpPr>
        <p:spPr>
          <a:xfrm>
            <a:off x="503237" y="1801876"/>
            <a:ext cx="190500" cy="188849"/>
          </a:xfrm>
          <a:prstGeom prst="rect">
            <a:avLst/>
          </a:prstGeom>
          <a:blipFill>
            <a:blip r:embed="rId12" cstate="print"/>
            <a:stretch>
              <a:fillRect/>
            </a:stretch>
          </a:blipFill>
        </p:spPr>
        <p:txBody>
          <a:bodyPr wrap="square" lIns="0" tIns="0" rIns="0" bIns="0" rtlCol="0"/>
          <a:lstStyle/>
          <a:p>
            <a:endParaRPr/>
          </a:p>
        </p:txBody>
      </p:sp>
      <p:sp>
        <p:nvSpPr>
          <p:cNvPr id="22" name="bg object 22"/>
          <p:cNvSpPr/>
          <p:nvPr/>
        </p:nvSpPr>
        <p:spPr>
          <a:xfrm>
            <a:off x="285750" y="4825"/>
            <a:ext cx="369887" cy="1430274"/>
          </a:xfrm>
          <a:prstGeom prst="rect">
            <a:avLst/>
          </a:prstGeom>
          <a:blipFill>
            <a:blip r:embed="rId13" cstate="print"/>
            <a:stretch>
              <a:fillRect/>
            </a:stretch>
          </a:blipFill>
        </p:spPr>
        <p:txBody>
          <a:bodyPr wrap="square" lIns="0" tIns="0" rIns="0" bIns="0" rtlCol="0"/>
          <a:lstStyle/>
          <a:p>
            <a:endParaRPr/>
          </a:p>
        </p:txBody>
      </p:sp>
      <p:sp>
        <p:nvSpPr>
          <p:cNvPr id="23" name="bg object 23"/>
          <p:cNvSpPr/>
          <p:nvPr/>
        </p:nvSpPr>
        <p:spPr>
          <a:xfrm>
            <a:off x="546100" y="0"/>
            <a:ext cx="152400" cy="912876"/>
          </a:xfrm>
          <a:prstGeom prst="rect">
            <a:avLst/>
          </a:prstGeom>
          <a:blipFill>
            <a:blip r:embed="rId14" cstate="print"/>
            <a:stretch>
              <a:fillRect/>
            </a:stretch>
          </a:blipFill>
        </p:spPr>
        <p:txBody>
          <a:bodyPr wrap="square" lIns="0" tIns="0" rIns="0" bIns="0" rtlCol="0"/>
          <a:lstStyle/>
          <a:p>
            <a:endParaRPr/>
          </a:p>
        </p:txBody>
      </p:sp>
      <p:sp>
        <p:nvSpPr>
          <p:cNvPr id="24" name="bg object 24"/>
          <p:cNvSpPr/>
          <p:nvPr/>
        </p:nvSpPr>
        <p:spPr>
          <a:xfrm>
            <a:off x="588962" y="1420875"/>
            <a:ext cx="190500" cy="190500"/>
          </a:xfrm>
          <a:prstGeom prst="rect">
            <a:avLst/>
          </a:prstGeom>
          <a:blipFill>
            <a:blip r:embed="rId15" cstate="print"/>
            <a:stretch>
              <a:fillRect/>
            </a:stretch>
          </a:blipFill>
        </p:spPr>
        <p:txBody>
          <a:bodyPr wrap="square" lIns="0" tIns="0" rIns="0" bIns="0" rtlCol="0"/>
          <a:lstStyle/>
          <a:p>
            <a:endParaRPr/>
          </a:p>
        </p:txBody>
      </p:sp>
      <p:sp>
        <p:nvSpPr>
          <p:cNvPr id="25" name="bg object 25"/>
          <p:cNvSpPr/>
          <p:nvPr/>
        </p:nvSpPr>
        <p:spPr>
          <a:xfrm>
            <a:off x="588962" y="903350"/>
            <a:ext cx="190500" cy="190500"/>
          </a:xfrm>
          <a:prstGeom prst="rect">
            <a:avLst/>
          </a:prstGeom>
          <a:blipFill>
            <a:blip r:embed="rId16" cstate="print"/>
            <a:stretch>
              <a:fillRect/>
            </a:stretch>
          </a:blipFill>
        </p:spPr>
        <p:txBody>
          <a:bodyPr wrap="square" lIns="0" tIns="0" rIns="0" bIns="0" rtlCol="0"/>
          <a:lstStyle/>
          <a:p>
            <a:endParaRPr/>
          </a:p>
        </p:txBody>
      </p:sp>
      <p:sp>
        <p:nvSpPr>
          <p:cNvPr id="26" name="bg object 26"/>
          <p:cNvSpPr/>
          <p:nvPr/>
        </p:nvSpPr>
        <p:spPr>
          <a:xfrm>
            <a:off x="641350" y="0"/>
            <a:ext cx="422275" cy="527050"/>
          </a:xfrm>
          <a:prstGeom prst="rect">
            <a:avLst/>
          </a:prstGeom>
          <a:blipFill>
            <a:blip r:embed="rId17" cstate="print"/>
            <a:stretch>
              <a:fillRect/>
            </a:stretch>
          </a:blipFill>
        </p:spPr>
        <p:txBody>
          <a:bodyPr wrap="square" lIns="0" tIns="0" rIns="0" bIns="0" rtlCol="0"/>
          <a:lstStyle/>
          <a:p>
            <a:endParaRPr/>
          </a:p>
        </p:txBody>
      </p:sp>
      <p:sp>
        <p:nvSpPr>
          <p:cNvPr id="27" name="bg object 27"/>
          <p:cNvSpPr/>
          <p:nvPr/>
        </p:nvSpPr>
        <p:spPr>
          <a:xfrm>
            <a:off x="1027906" y="488950"/>
            <a:ext cx="147637" cy="147700"/>
          </a:xfrm>
          <a:prstGeom prst="rect">
            <a:avLst/>
          </a:prstGeom>
          <a:blipFill>
            <a:blip r:embed="rId18" cstate="print"/>
            <a:stretch>
              <a:fillRect/>
            </a:stretch>
          </a:blipFill>
        </p:spPr>
        <p:txBody>
          <a:bodyPr wrap="square" lIns="0" tIns="0" rIns="0" bIns="0" rtlCol="0"/>
          <a:lstStyle/>
          <a:p>
            <a:endParaRPr/>
          </a:p>
        </p:txBody>
      </p:sp>
      <p:sp>
        <p:nvSpPr>
          <p:cNvPr id="28" name="bg object 28"/>
          <p:cNvSpPr/>
          <p:nvPr/>
        </p:nvSpPr>
        <p:spPr>
          <a:xfrm>
            <a:off x="9525" y="1801876"/>
            <a:ext cx="123825" cy="127000"/>
          </a:xfrm>
          <a:prstGeom prst="rect">
            <a:avLst/>
          </a:prstGeom>
          <a:blipFill>
            <a:blip r:embed="rId19" cstate="print"/>
            <a:stretch>
              <a:fillRect/>
            </a:stretch>
          </a:blipFill>
        </p:spPr>
        <p:txBody>
          <a:bodyPr wrap="square" lIns="0" tIns="0" rIns="0" bIns="0" rtlCol="0"/>
          <a:lstStyle/>
          <a:p>
            <a:endParaRPr/>
          </a:p>
        </p:txBody>
      </p:sp>
      <p:sp>
        <p:nvSpPr>
          <p:cNvPr id="29" name="bg object 29"/>
          <p:cNvSpPr/>
          <p:nvPr/>
        </p:nvSpPr>
        <p:spPr>
          <a:xfrm>
            <a:off x="0" y="3549650"/>
            <a:ext cx="138112" cy="481075"/>
          </a:xfrm>
          <a:prstGeom prst="rect">
            <a:avLst/>
          </a:prstGeom>
          <a:blipFill>
            <a:blip r:embed="rId20" cstate="print"/>
            <a:stretch>
              <a:fillRect/>
            </a:stretch>
          </a:blipFill>
        </p:spPr>
        <p:txBody>
          <a:bodyPr wrap="square" lIns="0" tIns="0" rIns="0" bIns="0" rtlCol="0"/>
          <a:lstStyle/>
          <a:p>
            <a:endParaRPr/>
          </a:p>
        </p:txBody>
      </p:sp>
      <p:sp>
        <p:nvSpPr>
          <p:cNvPr id="30" name="bg object 30"/>
          <p:cNvSpPr/>
          <p:nvPr/>
        </p:nvSpPr>
        <p:spPr>
          <a:xfrm>
            <a:off x="128587" y="1382775"/>
            <a:ext cx="142875" cy="476250"/>
          </a:xfrm>
          <a:prstGeom prst="rect">
            <a:avLst/>
          </a:prstGeom>
          <a:blipFill>
            <a:blip r:embed="rId21" cstate="print"/>
            <a:stretch>
              <a:fillRect/>
            </a:stretch>
          </a:blipFill>
        </p:spPr>
        <p:txBody>
          <a:bodyPr wrap="square" lIns="0" tIns="0" rIns="0" bIns="0" rtlCol="0"/>
          <a:lstStyle/>
          <a:p>
            <a:endParaRPr/>
          </a:p>
        </p:txBody>
      </p:sp>
      <p:sp>
        <p:nvSpPr>
          <p:cNvPr id="31" name="bg object 31"/>
          <p:cNvSpPr/>
          <p:nvPr/>
        </p:nvSpPr>
        <p:spPr>
          <a:xfrm>
            <a:off x="204787" y="1849501"/>
            <a:ext cx="114300" cy="107950"/>
          </a:xfrm>
          <a:prstGeom prst="rect">
            <a:avLst/>
          </a:prstGeom>
          <a:blipFill>
            <a:blip r:embed="rId22" cstate="print"/>
            <a:stretch>
              <a:fillRect/>
            </a:stretch>
          </a:blipFill>
        </p:spPr>
        <p:txBody>
          <a:bodyPr wrap="square" lIns="0" tIns="0" rIns="0" bIns="0" rtlCol="0"/>
          <a:lstStyle/>
          <a:p>
            <a:endParaRPr/>
          </a:p>
        </p:txBody>
      </p:sp>
      <p:sp>
        <p:nvSpPr>
          <p:cNvPr id="32" name="bg object 32"/>
          <p:cNvSpPr/>
          <p:nvPr/>
        </p:nvSpPr>
        <p:spPr>
          <a:xfrm>
            <a:off x="133350" y="4662487"/>
            <a:ext cx="23812" cy="2181225"/>
          </a:xfrm>
          <a:prstGeom prst="rect">
            <a:avLst/>
          </a:prstGeom>
          <a:blipFill>
            <a:blip r:embed="rId23" cstate="print"/>
            <a:stretch>
              <a:fillRect/>
            </a:stretch>
          </a:blipFill>
        </p:spPr>
        <p:txBody>
          <a:bodyPr wrap="square" lIns="0" tIns="0" rIns="0" bIns="0" rtlCol="0"/>
          <a:lstStyle/>
          <a:p>
            <a:endParaRPr/>
          </a:p>
        </p:txBody>
      </p:sp>
      <p:sp>
        <p:nvSpPr>
          <p:cNvPr id="33" name="bg object 33"/>
          <p:cNvSpPr/>
          <p:nvPr/>
        </p:nvSpPr>
        <p:spPr>
          <a:xfrm>
            <a:off x="223837" y="5041900"/>
            <a:ext cx="369887" cy="1801812"/>
          </a:xfrm>
          <a:prstGeom prst="rect">
            <a:avLst/>
          </a:prstGeom>
          <a:blipFill>
            <a:blip r:embed="rId24" cstate="print"/>
            <a:stretch>
              <a:fillRect/>
            </a:stretch>
          </a:blipFill>
        </p:spPr>
        <p:txBody>
          <a:bodyPr wrap="square" lIns="0" tIns="0" rIns="0" bIns="0" rtlCol="0"/>
          <a:lstStyle/>
          <a:p>
            <a:endParaRPr/>
          </a:p>
        </p:txBody>
      </p:sp>
      <p:sp>
        <p:nvSpPr>
          <p:cNvPr id="34" name="bg object 34"/>
          <p:cNvSpPr/>
          <p:nvPr/>
        </p:nvSpPr>
        <p:spPr>
          <a:xfrm>
            <a:off x="52387" y="4481448"/>
            <a:ext cx="190500" cy="190500"/>
          </a:xfrm>
          <a:prstGeom prst="rect">
            <a:avLst/>
          </a:prstGeom>
          <a:blipFill>
            <a:blip r:embed="rId25" cstate="print"/>
            <a:stretch>
              <a:fillRect/>
            </a:stretch>
          </a:blipFill>
        </p:spPr>
        <p:txBody>
          <a:bodyPr wrap="square" lIns="0" tIns="0" rIns="0" bIns="0" rtlCol="0"/>
          <a:lstStyle/>
          <a:p>
            <a:endParaRPr/>
          </a:p>
        </p:txBody>
      </p:sp>
      <p:sp>
        <p:nvSpPr>
          <p:cNvPr id="35" name="bg object 35"/>
          <p:cNvSpPr/>
          <p:nvPr/>
        </p:nvSpPr>
        <p:spPr>
          <a:xfrm>
            <a:off x="0" y="5627687"/>
            <a:ext cx="71437" cy="1216025"/>
          </a:xfrm>
          <a:prstGeom prst="rect">
            <a:avLst/>
          </a:prstGeom>
          <a:blipFill>
            <a:blip r:embed="rId26" cstate="print"/>
            <a:stretch>
              <a:fillRect/>
            </a:stretch>
          </a:blipFill>
        </p:spPr>
        <p:txBody>
          <a:bodyPr wrap="square" lIns="0" tIns="0" rIns="0" bIns="0" rtlCol="0"/>
          <a:lstStyle/>
          <a:p>
            <a:endParaRPr/>
          </a:p>
        </p:txBody>
      </p:sp>
      <p:sp>
        <p:nvSpPr>
          <p:cNvPr id="36" name="bg object 36"/>
          <p:cNvSpPr/>
          <p:nvPr/>
        </p:nvSpPr>
        <p:spPr>
          <a:xfrm>
            <a:off x="527050" y="4867275"/>
            <a:ext cx="190500" cy="188849"/>
          </a:xfrm>
          <a:prstGeom prst="rect">
            <a:avLst/>
          </a:prstGeom>
          <a:blipFill>
            <a:blip r:embed="rId27" cstate="print"/>
            <a:stretch>
              <a:fillRect/>
            </a:stretch>
          </a:blipFill>
        </p:spPr>
        <p:txBody>
          <a:bodyPr wrap="square" lIns="0" tIns="0" rIns="0" bIns="0" rtlCol="0"/>
          <a:lstStyle/>
          <a:p>
            <a:endParaRPr/>
          </a:p>
        </p:txBody>
      </p:sp>
      <p:sp>
        <p:nvSpPr>
          <p:cNvPr id="37" name="bg object 37"/>
          <p:cNvSpPr/>
          <p:nvPr/>
        </p:nvSpPr>
        <p:spPr>
          <a:xfrm>
            <a:off x="309562" y="5422900"/>
            <a:ext cx="374650" cy="1425574"/>
          </a:xfrm>
          <a:prstGeom prst="rect">
            <a:avLst/>
          </a:prstGeom>
          <a:blipFill>
            <a:blip r:embed="rId28" cstate="print"/>
            <a:stretch>
              <a:fillRect/>
            </a:stretch>
          </a:blipFill>
        </p:spPr>
        <p:txBody>
          <a:bodyPr wrap="square" lIns="0" tIns="0" rIns="0" bIns="0" rtlCol="0"/>
          <a:lstStyle/>
          <a:p>
            <a:endParaRPr/>
          </a:p>
        </p:txBody>
      </p:sp>
      <p:sp>
        <p:nvSpPr>
          <p:cNvPr id="38" name="bg object 38"/>
          <p:cNvSpPr/>
          <p:nvPr/>
        </p:nvSpPr>
        <p:spPr>
          <a:xfrm>
            <a:off x="569912" y="5945187"/>
            <a:ext cx="152400" cy="912812"/>
          </a:xfrm>
          <a:prstGeom prst="rect">
            <a:avLst/>
          </a:prstGeom>
          <a:blipFill>
            <a:blip r:embed="rId29" cstate="print"/>
            <a:stretch>
              <a:fillRect/>
            </a:stretch>
          </a:blipFill>
        </p:spPr>
        <p:txBody>
          <a:bodyPr wrap="square" lIns="0" tIns="0" rIns="0" bIns="0" rtlCol="0"/>
          <a:lstStyle/>
          <a:p>
            <a:endParaRPr/>
          </a:p>
        </p:txBody>
      </p:sp>
      <p:sp>
        <p:nvSpPr>
          <p:cNvPr id="39" name="bg object 39"/>
          <p:cNvSpPr/>
          <p:nvPr/>
        </p:nvSpPr>
        <p:spPr>
          <a:xfrm>
            <a:off x="612775" y="5246751"/>
            <a:ext cx="190500" cy="190500"/>
          </a:xfrm>
          <a:prstGeom prst="rect">
            <a:avLst/>
          </a:prstGeom>
          <a:blipFill>
            <a:blip r:embed="rId30" cstate="print"/>
            <a:stretch>
              <a:fillRect/>
            </a:stretch>
          </a:blipFill>
        </p:spPr>
        <p:txBody>
          <a:bodyPr wrap="square" lIns="0" tIns="0" rIns="0" bIns="0" rtlCol="0"/>
          <a:lstStyle/>
          <a:p>
            <a:endParaRPr/>
          </a:p>
        </p:txBody>
      </p:sp>
      <p:sp>
        <p:nvSpPr>
          <p:cNvPr id="40" name="bg object 40"/>
          <p:cNvSpPr/>
          <p:nvPr/>
        </p:nvSpPr>
        <p:spPr>
          <a:xfrm>
            <a:off x="612775" y="5764212"/>
            <a:ext cx="190500" cy="190500"/>
          </a:xfrm>
          <a:prstGeom prst="rect">
            <a:avLst/>
          </a:prstGeom>
          <a:blipFill>
            <a:blip r:embed="rId31" cstate="print"/>
            <a:stretch>
              <a:fillRect/>
            </a:stretch>
          </a:blipFill>
        </p:spPr>
        <p:txBody>
          <a:bodyPr wrap="square" lIns="0" tIns="0" rIns="0" bIns="0" rtlCol="0"/>
          <a:lstStyle/>
          <a:p>
            <a:endParaRPr/>
          </a:p>
        </p:txBody>
      </p:sp>
      <p:sp>
        <p:nvSpPr>
          <p:cNvPr id="41" name="bg object 41"/>
          <p:cNvSpPr/>
          <p:nvPr/>
        </p:nvSpPr>
        <p:spPr>
          <a:xfrm>
            <a:off x="669925" y="6330950"/>
            <a:ext cx="417512" cy="517524"/>
          </a:xfrm>
          <a:prstGeom prst="rect">
            <a:avLst/>
          </a:prstGeom>
          <a:blipFill>
            <a:blip r:embed="rId32" cstate="print"/>
            <a:stretch>
              <a:fillRect/>
            </a:stretch>
          </a:blipFill>
        </p:spPr>
        <p:txBody>
          <a:bodyPr wrap="square" lIns="0" tIns="0" rIns="0" bIns="0" rtlCol="0"/>
          <a:lstStyle/>
          <a:p>
            <a:endParaRPr/>
          </a:p>
        </p:txBody>
      </p:sp>
      <p:sp>
        <p:nvSpPr>
          <p:cNvPr id="42" name="bg object 42"/>
          <p:cNvSpPr/>
          <p:nvPr/>
        </p:nvSpPr>
        <p:spPr>
          <a:xfrm>
            <a:off x="1049337" y="6221412"/>
            <a:ext cx="150018" cy="147637"/>
          </a:xfrm>
          <a:prstGeom prst="rect">
            <a:avLst/>
          </a:prstGeom>
          <a:blipFill>
            <a:blip r:embed="rId33" cstate="print"/>
            <a:stretch>
              <a:fillRect/>
            </a:stretch>
          </a:blipFill>
        </p:spPr>
        <p:txBody>
          <a:bodyPr wrap="square" lIns="0" tIns="0" rIns="0" bIns="0" rtlCol="0"/>
          <a:lstStyle/>
          <a:p>
            <a:endParaRPr/>
          </a:p>
        </p:txBody>
      </p:sp>
      <p:sp>
        <p:nvSpPr>
          <p:cNvPr id="43" name="bg object 43"/>
          <p:cNvSpPr/>
          <p:nvPr/>
        </p:nvSpPr>
        <p:spPr>
          <a:xfrm>
            <a:off x="11483975" y="0"/>
            <a:ext cx="417575" cy="512825"/>
          </a:xfrm>
          <a:prstGeom prst="rect">
            <a:avLst/>
          </a:prstGeom>
          <a:blipFill>
            <a:blip r:embed="rId34" cstate="print"/>
            <a:stretch>
              <a:fillRect/>
            </a:stretch>
          </a:blipFill>
        </p:spPr>
        <p:txBody>
          <a:bodyPr wrap="square" lIns="0" tIns="0" rIns="0" bIns="0" rtlCol="0"/>
          <a:lstStyle/>
          <a:p>
            <a:endParaRPr/>
          </a:p>
        </p:txBody>
      </p:sp>
      <p:sp>
        <p:nvSpPr>
          <p:cNvPr id="44" name="bg object 44"/>
          <p:cNvSpPr/>
          <p:nvPr/>
        </p:nvSpPr>
        <p:spPr>
          <a:xfrm>
            <a:off x="11371992" y="474726"/>
            <a:ext cx="150082" cy="152400"/>
          </a:xfrm>
          <a:prstGeom prst="rect">
            <a:avLst/>
          </a:prstGeom>
          <a:blipFill>
            <a:blip r:embed="rId35" cstate="print"/>
            <a:stretch>
              <a:fillRect/>
            </a:stretch>
          </a:blipFill>
        </p:spPr>
        <p:txBody>
          <a:bodyPr wrap="square" lIns="0" tIns="0" rIns="0" bIns="0" rtlCol="0"/>
          <a:lstStyle/>
          <a:p>
            <a:endParaRPr/>
          </a:p>
        </p:txBody>
      </p:sp>
      <p:sp>
        <p:nvSpPr>
          <p:cNvPr id="45" name="bg object 45"/>
          <p:cNvSpPr/>
          <p:nvPr/>
        </p:nvSpPr>
        <p:spPr>
          <a:xfrm>
            <a:off x="11631548" y="1539875"/>
            <a:ext cx="188975" cy="190500"/>
          </a:xfrm>
          <a:prstGeom prst="rect">
            <a:avLst/>
          </a:prstGeom>
          <a:blipFill>
            <a:blip r:embed="rId36" cstate="print"/>
            <a:stretch>
              <a:fillRect/>
            </a:stretch>
          </a:blipFill>
        </p:spPr>
        <p:txBody>
          <a:bodyPr wrap="square" lIns="0" tIns="0" rIns="0" bIns="0" rtlCol="0"/>
          <a:lstStyle/>
          <a:p>
            <a:endParaRPr/>
          </a:p>
        </p:txBody>
      </p:sp>
      <p:sp>
        <p:nvSpPr>
          <p:cNvPr id="46" name="bg object 46"/>
          <p:cNvSpPr/>
          <p:nvPr/>
        </p:nvSpPr>
        <p:spPr>
          <a:xfrm>
            <a:off x="11531600" y="5694362"/>
            <a:ext cx="298450" cy="1154113"/>
          </a:xfrm>
          <a:prstGeom prst="rect">
            <a:avLst/>
          </a:prstGeom>
          <a:blipFill>
            <a:blip r:embed="rId37" cstate="print"/>
            <a:stretch>
              <a:fillRect/>
            </a:stretch>
          </a:blipFill>
        </p:spPr>
        <p:txBody>
          <a:bodyPr wrap="square" lIns="0" tIns="0" rIns="0" bIns="0" rtlCol="0"/>
          <a:lstStyle/>
          <a:p>
            <a:endParaRPr/>
          </a:p>
        </p:txBody>
      </p:sp>
      <p:sp>
        <p:nvSpPr>
          <p:cNvPr id="47" name="bg object 47"/>
          <p:cNvSpPr/>
          <p:nvPr/>
        </p:nvSpPr>
        <p:spPr>
          <a:xfrm>
            <a:off x="11772900" y="5551551"/>
            <a:ext cx="157225" cy="155511"/>
          </a:xfrm>
          <a:prstGeom prst="rect">
            <a:avLst/>
          </a:prstGeom>
          <a:blipFill>
            <a:blip r:embed="rId38" cstate="print"/>
            <a:stretch>
              <a:fillRect/>
            </a:stretch>
          </a:blipFill>
        </p:spPr>
        <p:txBody>
          <a:bodyPr wrap="square" lIns="0" tIns="0" rIns="0" bIns="0" rtlCol="0"/>
          <a:lstStyle/>
          <a:p>
            <a:endParaRPr/>
          </a:p>
        </p:txBody>
      </p:sp>
      <p:sp>
        <p:nvSpPr>
          <p:cNvPr id="48" name="bg object 48"/>
          <p:cNvSpPr/>
          <p:nvPr/>
        </p:nvSpPr>
        <p:spPr>
          <a:xfrm>
            <a:off x="11710923" y="4825"/>
            <a:ext cx="304800" cy="1544574"/>
          </a:xfrm>
          <a:prstGeom prst="rect">
            <a:avLst/>
          </a:prstGeom>
          <a:blipFill>
            <a:blip r:embed="rId39" cstate="print"/>
            <a:stretch>
              <a:fillRect/>
            </a:stretch>
          </a:blipFill>
        </p:spPr>
        <p:txBody>
          <a:bodyPr wrap="square" lIns="0" tIns="0" rIns="0" bIns="0" rtlCol="0"/>
          <a:lstStyle/>
          <a:p>
            <a:endParaRPr/>
          </a:p>
        </p:txBody>
      </p:sp>
      <p:sp>
        <p:nvSpPr>
          <p:cNvPr id="49" name="bg object 49"/>
          <p:cNvSpPr/>
          <p:nvPr/>
        </p:nvSpPr>
        <p:spPr>
          <a:xfrm>
            <a:off x="11636375" y="4867275"/>
            <a:ext cx="188975" cy="188849"/>
          </a:xfrm>
          <a:prstGeom prst="rect">
            <a:avLst/>
          </a:prstGeom>
          <a:blipFill>
            <a:blip r:embed="rId40" cstate="print"/>
            <a:stretch>
              <a:fillRect/>
            </a:stretch>
          </a:blipFill>
        </p:spPr>
        <p:txBody>
          <a:bodyPr wrap="square" lIns="0" tIns="0" rIns="0" bIns="0" rtlCol="0"/>
          <a:lstStyle/>
          <a:p>
            <a:endParaRPr/>
          </a:p>
        </p:txBody>
      </p:sp>
      <p:sp>
        <p:nvSpPr>
          <p:cNvPr id="50" name="bg object 50"/>
          <p:cNvSpPr/>
          <p:nvPr/>
        </p:nvSpPr>
        <p:spPr>
          <a:xfrm>
            <a:off x="11441048" y="5046726"/>
            <a:ext cx="307975" cy="1801749"/>
          </a:xfrm>
          <a:prstGeom prst="rect">
            <a:avLst/>
          </a:prstGeom>
          <a:blipFill>
            <a:blip r:embed="rId41" cstate="print"/>
            <a:stretch>
              <a:fillRect/>
            </a:stretch>
          </a:blipFill>
        </p:spPr>
        <p:txBody>
          <a:bodyPr wrap="square" lIns="0" tIns="0" rIns="0" bIns="0" rtlCol="0"/>
          <a:lstStyle/>
          <a:p>
            <a:endParaRPr/>
          </a:p>
        </p:txBody>
      </p:sp>
      <p:sp>
        <p:nvSpPr>
          <p:cNvPr id="51" name="bg object 51"/>
          <p:cNvSpPr/>
          <p:nvPr/>
        </p:nvSpPr>
        <p:spPr>
          <a:xfrm>
            <a:off x="11849100" y="6416675"/>
            <a:ext cx="190500" cy="188912"/>
          </a:xfrm>
          <a:prstGeom prst="rect">
            <a:avLst/>
          </a:prstGeom>
          <a:blipFill>
            <a:blip r:embed="rId42" cstate="print"/>
            <a:stretch>
              <a:fillRect/>
            </a:stretch>
          </a:blipFill>
        </p:spPr>
        <p:txBody>
          <a:bodyPr wrap="square" lIns="0" tIns="0" rIns="0" bIns="0" rtlCol="0"/>
          <a:lstStyle/>
          <a:p>
            <a:endParaRPr/>
          </a:p>
        </p:txBody>
      </p:sp>
      <p:sp>
        <p:nvSpPr>
          <p:cNvPr id="52" name="bg object 52"/>
          <p:cNvSpPr/>
          <p:nvPr/>
        </p:nvSpPr>
        <p:spPr>
          <a:xfrm>
            <a:off x="11939523" y="6596063"/>
            <a:ext cx="23813" cy="252412"/>
          </a:xfrm>
          <a:prstGeom prst="rect">
            <a:avLst/>
          </a:prstGeom>
          <a:blipFill>
            <a:blip r:embed="rId43" cstate="print"/>
            <a:stretch>
              <a:fillRect/>
            </a:stretch>
          </a:blipFill>
        </p:spPr>
        <p:txBody>
          <a:bodyPr wrap="square" lIns="0" tIns="0" rIns="0" bIns="0" rtlCol="0"/>
          <a:lstStyle/>
          <a:p>
            <a:endParaRPr/>
          </a:p>
        </p:txBody>
      </p:sp>
      <p:sp>
        <p:nvSpPr>
          <p:cNvPr id="2" name="Holder 2"/>
          <p:cNvSpPr>
            <a:spLocks noGrp="1"/>
          </p:cNvSpPr>
          <p:nvPr>
            <p:ph type="title"/>
          </p:nvPr>
        </p:nvSpPr>
        <p:spPr>
          <a:xfrm>
            <a:off x="3582670" y="2351023"/>
            <a:ext cx="5026659" cy="939800"/>
          </a:xfrm>
          <a:prstGeom prst="rect">
            <a:avLst/>
          </a:prstGeom>
        </p:spPr>
        <p:txBody>
          <a:bodyPr wrap="square" lIns="0" tIns="0" rIns="0" bIns="0">
            <a:spAutoFit/>
          </a:bodyPr>
          <a:lstStyle>
            <a:lvl1pPr>
              <a:defRPr sz="6000" b="1" i="0">
                <a:solidFill>
                  <a:srgbClr val="171717"/>
                </a:solidFill>
                <a:latin typeface="Times New Roman"/>
                <a:cs typeface="Times New Roman"/>
              </a:defRPr>
            </a:lvl1pPr>
          </a:lstStyle>
          <a:p>
            <a:endParaRPr/>
          </a:p>
        </p:txBody>
      </p:sp>
      <p:sp>
        <p:nvSpPr>
          <p:cNvPr id="3" name="Holder 3"/>
          <p:cNvSpPr>
            <a:spLocks noGrp="1"/>
          </p:cNvSpPr>
          <p:nvPr>
            <p:ph type="body" idx="1"/>
          </p:nvPr>
        </p:nvSpPr>
        <p:spPr>
          <a:xfrm>
            <a:off x="1220216" y="2208827"/>
            <a:ext cx="9751567" cy="163766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5/29/2021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4.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127248"/>
            <a:ext cx="10591800" cy="1215717"/>
          </a:xfrm>
          <a:prstGeom prst="rect">
            <a:avLst/>
          </a:prstGeom>
        </p:spPr>
        <p:txBody>
          <a:bodyPr vert="horz" wrap="square" lIns="0" tIns="60960" rIns="0" bIns="0" rtlCol="0">
            <a:spAutoFit/>
          </a:bodyPr>
          <a:lstStyle/>
          <a:p>
            <a:pPr marL="12065" marR="5080" algn="ctr">
              <a:lnSpc>
                <a:spcPts val="3020"/>
              </a:lnSpc>
              <a:spcBef>
                <a:spcPts val="480"/>
              </a:spcBef>
            </a:pPr>
            <a:r>
              <a:rPr lang="en-IN" sz="2800" dirty="0" smtClean="0">
                <a:latin typeface="Verdana" pitchFamily="34" charset="0"/>
                <a:ea typeface="Verdana" pitchFamily="34" charset="0"/>
                <a:cs typeface="Verdana" pitchFamily="34" charset="0"/>
              </a:rPr>
              <a:t>SOLAR  POWERED  AUTONOMOUS  MULTIPURPOSE AGRICULTURAL  ROBOT  USING  ESP32 </a:t>
            </a:r>
            <a:br>
              <a:rPr lang="en-IN" sz="2800" dirty="0" smtClean="0">
                <a:latin typeface="Verdana" pitchFamily="34" charset="0"/>
                <a:ea typeface="Verdana" pitchFamily="34" charset="0"/>
                <a:cs typeface="Verdana" pitchFamily="34" charset="0"/>
              </a:rPr>
            </a:br>
            <a:endParaRPr sz="2800" dirty="0">
              <a:latin typeface="Verdana" pitchFamily="34" charset="0"/>
              <a:ea typeface="Verdana" pitchFamily="34" charset="0"/>
              <a:cs typeface="Verdana" pitchFamily="34" charset="0"/>
            </a:endParaRPr>
          </a:p>
        </p:txBody>
      </p:sp>
      <p:sp>
        <p:nvSpPr>
          <p:cNvPr id="3" name="object 3"/>
          <p:cNvSpPr txBox="1"/>
          <p:nvPr/>
        </p:nvSpPr>
        <p:spPr>
          <a:xfrm>
            <a:off x="9352915" y="4064000"/>
            <a:ext cx="30797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171717"/>
                </a:solidFill>
                <a:latin typeface="Times New Roman"/>
                <a:cs typeface="Times New Roman"/>
              </a:rPr>
              <a:t>BY</a:t>
            </a:r>
            <a:endParaRPr sz="1600">
              <a:latin typeface="Times New Roman"/>
              <a:cs typeface="Times New Roman"/>
            </a:endParaRPr>
          </a:p>
        </p:txBody>
      </p:sp>
      <p:sp>
        <p:nvSpPr>
          <p:cNvPr id="4" name="object 4"/>
          <p:cNvSpPr txBox="1"/>
          <p:nvPr/>
        </p:nvSpPr>
        <p:spPr>
          <a:xfrm>
            <a:off x="8438133" y="4483100"/>
            <a:ext cx="1461770" cy="258404"/>
          </a:xfrm>
          <a:prstGeom prst="rect">
            <a:avLst/>
          </a:prstGeom>
        </p:spPr>
        <p:txBody>
          <a:bodyPr vert="horz" wrap="square" lIns="0" tIns="12065" rIns="0" bIns="0" rtlCol="0">
            <a:spAutoFit/>
          </a:bodyPr>
          <a:lstStyle/>
          <a:p>
            <a:pPr marL="12700">
              <a:lnSpc>
                <a:spcPct val="100000"/>
              </a:lnSpc>
              <a:spcBef>
                <a:spcPts val="95"/>
              </a:spcBef>
            </a:pPr>
            <a:r>
              <a:rPr lang="en-IN" sz="1600" b="1" spc="-10" dirty="0" err="1" smtClean="0">
                <a:solidFill>
                  <a:srgbClr val="171717"/>
                </a:solidFill>
                <a:latin typeface="Times New Roman"/>
                <a:cs typeface="Times New Roman"/>
              </a:rPr>
              <a:t>Gumpa</a:t>
            </a:r>
            <a:r>
              <a:rPr sz="1600" b="1" spc="-30" dirty="0" smtClean="0">
                <a:solidFill>
                  <a:srgbClr val="171717"/>
                </a:solidFill>
                <a:latin typeface="Times New Roman"/>
                <a:cs typeface="Times New Roman"/>
              </a:rPr>
              <a:t> </a:t>
            </a:r>
            <a:r>
              <a:rPr sz="1600" b="1" spc="-5" dirty="0">
                <a:solidFill>
                  <a:srgbClr val="171717"/>
                </a:solidFill>
                <a:latin typeface="Times New Roman"/>
                <a:cs typeface="Times New Roman"/>
              </a:rPr>
              <a:t>Sireesha</a:t>
            </a:r>
            <a:endParaRPr sz="1600" dirty="0">
              <a:latin typeface="Times New Roman"/>
              <a:cs typeface="Times New Roman"/>
            </a:endParaRPr>
          </a:p>
        </p:txBody>
      </p:sp>
      <p:sp>
        <p:nvSpPr>
          <p:cNvPr id="5" name="object 5"/>
          <p:cNvSpPr txBox="1"/>
          <p:nvPr/>
        </p:nvSpPr>
        <p:spPr>
          <a:xfrm>
            <a:off x="10267315" y="4483100"/>
            <a:ext cx="117792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171717"/>
                </a:solidFill>
                <a:latin typeface="Times New Roman"/>
                <a:cs typeface="Times New Roman"/>
              </a:rPr>
              <a:t>17R21A04D8</a:t>
            </a:r>
            <a:endParaRPr sz="1600">
              <a:latin typeface="Times New Roman"/>
              <a:cs typeface="Times New Roman"/>
            </a:endParaRPr>
          </a:p>
        </p:txBody>
      </p:sp>
      <p:sp>
        <p:nvSpPr>
          <p:cNvPr id="6" name="object 6"/>
          <p:cNvSpPr txBox="1"/>
          <p:nvPr/>
        </p:nvSpPr>
        <p:spPr>
          <a:xfrm>
            <a:off x="8438133" y="4903673"/>
            <a:ext cx="1678939"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171717"/>
                </a:solidFill>
                <a:latin typeface="Times New Roman"/>
                <a:cs typeface="Times New Roman"/>
              </a:rPr>
              <a:t>B. Ruchitha</a:t>
            </a:r>
            <a:r>
              <a:rPr sz="1600" b="1" spc="-30" dirty="0">
                <a:solidFill>
                  <a:srgbClr val="171717"/>
                </a:solidFill>
                <a:latin typeface="Times New Roman"/>
                <a:cs typeface="Times New Roman"/>
              </a:rPr>
              <a:t> </a:t>
            </a:r>
            <a:r>
              <a:rPr sz="1600" b="1" spc="-5" dirty="0">
                <a:solidFill>
                  <a:srgbClr val="171717"/>
                </a:solidFill>
                <a:latin typeface="Times New Roman"/>
                <a:cs typeface="Times New Roman"/>
              </a:rPr>
              <a:t>Reddy</a:t>
            </a:r>
            <a:endParaRPr sz="1600" dirty="0">
              <a:latin typeface="Times New Roman"/>
              <a:cs typeface="Times New Roman"/>
            </a:endParaRPr>
          </a:p>
        </p:txBody>
      </p:sp>
      <p:sp>
        <p:nvSpPr>
          <p:cNvPr id="7" name="object 7"/>
          <p:cNvSpPr txBox="1"/>
          <p:nvPr/>
        </p:nvSpPr>
        <p:spPr>
          <a:xfrm>
            <a:off x="10267315" y="4903673"/>
            <a:ext cx="118872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171717"/>
                </a:solidFill>
                <a:latin typeface="Times New Roman"/>
                <a:cs typeface="Times New Roman"/>
              </a:rPr>
              <a:t>17R21A04G5</a:t>
            </a:r>
            <a:endParaRPr sz="1600">
              <a:latin typeface="Times New Roman"/>
              <a:cs typeface="Times New Roman"/>
            </a:endParaRPr>
          </a:p>
        </p:txBody>
      </p:sp>
      <p:sp>
        <p:nvSpPr>
          <p:cNvPr id="8" name="object 8"/>
          <p:cNvSpPr txBox="1"/>
          <p:nvPr/>
        </p:nvSpPr>
        <p:spPr>
          <a:xfrm>
            <a:off x="8438133" y="5323077"/>
            <a:ext cx="158750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171717"/>
                </a:solidFill>
                <a:latin typeface="Times New Roman"/>
                <a:cs typeface="Times New Roman"/>
              </a:rPr>
              <a:t>Sirikonda</a:t>
            </a:r>
            <a:r>
              <a:rPr sz="1600" b="1" spc="-35" dirty="0">
                <a:solidFill>
                  <a:srgbClr val="171717"/>
                </a:solidFill>
                <a:latin typeface="Times New Roman"/>
                <a:cs typeface="Times New Roman"/>
              </a:rPr>
              <a:t> </a:t>
            </a:r>
            <a:r>
              <a:rPr sz="1600" b="1" spc="-5" dirty="0">
                <a:solidFill>
                  <a:srgbClr val="171717"/>
                </a:solidFill>
                <a:latin typeface="Times New Roman"/>
                <a:cs typeface="Times New Roman"/>
              </a:rPr>
              <a:t>Nikitha</a:t>
            </a:r>
            <a:endParaRPr sz="1600" dirty="0">
              <a:latin typeface="Times New Roman"/>
              <a:cs typeface="Times New Roman"/>
            </a:endParaRPr>
          </a:p>
        </p:txBody>
      </p:sp>
      <p:sp>
        <p:nvSpPr>
          <p:cNvPr id="9" name="object 9"/>
          <p:cNvSpPr txBox="1"/>
          <p:nvPr/>
        </p:nvSpPr>
        <p:spPr>
          <a:xfrm>
            <a:off x="10267315" y="5323077"/>
            <a:ext cx="118808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171717"/>
                </a:solidFill>
                <a:latin typeface="Times New Roman"/>
                <a:cs typeface="Times New Roman"/>
              </a:rPr>
              <a:t>17R21A04H3</a:t>
            </a:r>
            <a:endParaRPr sz="1600">
              <a:latin typeface="Times New Roman"/>
              <a:cs typeface="Times New Roman"/>
            </a:endParaRPr>
          </a:p>
        </p:txBody>
      </p:sp>
      <p:sp>
        <p:nvSpPr>
          <p:cNvPr id="10" name="object 10"/>
          <p:cNvSpPr txBox="1"/>
          <p:nvPr/>
        </p:nvSpPr>
        <p:spPr>
          <a:xfrm>
            <a:off x="8438133" y="5742228"/>
            <a:ext cx="167132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171717"/>
                </a:solidFill>
                <a:latin typeface="Times New Roman"/>
                <a:cs typeface="Times New Roman"/>
              </a:rPr>
              <a:t>Paidimalla</a:t>
            </a:r>
            <a:r>
              <a:rPr sz="1600" b="1" dirty="0">
                <a:solidFill>
                  <a:srgbClr val="171717"/>
                </a:solidFill>
                <a:latin typeface="Times New Roman"/>
                <a:cs typeface="Times New Roman"/>
              </a:rPr>
              <a:t> </a:t>
            </a:r>
            <a:r>
              <a:rPr sz="1600" b="1" spc="-5" dirty="0">
                <a:solidFill>
                  <a:srgbClr val="171717"/>
                </a:solidFill>
                <a:latin typeface="Times New Roman"/>
                <a:cs typeface="Times New Roman"/>
              </a:rPr>
              <a:t>Shivani</a:t>
            </a:r>
            <a:endParaRPr sz="1600">
              <a:latin typeface="Times New Roman"/>
              <a:cs typeface="Times New Roman"/>
            </a:endParaRPr>
          </a:p>
        </p:txBody>
      </p:sp>
      <p:sp>
        <p:nvSpPr>
          <p:cNvPr id="11" name="object 11"/>
          <p:cNvSpPr txBox="1"/>
          <p:nvPr/>
        </p:nvSpPr>
        <p:spPr>
          <a:xfrm>
            <a:off x="10267315" y="5742228"/>
            <a:ext cx="113347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171717"/>
                </a:solidFill>
                <a:latin typeface="Times New Roman"/>
                <a:cs typeface="Times New Roman"/>
              </a:rPr>
              <a:t>18R25A0431</a:t>
            </a:r>
            <a:endParaRPr sz="1600">
              <a:latin typeface="Times New Roman"/>
              <a:cs typeface="Times New Roman"/>
            </a:endParaRPr>
          </a:p>
        </p:txBody>
      </p:sp>
      <p:sp>
        <p:nvSpPr>
          <p:cNvPr id="12" name="object 12"/>
          <p:cNvSpPr/>
          <p:nvPr/>
        </p:nvSpPr>
        <p:spPr>
          <a:xfrm>
            <a:off x="298932" y="376288"/>
            <a:ext cx="10117074" cy="1171206"/>
          </a:xfrm>
          <a:prstGeom prst="rect">
            <a:avLst/>
          </a:prstGeom>
          <a:blipFill>
            <a:blip r:embed="rId2" cstate="print"/>
            <a:stretch>
              <a:fillRect/>
            </a:stretch>
          </a:blipFill>
        </p:spPr>
        <p:txBody>
          <a:bodyPr wrap="square" lIns="0" tIns="0" rIns="0" bIns="0" rtlCol="0"/>
          <a:lstStyle/>
          <a:p>
            <a:endParaRPr/>
          </a:p>
        </p:txBody>
      </p:sp>
      <p:sp>
        <p:nvSpPr>
          <p:cNvPr id="13" name="object 13"/>
          <p:cNvSpPr txBox="1"/>
          <p:nvPr/>
        </p:nvSpPr>
        <p:spPr>
          <a:xfrm>
            <a:off x="5104257" y="4079493"/>
            <a:ext cx="2668143" cy="679673"/>
          </a:xfrm>
          <a:prstGeom prst="rect">
            <a:avLst/>
          </a:prstGeom>
        </p:spPr>
        <p:txBody>
          <a:bodyPr vert="horz" wrap="square" lIns="0" tIns="12700" rIns="0" bIns="0" rtlCol="0">
            <a:spAutoFit/>
          </a:bodyPr>
          <a:lstStyle/>
          <a:p>
            <a:pPr marL="12700">
              <a:lnSpc>
                <a:spcPts val="2595"/>
              </a:lnSpc>
              <a:spcBef>
                <a:spcPts val="100"/>
              </a:spcBef>
            </a:pPr>
            <a:r>
              <a:rPr sz="2400" spc="-5" dirty="0">
                <a:solidFill>
                  <a:srgbClr val="171717"/>
                </a:solidFill>
                <a:latin typeface="Verdana" pitchFamily="34" charset="0"/>
                <a:ea typeface="Verdana" pitchFamily="34" charset="0"/>
                <a:cs typeface="Verdana" pitchFamily="34" charset="0"/>
              </a:rPr>
              <a:t>Guide:</a:t>
            </a:r>
            <a:endParaRPr sz="2400" dirty="0">
              <a:latin typeface="Verdana" pitchFamily="34" charset="0"/>
              <a:ea typeface="Verdana" pitchFamily="34" charset="0"/>
              <a:cs typeface="Verdana" pitchFamily="34" charset="0"/>
            </a:endParaRPr>
          </a:p>
          <a:p>
            <a:pPr marL="520065">
              <a:lnSpc>
                <a:spcPts val="2595"/>
              </a:lnSpc>
            </a:pPr>
            <a:r>
              <a:rPr sz="2400" spc="-15" dirty="0" err="1" smtClean="0">
                <a:solidFill>
                  <a:srgbClr val="171717"/>
                </a:solidFill>
                <a:latin typeface="Verdana" pitchFamily="34" charset="0"/>
                <a:ea typeface="Verdana" pitchFamily="34" charset="0"/>
                <a:cs typeface="Verdana" pitchFamily="34" charset="0"/>
              </a:rPr>
              <a:t>Dr.B.Sridhar</a:t>
            </a:r>
            <a:endParaRPr sz="2400" dirty="0">
              <a:latin typeface="Verdana" pitchFamily="34" charset="0"/>
              <a:ea typeface="Verdana" pitchFamily="34" charset="0"/>
              <a:cs typeface="Verdan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216" y="1017778"/>
            <a:ext cx="3572510" cy="443711"/>
          </a:xfrm>
          <a:prstGeom prst="rect">
            <a:avLst/>
          </a:prstGeom>
        </p:spPr>
        <p:txBody>
          <a:bodyPr vert="horz" wrap="square" lIns="0" tIns="12700" rIns="0" bIns="0" rtlCol="0">
            <a:spAutoFit/>
          </a:bodyPr>
          <a:lstStyle/>
          <a:p>
            <a:pPr marL="12700">
              <a:lnSpc>
                <a:spcPct val="100000"/>
              </a:lnSpc>
              <a:spcBef>
                <a:spcPts val="100"/>
              </a:spcBef>
            </a:pPr>
            <a:r>
              <a:rPr sz="2800" dirty="0">
                <a:latin typeface="Verdana" pitchFamily="34" charset="0"/>
                <a:ea typeface="Verdana" pitchFamily="34" charset="0"/>
                <a:cs typeface="Verdana" pitchFamily="34" charset="0"/>
              </a:rPr>
              <a:t>DISAD</a:t>
            </a:r>
            <a:r>
              <a:rPr sz="2800" spc="-405" dirty="0">
                <a:latin typeface="Verdana" pitchFamily="34" charset="0"/>
                <a:ea typeface="Verdana" pitchFamily="34" charset="0"/>
                <a:cs typeface="Verdana" pitchFamily="34" charset="0"/>
              </a:rPr>
              <a:t>V</a:t>
            </a:r>
            <a:r>
              <a:rPr sz="2800" dirty="0">
                <a:latin typeface="Verdana" pitchFamily="34" charset="0"/>
                <a:ea typeface="Verdana" pitchFamily="34" charset="0"/>
                <a:cs typeface="Verdana" pitchFamily="34" charset="0"/>
              </a:rPr>
              <a:t>AN</a:t>
            </a:r>
            <a:r>
              <a:rPr sz="2800" spc="-240" dirty="0">
                <a:latin typeface="Verdana" pitchFamily="34" charset="0"/>
                <a:ea typeface="Verdana" pitchFamily="34" charset="0"/>
                <a:cs typeface="Verdana" pitchFamily="34" charset="0"/>
              </a:rPr>
              <a:t>T</a:t>
            </a:r>
            <a:r>
              <a:rPr sz="2800" dirty="0">
                <a:latin typeface="Verdana" pitchFamily="34" charset="0"/>
                <a:ea typeface="Verdana" pitchFamily="34" charset="0"/>
                <a:cs typeface="Verdana" pitchFamily="34" charset="0"/>
              </a:rPr>
              <a:t>AGE</a:t>
            </a:r>
            <a:r>
              <a:rPr sz="2800" spc="5" dirty="0">
                <a:latin typeface="Verdana" pitchFamily="34" charset="0"/>
                <a:ea typeface="Verdana" pitchFamily="34" charset="0"/>
                <a:cs typeface="Verdana" pitchFamily="34" charset="0"/>
              </a:rPr>
              <a:t>S</a:t>
            </a:r>
            <a:r>
              <a:rPr sz="2800" b="0" spc="-215" dirty="0">
                <a:latin typeface="Verdana" pitchFamily="34" charset="0"/>
                <a:ea typeface="Verdana" pitchFamily="34" charset="0"/>
                <a:cs typeface="Verdana" pitchFamily="34" charset="0"/>
              </a:rPr>
              <a:t>:</a:t>
            </a:r>
            <a:endParaRPr sz="2800" dirty="0">
              <a:latin typeface="Verdana" pitchFamily="34" charset="0"/>
              <a:ea typeface="Verdana" pitchFamily="34" charset="0"/>
              <a:cs typeface="Verdana" pitchFamily="34" charset="0"/>
            </a:endParaRPr>
          </a:p>
        </p:txBody>
      </p:sp>
      <p:sp>
        <p:nvSpPr>
          <p:cNvPr id="3" name="object 3"/>
          <p:cNvSpPr txBox="1"/>
          <p:nvPr/>
        </p:nvSpPr>
        <p:spPr>
          <a:xfrm>
            <a:off x="1220216" y="2208827"/>
            <a:ext cx="5370195" cy="1425390"/>
          </a:xfrm>
          <a:prstGeom prst="rect">
            <a:avLst/>
          </a:prstGeom>
        </p:spPr>
        <p:txBody>
          <a:bodyPr vert="horz" wrap="square" lIns="0" tIns="111125" rIns="0" bIns="0" rtlCol="0">
            <a:spAutoFit/>
          </a:bodyPr>
          <a:lstStyle/>
          <a:p>
            <a:pPr marL="241300" indent="-228600">
              <a:lnSpc>
                <a:spcPct val="100000"/>
              </a:lnSpc>
              <a:spcBef>
                <a:spcPts val="875"/>
              </a:spcBef>
              <a:buSzPct val="125000"/>
              <a:buFont typeface="Arial" pitchFamily="34" charset="0"/>
              <a:buChar char="•"/>
              <a:tabLst>
                <a:tab pos="241300" algn="l"/>
              </a:tabLst>
            </a:pPr>
            <a:r>
              <a:rPr sz="2400" spc="-229" dirty="0" smtClean="0">
                <a:solidFill>
                  <a:srgbClr val="171717"/>
                </a:solidFill>
                <a:latin typeface="Verdana" pitchFamily="34" charset="0"/>
                <a:ea typeface="Verdana" pitchFamily="34" charset="0"/>
                <a:cs typeface="Verdana" pitchFamily="34" charset="0"/>
              </a:rPr>
              <a:t>System</a:t>
            </a:r>
            <a:r>
              <a:rPr lang="en-IN" sz="2400" spc="-229" dirty="0" smtClean="0">
                <a:solidFill>
                  <a:srgbClr val="171717"/>
                </a:solidFill>
                <a:latin typeface="Verdana" pitchFamily="34" charset="0"/>
                <a:ea typeface="Verdana" pitchFamily="34" charset="0"/>
                <a:cs typeface="Verdana" pitchFamily="34" charset="0"/>
              </a:rPr>
              <a:t> </a:t>
            </a:r>
            <a:r>
              <a:rPr sz="2400" spc="-229" dirty="0" smtClean="0">
                <a:solidFill>
                  <a:srgbClr val="171717"/>
                </a:solidFill>
                <a:latin typeface="Verdana" pitchFamily="34" charset="0"/>
                <a:ea typeface="Verdana" pitchFamily="34" charset="0"/>
                <a:cs typeface="Verdana" pitchFamily="34" charset="0"/>
              </a:rPr>
              <a:t> </a:t>
            </a:r>
            <a:r>
              <a:rPr sz="2400" spc="-114" dirty="0">
                <a:solidFill>
                  <a:srgbClr val="171717"/>
                </a:solidFill>
                <a:latin typeface="Verdana" pitchFamily="34" charset="0"/>
                <a:ea typeface="Verdana" pitchFamily="34" charset="0"/>
                <a:cs typeface="Verdana" pitchFamily="34" charset="0"/>
              </a:rPr>
              <a:t>with </a:t>
            </a:r>
            <a:r>
              <a:rPr sz="2400" spc="-150" dirty="0">
                <a:solidFill>
                  <a:srgbClr val="171717"/>
                </a:solidFill>
                <a:latin typeface="Verdana" pitchFamily="34" charset="0"/>
                <a:ea typeface="Verdana" pitchFamily="34" charset="0"/>
                <a:cs typeface="Verdana" pitchFamily="34" charset="0"/>
              </a:rPr>
              <a:t>high </a:t>
            </a:r>
            <a:r>
              <a:rPr lang="en-IN" sz="2400" spc="-150" dirty="0" smtClean="0">
                <a:solidFill>
                  <a:srgbClr val="171717"/>
                </a:solidFill>
                <a:latin typeface="Verdana" pitchFamily="34" charset="0"/>
                <a:ea typeface="Verdana" pitchFamily="34" charset="0"/>
                <a:cs typeface="Verdana" pitchFamily="34" charset="0"/>
              </a:rPr>
              <a:t> </a:t>
            </a:r>
            <a:r>
              <a:rPr sz="2400" spc="-210" dirty="0" smtClean="0">
                <a:solidFill>
                  <a:srgbClr val="171717"/>
                </a:solidFill>
                <a:latin typeface="Verdana" pitchFamily="34" charset="0"/>
                <a:ea typeface="Verdana" pitchFamily="34" charset="0"/>
                <a:cs typeface="Verdana" pitchFamily="34" charset="0"/>
              </a:rPr>
              <a:t>cost</a:t>
            </a:r>
            <a:r>
              <a:rPr lang="en-IN" sz="2400" spc="-210" dirty="0" smtClean="0">
                <a:solidFill>
                  <a:srgbClr val="171717"/>
                </a:solidFill>
                <a:latin typeface="Verdana" pitchFamily="34" charset="0"/>
                <a:ea typeface="Verdana" pitchFamily="34" charset="0"/>
                <a:cs typeface="Verdana" pitchFamily="34" charset="0"/>
              </a:rPr>
              <a:t> </a:t>
            </a:r>
            <a:r>
              <a:rPr sz="2400" spc="-210" dirty="0" smtClean="0">
                <a:solidFill>
                  <a:srgbClr val="171717"/>
                </a:solidFill>
                <a:latin typeface="Verdana" pitchFamily="34" charset="0"/>
                <a:ea typeface="Verdana" pitchFamily="34" charset="0"/>
                <a:cs typeface="Verdana" pitchFamily="34" charset="0"/>
              </a:rPr>
              <a:t> </a:t>
            </a:r>
            <a:r>
              <a:rPr sz="2400" spc="-105" dirty="0" smtClean="0">
                <a:solidFill>
                  <a:srgbClr val="171717"/>
                </a:solidFill>
                <a:latin typeface="Verdana" pitchFamily="34" charset="0"/>
                <a:ea typeface="Verdana" pitchFamily="34" charset="0"/>
                <a:cs typeface="Verdana" pitchFamily="34" charset="0"/>
              </a:rPr>
              <a:t>and</a:t>
            </a:r>
            <a:r>
              <a:rPr lang="en-IN" sz="2400" spc="-105" dirty="0" smtClean="0">
                <a:solidFill>
                  <a:srgbClr val="171717"/>
                </a:solidFill>
                <a:latin typeface="Verdana" pitchFamily="34" charset="0"/>
                <a:ea typeface="Verdana" pitchFamily="34" charset="0"/>
                <a:cs typeface="Verdana" pitchFamily="34" charset="0"/>
              </a:rPr>
              <a:t> </a:t>
            </a:r>
            <a:r>
              <a:rPr sz="2400" spc="-105" dirty="0" smtClean="0">
                <a:solidFill>
                  <a:srgbClr val="171717"/>
                </a:solidFill>
                <a:latin typeface="Verdana" pitchFamily="34" charset="0"/>
                <a:ea typeface="Verdana" pitchFamily="34" charset="0"/>
                <a:cs typeface="Verdana" pitchFamily="34" charset="0"/>
              </a:rPr>
              <a:t> </a:t>
            </a:r>
            <a:r>
              <a:rPr sz="2400" spc="-150" dirty="0">
                <a:solidFill>
                  <a:srgbClr val="171717"/>
                </a:solidFill>
                <a:latin typeface="Verdana" pitchFamily="34" charset="0"/>
                <a:ea typeface="Verdana" pitchFamily="34" charset="0"/>
                <a:cs typeface="Verdana" pitchFamily="34" charset="0"/>
              </a:rPr>
              <a:t>high</a:t>
            </a:r>
            <a:r>
              <a:rPr sz="2400" spc="-135" dirty="0">
                <a:solidFill>
                  <a:srgbClr val="171717"/>
                </a:solidFill>
                <a:latin typeface="Verdana" pitchFamily="34" charset="0"/>
                <a:ea typeface="Verdana" pitchFamily="34" charset="0"/>
                <a:cs typeface="Verdana" pitchFamily="34" charset="0"/>
              </a:rPr>
              <a:t> </a:t>
            </a:r>
            <a:r>
              <a:rPr lang="en-IN" sz="2400" spc="-135" dirty="0" smtClean="0">
                <a:solidFill>
                  <a:srgbClr val="171717"/>
                </a:solidFill>
                <a:latin typeface="Verdana" pitchFamily="34" charset="0"/>
                <a:ea typeface="Verdana" pitchFamily="34" charset="0"/>
                <a:cs typeface="Verdana" pitchFamily="34" charset="0"/>
              </a:rPr>
              <a:t> </a:t>
            </a:r>
            <a:r>
              <a:rPr sz="2400" spc="-125" dirty="0" smtClean="0">
                <a:solidFill>
                  <a:srgbClr val="171717"/>
                </a:solidFill>
                <a:latin typeface="Verdana" pitchFamily="34" charset="0"/>
                <a:ea typeface="Verdana" pitchFamily="34" charset="0"/>
                <a:cs typeface="Verdana" pitchFamily="34" charset="0"/>
              </a:rPr>
              <a:t>complexity</a:t>
            </a:r>
            <a:r>
              <a:rPr sz="2400" spc="-125" dirty="0">
                <a:solidFill>
                  <a:srgbClr val="171717"/>
                </a:solidFill>
                <a:latin typeface="Verdana" pitchFamily="34" charset="0"/>
                <a:ea typeface="Verdana" pitchFamily="34" charset="0"/>
                <a:cs typeface="Verdana" pitchFamily="34" charset="0"/>
              </a:rPr>
              <a:t>.</a:t>
            </a:r>
            <a:endParaRPr sz="2400" dirty="0">
              <a:latin typeface="Verdana" pitchFamily="34" charset="0"/>
              <a:ea typeface="Verdana" pitchFamily="34" charset="0"/>
              <a:cs typeface="Verdana" pitchFamily="34" charset="0"/>
            </a:endParaRPr>
          </a:p>
          <a:p>
            <a:pPr marL="241300" indent="-228600">
              <a:lnSpc>
                <a:spcPct val="100000"/>
              </a:lnSpc>
              <a:spcBef>
                <a:spcPts val="1585"/>
              </a:spcBef>
              <a:buSzPct val="125000"/>
              <a:buFont typeface="Arial" pitchFamily="34" charset="0"/>
              <a:buChar char="•"/>
              <a:tabLst>
                <a:tab pos="241300" algn="l"/>
              </a:tabLst>
            </a:pPr>
            <a:r>
              <a:rPr sz="2400" spc="-215" dirty="0" smtClean="0">
                <a:solidFill>
                  <a:srgbClr val="171717"/>
                </a:solidFill>
                <a:latin typeface="Verdana" pitchFamily="34" charset="0"/>
                <a:ea typeface="Verdana" pitchFamily="34" charset="0"/>
                <a:cs typeface="Verdana" pitchFamily="34" charset="0"/>
              </a:rPr>
              <a:t>Power</a:t>
            </a:r>
            <a:r>
              <a:rPr sz="2400" spc="-10" dirty="0" smtClean="0">
                <a:solidFill>
                  <a:srgbClr val="171717"/>
                </a:solidFill>
                <a:latin typeface="Verdana" pitchFamily="34" charset="0"/>
                <a:ea typeface="Verdana" pitchFamily="34" charset="0"/>
                <a:cs typeface="Verdana" pitchFamily="34" charset="0"/>
              </a:rPr>
              <a:t> </a:t>
            </a:r>
            <a:r>
              <a:rPr sz="2400" spc="-245" dirty="0" smtClean="0">
                <a:solidFill>
                  <a:srgbClr val="171717"/>
                </a:solidFill>
                <a:latin typeface="Verdana" pitchFamily="34" charset="0"/>
                <a:ea typeface="Verdana" pitchFamily="34" charset="0"/>
                <a:cs typeface="Verdana" pitchFamily="34" charset="0"/>
              </a:rPr>
              <a:t>issue</a:t>
            </a:r>
            <a:r>
              <a:rPr lang="en-IN" sz="2400" spc="-245" dirty="0" smtClean="0">
                <a:solidFill>
                  <a:srgbClr val="171717"/>
                </a:solidFill>
                <a:latin typeface="Verdana" pitchFamily="34" charset="0"/>
                <a:ea typeface="Verdana" pitchFamily="34" charset="0"/>
                <a:cs typeface="Verdana" pitchFamily="34" charset="0"/>
              </a:rPr>
              <a:t> .</a:t>
            </a:r>
            <a:endParaRPr sz="2400" dirty="0">
              <a:latin typeface="Verdana" pitchFamily="34" charset="0"/>
              <a:ea typeface="Verdana" pitchFamily="34" charset="0"/>
              <a:cs typeface="Verdan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457201"/>
            <a:ext cx="10515600" cy="430887"/>
          </a:xfrm>
        </p:spPr>
        <p:txBody>
          <a:bodyPr/>
          <a:lstStyle/>
          <a:p>
            <a:r>
              <a:rPr lang="en-US" sz="2800" dirty="0">
                <a:latin typeface="Verdana" pitchFamily="34" charset="0"/>
                <a:ea typeface="Verdana" pitchFamily="34" charset="0"/>
                <a:cs typeface="Verdana" pitchFamily="34" charset="0"/>
              </a:rPr>
              <a:t>SWOT ANALYSIS:</a:t>
            </a:r>
          </a:p>
        </p:txBody>
      </p:sp>
      <p:sp>
        <p:nvSpPr>
          <p:cNvPr id="5" name="Subtitle 4"/>
          <p:cNvSpPr>
            <a:spLocks noGrp="1"/>
          </p:cNvSpPr>
          <p:nvPr>
            <p:ph type="subTitle" idx="4"/>
          </p:nvPr>
        </p:nvSpPr>
        <p:spPr/>
        <p:txBody>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2614253465"/>
              </p:ext>
            </p:extLst>
          </p:nvPr>
        </p:nvGraphicFramePr>
        <p:xfrm>
          <a:off x="1371600" y="1676400"/>
          <a:ext cx="9067800" cy="4267200"/>
        </p:xfrm>
        <a:graphic>
          <a:graphicData uri="http://schemas.openxmlformats.org/drawingml/2006/table">
            <a:tbl>
              <a:tblPr firstRow="1" bandRow="1">
                <a:tableStyleId>{5C22544A-7EE6-4342-B048-85BDC9FD1C3A}</a:tableStyleId>
              </a:tblPr>
              <a:tblGrid>
                <a:gridCol w="2266950">
                  <a:extLst>
                    <a:ext uri="{9D8B030D-6E8A-4147-A177-3AD203B41FA5}">
                      <a16:colId xmlns:a16="http://schemas.microsoft.com/office/drawing/2014/main" xmlns="" val="20000"/>
                    </a:ext>
                  </a:extLst>
                </a:gridCol>
                <a:gridCol w="2266950">
                  <a:extLst>
                    <a:ext uri="{9D8B030D-6E8A-4147-A177-3AD203B41FA5}">
                      <a16:colId xmlns:a16="http://schemas.microsoft.com/office/drawing/2014/main" xmlns="" val="20001"/>
                    </a:ext>
                  </a:extLst>
                </a:gridCol>
                <a:gridCol w="2400300">
                  <a:extLst>
                    <a:ext uri="{9D8B030D-6E8A-4147-A177-3AD203B41FA5}">
                      <a16:colId xmlns:a16="http://schemas.microsoft.com/office/drawing/2014/main" xmlns="" val="20002"/>
                    </a:ext>
                  </a:extLst>
                </a:gridCol>
                <a:gridCol w="2133600">
                  <a:extLst>
                    <a:ext uri="{9D8B030D-6E8A-4147-A177-3AD203B41FA5}">
                      <a16:colId xmlns:a16="http://schemas.microsoft.com/office/drawing/2014/main" xmlns="" val="20003"/>
                    </a:ext>
                  </a:extLst>
                </a:gridCol>
              </a:tblGrid>
              <a:tr h="912298">
                <a:tc>
                  <a:txBody>
                    <a:bodyPr/>
                    <a:lstStyle/>
                    <a:p>
                      <a:pPr lvl="0" algn="ctr"/>
                      <a:r>
                        <a:rPr lang="en-US" sz="2000" dirty="0">
                          <a:solidFill>
                            <a:schemeClr val="tx1"/>
                          </a:solidFill>
                          <a:latin typeface="Verdana" pitchFamily="34" charset="0"/>
                          <a:ea typeface="Verdana" pitchFamily="34" charset="0"/>
                          <a:cs typeface="Verdana" pitchFamily="34" charset="0"/>
                        </a:rPr>
                        <a:t>  </a:t>
                      </a:r>
                      <a:r>
                        <a:rPr lang="en-US" sz="2000" dirty="0" smtClean="0">
                          <a:solidFill>
                            <a:schemeClr val="tx1"/>
                          </a:solidFill>
                          <a:latin typeface="Verdana" pitchFamily="34" charset="0"/>
                          <a:ea typeface="Verdana" pitchFamily="34" charset="0"/>
                          <a:cs typeface="Verdana" pitchFamily="34" charset="0"/>
                        </a:rPr>
                        <a:t>STRENGTH</a:t>
                      </a:r>
                      <a:endParaRPr lang="en-US" sz="2000" dirty="0">
                        <a:solidFill>
                          <a:schemeClr val="tx1"/>
                        </a:solidFill>
                        <a:latin typeface="Verdana" pitchFamily="34" charset="0"/>
                        <a:ea typeface="Verdana" pitchFamily="34" charset="0"/>
                        <a:cs typeface="Verdana" pitchFamily="34" charset="0"/>
                      </a:endParaRPr>
                    </a:p>
                  </a:txBody>
                  <a:tcPr/>
                </a:tc>
                <a:tc>
                  <a:txBody>
                    <a:bodyPr/>
                    <a:lstStyle/>
                    <a:p>
                      <a:r>
                        <a:rPr lang="en-US" sz="2000" dirty="0">
                          <a:solidFill>
                            <a:schemeClr val="tx1"/>
                          </a:solidFill>
                          <a:latin typeface="Verdana" pitchFamily="34" charset="0"/>
                          <a:ea typeface="Verdana" pitchFamily="34" charset="0"/>
                          <a:cs typeface="Verdana" pitchFamily="34" charset="0"/>
                        </a:rPr>
                        <a:t>  WEAKNESS</a:t>
                      </a:r>
                    </a:p>
                  </a:txBody>
                  <a:tcPr/>
                </a:tc>
                <a:tc>
                  <a:txBody>
                    <a:bodyPr/>
                    <a:lstStyle/>
                    <a:p>
                      <a:r>
                        <a:rPr lang="en-US" sz="2000" b="1" dirty="0" smtClean="0">
                          <a:solidFill>
                            <a:schemeClr val="tx1"/>
                          </a:solidFill>
                          <a:latin typeface="Verdana" pitchFamily="34" charset="0"/>
                          <a:ea typeface="Verdana" pitchFamily="34" charset="0"/>
                          <a:cs typeface="Verdana" pitchFamily="34" charset="0"/>
                        </a:rPr>
                        <a:t>OPPORTUNITY</a:t>
                      </a:r>
                      <a:endParaRPr lang="en-US" sz="2000" b="1" dirty="0">
                        <a:solidFill>
                          <a:schemeClr val="tx1"/>
                        </a:solidFill>
                        <a:latin typeface="Verdana" pitchFamily="34" charset="0"/>
                        <a:ea typeface="Verdana" pitchFamily="34" charset="0"/>
                        <a:cs typeface="Verdana" pitchFamily="34" charset="0"/>
                      </a:endParaRPr>
                    </a:p>
                  </a:txBody>
                  <a:tcPr/>
                </a:tc>
                <a:tc>
                  <a:txBody>
                    <a:bodyPr/>
                    <a:lstStyle/>
                    <a:p>
                      <a:r>
                        <a:rPr lang="en-US" sz="2000" dirty="0">
                          <a:solidFill>
                            <a:schemeClr val="tx1"/>
                          </a:solidFill>
                          <a:latin typeface="Verdana" pitchFamily="34" charset="0"/>
                          <a:ea typeface="Verdana" pitchFamily="34" charset="0"/>
                          <a:cs typeface="Verdana" pitchFamily="34" charset="0"/>
                        </a:rPr>
                        <a:t>    THREAT</a:t>
                      </a:r>
                    </a:p>
                  </a:txBody>
                  <a:tcPr/>
                </a:tc>
                <a:extLst>
                  <a:ext uri="{0D108BD9-81ED-4DB2-BD59-A6C34878D82A}">
                    <a16:rowId xmlns:a16="http://schemas.microsoft.com/office/drawing/2014/main" xmlns="" val="10000"/>
                  </a:ext>
                </a:extLst>
              </a:tr>
              <a:tr h="1500877">
                <a:tc>
                  <a:txBody>
                    <a:bodyPr/>
                    <a:lstStyle/>
                    <a:p>
                      <a:r>
                        <a:rPr lang="en-US" sz="2000" dirty="0">
                          <a:latin typeface="Verdana" pitchFamily="34" charset="0"/>
                          <a:ea typeface="Verdana" pitchFamily="34" charset="0"/>
                          <a:cs typeface="Verdana" pitchFamily="34" charset="0"/>
                        </a:rPr>
                        <a:t>High</a:t>
                      </a:r>
                      <a:r>
                        <a:rPr lang="en-US" sz="2000" baseline="0" dirty="0">
                          <a:latin typeface="Verdana" pitchFamily="34" charset="0"/>
                          <a:ea typeface="Verdana" pitchFamily="34" charset="0"/>
                          <a:cs typeface="Verdana" pitchFamily="34" charset="0"/>
                        </a:rPr>
                        <a:t> </a:t>
                      </a:r>
                      <a:r>
                        <a:rPr lang="en-US" sz="2000" baseline="0" dirty="0" smtClean="0">
                          <a:latin typeface="Verdana" pitchFamily="34" charset="0"/>
                          <a:ea typeface="Verdana" pitchFamily="34" charset="0"/>
                          <a:cs typeface="Verdana" pitchFamily="34" charset="0"/>
                        </a:rPr>
                        <a:t>Efficiency</a:t>
                      </a:r>
                      <a:endParaRPr lang="en-US" sz="2000" dirty="0">
                        <a:latin typeface="Verdana" pitchFamily="34" charset="0"/>
                        <a:ea typeface="Verdana" pitchFamily="34" charset="0"/>
                        <a:cs typeface="Verdana" pitchFamily="34" charset="0"/>
                      </a:endParaRPr>
                    </a:p>
                  </a:txBody>
                  <a:tcPr/>
                </a:tc>
                <a:tc>
                  <a:txBody>
                    <a:bodyPr/>
                    <a:lstStyle/>
                    <a:p>
                      <a:r>
                        <a:rPr lang="en-US" sz="2000" dirty="0">
                          <a:latin typeface="Verdana" pitchFamily="34" charset="0"/>
                          <a:ea typeface="Verdana" pitchFamily="34" charset="0"/>
                          <a:cs typeface="Verdana" pitchFamily="34" charset="0"/>
                        </a:rPr>
                        <a:t>High</a:t>
                      </a:r>
                      <a:r>
                        <a:rPr lang="en-US" sz="2000" baseline="0" dirty="0">
                          <a:latin typeface="Verdana" pitchFamily="34" charset="0"/>
                          <a:ea typeface="Verdana" pitchFamily="34" charset="0"/>
                          <a:cs typeface="Verdana" pitchFamily="34" charset="0"/>
                        </a:rPr>
                        <a:t> cost and complexity</a:t>
                      </a:r>
                      <a:endParaRPr lang="en-US" sz="2000" dirty="0">
                        <a:latin typeface="Verdana" pitchFamily="34" charset="0"/>
                        <a:ea typeface="Verdana" pitchFamily="34" charset="0"/>
                        <a:cs typeface="Verdana" pitchFamily="34" charset="0"/>
                      </a:endParaRPr>
                    </a:p>
                  </a:txBody>
                  <a:tcPr/>
                </a:tc>
                <a:tc>
                  <a:txBody>
                    <a:bodyPr/>
                    <a:lstStyle/>
                    <a:p>
                      <a:r>
                        <a:rPr lang="en-US" sz="2000" dirty="0">
                          <a:latin typeface="Verdana" pitchFamily="34" charset="0"/>
                          <a:ea typeface="Verdana" pitchFamily="34" charset="0"/>
                          <a:cs typeface="Verdana" pitchFamily="34" charset="0"/>
                        </a:rPr>
                        <a:t>Agricultural</a:t>
                      </a:r>
                      <a:r>
                        <a:rPr lang="en-US" sz="2000" baseline="0" dirty="0">
                          <a:latin typeface="Verdana" pitchFamily="34" charset="0"/>
                          <a:ea typeface="Verdana" pitchFamily="34" charset="0"/>
                          <a:cs typeface="Verdana" pitchFamily="34" charset="0"/>
                        </a:rPr>
                        <a:t> Sector</a:t>
                      </a:r>
                      <a:endParaRPr lang="en-US" sz="2000" dirty="0">
                        <a:latin typeface="Verdana" pitchFamily="34" charset="0"/>
                        <a:ea typeface="Verdana" pitchFamily="34" charset="0"/>
                        <a:cs typeface="Verdana" pitchFamily="34" charset="0"/>
                      </a:endParaRPr>
                    </a:p>
                  </a:txBody>
                  <a:tcPr/>
                </a:tc>
                <a:tc>
                  <a:txBody>
                    <a:bodyPr/>
                    <a:lstStyle/>
                    <a:p>
                      <a:r>
                        <a:rPr lang="en-US" sz="2000" dirty="0">
                          <a:latin typeface="Verdana" pitchFamily="34" charset="0"/>
                          <a:ea typeface="Verdana" pitchFamily="34" charset="0"/>
                          <a:cs typeface="Verdana" pitchFamily="34" charset="0"/>
                        </a:rPr>
                        <a:t>Damage</a:t>
                      </a:r>
                      <a:r>
                        <a:rPr lang="en-US" sz="2000" baseline="0" dirty="0">
                          <a:latin typeface="Verdana" pitchFamily="34" charset="0"/>
                          <a:ea typeface="Verdana" pitchFamily="34" charset="0"/>
                          <a:cs typeface="Verdana" pitchFamily="34" charset="0"/>
                        </a:rPr>
                        <a:t> to device may lead to wrong operation.</a:t>
                      </a:r>
                      <a:endParaRPr lang="en-US" sz="2000"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xmlns="" val="10001"/>
                  </a:ext>
                </a:extLst>
              </a:tr>
              <a:tr h="1854025">
                <a:tc>
                  <a:txBody>
                    <a:bodyPr/>
                    <a:lstStyle/>
                    <a:p>
                      <a:r>
                        <a:rPr lang="en-US" sz="2000" baseline="0" dirty="0" smtClean="0">
                          <a:latin typeface="Verdana" pitchFamily="34" charset="0"/>
                          <a:ea typeface="Verdana" pitchFamily="34" charset="0"/>
                          <a:cs typeface="Verdana" pitchFamily="34" charset="0"/>
                        </a:rPr>
                        <a:t>Requires less </a:t>
                      </a:r>
                      <a:r>
                        <a:rPr lang="en-US" sz="2000" baseline="0" dirty="0">
                          <a:latin typeface="Verdana" pitchFamily="34" charset="0"/>
                          <a:ea typeface="Verdana" pitchFamily="34" charset="0"/>
                          <a:cs typeface="Verdana" pitchFamily="34" charset="0"/>
                        </a:rPr>
                        <a:t>man power</a:t>
                      </a:r>
                      <a:endParaRPr lang="en-US" sz="2000" dirty="0">
                        <a:latin typeface="Verdana" pitchFamily="34" charset="0"/>
                        <a:ea typeface="Verdana" pitchFamily="34" charset="0"/>
                        <a:cs typeface="Verdana" pitchFamily="34" charset="0"/>
                      </a:endParaRPr>
                    </a:p>
                  </a:txBody>
                  <a:tcPr/>
                </a:tc>
                <a:tc>
                  <a:txBody>
                    <a:bodyPr/>
                    <a:lstStyle/>
                    <a:p>
                      <a:r>
                        <a:rPr lang="en-US" sz="2000" dirty="0">
                          <a:latin typeface="Verdana" pitchFamily="34" charset="0"/>
                          <a:ea typeface="Verdana" pitchFamily="34" charset="0"/>
                          <a:cs typeface="Verdana" pitchFamily="34" charset="0"/>
                        </a:rPr>
                        <a:t>Power</a:t>
                      </a:r>
                      <a:r>
                        <a:rPr lang="en-US" sz="2000" baseline="0" dirty="0">
                          <a:latin typeface="Verdana" pitchFamily="34" charset="0"/>
                          <a:ea typeface="Verdana" pitchFamily="34" charset="0"/>
                          <a:cs typeface="Verdana" pitchFamily="34" charset="0"/>
                        </a:rPr>
                        <a:t> issue</a:t>
                      </a:r>
                      <a:endParaRPr lang="en-US" sz="2000" dirty="0">
                        <a:latin typeface="Verdana" pitchFamily="34" charset="0"/>
                        <a:ea typeface="Verdana" pitchFamily="34" charset="0"/>
                        <a:cs typeface="Verdana" pitchFamily="34" charset="0"/>
                      </a:endParaRPr>
                    </a:p>
                  </a:txBody>
                  <a:tcPr/>
                </a:tc>
                <a:tc>
                  <a:txBody>
                    <a:bodyPr/>
                    <a:lstStyle/>
                    <a:p>
                      <a:r>
                        <a:rPr lang="en-US" sz="2000" dirty="0">
                          <a:latin typeface="Verdana" pitchFamily="34" charset="0"/>
                          <a:ea typeface="Verdana" pitchFamily="34" charset="0"/>
                          <a:cs typeface="Verdana" pitchFamily="34" charset="0"/>
                        </a:rPr>
                        <a:t>  Local</a:t>
                      </a:r>
                      <a:r>
                        <a:rPr lang="en-US" sz="2000" baseline="0" dirty="0">
                          <a:latin typeface="Verdana" pitchFamily="34" charset="0"/>
                          <a:ea typeface="Verdana" pitchFamily="34" charset="0"/>
                          <a:cs typeface="Verdana" pitchFamily="34" charset="0"/>
                        </a:rPr>
                        <a:t> farming</a:t>
                      </a:r>
                      <a:endParaRPr lang="en-US" sz="2000" dirty="0">
                        <a:latin typeface="Verdana" pitchFamily="34" charset="0"/>
                        <a:ea typeface="Verdana" pitchFamily="34" charset="0"/>
                        <a:cs typeface="Verdana" pitchFamily="34" charset="0"/>
                      </a:endParaRPr>
                    </a:p>
                  </a:txBody>
                  <a:tcPr/>
                </a:tc>
                <a:tc>
                  <a:txBody>
                    <a:bodyPr/>
                    <a:lstStyle/>
                    <a:p>
                      <a:r>
                        <a:rPr lang="en-US" sz="2000" baseline="0" dirty="0">
                          <a:latin typeface="Verdana" pitchFamily="34" charset="0"/>
                          <a:ea typeface="Verdana" pitchFamily="34" charset="0"/>
                          <a:cs typeface="Verdana" pitchFamily="34" charset="0"/>
                        </a:rPr>
                        <a:t>Power problem may arise due to absence of sun for a long duration .</a:t>
                      </a:r>
                      <a:endParaRPr lang="en-US" sz="2000"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1" y="685801"/>
            <a:ext cx="6400800" cy="430887"/>
          </a:xfrm>
        </p:spPr>
        <p:txBody>
          <a:bodyPr/>
          <a:lstStyle/>
          <a:p>
            <a:r>
              <a:rPr lang="en-IN" sz="2800" dirty="0" smtClean="0">
                <a:latin typeface="Verdana" pitchFamily="34" charset="0"/>
                <a:ea typeface="Verdana" pitchFamily="34" charset="0"/>
                <a:cs typeface="Verdana" pitchFamily="34" charset="0"/>
              </a:rPr>
              <a:t>GANTT CHART: </a:t>
            </a:r>
            <a:endParaRPr lang="en-IN" sz="2800" dirty="0">
              <a:latin typeface="Verdana" pitchFamily="34" charset="0"/>
              <a:ea typeface="Verdana" pitchFamily="34" charset="0"/>
              <a:cs typeface="Verdana" pitchFamily="34" charset="0"/>
            </a:endParaRPr>
          </a:p>
        </p:txBody>
      </p:sp>
      <p:graphicFrame>
        <p:nvGraphicFramePr>
          <p:cNvPr id="3" name="Chart 2">
            <a:extLst>
              <a:ext uri="{FF2B5EF4-FFF2-40B4-BE49-F238E27FC236}">
                <a16:creationId xmlns="" xmlns:a16="http://schemas.microsoft.com/office/drawing/2014/main" id="{C142A4B1-033A-43AE-A9DA-488CD9BB4A88}"/>
              </a:ext>
            </a:extLst>
          </p:cNvPr>
          <p:cNvGraphicFramePr/>
          <p:nvPr>
            <p:extLst>
              <p:ext uri="{D42A27DB-BD31-4B8C-83A1-F6EECF244321}">
                <p14:modId xmlns:p14="http://schemas.microsoft.com/office/powerpoint/2010/main" xmlns="" val="1993695884"/>
              </p:ext>
            </p:extLst>
          </p:nvPr>
        </p:nvGraphicFramePr>
        <p:xfrm>
          <a:off x="2362200" y="1752600"/>
          <a:ext cx="6858000" cy="4419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059516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10744200" cy="430887"/>
          </a:xfrm>
        </p:spPr>
        <p:txBody>
          <a:bodyPr/>
          <a:lstStyle/>
          <a:p>
            <a:pPr algn="l"/>
            <a:r>
              <a:rPr lang="en-IN" sz="2800" dirty="0" smtClean="0">
                <a:latin typeface="Verdana" pitchFamily="34" charset="0"/>
                <a:ea typeface="Verdana" pitchFamily="34" charset="0"/>
                <a:cs typeface="Verdana" pitchFamily="34" charset="0"/>
              </a:rPr>
              <a:t>APPLICATIONS:</a:t>
            </a:r>
            <a:endParaRPr lang="en-IN" sz="2800" dirty="0">
              <a:latin typeface="Verdana" pitchFamily="34" charset="0"/>
              <a:ea typeface="Verdana" pitchFamily="34" charset="0"/>
              <a:cs typeface="Verdana" pitchFamily="34" charset="0"/>
            </a:endParaRPr>
          </a:p>
        </p:txBody>
      </p:sp>
      <p:sp>
        <p:nvSpPr>
          <p:cNvPr id="3" name="Subtitle 2"/>
          <p:cNvSpPr>
            <a:spLocks noGrp="1"/>
          </p:cNvSpPr>
          <p:nvPr>
            <p:ph type="subTitle" idx="4"/>
          </p:nvPr>
        </p:nvSpPr>
        <p:spPr>
          <a:xfrm>
            <a:off x="838200" y="1828800"/>
            <a:ext cx="9525000" cy="3323987"/>
          </a:xfrm>
        </p:spPr>
        <p:txBody>
          <a:bodyPr/>
          <a:lstStyle/>
          <a:p>
            <a:pPr marL="285750" indent="-285750">
              <a:buFont typeface="Arial" pitchFamily="34" charset="0"/>
              <a:buChar char="•"/>
            </a:pPr>
            <a:r>
              <a:rPr lang="en-US" sz="2400" dirty="0">
                <a:latin typeface="Verdana" pitchFamily="34" charset="0"/>
                <a:ea typeface="Verdana" pitchFamily="34" charset="0"/>
                <a:cs typeface="Verdana" pitchFamily="34" charset="0"/>
              </a:rPr>
              <a:t>These multipurpose agricultural robots are mainly used in farming lands. </a:t>
            </a:r>
          </a:p>
          <a:p>
            <a:pPr marL="285750" indent="-285750">
              <a:buFont typeface="Arial" pitchFamily="34" charset="0"/>
              <a:buChar char="•"/>
            </a:pPr>
            <a:r>
              <a:rPr lang="en-US" sz="2400" dirty="0">
                <a:latin typeface="Verdana" pitchFamily="34" charset="0"/>
                <a:ea typeface="Verdana" pitchFamily="34" charset="0"/>
                <a:cs typeface="Verdana" pitchFamily="34" charset="0"/>
              </a:rPr>
              <a:t>It can also be used in green houses to plough the land and harvesting can also be done. </a:t>
            </a:r>
          </a:p>
          <a:p>
            <a:pPr marL="285750" indent="-285750">
              <a:buFont typeface="Arial" pitchFamily="34" charset="0"/>
              <a:buChar char="•"/>
            </a:pPr>
            <a:r>
              <a:rPr lang="en-US" sz="2400" dirty="0">
                <a:latin typeface="Verdana" pitchFamily="34" charset="0"/>
                <a:ea typeface="Verdana" pitchFamily="34" charset="0"/>
                <a:cs typeface="Verdana" pitchFamily="34" charset="0"/>
              </a:rPr>
              <a:t>It </a:t>
            </a:r>
            <a:r>
              <a:rPr lang="en-US" sz="2400" dirty="0" smtClean="0">
                <a:latin typeface="Verdana" pitchFamily="34" charset="0"/>
                <a:ea typeface="Verdana" pitchFamily="34" charset="0"/>
                <a:cs typeface="Verdana" pitchFamily="34" charset="0"/>
              </a:rPr>
              <a:t>can satisfy the need of various activities </a:t>
            </a:r>
            <a:r>
              <a:rPr lang="en-US" sz="2400" dirty="0">
                <a:latin typeface="Verdana" pitchFamily="34" charset="0"/>
                <a:ea typeface="Verdana" pitchFamily="34" charset="0"/>
                <a:cs typeface="Verdana" pitchFamily="34" charset="0"/>
              </a:rPr>
              <a:t>like seed </a:t>
            </a:r>
            <a:r>
              <a:rPr lang="en-US" sz="2400" dirty="0" smtClean="0">
                <a:latin typeface="Verdana" pitchFamily="34" charset="0"/>
                <a:ea typeface="Verdana" pitchFamily="34" charset="0"/>
                <a:cs typeface="Verdana" pitchFamily="34" charset="0"/>
              </a:rPr>
              <a:t>sowing</a:t>
            </a:r>
            <a:r>
              <a:rPr lang="en-US" sz="2400" dirty="0">
                <a:latin typeface="Verdana" pitchFamily="34" charset="0"/>
                <a:ea typeface="Verdana" pitchFamily="34" charset="0"/>
                <a:cs typeface="Verdana" pitchFamily="34" charset="0"/>
              </a:rPr>
              <a:t>, ploughing the land for </a:t>
            </a:r>
            <a:r>
              <a:rPr lang="en-US" sz="2400" dirty="0" smtClean="0">
                <a:latin typeface="Verdana" pitchFamily="34" charset="0"/>
                <a:ea typeface="Verdana" pitchFamily="34" charset="0"/>
                <a:cs typeface="Verdana" pitchFamily="34" charset="0"/>
              </a:rPr>
              <a:t>cultivating.</a:t>
            </a:r>
            <a:endParaRPr lang="en-IN" sz="2400" dirty="0">
              <a:latin typeface="Verdana" pitchFamily="34" charset="0"/>
              <a:ea typeface="Verdana" pitchFamily="34" charset="0"/>
              <a:cs typeface="Verdana" pitchFamily="34" charset="0"/>
            </a:endParaRPr>
          </a:p>
          <a:p>
            <a:pPr marL="285750" indent="-285750">
              <a:buFont typeface="Arial" pitchFamily="34" charset="0"/>
              <a:buChar char="•"/>
            </a:pPr>
            <a:r>
              <a:rPr lang="en-IN" sz="2400" dirty="0" smtClean="0">
                <a:latin typeface="Verdana" pitchFamily="34" charset="0"/>
                <a:ea typeface="Verdana" pitchFamily="34" charset="0"/>
                <a:cs typeface="Verdana" pitchFamily="34" charset="0"/>
              </a:rPr>
              <a:t>These robots also result in an active utilization of solar power which can result in effective and efficient productivity of resources. </a:t>
            </a:r>
          </a:p>
        </p:txBody>
      </p:sp>
    </p:spTree>
    <p:extLst>
      <p:ext uri="{BB962C8B-B14F-4D97-AF65-F5344CB8AC3E}">
        <p14:creationId xmlns:p14="http://schemas.microsoft.com/office/powerpoint/2010/main" xmlns="" val="4214374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5029201" cy="430887"/>
          </a:xfrm>
        </p:spPr>
        <p:txBody>
          <a:bodyPr/>
          <a:lstStyle/>
          <a:p>
            <a:r>
              <a:rPr lang="en-IN" sz="2800" dirty="0" smtClean="0">
                <a:latin typeface="Verdana" pitchFamily="34" charset="0"/>
                <a:ea typeface="Verdana" pitchFamily="34" charset="0"/>
                <a:cs typeface="Verdana" pitchFamily="34" charset="0"/>
              </a:rPr>
              <a:t>RESULT:</a:t>
            </a:r>
            <a:endParaRPr lang="en-IN" sz="2800" dirty="0">
              <a:latin typeface="Verdana" pitchFamily="34" charset="0"/>
              <a:ea typeface="Verdana" pitchFamily="34" charset="0"/>
              <a:cs typeface="Verdana" pitchFamily="34"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29000" y="1066800"/>
            <a:ext cx="6240198" cy="49824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16432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0"/>
            <a:ext cx="10515600" cy="430887"/>
          </a:xfrm>
        </p:spPr>
        <p:txBody>
          <a:bodyPr/>
          <a:lstStyle/>
          <a:p>
            <a:r>
              <a:rPr lang="en-IN" sz="2800" dirty="0" smtClean="0">
                <a:latin typeface="Verdana" pitchFamily="34" charset="0"/>
                <a:ea typeface="Verdana" pitchFamily="34" charset="0"/>
                <a:cs typeface="Verdana" pitchFamily="34" charset="0"/>
              </a:rPr>
              <a:t>FUTURE SCOPE:</a:t>
            </a:r>
            <a:endParaRPr lang="en-IN" sz="2800" dirty="0">
              <a:latin typeface="Verdana" pitchFamily="34" charset="0"/>
              <a:ea typeface="Verdana" pitchFamily="34" charset="0"/>
              <a:cs typeface="Verdana" pitchFamily="34" charset="0"/>
            </a:endParaRPr>
          </a:p>
        </p:txBody>
      </p:sp>
      <p:sp>
        <p:nvSpPr>
          <p:cNvPr id="3" name="Subtitle 2"/>
          <p:cNvSpPr>
            <a:spLocks noGrp="1"/>
          </p:cNvSpPr>
          <p:nvPr>
            <p:ph type="subTitle" idx="4"/>
          </p:nvPr>
        </p:nvSpPr>
        <p:spPr>
          <a:xfrm>
            <a:off x="1524000" y="1905000"/>
            <a:ext cx="8915400" cy="2585323"/>
          </a:xfrm>
        </p:spPr>
        <p:txBody>
          <a:bodyPr/>
          <a:lstStyle/>
          <a:p>
            <a:pPr marL="285750" indent="-285750" algn="just">
              <a:buFont typeface="Arial" pitchFamily="34" charset="0"/>
              <a:buChar char="•"/>
            </a:pPr>
            <a:r>
              <a:rPr lang="en-IN" sz="2400" dirty="0" smtClean="0">
                <a:latin typeface="Verdana" pitchFamily="34" charset="0"/>
                <a:ea typeface="Verdana" pitchFamily="34" charset="0"/>
                <a:cs typeface="Verdana" pitchFamily="34" charset="0"/>
              </a:rPr>
              <a:t>The </a:t>
            </a:r>
            <a:r>
              <a:rPr lang="en-IN" sz="2400" dirty="0" smtClean="0">
                <a:latin typeface="Verdana" pitchFamily="34" charset="0"/>
                <a:ea typeface="Verdana" pitchFamily="34" charset="0"/>
                <a:cs typeface="Verdana" pitchFamily="34" charset="0"/>
              </a:rPr>
              <a:t>main future ability of this project is to look for a stable and constant growth  with comfortable  and repeatable tasks where all the procedures are established internally which can also be monitored from time to time with a inbuilt camera and this major ability leads to a desirable result.</a:t>
            </a:r>
          </a:p>
          <a:p>
            <a:pPr algn="just"/>
            <a:endParaRPr lang="en-IN" sz="2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32406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23950" y="4021201"/>
              <a:ext cx="190500" cy="18884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38212" y="0"/>
              <a:ext cx="1335944" cy="27082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6775" y="4825"/>
              <a:ext cx="238125" cy="1089025"/>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0" y="9398"/>
              <a:ext cx="523875" cy="4662551"/>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561975" y="5480050"/>
              <a:ext cx="514350" cy="1373187"/>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695325" y="4825"/>
              <a:ext cx="385762" cy="1739900"/>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0" y="4881498"/>
              <a:ext cx="442912" cy="1957449"/>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595312" y="4825"/>
              <a:ext cx="814387" cy="4025773"/>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1319275" y="4867275"/>
              <a:ext cx="978630" cy="1990725"/>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504825" y="9525"/>
              <a:ext cx="833501" cy="6834187"/>
            </a:xfrm>
            <a:prstGeom prst="rect">
              <a:avLst/>
            </a:prstGeom>
            <a:blipFill>
              <a:blip r:embed="rId12" cstate="print"/>
              <a:stretch>
                <a:fillRect/>
              </a:stretch>
            </a:blipFill>
          </p:spPr>
          <p:txBody>
            <a:bodyPr wrap="square" lIns="0" tIns="0" rIns="0" bIns="0" rtlCol="0"/>
            <a:lstStyle/>
            <a:p>
              <a:endParaRPr/>
            </a:p>
          </p:txBody>
        </p:sp>
      </p:grpSp>
      <p:sp>
        <p:nvSpPr>
          <p:cNvPr id="14" name="object 14"/>
          <p:cNvSpPr txBox="1">
            <a:spLocks noGrp="1"/>
          </p:cNvSpPr>
          <p:nvPr>
            <p:ph type="title"/>
          </p:nvPr>
        </p:nvSpPr>
        <p:spPr>
          <a:prstGeom prst="rect">
            <a:avLst/>
          </a:prstGeom>
        </p:spPr>
        <p:txBody>
          <a:bodyPr vert="horz" wrap="square" lIns="0" tIns="12700" rIns="0" bIns="0" rtlCol="0">
            <a:spAutoFit/>
          </a:bodyPr>
          <a:lstStyle/>
          <a:p>
            <a:pPr marL="363855">
              <a:lnSpc>
                <a:spcPct val="100000"/>
              </a:lnSpc>
              <a:spcBef>
                <a:spcPts val="100"/>
              </a:spcBef>
            </a:pPr>
            <a:r>
              <a:rPr spc="-5" dirty="0"/>
              <a:t>THANK</a:t>
            </a:r>
            <a:r>
              <a:rPr spc="-285" dirty="0"/>
              <a:t> </a:t>
            </a:r>
            <a:r>
              <a:rPr spc="-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90600"/>
            <a:ext cx="3657600" cy="444352"/>
          </a:xfrm>
          <a:prstGeom prst="rect">
            <a:avLst/>
          </a:prstGeom>
        </p:spPr>
        <p:txBody>
          <a:bodyPr vert="horz" wrap="square" lIns="0" tIns="13335" rIns="0" bIns="0" rtlCol="0">
            <a:spAutoFit/>
          </a:bodyPr>
          <a:lstStyle/>
          <a:p>
            <a:pPr marL="12700">
              <a:lnSpc>
                <a:spcPct val="100000"/>
              </a:lnSpc>
              <a:spcBef>
                <a:spcPts val="105"/>
              </a:spcBef>
            </a:pPr>
            <a:r>
              <a:rPr sz="2800" dirty="0">
                <a:latin typeface="Verdana" pitchFamily="34" charset="0"/>
                <a:ea typeface="Verdana" pitchFamily="34" charset="0"/>
                <a:cs typeface="Verdana" pitchFamily="34" charset="0"/>
              </a:rPr>
              <a:t>INTRODUCTION</a:t>
            </a:r>
            <a:r>
              <a:rPr sz="2800" spc="-75" dirty="0">
                <a:latin typeface="Verdana" pitchFamily="34" charset="0"/>
                <a:ea typeface="Verdana" pitchFamily="34" charset="0"/>
                <a:cs typeface="Verdana" pitchFamily="34" charset="0"/>
              </a:rPr>
              <a:t> </a:t>
            </a:r>
            <a:r>
              <a:rPr sz="2800" dirty="0">
                <a:latin typeface="Verdana" pitchFamily="34" charset="0"/>
                <a:ea typeface="Verdana" pitchFamily="34" charset="0"/>
                <a:cs typeface="Verdana" pitchFamily="34" charset="0"/>
              </a:rPr>
              <a:t>:</a:t>
            </a:r>
          </a:p>
        </p:txBody>
      </p:sp>
      <p:sp>
        <p:nvSpPr>
          <p:cNvPr id="3" name="object 3"/>
          <p:cNvSpPr txBox="1"/>
          <p:nvPr/>
        </p:nvSpPr>
        <p:spPr>
          <a:xfrm>
            <a:off x="1143000" y="2057400"/>
            <a:ext cx="9903460" cy="2167901"/>
          </a:xfrm>
          <a:prstGeom prst="rect">
            <a:avLst/>
          </a:prstGeom>
        </p:spPr>
        <p:txBody>
          <a:bodyPr vert="horz" wrap="square" lIns="0" tIns="13335" rIns="0" bIns="0" rtlCol="0">
            <a:spAutoFit/>
          </a:bodyPr>
          <a:lstStyle/>
          <a:p>
            <a:pPr marL="12700" marR="5080" algn="just">
              <a:spcBef>
                <a:spcPts val="105"/>
              </a:spcBef>
            </a:pPr>
            <a:r>
              <a:rPr lang="en-IN" sz="2000" dirty="0" smtClean="0">
                <a:latin typeface="Verdana" pitchFamily="34" charset="0"/>
                <a:ea typeface="Verdana" pitchFamily="34" charset="0"/>
                <a:cs typeface="Verdana" pitchFamily="34" charset="0"/>
              </a:rPr>
              <a:t>Agriculture began thousands of years ago and always plays a crucial as well as a progressive role in developing the nation’s </a:t>
            </a:r>
            <a:r>
              <a:rPr lang="en-IN" sz="2000" dirty="0" smtClean="0">
                <a:latin typeface="Verdana" pitchFamily="34" charset="0"/>
                <a:ea typeface="Verdana" pitchFamily="34" charset="0"/>
                <a:cs typeface="Verdana" pitchFamily="34" charset="0"/>
              </a:rPr>
              <a:t>economy. There </a:t>
            </a:r>
            <a:r>
              <a:rPr lang="en-IN" sz="2000" dirty="0" smtClean="0">
                <a:latin typeface="Verdana" pitchFamily="34" charset="0"/>
                <a:ea typeface="Verdana" pitchFamily="34" charset="0"/>
                <a:cs typeface="Verdana" pitchFamily="34" charset="0"/>
              </a:rPr>
              <a:t>are some traditional methods such as seed sowing, </a:t>
            </a:r>
            <a:r>
              <a:rPr lang="en-IN" sz="2000" dirty="0" smtClean="0">
                <a:latin typeface="Verdana" pitchFamily="34" charset="0"/>
                <a:ea typeface="Verdana" pitchFamily="34" charset="0"/>
                <a:cs typeface="Verdana" pitchFamily="34" charset="0"/>
              </a:rPr>
              <a:t>ploughing</a:t>
            </a:r>
            <a:r>
              <a:rPr lang="en-IN" sz="2000" dirty="0" smtClean="0">
                <a:latin typeface="Verdana" pitchFamily="34" charset="0"/>
                <a:ea typeface="Verdana" pitchFamily="34" charset="0"/>
                <a:cs typeface="Verdana" pitchFamily="34" charset="0"/>
              </a:rPr>
              <a:t> </a:t>
            </a:r>
            <a:r>
              <a:rPr lang="en-IN" sz="2000" dirty="0" smtClean="0">
                <a:latin typeface="Verdana" pitchFamily="34" charset="0"/>
                <a:ea typeface="Verdana" pitchFamily="34" charset="0"/>
                <a:cs typeface="Verdana" pitchFamily="34" charset="0"/>
              </a:rPr>
              <a:t>and pesticide spraying which are basically expensive and even time consuming. So, the agricultural system in the country needs an active encouragement in order to increase the production of resources with more </a:t>
            </a:r>
            <a:r>
              <a:rPr lang="en-IN" sz="2000" dirty="0" smtClean="0">
                <a:latin typeface="Verdana" pitchFamily="34" charset="0"/>
                <a:ea typeface="Verdana" pitchFamily="34" charset="0"/>
                <a:cs typeface="Verdana" pitchFamily="34" charset="0"/>
              </a:rPr>
              <a:t>conscious </a:t>
            </a:r>
            <a:r>
              <a:rPr lang="en-IN" sz="2000" dirty="0" smtClean="0">
                <a:latin typeface="Verdana" pitchFamily="34" charset="0"/>
                <a:ea typeface="Verdana" pitchFamily="34" charset="0"/>
                <a:cs typeface="Verdana" pitchFamily="34" charset="0"/>
              </a:rPr>
              <a:t>developments and projects resulting in less manpower and less </a:t>
            </a:r>
            <a:r>
              <a:rPr lang="en-IN" sz="2000" dirty="0" smtClean="0">
                <a:latin typeface="Verdana" pitchFamily="34" charset="0"/>
                <a:ea typeface="Verdana" pitchFamily="34" charset="0"/>
                <a:cs typeface="Verdana" pitchFamily="34" charset="0"/>
              </a:rPr>
              <a:t>time consumption.</a:t>
            </a:r>
            <a:endParaRPr lang="en-IN" sz="2000" dirty="0" smtClean="0">
              <a:latin typeface="Verdana" pitchFamily="34" charset="0"/>
              <a:ea typeface="Verdana" pitchFamily="34" charset="0"/>
              <a:cs typeface="Verdan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90600"/>
            <a:ext cx="4114800" cy="444352"/>
          </a:xfrm>
          <a:prstGeom prst="rect">
            <a:avLst/>
          </a:prstGeom>
        </p:spPr>
        <p:txBody>
          <a:bodyPr vert="horz" wrap="square" lIns="0" tIns="13335" rIns="0" bIns="0" rtlCol="0">
            <a:spAutoFit/>
          </a:bodyPr>
          <a:lstStyle/>
          <a:p>
            <a:pPr marL="12700">
              <a:lnSpc>
                <a:spcPct val="100000"/>
              </a:lnSpc>
              <a:spcBef>
                <a:spcPts val="105"/>
              </a:spcBef>
            </a:pPr>
            <a:r>
              <a:rPr sz="2800" dirty="0">
                <a:latin typeface="Verdana" pitchFamily="34" charset="0"/>
                <a:ea typeface="Verdana" pitchFamily="34" charset="0"/>
                <a:cs typeface="Verdana" pitchFamily="34" charset="0"/>
              </a:rPr>
              <a:t>EXISTING</a:t>
            </a:r>
            <a:r>
              <a:rPr sz="2800" spc="-70" dirty="0">
                <a:latin typeface="Verdana" pitchFamily="34" charset="0"/>
                <a:ea typeface="Verdana" pitchFamily="34" charset="0"/>
                <a:cs typeface="Verdana" pitchFamily="34" charset="0"/>
              </a:rPr>
              <a:t> </a:t>
            </a:r>
            <a:r>
              <a:rPr sz="2800" dirty="0">
                <a:latin typeface="Verdana" pitchFamily="34" charset="0"/>
                <a:ea typeface="Verdana" pitchFamily="34" charset="0"/>
                <a:cs typeface="Verdana" pitchFamily="34" charset="0"/>
              </a:rPr>
              <a:t>SYSTEM</a:t>
            </a:r>
            <a:r>
              <a:rPr sz="2800" dirty="0" smtClean="0">
                <a:latin typeface="Verdana" pitchFamily="34" charset="0"/>
                <a:ea typeface="Verdana" pitchFamily="34" charset="0"/>
                <a:cs typeface="Verdana" pitchFamily="34" charset="0"/>
              </a:rPr>
              <a:t>:</a:t>
            </a:r>
            <a:r>
              <a:rPr lang="en-IN" sz="2800" dirty="0" smtClean="0">
                <a:latin typeface="Verdana" pitchFamily="34" charset="0"/>
                <a:ea typeface="Verdana" pitchFamily="34" charset="0"/>
                <a:cs typeface="Verdana" pitchFamily="34" charset="0"/>
              </a:rPr>
              <a:t> </a:t>
            </a:r>
            <a:endParaRPr sz="2800" dirty="0">
              <a:latin typeface="Verdana" pitchFamily="34" charset="0"/>
              <a:ea typeface="Verdana" pitchFamily="34" charset="0"/>
              <a:cs typeface="Verdana" pitchFamily="34" charset="0"/>
            </a:endParaRPr>
          </a:p>
        </p:txBody>
      </p:sp>
      <p:sp>
        <p:nvSpPr>
          <p:cNvPr id="3" name="object 3"/>
          <p:cNvSpPr txBox="1"/>
          <p:nvPr/>
        </p:nvSpPr>
        <p:spPr>
          <a:xfrm>
            <a:off x="1447800" y="2286000"/>
            <a:ext cx="9373235" cy="1785617"/>
          </a:xfrm>
          <a:prstGeom prst="rect">
            <a:avLst/>
          </a:prstGeom>
        </p:spPr>
        <p:txBody>
          <a:bodyPr vert="horz" wrap="square" lIns="0" tIns="12700" rIns="0" bIns="0" rtlCol="0">
            <a:spAutoFit/>
          </a:bodyPr>
          <a:lstStyle/>
          <a:p>
            <a:pPr marL="241300" marR="5080" indent="-229235" algn="just">
              <a:lnSpc>
                <a:spcPct val="120000"/>
              </a:lnSpc>
              <a:spcBef>
                <a:spcPts val="100"/>
              </a:spcBef>
              <a:buSzPct val="125000"/>
              <a:buChar char="•"/>
              <a:tabLst>
                <a:tab pos="241935" algn="l"/>
              </a:tabLst>
            </a:pPr>
            <a:r>
              <a:rPr sz="2400" spc="-280" dirty="0">
                <a:solidFill>
                  <a:srgbClr val="171717"/>
                </a:solidFill>
                <a:latin typeface="Verdana" pitchFamily="34" charset="0"/>
                <a:ea typeface="Verdana" pitchFamily="34" charset="0"/>
                <a:cs typeface="Verdana" pitchFamily="34" charset="0"/>
              </a:rPr>
              <a:t>The </a:t>
            </a:r>
            <a:r>
              <a:rPr sz="2400" spc="-120" dirty="0">
                <a:solidFill>
                  <a:srgbClr val="171717"/>
                </a:solidFill>
                <a:latin typeface="Verdana" pitchFamily="34" charset="0"/>
                <a:ea typeface="Verdana" pitchFamily="34" charset="0"/>
                <a:cs typeface="Verdana" pitchFamily="34" charset="0"/>
              </a:rPr>
              <a:t>existing </a:t>
            </a:r>
            <a:r>
              <a:rPr sz="2400" spc="-225" dirty="0">
                <a:solidFill>
                  <a:srgbClr val="171717"/>
                </a:solidFill>
                <a:latin typeface="Verdana" pitchFamily="34" charset="0"/>
                <a:ea typeface="Verdana" pitchFamily="34" charset="0"/>
                <a:cs typeface="Verdana" pitchFamily="34" charset="0"/>
              </a:rPr>
              <a:t>system </a:t>
            </a:r>
            <a:r>
              <a:rPr sz="2400" spc="-235" dirty="0">
                <a:solidFill>
                  <a:srgbClr val="171717"/>
                </a:solidFill>
                <a:latin typeface="Verdana" pitchFamily="34" charset="0"/>
                <a:ea typeface="Verdana" pitchFamily="34" charset="0"/>
                <a:cs typeface="Verdana" pitchFamily="34" charset="0"/>
              </a:rPr>
              <a:t>has </a:t>
            </a:r>
            <a:r>
              <a:rPr sz="2400" spc="-210" dirty="0">
                <a:solidFill>
                  <a:srgbClr val="171717"/>
                </a:solidFill>
                <a:latin typeface="Verdana" pitchFamily="34" charset="0"/>
                <a:ea typeface="Verdana" pitchFamily="34" charset="0"/>
                <a:cs typeface="Verdana" pitchFamily="34" charset="0"/>
              </a:rPr>
              <a:t>no </a:t>
            </a:r>
            <a:r>
              <a:rPr sz="2400" spc="-110" dirty="0">
                <a:solidFill>
                  <a:srgbClr val="171717"/>
                </a:solidFill>
                <a:latin typeface="Verdana" pitchFamily="34" charset="0"/>
                <a:ea typeface="Verdana" pitchFamily="34" charset="0"/>
                <a:cs typeface="Verdana" pitchFamily="34" charset="0"/>
              </a:rPr>
              <a:t>only </a:t>
            </a:r>
            <a:r>
              <a:rPr sz="2400" spc="-70" dirty="0">
                <a:solidFill>
                  <a:srgbClr val="171717"/>
                </a:solidFill>
                <a:latin typeface="Verdana" pitchFamily="34" charset="0"/>
                <a:ea typeface="Verdana" pitchFamily="34" charset="0"/>
                <a:cs typeface="Verdana" pitchFamily="34" charset="0"/>
              </a:rPr>
              <a:t>robot </a:t>
            </a:r>
            <a:r>
              <a:rPr sz="2400" spc="-180" dirty="0">
                <a:solidFill>
                  <a:srgbClr val="171717"/>
                </a:solidFill>
                <a:latin typeface="Verdana" pitchFamily="34" charset="0"/>
                <a:ea typeface="Verdana" pitchFamily="34" charset="0"/>
                <a:cs typeface="Verdana" pitchFamily="34" charset="0"/>
              </a:rPr>
              <a:t>which </a:t>
            </a:r>
            <a:r>
              <a:rPr sz="2400" spc="-210" dirty="0">
                <a:solidFill>
                  <a:srgbClr val="171717"/>
                </a:solidFill>
                <a:latin typeface="Verdana" pitchFamily="34" charset="0"/>
                <a:ea typeface="Verdana" pitchFamily="34" charset="0"/>
                <a:cs typeface="Verdana" pitchFamily="34" charset="0"/>
              </a:rPr>
              <a:t>is </a:t>
            </a:r>
            <a:r>
              <a:rPr sz="2400" spc="-105" dirty="0">
                <a:solidFill>
                  <a:srgbClr val="171717"/>
                </a:solidFill>
                <a:latin typeface="Verdana" pitchFamily="34" charset="0"/>
                <a:ea typeface="Verdana" pitchFamily="34" charset="0"/>
                <a:cs typeface="Verdana" pitchFamily="34" charset="0"/>
              </a:rPr>
              <a:t>controlled </a:t>
            </a:r>
            <a:r>
              <a:rPr sz="2400" spc="-110" dirty="0">
                <a:solidFill>
                  <a:srgbClr val="171717"/>
                </a:solidFill>
                <a:latin typeface="Verdana" pitchFamily="34" charset="0"/>
                <a:ea typeface="Verdana" pitchFamily="34" charset="0"/>
                <a:cs typeface="Verdana" pitchFamily="34" charset="0"/>
              </a:rPr>
              <a:t>with </a:t>
            </a:r>
            <a:r>
              <a:rPr lang="en-IN" sz="2400" spc="-110" smtClean="0">
                <a:solidFill>
                  <a:srgbClr val="171717"/>
                </a:solidFill>
                <a:latin typeface="Verdana" pitchFamily="34" charset="0"/>
                <a:ea typeface="Verdana" pitchFamily="34" charset="0"/>
                <a:cs typeface="Verdana" pitchFamily="34" charset="0"/>
              </a:rPr>
              <a:t>Bluetooth </a:t>
            </a:r>
            <a:r>
              <a:rPr sz="2400" spc="-105" smtClean="0">
                <a:solidFill>
                  <a:srgbClr val="171717"/>
                </a:solidFill>
                <a:latin typeface="Verdana" pitchFamily="34" charset="0"/>
                <a:ea typeface="Verdana" pitchFamily="34" charset="0"/>
                <a:cs typeface="Verdana" pitchFamily="34" charset="0"/>
              </a:rPr>
              <a:t>and  </a:t>
            </a:r>
            <a:r>
              <a:rPr sz="2400" spc="-75" dirty="0">
                <a:solidFill>
                  <a:srgbClr val="171717"/>
                </a:solidFill>
                <a:latin typeface="Verdana" pitchFamily="34" charset="0"/>
                <a:ea typeface="Verdana" pitchFamily="34" charset="0"/>
                <a:cs typeface="Verdana" pitchFamily="34" charset="0"/>
              </a:rPr>
              <a:t>android </a:t>
            </a:r>
            <a:r>
              <a:rPr sz="2400" spc="-15" dirty="0">
                <a:solidFill>
                  <a:srgbClr val="171717"/>
                </a:solidFill>
                <a:latin typeface="Verdana" pitchFamily="34" charset="0"/>
                <a:ea typeface="Verdana" pitchFamily="34" charset="0"/>
                <a:cs typeface="Verdana" pitchFamily="34" charset="0"/>
              </a:rPr>
              <a:t>app </a:t>
            </a:r>
            <a:r>
              <a:rPr sz="2400" spc="-105" dirty="0">
                <a:solidFill>
                  <a:srgbClr val="171717"/>
                </a:solidFill>
                <a:latin typeface="Verdana" pitchFamily="34" charset="0"/>
                <a:ea typeface="Verdana" pitchFamily="34" charset="0"/>
                <a:cs typeface="Verdana" pitchFamily="34" charset="0"/>
              </a:rPr>
              <a:t>but </a:t>
            </a:r>
            <a:r>
              <a:rPr sz="2400" spc="-114" dirty="0">
                <a:solidFill>
                  <a:srgbClr val="171717"/>
                </a:solidFill>
                <a:latin typeface="Verdana" pitchFamily="34" charset="0"/>
                <a:ea typeface="Verdana" pitchFamily="34" charset="0"/>
                <a:cs typeface="Verdana" pitchFamily="34" charset="0"/>
              </a:rPr>
              <a:t>there </a:t>
            </a:r>
            <a:r>
              <a:rPr sz="2400" spc="-210" dirty="0">
                <a:solidFill>
                  <a:srgbClr val="171717"/>
                </a:solidFill>
                <a:latin typeface="Verdana" pitchFamily="34" charset="0"/>
                <a:ea typeface="Verdana" pitchFamily="34" charset="0"/>
                <a:cs typeface="Verdana" pitchFamily="34" charset="0"/>
              </a:rPr>
              <a:t>is no </a:t>
            </a:r>
            <a:r>
              <a:rPr sz="2400" spc="-85" dirty="0">
                <a:solidFill>
                  <a:srgbClr val="171717"/>
                </a:solidFill>
                <a:latin typeface="Verdana" pitchFamily="34" charset="0"/>
                <a:ea typeface="Verdana" pitchFamily="34" charset="0"/>
                <a:cs typeface="Verdana" pitchFamily="34" charset="0"/>
              </a:rPr>
              <a:t>interfacing </a:t>
            </a:r>
            <a:r>
              <a:rPr sz="2400" spc="-5" dirty="0">
                <a:solidFill>
                  <a:srgbClr val="171717"/>
                </a:solidFill>
                <a:latin typeface="Verdana" pitchFamily="34" charset="0"/>
                <a:ea typeface="Verdana" pitchFamily="34" charset="0"/>
                <a:cs typeface="Verdana" pitchFamily="34" charset="0"/>
              </a:rPr>
              <a:t>of </a:t>
            </a:r>
            <a:r>
              <a:rPr sz="2400" spc="-35" dirty="0">
                <a:solidFill>
                  <a:srgbClr val="171717"/>
                </a:solidFill>
                <a:latin typeface="Verdana" pitchFamily="34" charset="0"/>
                <a:ea typeface="Verdana" pitchFamily="34" charset="0"/>
                <a:cs typeface="Verdana" pitchFamily="34" charset="0"/>
              </a:rPr>
              <a:t>different </a:t>
            </a:r>
            <a:r>
              <a:rPr sz="2400" spc="-250" dirty="0">
                <a:solidFill>
                  <a:srgbClr val="171717"/>
                </a:solidFill>
                <a:latin typeface="Verdana" pitchFamily="34" charset="0"/>
                <a:ea typeface="Verdana" pitchFamily="34" charset="0"/>
                <a:cs typeface="Verdana" pitchFamily="34" charset="0"/>
              </a:rPr>
              <a:t>sensors </a:t>
            </a:r>
            <a:r>
              <a:rPr sz="2400" spc="-90" dirty="0">
                <a:solidFill>
                  <a:srgbClr val="171717"/>
                </a:solidFill>
                <a:latin typeface="Verdana" pitchFamily="34" charset="0"/>
                <a:ea typeface="Verdana" pitchFamily="34" charset="0"/>
                <a:cs typeface="Verdana" pitchFamily="34" charset="0"/>
              </a:rPr>
              <a:t>like </a:t>
            </a:r>
            <a:r>
              <a:rPr sz="2400" spc="-140" dirty="0">
                <a:solidFill>
                  <a:srgbClr val="171717"/>
                </a:solidFill>
                <a:latin typeface="Verdana" pitchFamily="34" charset="0"/>
                <a:ea typeface="Verdana" pitchFamily="34" charset="0"/>
                <a:cs typeface="Verdana" pitchFamily="34" charset="0"/>
              </a:rPr>
              <a:t>soil </a:t>
            </a:r>
            <a:r>
              <a:rPr sz="2400" spc="-240" dirty="0">
                <a:solidFill>
                  <a:srgbClr val="171717"/>
                </a:solidFill>
                <a:latin typeface="Verdana" pitchFamily="34" charset="0"/>
                <a:ea typeface="Verdana" pitchFamily="34" charset="0"/>
                <a:cs typeface="Verdana" pitchFamily="34" charset="0"/>
              </a:rPr>
              <a:t>sensor. </a:t>
            </a:r>
            <a:r>
              <a:rPr lang="en-IN" sz="2400" spc="-240" dirty="0" smtClean="0">
                <a:solidFill>
                  <a:srgbClr val="171717"/>
                </a:solidFill>
                <a:latin typeface="Verdana" pitchFamily="34" charset="0"/>
                <a:ea typeface="Verdana" pitchFamily="34" charset="0"/>
                <a:cs typeface="Verdana" pitchFamily="34" charset="0"/>
              </a:rPr>
              <a:t> </a:t>
            </a:r>
            <a:r>
              <a:rPr sz="2400" spc="-150" dirty="0" smtClean="0">
                <a:solidFill>
                  <a:srgbClr val="171717"/>
                </a:solidFill>
                <a:latin typeface="Verdana" pitchFamily="34" charset="0"/>
                <a:ea typeface="Verdana" pitchFamily="34" charset="0"/>
                <a:cs typeface="Verdana" pitchFamily="34" charset="0"/>
              </a:rPr>
              <a:t>And </a:t>
            </a:r>
            <a:r>
              <a:rPr sz="2400" spc="-15" dirty="0">
                <a:solidFill>
                  <a:srgbClr val="171717"/>
                </a:solidFill>
                <a:latin typeface="Verdana" pitchFamily="34" charset="0"/>
                <a:ea typeface="Verdana" pitchFamily="34" charset="0"/>
                <a:cs typeface="Verdana" pitchFamily="34" charset="0"/>
              </a:rPr>
              <a:t>it </a:t>
            </a:r>
            <a:r>
              <a:rPr sz="2400" spc="-150" dirty="0">
                <a:solidFill>
                  <a:srgbClr val="171717"/>
                </a:solidFill>
                <a:latin typeface="Verdana" pitchFamily="34" charset="0"/>
                <a:ea typeface="Verdana" pitchFamily="34" charset="0"/>
                <a:cs typeface="Verdana" pitchFamily="34" charset="0"/>
              </a:rPr>
              <a:t>doesn’t </a:t>
            </a:r>
            <a:r>
              <a:rPr sz="2400" spc="-160" dirty="0">
                <a:solidFill>
                  <a:srgbClr val="171717"/>
                </a:solidFill>
                <a:latin typeface="Verdana" pitchFamily="34" charset="0"/>
                <a:ea typeface="Verdana" pitchFamily="34" charset="0"/>
                <a:cs typeface="Verdana" pitchFamily="34" charset="0"/>
              </a:rPr>
              <a:t>have </a:t>
            </a:r>
            <a:r>
              <a:rPr sz="2400" spc="-125" dirty="0">
                <a:solidFill>
                  <a:srgbClr val="171717"/>
                </a:solidFill>
                <a:latin typeface="Verdana" pitchFamily="34" charset="0"/>
                <a:ea typeface="Verdana" pitchFamily="34" charset="0"/>
                <a:cs typeface="Verdana" pitchFamily="34" charset="0"/>
              </a:rPr>
              <a:t>any </a:t>
            </a:r>
            <a:r>
              <a:rPr sz="2400" spc="-85" dirty="0">
                <a:solidFill>
                  <a:srgbClr val="171717"/>
                </a:solidFill>
                <a:latin typeface="Verdana" pitchFamily="34" charset="0"/>
                <a:ea typeface="Verdana" pitchFamily="34" charset="0"/>
                <a:cs typeface="Verdana" pitchFamily="34" charset="0"/>
              </a:rPr>
              <a:t>rechargeable</a:t>
            </a:r>
            <a:r>
              <a:rPr sz="2400" spc="-35" dirty="0">
                <a:solidFill>
                  <a:srgbClr val="171717"/>
                </a:solidFill>
                <a:latin typeface="Verdana" pitchFamily="34" charset="0"/>
                <a:ea typeface="Verdana" pitchFamily="34" charset="0"/>
                <a:cs typeface="Verdana" pitchFamily="34" charset="0"/>
              </a:rPr>
              <a:t> </a:t>
            </a:r>
            <a:r>
              <a:rPr sz="2400" spc="-65" dirty="0">
                <a:solidFill>
                  <a:srgbClr val="171717"/>
                </a:solidFill>
                <a:latin typeface="Verdana" pitchFamily="34" charset="0"/>
                <a:ea typeface="Verdana" pitchFamily="34" charset="0"/>
                <a:cs typeface="Verdana" pitchFamily="34" charset="0"/>
              </a:rPr>
              <a:t>battery.</a:t>
            </a:r>
            <a:endParaRPr sz="2400" dirty="0">
              <a:latin typeface="Verdana" pitchFamily="34" charset="0"/>
              <a:ea typeface="Verdana" pitchFamily="34" charset="0"/>
              <a:cs typeface="Verdan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838200"/>
            <a:ext cx="4495800" cy="444352"/>
          </a:xfrm>
          <a:prstGeom prst="rect">
            <a:avLst/>
          </a:prstGeom>
        </p:spPr>
        <p:txBody>
          <a:bodyPr vert="horz" wrap="square" lIns="0" tIns="13335" rIns="0" bIns="0" rtlCol="0">
            <a:spAutoFit/>
          </a:bodyPr>
          <a:lstStyle/>
          <a:p>
            <a:pPr marL="12700">
              <a:lnSpc>
                <a:spcPct val="100000"/>
              </a:lnSpc>
              <a:spcBef>
                <a:spcPts val="105"/>
              </a:spcBef>
            </a:pPr>
            <a:r>
              <a:rPr sz="2800" dirty="0">
                <a:latin typeface="Verdana" pitchFamily="34" charset="0"/>
                <a:ea typeface="Verdana" pitchFamily="34" charset="0"/>
                <a:cs typeface="Verdana" pitchFamily="34" charset="0"/>
              </a:rPr>
              <a:t>PROPOSED</a:t>
            </a:r>
            <a:r>
              <a:rPr sz="2800" spc="-100" dirty="0">
                <a:latin typeface="Verdana" pitchFamily="34" charset="0"/>
                <a:ea typeface="Verdana" pitchFamily="34" charset="0"/>
                <a:cs typeface="Verdana" pitchFamily="34" charset="0"/>
              </a:rPr>
              <a:t> </a:t>
            </a:r>
            <a:r>
              <a:rPr sz="2800" dirty="0">
                <a:latin typeface="Verdana" pitchFamily="34" charset="0"/>
                <a:ea typeface="Verdana" pitchFamily="34" charset="0"/>
                <a:cs typeface="Verdana" pitchFamily="34" charset="0"/>
              </a:rPr>
              <a:t>SYSTEM:</a:t>
            </a:r>
          </a:p>
        </p:txBody>
      </p:sp>
      <p:sp>
        <p:nvSpPr>
          <p:cNvPr id="3" name="object 3"/>
          <p:cNvSpPr txBox="1"/>
          <p:nvPr/>
        </p:nvSpPr>
        <p:spPr>
          <a:xfrm>
            <a:off x="1403730" y="2126716"/>
            <a:ext cx="10102470" cy="3115212"/>
          </a:xfrm>
          <a:prstGeom prst="rect">
            <a:avLst/>
          </a:prstGeom>
        </p:spPr>
        <p:txBody>
          <a:bodyPr vert="horz" wrap="square" lIns="0" tIns="12700" rIns="0" bIns="0" rtlCol="0">
            <a:spAutoFit/>
          </a:bodyPr>
          <a:lstStyle/>
          <a:p>
            <a:pPr marL="241300" marR="5080" indent="-228600" algn="just">
              <a:lnSpc>
                <a:spcPct val="120000"/>
              </a:lnSpc>
              <a:spcBef>
                <a:spcPts val="100"/>
              </a:spcBef>
              <a:buSzPct val="125000"/>
              <a:buChar char="•"/>
              <a:tabLst>
                <a:tab pos="241300" algn="l"/>
              </a:tabLst>
            </a:pPr>
            <a:r>
              <a:rPr sz="2400" spc="-235" dirty="0">
                <a:solidFill>
                  <a:srgbClr val="171717"/>
                </a:solidFill>
                <a:latin typeface="Verdana" pitchFamily="34" charset="0"/>
                <a:ea typeface="Verdana" pitchFamily="34" charset="0"/>
                <a:cs typeface="Verdana" pitchFamily="34" charset="0"/>
              </a:rPr>
              <a:t>The </a:t>
            </a:r>
            <a:r>
              <a:rPr sz="2400" spc="-100" dirty="0">
                <a:solidFill>
                  <a:srgbClr val="171717"/>
                </a:solidFill>
                <a:latin typeface="Verdana" pitchFamily="34" charset="0"/>
                <a:ea typeface="Verdana" pitchFamily="34" charset="0"/>
                <a:cs typeface="Verdana" pitchFamily="34" charset="0"/>
              </a:rPr>
              <a:t>proposed </a:t>
            </a:r>
            <a:r>
              <a:rPr sz="2400" spc="-190" dirty="0">
                <a:solidFill>
                  <a:srgbClr val="171717"/>
                </a:solidFill>
                <a:latin typeface="Verdana" pitchFamily="34" charset="0"/>
                <a:ea typeface="Verdana" pitchFamily="34" charset="0"/>
                <a:cs typeface="Verdana" pitchFamily="34" charset="0"/>
              </a:rPr>
              <a:t>system </a:t>
            </a:r>
            <a:r>
              <a:rPr sz="2400" spc="-185" dirty="0">
                <a:solidFill>
                  <a:srgbClr val="171717"/>
                </a:solidFill>
                <a:latin typeface="Verdana" pitchFamily="34" charset="0"/>
                <a:ea typeface="Verdana" pitchFamily="34" charset="0"/>
                <a:cs typeface="Verdana" pitchFamily="34" charset="0"/>
              </a:rPr>
              <a:t>consist </a:t>
            </a:r>
            <a:r>
              <a:rPr sz="2400" spc="-5" dirty="0">
                <a:solidFill>
                  <a:srgbClr val="171717"/>
                </a:solidFill>
                <a:latin typeface="Verdana" pitchFamily="34" charset="0"/>
                <a:ea typeface="Verdana" pitchFamily="34" charset="0"/>
                <a:cs typeface="Verdana" pitchFamily="34" charset="0"/>
              </a:rPr>
              <a:t>of </a:t>
            </a:r>
            <a:r>
              <a:rPr sz="2400" spc="-110" dirty="0">
                <a:solidFill>
                  <a:srgbClr val="171717"/>
                </a:solidFill>
                <a:latin typeface="Verdana" pitchFamily="34" charset="0"/>
                <a:ea typeface="Verdana" pitchFamily="34" charset="0"/>
                <a:cs typeface="Verdana" pitchFamily="34" charset="0"/>
              </a:rPr>
              <a:t>microcontroller </a:t>
            </a:r>
            <a:r>
              <a:rPr sz="2400" spc="-150" dirty="0">
                <a:solidFill>
                  <a:srgbClr val="171717"/>
                </a:solidFill>
                <a:latin typeface="Verdana" pitchFamily="34" charset="0"/>
                <a:ea typeface="Verdana" pitchFamily="34" charset="0"/>
                <a:cs typeface="Verdana" pitchFamily="34" charset="0"/>
              </a:rPr>
              <a:t>which </a:t>
            </a:r>
            <a:r>
              <a:rPr sz="2400" spc="-170" dirty="0">
                <a:solidFill>
                  <a:srgbClr val="171717"/>
                </a:solidFill>
                <a:latin typeface="Verdana" pitchFamily="34" charset="0"/>
                <a:ea typeface="Verdana" pitchFamily="34" charset="0"/>
                <a:cs typeface="Verdana" pitchFamily="34" charset="0"/>
              </a:rPr>
              <a:t>is  </a:t>
            </a:r>
            <a:r>
              <a:rPr sz="2400" spc="-90" dirty="0">
                <a:solidFill>
                  <a:srgbClr val="171717"/>
                </a:solidFill>
                <a:latin typeface="Verdana" pitchFamily="34" charset="0"/>
                <a:ea typeface="Verdana" pitchFamily="34" charset="0"/>
                <a:cs typeface="Verdana" pitchFamily="34" charset="0"/>
              </a:rPr>
              <a:t>controller </a:t>
            </a:r>
            <a:r>
              <a:rPr sz="2400" spc="-15" dirty="0">
                <a:solidFill>
                  <a:srgbClr val="171717"/>
                </a:solidFill>
                <a:latin typeface="Verdana" pitchFamily="34" charset="0"/>
                <a:ea typeface="Verdana" pitchFamily="34" charset="0"/>
                <a:cs typeface="Verdana" pitchFamily="34" charset="0"/>
              </a:rPr>
              <a:t>for </a:t>
            </a:r>
            <a:r>
              <a:rPr sz="2400" spc="-130" dirty="0">
                <a:solidFill>
                  <a:srgbClr val="171717"/>
                </a:solidFill>
                <a:latin typeface="Verdana" pitchFamily="34" charset="0"/>
                <a:ea typeface="Verdana" pitchFamily="34" charset="0"/>
                <a:cs typeface="Verdana" pitchFamily="34" charset="0"/>
              </a:rPr>
              <a:t>the </a:t>
            </a:r>
            <a:r>
              <a:rPr sz="2400" spc="-120" dirty="0">
                <a:solidFill>
                  <a:srgbClr val="171717"/>
                </a:solidFill>
                <a:latin typeface="Verdana" pitchFamily="34" charset="0"/>
                <a:ea typeface="Verdana" pitchFamily="34" charset="0"/>
                <a:cs typeface="Verdana" pitchFamily="34" charset="0"/>
              </a:rPr>
              <a:t>whole </a:t>
            </a:r>
            <a:r>
              <a:rPr sz="2400" spc="-190" dirty="0" smtClean="0">
                <a:solidFill>
                  <a:srgbClr val="171717"/>
                </a:solidFill>
                <a:latin typeface="Verdana" pitchFamily="34" charset="0"/>
                <a:ea typeface="Verdana" pitchFamily="34" charset="0"/>
                <a:cs typeface="Verdana" pitchFamily="34" charset="0"/>
              </a:rPr>
              <a:t>system</a:t>
            </a:r>
            <a:r>
              <a:rPr sz="2400" spc="-175" dirty="0" smtClean="0">
                <a:solidFill>
                  <a:srgbClr val="171717"/>
                </a:solidFill>
                <a:latin typeface="Verdana" pitchFamily="34" charset="0"/>
                <a:ea typeface="Verdana" pitchFamily="34" charset="0"/>
                <a:cs typeface="Verdana" pitchFamily="34" charset="0"/>
              </a:rPr>
              <a:t> </a:t>
            </a:r>
            <a:r>
              <a:rPr sz="2400" spc="-90" dirty="0">
                <a:solidFill>
                  <a:srgbClr val="171717"/>
                </a:solidFill>
                <a:latin typeface="Verdana" pitchFamily="34" charset="0"/>
                <a:ea typeface="Verdana" pitchFamily="34" charset="0"/>
                <a:cs typeface="Verdana" pitchFamily="34" charset="0"/>
              </a:rPr>
              <a:t>and </a:t>
            </a:r>
            <a:r>
              <a:rPr sz="2400" spc="-100" dirty="0">
                <a:solidFill>
                  <a:srgbClr val="171717"/>
                </a:solidFill>
                <a:latin typeface="Verdana" pitchFamily="34" charset="0"/>
                <a:ea typeface="Verdana" pitchFamily="34" charset="0"/>
                <a:cs typeface="Verdana" pitchFamily="34" charset="0"/>
              </a:rPr>
              <a:t>solar </a:t>
            </a:r>
            <a:r>
              <a:rPr sz="2400" spc="-80" dirty="0">
                <a:solidFill>
                  <a:srgbClr val="171717"/>
                </a:solidFill>
                <a:latin typeface="Verdana" pitchFamily="34" charset="0"/>
                <a:ea typeface="Verdana" pitchFamily="34" charset="0"/>
                <a:cs typeface="Verdana" pitchFamily="34" charset="0"/>
              </a:rPr>
              <a:t>panel </a:t>
            </a:r>
            <a:r>
              <a:rPr sz="2400" spc="-175" dirty="0">
                <a:solidFill>
                  <a:srgbClr val="171717"/>
                </a:solidFill>
                <a:latin typeface="Verdana" pitchFamily="34" charset="0"/>
                <a:ea typeface="Verdana" pitchFamily="34" charset="0"/>
                <a:cs typeface="Verdana" pitchFamily="34" charset="0"/>
              </a:rPr>
              <a:t>is </a:t>
            </a:r>
            <a:r>
              <a:rPr sz="2400" spc="-150" dirty="0">
                <a:solidFill>
                  <a:srgbClr val="171717"/>
                </a:solidFill>
                <a:latin typeface="Verdana" pitchFamily="34" charset="0"/>
                <a:ea typeface="Verdana" pitchFamily="34" charset="0"/>
                <a:cs typeface="Verdana" pitchFamily="34" charset="0"/>
              </a:rPr>
              <a:t>connected </a:t>
            </a:r>
            <a:r>
              <a:rPr sz="2400" spc="-75" dirty="0">
                <a:solidFill>
                  <a:srgbClr val="171717"/>
                </a:solidFill>
                <a:latin typeface="Verdana" pitchFamily="34" charset="0"/>
                <a:ea typeface="Verdana" pitchFamily="34" charset="0"/>
                <a:cs typeface="Verdana" pitchFamily="34" charset="0"/>
              </a:rPr>
              <a:t>to </a:t>
            </a:r>
            <a:r>
              <a:rPr sz="2400" spc="-130" dirty="0">
                <a:solidFill>
                  <a:srgbClr val="171717"/>
                </a:solidFill>
                <a:latin typeface="Verdana" pitchFamily="34" charset="0"/>
                <a:ea typeface="Verdana" pitchFamily="34" charset="0"/>
                <a:cs typeface="Verdana" pitchFamily="34" charset="0"/>
              </a:rPr>
              <a:t>the </a:t>
            </a:r>
            <a:r>
              <a:rPr sz="2400" spc="-30" dirty="0" smtClean="0">
                <a:solidFill>
                  <a:srgbClr val="171717"/>
                </a:solidFill>
                <a:latin typeface="Verdana" pitchFamily="34" charset="0"/>
                <a:ea typeface="Verdana" pitchFamily="34" charset="0"/>
                <a:cs typeface="Verdana" pitchFamily="34" charset="0"/>
              </a:rPr>
              <a:t>battery </a:t>
            </a:r>
            <a:r>
              <a:rPr sz="2400" spc="-15" dirty="0">
                <a:solidFill>
                  <a:srgbClr val="171717"/>
                </a:solidFill>
                <a:latin typeface="Verdana" pitchFamily="34" charset="0"/>
                <a:ea typeface="Verdana" pitchFamily="34" charset="0"/>
                <a:cs typeface="Verdana" pitchFamily="34" charset="0"/>
              </a:rPr>
              <a:t>for </a:t>
            </a:r>
            <a:r>
              <a:rPr sz="2400" spc="-105" dirty="0">
                <a:solidFill>
                  <a:srgbClr val="171717"/>
                </a:solidFill>
                <a:latin typeface="Verdana" pitchFamily="34" charset="0"/>
                <a:ea typeface="Verdana" pitchFamily="34" charset="0"/>
                <a:cs typeface="Verdana" pitchFamily="34" charset="0"/>
              </a:rPr>
              <a:t>storing </a:t>
            </a:r>
            <a:r>
              <a:rPr sz="2400" spc="-85" dirty="0">
                <a:solidFill>
                  <a:srgbClr val="171717"/>
                </a:solidFill>
                <a:latin typeface="Verdana" pitchFamily="34" charset="0"/>
                <a:ea typeface="Verdana" pitchFamily="34" charset="0"/>
                <a:cs typeface="Verdana" pitchFamily="34" charset="0"/>
              </a:rPr>
              <a:t>energy and </a:t>
            </a:r>
            <a:r>
              <a:rPr sz="2400" spc="-70" dirty="0">
                <a:solidFill>
                  <a:srgbClr val="171717"/>
                </a:solidFill>
                <a:latin typeface="Verdana" pitchFamily="34" charset="0"/>
                <a:ea typeface="Verdana" pitchFamily="34" charset="0"/>
                <a:cs typeface="Verdana" pitchFamily="34" charset="0"/>
              </a:rPr>
              <a:t>further </a:t>
            </a:r>
            <a:r>
              <a:rPr sz="2400" spc="-10" dirty="0">
                <a:solidFill>
                  <a:srgbClr val="171717"/>
                </a:solidFill>
                <a:latin typeface="Verdana" pitchFamily="34" charset="0"/>
                <a:ea typeface="Verdana" pitchFamily="34" charset="0"/>
                <a:cs typeface="Verdana" pitchFamily="34" charset="0"/>
              </a:rPr>
              <a:t>it </a:t>
            </a:r>
            <a:r>
              <a:rPr sz="2400" spc="-175" dirty="0">
                <a:solidFill>
                  <a:srgbClr val="171717"/>
                </a:solidFill>
                <a:latin typeface="Verdana" pitchFamily="34" charset="0"/>
                <a:ea typeface="Verdana" pitchFamily="34" charset="0"/>
                <a:cs typeface="Verdana" pitchFamily="34" charset="0"/>
              </a:rPr>
              <a:t>is </a:t>
            </a:r>
            <a:r>
              <a:rPr sz="2400" spc="-105" dirty="0">
                <a:solidFill>
                  <a:srgbClr val="171717"/>
                </a:solidFill>
                <a:latin typeface="Verdana" pitchFamily="34" charset="0"/>
                <a:ea typeface="Verdana" pitchFamily="34" charset="0"/>
                <a:cs typeface="Verdana" pitchFamily="34" charset="0"/>
              </a:rPr>
              <a:t>given </a:t>
            </a:r>
            <a:r>
              <a:rPr sz="2400" spc="-75" dirty="0">
                <a:solidFill>
                  <a:srgbClr val="171717"/>
                </a:solidFill>
                <a:latin typeface="Verdana" pitchFamily="34" charset="0"/>
                <a:ea typeface="Verdana" pitchFamily="34" charset="0"/>
                <a:cs typeface="Verdana" pitchFamily="34" charset="0"/>
              </a:rPr>
              <a:t>to </a:t>
            </a:r>
            <a:r>
              <a:rPr sz="2400" spc="-95" dirty="0">
                <a:solidFill>
                  <a:srgbClr val="171717"/>
                </a:solidFill>
                <a:latin typeface="Verdana" pitchFamily="34" charset="0"/>
                <a:ea typeface="Verdana" pitchFamily="34" charset="0"/>
                <a:cs typeface="Verdana" pitchFamily="34" charset="0"/>
              </a:rPr>
              <a:t>power </a:t>
            </a:r>
            <a:r>
              <a:rPr sz="2400" spc="-105" dirty="0">
                <a:solidFill>
                  <a:srgbClr val="171717"/>
                </a:solidFill>
                <a:latin typeface="Verdana" pitchFamily="34" charset="0"/>
                <a:ea typeface="Verdana" pitchFamily="34" charset="0"/>
                <a:cs typeface="Verdana" pitchFamily="34" charset="0"/>
              </a:rPr>
              <a:t>supply  </a:t>
            </a:r>
            <a:r>
              <a:rPr sz="2400" spc="-85" dirty="0">
                <a:solidFill>
                  <a:srgbClr val="171717"/>
                </a:solidFill>
                <a:latin typeface="Verdana" pitchFamily="34" charset="0"/>
                <a:ea typeface="Verdana" pitchFamily="34" charset="0"/>
                <a:cs typeface="Verdana" pitchFamily="34" charset="0"/>
              </a:rPr>
              <a:t>charging circuitry </a:t>
            </a:r>
            <a:r>
              <a:rPr sz="2400" spc="-150" dirty="0">
                <a:solidFill>
                  <a:srgbClr val="171717"/>
                </a:solidFill>
                <a:latin typeface="Verdana" pitchFamily="34" charset="0"/>
                <a:ea typeface="Verdana" pitchFamily="34" charset="0"/>
                <a:cs typeface="Verdana" pitchFamily="34" charset="0"/>
              </a:rPr>
              <a:t>which </a:t>
            </a:r>
            <a:r>
              <a:rPr sz="2400" spc="-175" dirty="0">
                <a:solidFill>
                  <a:srgbClr val="171717"/>
                </a:solidFill>
                <a:latin typeface="Verdana" pitchFamily="34" charset="0"/>
                <a:ea typeface="Verdana" pitchFamily="34" charset="0"/>
                <a:cs typeface="Verdana" pitchFamily="34" charset="0"/>
              </a:rPr>
              <a:t>is </a:t>
            </a:r>
            <a:r>
              <a:rPr sz="2400" spc="-70" dirty="0">
                <a:solidFill>
                  <a:srgbClr val="171717"/>
                </a:solidFill>
                <a:latin typeface="Verdana" pitchFamily="34" charset="0"/>
                <a:ea typeface="Verdana" pitchFamily="34" charset="0"/>
                <a:cs typeface="Verdana" pitchFamily="34" charset="0"/>
              </a:rPr>
              <a:t>providing </a:t>
            </a:r>
            <a:r>
              <a:rPr sz="2400" spc="75" dirty="0">
                <a:solidFill>
                  <a:srgbClr val="171717"/>
                </a:solidFill>
                <a:latin typeface="Verdana" pitchFamily="34" charset="0"/>
                <a:ea typeface="Verdana" pitchFamily="34" charset="0"/>
                <a:cs typeface="Verdana" pitchFamily="34" charset="0"/>
              </a:rPr>
              <a:t>+5 </a:t>
            </a:r>
            <a:r>
              <a:rPr sz="2400" spc="-125" dirty="0">
                <a:solidFill>
                  <a:srgbClr val="171717"/>
                </a:solidFill>
                <a:latin typeface="Verdana" pitchFamily="34" charset="0"/>
                <a:ea typeface="Verdana" pitchFamily="34" charset="0"/>
                <a:cs typeface="Verdana" pitchFamily="34" charset="0"/>
              </a:rPr>
              <a:t>V </a:t>
            </a:r>
            <a:r>
              <a:rPr sz="2400" spc="-15" dirty="0">
                <a:solidFill>
                  <a:srgbClr val="171717"/>
                </a:solidFill>
                <a:latin typeface="Verdana" pitchFamily="34" charset="0"/>
                <a:ea typeface="Verdana" pitchFamily="34" charset="0"/>
                <a:cs typeface="Verdana" pitchFamily="34" charset="0"/>
              </a:rPr>
              <a:t>for </a:t>
            </a:r>
            <a:r>
              <a:rPr lang="en-IN" sz="2400" spc="-15" dirty="0">
                <a:solidFill>
                  <a:srgbClr val="171717"/>
                </a:solidFill>
                <a:latin typeface="Verdana" pitchFamily="34" charset="0"/>
                <a:ea typeface="Verdana" pitchFamily="34" charset="0"/>
                <a:cs typeface="Verdana" pitchFamily="34" charset="0"/>
              </a:rPr>
              <a:t>the microcontroller</a:t>
            </a:r>
            <a:r>
              <a:rPr sz="2400" spc="-35" dirty="0">
                <a:solidFill>
                  <a:srgbClr val="171717"/>
                </a:solidFill>
                <a:latin typeface="Verdana" pitchFamily="34" charset="0"/>
                <a:ea typeface="Verdana" pitchFamily="34" charset="0"/>
                <a:cs typeface="Verdana" pitchFamily="34" charset="0"/>
              </a:rPr>
              <a:t> </a:t>
            </a:r>
            <a:r>
              <a:rPr sz="2400" spc="-90" dirty="0">
                <a:solidFill>
                  <a:srgbClr val="171717"/>
                </a:solidFill>
                <a:latin typeface="Verdana" pitchFamily="34" charset="0"/>
                <a:ea typeface="Verdana" pitchFamily="34" charset="0"/>
                <a:cs typeface="Verdana" pitchFamily="34" charset="0"/>
              </a:rPr>
              <a:t>and </a:t>
            </a:r>
            <a:r>
              <a:rPr sz="2400" spc="45" dirty="0">
                <a:solidFill>
                  <a:srgbClr val="171717"/>
                </a:solidFill>
                <a:latin typeface="Verdana" pitchFamily="34" charset="0"/>
                <a:ea typeface="Verdana" pitchFamily="34" charset="0"/>
                <a:cs typeface="Verdana" pitchFamily="34" charset="0"/>
              </a:rPr>
              <a:t>+</a:t>
            </a:r>
            <a:r>
              <a:rPr sz="2400" spc="45" dirty="0" smtClean="0">
                <a:solidFill>
                  <a:srgbClr val="171717"/>
                </a:solidFill>
                <a:latin typeface="Verdana" pitchFamily="34" charset="0"/>
                <a:ea typeface="Verdana" pitchFamily="34" charset="0"/>
                <a:cs typeface="Verdana" pitchFamily="34" charset="0"/>
              </a:rPr>
              <a:t>12</a:t>
            </a:r>
            <a:r>
              <a:rPr sz="2400" spc="-125" dirty="0" smtClean="0">
                <a:solidFill>
                  <a:srgbClr val="171717"/>
                </a:solidFill>
                <a:latin typeface="Verdana" pitchFamily="34" charset="0"/>
                <a:ea typeface="Verdana" pitchFamily="34" charset="0"/>
                <a:cs typeface="Verdana" pitchFamily="34" charset="0"/>
              </a:rPr>
              <a:t>V </a:t>
            </a:r>
            <a:r>
              <a:rPr sz="2400" spc="-105" dirty="0">
                <a:solidFill>
                  <a:srgbClr val="171717"/>
                </a:solidFill>
                <a:latin typeface="Verdana" pitchFamily="34" charset="0"/>
                <a:ea typeface="Verdana" pitchFamily="34" charset="0"/>
                <a:cs typeface="Verdana" pitchFamily="34" charset="0"/>
              </a:rPr>
              <a:t>supply </a:t>
            </a:r>
            <a:r>
              <a:rPr sz="2400" spc="-15" dirty="0">
                <a:solidFill>
                  <a:srgbClr val="171717"/>
                </a:solidFill>
                <a:latin typeface="Verdana" pitchFamily="34" charset="0"/>
                <a:ea typeface="Verdana" pitchFamily="34" charset="0"/>
                <a:cs typeface="Verdana" pitchFamily="34" charset="0"/>
              </a:rPr>
              <a:t>for </a:t>
            </a:r>
            <a:r>
              <a:rPr sz="2400" spc="-60" dirty="0">
                <a:solidFill>
                  <a:srgbClr val="171717"/>
                </a:solidFill>
                <a:latin typeface="Verdana" pitchFamily="34" charset="0"/>
                <a:ea typeface="Verdana" pitchFamily="34" charset="0"/>
                <a:cs typeface="Verdana" pitchFamily="34" charset="0"/>
              </a:rPr>
              <a:t>driving </a:t>
            </a:r>
            <a:r>
              <a:rPr sz="2400" spc="-235" dirty="0">
                <a:solidFill>
                  <a:srgbClr val="171717"/>
                </a:solidFill>
                <a:latin typeface="Verdana" pitchFamily="34" charset="0"/>
                <a:ea typeface="Verdana" pitchFamily="34" charset="0"/>
                <a:cs typeface="Verdana" pitchFamily="34" charset="0"/>
              </a:rPr>
              <a:t>DC </a:t>
            </a:r>
            <a:r>
              <a:rPr sz="2400" spc="-155" dirty="0">
                <a:solidFill>
                  <a:srgbClr val="171717"/>
                </a:solidFill>
                <a:latin typeface="Verdana" pitchFamily="34" charset="0"/>
                <a:ea typeface="Verdana" pitchFamily="34" charset="0"/>
                <a:cs typeface="Verdana" pitchFamily="34" charset="0"/>
              </a:rPr>
              <a:t>motors </a:t>
            </a:r>
            <a:r>
              <a:rPr sz="2400" spc="-170" dirty="0">
                <a:solidFill>
                  <a:srgbClr val="171717"/>
                </a:solidFill>
                <a:latin typeface="Verdana" pitchFamily="34" charset="0"/>
                <a:ea typeface="Verdana" pitchFamily="34" charset="0"/>
                <a:cs typeface="Verdana" pitchFamily="34" charset="0"/>
              </a:rPr>
              <a:t>using  </a:t>
            </a:r>
            <a:r>
              <a:rPr sz="2400" spc="-95" dirty="0" smtClean="0">
                <a:solidFill>
                  <a:srgbClr val="171717"/>
                </a:solidFill>
                <a:latin typeface="Verdana" pitchFamily="34" charset="0"/>
                <a:ea typeface="Verdana" pitchFamily="34" charset="0"/>
                <a:cs typeface="Verdana" pitchFamily="34" charset="0"/>
              </a:rPr>
              <a:t>L29</a:t>
            </a:r>
            <a:r>
              <a:rPr lang="en-IN" sz="2400" spc="-95" dirty="0" smtClean="0">
                <a:solidFill>
                  <a:srgbClr val="171717"/>
                </a:solidFill>
                <a:latin typeface="Verdana" pitchFamily="34" charset="0"/>
                <a:ea typeface="Verdana" pitchFamily="34" charset="0"/>
                <a:cs typeface="Verdana" pitchFamily="34" charset="0"/>
              </a:rPr>
              <a:t>3D</a:t>
            </a:r>
            <a:r>
              <a:rPr sz="2400" spc="-95" dirty="0" smtClean="0">
                <a:solidFill>
                  <a:srgbClr val="171717"/>
                </a:solidFill>
                <a:latin typeface="Verdana" pitchFamily="34" charset="0"/>
                <a:ea typeface="Verdana" pitchFamily="34" charset="0"/>
                <a:cs typeface="Verdana" pitchFamily="34" charset="0"/>
              </a:rPr>
              <a:t> </a:t>
            </a:r>
            <a:r>
              <a:rPr sz="2400" spc="-114" dirty="0">
                <a:solidFill>
                  <a:srgbClr val="171717"/>
                </a:solidFill>
                <a:latin typeface="Verdana" pitchFamily="34" charset="0"/>
                <a:ea typeface="Verdana" pitchFamily="34" charset="0"/>
                <a:cs typeface="Verdana" pitchFamily="34" charset="0"/>
              </a:rPr>
              <a:t>motor </a:t>
            </a:r>
            <a:r>
              <a:rPr sz="2400" spc="-55" dirty="0">
                <a:solidFill>
                  <a:srgbClr val="171717"/>
                </a:solidFill>
                <a:latin typeface="Verdana" pitchFamily="34" charset="0"/>
                <a:ea typeface="Verdana" pitchFamily="34" charset="0"/>
                <a:cs typeface="Verdana" pitchFamily="34" charset="0"/>
              </a:rPr>
              <a:t>driver </a:t>
            </a:r>
            <a:r>
              <a:rPr sz="2400" spc="-140" dirty="0">
                <a:solidFill>
                  <a:srgbClr val="171717"/>
                </a:solidFill>
                <a:latin typeface="Verdana" pitchFamily="34" charset="0"/>
                <a:ea typeface="Verdana" pitchFamily="34" charset="0"/>
                <a:cs typeface="Verdana" pitchFamily="34" charset="0"/>
              </a:rPr>
              <a:t>module. </a:t>
            </a:r>
            <a:r>
              <a:rPr lang="en-IN" sz="2400" spc="-140" dirty="0" smtClean="0">
                <a:solidFill>
                  <a:srgbClr val="171717"/>
                </a:solidFill>
                <a:latin typeface="Verdana" pitchFamily="34" charset="0"/>
                <a:ea typeface="Verdana" pitchFamily="34" charset="0"/>
                <a:cs typeface="Verdana" pitchFamily="34" charset="0"/>
              </a:rPr>
              <a:t>ESP32 </a:t>
            </a:r>
            <a:r>
              <a:rPr sz="2400" spc="-175" dirty="0" smtClean="0">
                <a:solidFill>
                  <a:srgbClr val="171717"/>
                </a:solidFill>
                <a:latin typeface="Verdana" pitchFamily="34" charset="0"/>
                <a:ea typeface="Verdana" pitchFamily="34" charset="0"/>
                <a:cs typeface="Verdana" pitchFamily="34" charset="0"/>
              </a:rPr>
              <a:t>is </a:t>
            </a:r>
            <a:r>
              <a:rPr sz="2400" spc="-145" dirty="0">
                <a:solidFill>
                  <a:srgbClr val="171717"/>
                </a:solidFill>
                <a:latin typeface="Verdana" pitchFamily="34" charset="0"/>
                <a:ea typeface="Verdana" pitchFamily="34" charset="0"/>
                <a:cs typeface="Verdana" pitchFamily="34" charset="0"/>
              </a:rPr>
              <a:t>connected </a:t>
            </a:r>
            <a:r>
              <a:rPr sz="2400" spc="-90" dirty="0">
                <a:solidFill>
                  <a:srgbClr val="171717"/>
                </a:solidFill>
                <a:latin typeface="Verdana" pitchFamily="34" charset="0"/>
                <a:ea typeface="Verdana" pitchFamily="34" charset="0"/>
                <a:cs typeface="Verdana" pitchFamily="34" charset="0"/>
              </a:rPr>
              <a:t>with </a:t>
            </a:r>
            <a:r>
              <a:rPr lang="en-IN" sz="2400" spc="-90" dirty="0">
                <a:solidFill>
                  <a:srgbClr val="171717"/>
                </a:solidFill>
                <a:latin typeface="Verdana" pitchFamily="34" charset="0"/>
                <a:ea typeface="Verdana" pitchFamily="34" charset="0"/>
                <a:cs typeface="Verdana" pitchFamily="34" charset="0"/>
              </a:rPr>
              <a:t>microcontroller</a:t>
            </a:r>
            <a:r>
              <a:rPr sz="2400" spc="-95" dirty="0">
                <a:solidFill>
                  <a:srgbClr val="171717"/>
                </a:solidFill>
                <a:latin typeface="Verdana" pitchFamily="34" charset="0"/>
                <a:ea typeface="Verdana" pitchFamily="34" charset="0"/>
                <a:cs typeface="Verdana" pitchFamily="34" charset="0"/>
              </a:rPr>
              <a:t> </a:t>
            </a:r>
            <a:r>
              <a:rPr sz="2400" spc="-90" dirty="0">
                <a:solidFill>
                  <a:srgbClr val="171717"/>
                </a:solidFill>
                <a:latin typeface="Verdana" pitchFamily="34" charset="0"/>
                <a:ea typeface="Verdana" pitchFamily="34" charset="0"/>
                <a:cs typeface="Verdana" pitchFamily="34" charset="0"/>
              </a:rPr>
              <a:t>and </a:t>
            </a:r>
            <a:r>
              <a:rPr sz="2400" spc="-105" dirty="0">
                <a:solidFill>
                  <a:srgbClr val="171717"/>
                </a:solidFill>
                <a:latin typeface="Verdana" pitchFamily="34" charset="0"/>
                <a:ea typeface="Verdana" pitchFamily="34" charset="0"/>
                <a:cs typeface="Verdana" pitchFamily="34" charset="0"/>
              </a:rPr>
              <a:t>wirelessly </a:t>
            </a:r>
            <a:r>
              <a:rPr sz="2400" spc="-100" dirty="0">
                <a:solidFill>
                  <a:srgbClr val="171717"/>
                </a:solidFill>
                <a:latin typeface="Verdana" pitchFamily="34" charset="0"/>
                <a:ea typeface="Verdana" pitchFamily="34" charset="0"/>
                <a:cs typeface="Verdana" pitchFamily="34" charset="0"/>
              </a:rPr>
              <a:t>with </a:t>
            </a:r>
            <a:r>
              <a:rPr sz="2400" spc="-80" dirty="0">
                <a:solidFill>
                  <a:srgbClr val="171717"/>
                </a:solidFill>
                <a:latin typeface="Verdana" pitchFamily="34" charset="0"/>
                <a:ea typeface="Verdana" pitchFamily="34" charset="0"/>
                <a:cs typeface="Verdana" pitchFamily="34" charset="0"/>
              </a:rPr>
              <a:t>Android  </a:t>
            </a:r>
            <a:r>
              <a:rPr sz="2400" spc="-140" dirty="0">
                <a:solidFill>
                  <a:srgbClr val="171717"/>
                </a:solidFill>
                <a:latin typeface="Verdana" pitchFamily="34" charset="0"/>
                <a:ea typeface="Verdana" pitchFamily="34" charset="0"/>
                <a:cs typeface="Verdana" pitchFamily="34" charset="0"/>
              </a:rPr>
              <a:t>Smartphone </a:t>
            </a:r>
            <a:r>
              <a:rPr sz="2400" spc="-65" dirty="0">
                <a:solidFill>
                  <a:srgbClr val="171717"/>
                </a:solidFill>
                <a:latin typeface="Verdana" pitchFamily="34" charset="0"/>
                <a:ea typeface="Verdana" pitchFamily="34" charset="0"/>
                <a:cs typeface="Verdana" pitchFamily="34" charset="0"/>
              </a:rPr>
              <a:t>to </a:t>
            </a:r>
            <a:r>
              <a:rPr sz="2400" spc="-95" dirty="0">
                <a:solidFill>
                  <a:srgbClr val="171717"/>
                </a:solidFill>
                <a:latin typeface="Verdana" pitchFamily="34" charset="0"/>
                <a:ea typeface="Verdana" pitchFamily="34" charset="0"/>
                <a:cs typeface="Verdana" pitchFamily="34" charset="0"/>
              </a:rPr>
              <a:t>controlling </a:t>
            </a:r>
            <a:r>
              <a:rPr sz="2400" spc="-120" dirty="0">
                <a:solidFill>
                  <a:srgbClr val="171717"/>
                </a:solidFill>
                <a:latin typeface="Verdana" pitchFamily="34" charset="0"/>
                <a:ea typeface="Verdana" pitchFamily="34" charset="0"/>
                <a:cs typeface="Verdana" pitchFamily="34" charset="0"/>
              </a:rPr>
              <a:t>the </a:t>
            </a:r>
            <a:r>
              <a:rPr sz="2400" spc="-114" dirty="0">
                <a:solidFill>
                  <a:srgbClr val="171717"/>
                </a:solidFill>
                <a:latin typeface="Verdana" pitchFamily="34" charset="0"/>
                <a:ea typeface="Verdana" pitchFamily="34" charset="0"/>
                <a:cs typeface="Verdana" pitchFamily="34" charset="0"/>
              </a:rPr>
              <a:t>whole</a:t>
            </a:r>
            <a:r>
              <a:rPr sz="2400" spc="295" dirty="0">
                <a:solidFill>
                  <a:srgbClr val="171717"/>
                </a:solidFill>
                <a:latin typeface="Verdana" pitchFamily="34" charset="0"/>
                <a:ea typeface="Verdana" pitchFamily="34" charset="0"/>
                <a:cs typeface="Verdana" pitchFamily="34" charset="0"/>
              </a:rPr>
              <a:t> </a:t>
            </a:r>
            <a:r>
              <a:rPr sz="2400" spc="-180" dirty="0">
                <a:solidFill>
                  <a:srgbClr val="171717"/>
                </a:solidFill>
                <a:latin typeface="Verdana" pitchFamily="34" charset="0"/>
                <a:ea typeface="Verdana" pitchFamily="34" charset="0"/>
                <a:cs typeface="Verdana" pitchFamily="34" charset="0"/>
              </a:rPr>
              <a:t>system.</a:t>
            </a:r>
            <a:endParaRPr sz="2400" dirty="0">
              <a:latin typeface="Verdana" pitchFamily="34" charset="0"/>
              <a:ea typeface="Verdana" pitchFamily="34" charset="0"/>
              <a:cs typeface="Verdan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04800"/>
            <a:ext cx="11049000" cy="457200"/>
          </a:xfrm>
          <a:prstGeom prst="rect">
            <a:avLst/>
          </a:prstGeom>
        </p:spPr>
        <p:txBody>
          <a:bodyPr>
            <a:noAutofit/>
          </a:bodyPr>
          <a:lstStyle/>
          <a:p>
            <a:pPr lvl="0">
              <a:spcBef>
                <a:spcPct val="0"/>
              </a:spcBef>
            </a:pPr>
            <a:r>
              <a:rPr kumimoji="0" lang="en-US" sz="2800" b="1"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BLOCK</a:t>
            </a:r>
            <a:r>
              <a:rPr kumimoji="0" lang="en-US" sz="2800" b="1" i="0" u="none" strike="noStrike" kern="1200" cap="none" spc="0" normalizeH="0" noProof="0" dirty="0" smtClean="0">
                <a:ln>
                  <a:noFill/>
                </a:ln>
                <a:solidFill>
                  <a:schemeClr val="tx1"/>
                </a:solidFill>
                <a:effectLst/>
                <a:uLnTx/>
                <a:uFillTx/>
                <a:latin typeface="Verdana" pitchFamily="34" charset="0"/>
                <a:ea typeface="Verdana" pitchFamily="34" charset="0"/>
                <a:cs typeface="Verdana" pitchFamily="34" charset="0"/>
              </a:rPr>
              <a:t> DIAGRAM : </a:t>
            </a:r>
            <a:r>
              <a:rPr kumimoji="0" lang="en-US" sz="2800" b="1"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t/>
            </a:r>
            <a:br>
              <a:rPr kumimoji="0" lang="en-US" sz="2800" b="1"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rPr>
            </a:br>
            <a:endParaRPr kumimoji="0" lang="en-US" sz="2800" b="1" i="0" u="none" strike="noStrike" kern="1200" cap="none" spc="0" normalizeH="0" baseline="0" noProof="0" dirty="0" smtClean="0">
              <a:ln>
                <a:noFill/>
              </a:ln>
              <a:solidFill>
                <a:schemeClr val="tx1"/>
              </a:solidFill>
              <a:effectLst/>
              <a:uLnTx/>
              <a:uFillTx/>
              <a:latin typeface="Verdana" pitchFamily="34" charset="0"/>
              <a:ea typeface="Verdana" pitchFamily="34" charset="0"/>
              <a:cs typeface="Verdana" pitchFamily="34" charset="0"/>
            </a:endParaRPr>
          </a:p>
        </p:txBody>
      </p:sp>
      <p:sp>
        <p:nvSpPr>
          <p:cNvPr id="5" name="AutoShape 11"/>
          <p:cNvSpPr>
            <a:spLocks noChangeArrowheads="1"/>
          </p:cNvSpPr>
          <p:nvPr/>
        </p:nvSpPr>
        <p:spPr bwMode="auto">
          <a:xfrm>
            <a:off x="4876800" y="2057400"/>
            <a:ext cx="2032000" cy="2590800"/>
          </a:xfrm>
          <a:prstGeom prst="roundRect">
            <a:avLst>
              <a:gd name="adj" fmla="val 16667"/>
            </a:avLst>
          </a:prstGeom>
          <a:solidFill>
            <a:schemeClr val="bg1"/>
          </a:solidFill>
          <a:ln w="38100">
            <a:solidFill>
              <a:schemeClr val="tx1"/>
            </a:solidFill>
            <a:round/>
            <a:headEnd/>
            <a:tailEnd/>
          </a:ln>
        </p:spPr>
        <p:txBody>
          <a:bodyPr wrap="none" anchor="ctr"/>
          <a:lstStyle/>
          <a:p>
            <a:pPr algn="ctr"/>
            <a:r>
              <a:rPr lang="en-US" sz="2400" b="1" dirty="0" smtClean="0">
                <a:latin typeface="Times New Roman" pitchFamily="18" charset="0"/>
              </a:rPr>
              <a:t>Micro</a:t>
            </a:r>
          </a:p>
          <a:p>
            <a:pPr algn="ctr"/>
            <a:r>
              <a:rPr lang="en-US" sz="2400" b="1" dirty="0" smtClean="0">
                <a:latin typeface="Times New Roman" pitchFamily="18" charset="0"/>
              </a:rPr>
              <a:t>controller </a:t>
            </a:r>
            <a:endParaRPr lang="en-US" sz="2400" b="1" dirty="0">
              <a:latin typeface="Times New Roman" pitchFamily="18" charset="0"/>
            </a:endParaRPr>
          </a:p>
        </p:txBody>
      </p:sp>
      <p:sp>
        <p:nvSpPr>
          <p:cNvPr id="11" name="Right Arrow 10"/>
          <p:cNvSpPr/>
          <p:nvPr/>
        </p:nvSpPr>
        <p:spPr>
          <a:xfrm>
            <a:off x="4064000" y="2504661"/>
            <a:ext cx="736600" cy="304800"/>
          </a:xfrm>
          <a:prstGeom prst="right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064000" y="3962400"/>
            <a:ext cx="736600" cy="304800"/>
          </a:xfrm>
          <a:prstGeom prst="right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2540000" y="3810000"/>
            <a:ext cx="1524000" cy="6096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imes New Roman" pitchFamily="18" charset="0"/>
                <a:cs typeface="Times New Roman" pitchFamily="18" charset="0"/>
              </a:rPr>
              <a:t>IOT</a:t>
            </a:r>
          </a:p>
        </p:txBody>
      </p:sp>
      <p:sp>
        <p:nvSpPr>
          <p:cNvPr id="23" name="AutoShape 15"/>
          <p:cNvSpPr>
            <a:spLocks noChangeArrowheads="1"/>
          </p:cNvSpPr>
          <p:nvPr/>
        </p:nvSpPr>
        <p:spPr bwMode="auto">
          <a:xfrm>
            <a:off x="6908800" y="3276600"/>
            <a:ext cx="711200" cy="457200"/>
          </a:xfrm>
          <a:prstGeom prst="rightArrow">
            <a:avLst>
              <a:gd name="adj1" fmla="val 50000"/>
              <a:gd name="adj2" fmla="val 35000"/>
            </a:avLst>
          </a:prstGeom>
          <a:solidFill>
            <a:schemeClr val="bg1"/>
          </a:solidFill>
          <a:ln w="38100">
            <a:solidFill>
              <a:schemeClr val="tx1"/>
            </a:solidFill>
            <a:miter lim="800000"/>
            <a:headEnd/>
            <a:tailEnd/>
          </a:ln>
        </p:spPr>
        <p:txBody>
          <a:bodyPr wrap="none" anchor="ctr"/>
          <a:lstStyle/>
          <a:p>
            <a:endParaRPr lang="en-US" sz="2400">
              <a:latin typeface="Times New Roman" pitchFamily="18" charset="0"/>
            </a:endParaRPr>
          </a:p>
        </p:txBody>
      </p:sp>
      <p:sp>
        <p:nvSpPr>
          <p:cNvPr id="24" name="AutoShape 10"/>
          <p:cNvSpPr>
            <a:spLocks noChangeArrowheads="1"/>
          </p:cNvSpPr>
          <p:nvPr/>
        </p:nvSpPr>
        <p:spPr bwMode="auto">
          <a:xfrm>
            <a:off x="7823200" y="3124200"/>
            <a:ext cx="1524000" cy="685800"/>
          </a:xfrm>
          <a:prstGeom prst="roundRect">
            <a:avLst>
              <a:gd name="adj" fmla="val 16667"/>
            </a:avLst>
          </a:prstGeom>
          <a:solidFill>
            <a:schemeClr val="bg1"/>
          </a:solidFill>
          <a:ln w="38100">
            <a:solidFill>
              <a:schemeClr val="tx1"/>
            </a:solidFill>
            <a:round/>
            <a:headEnd/>
            <a:tailEnd/>
          </a:ln>
        </p:spPr>
        <p:txBody>
          <a:bodyPr wrap="none" anchor="ctr"/>
          <a:lstStyle/>
          <a:p>
            <a:pPr algn="ctr"/>
            <a:r>
              <a:rPr lang="en-US" sz="2000" b="1" dirty="0" smtClean="0">
                <a:latin typeface="Times New Roman" pitchFamily="18" charset="0"/>
              </a:rPr>
              <a:t>L293D</a:t>
            </a:r>
          </a:p>
        </p:txBody>
      </p:sp>
      <p:sp>
        <p:nvSpPr>
          <p:cNvPr id="26" name="AutoShape 5"/>
          <p:cNvSpPr>
            <a:spLocks noChangeArrowheads="1"/>
          </p:cNvSpPr>
          <p:nvPr/>
        </p:nvSpPr>
        <p:spPr bwMode="auto">
          <a:xfrm>
            <a:off x="5486400" y="1638300"/>
            <a:ext cx="609600" cy="419100"/>
          </a:xfrm>
          <a:prstGeom prst="downArrow">
            <a:avLst>
              <a:gd name="adj1" fmla="val 50000"/>
              <a:gd name="adj2" fmla="val 25000"/>
            </a:avLst>
          </a:prstGeom>
          <a:solidFill>
            <a:schemeClr val="bg1"/>
          </a:solidFill>
          <a:ln w="38100">
            <a:solidFill>
              <a:schemeClr val="tx1"/>
            </a:solidFill>
            <a:miter lim="800000"/>
            <a:headEnd/>
            <a:tailEnd/>
          </a:ln>
        </p:spPr>
        <p:txBody>
          <a:bodyPr wrap="none" anchor="ctr"/>
          <a:lstStyle/>
          <a:p>
            <a:endParaRPr lang="en-US" sz="2400">
              <a:latin typeface="Times New Roman" pitchFamily="18" charset="0"/>
            </a:endParaRPr>
          </a:p>
        </p:txBody>
      </p:sp>
      <p:sp>
        <p:nvSpPr>
          <p:cNvPr id="27" name="AutoShape 4"/>
          <p:cNvSpPr>
            <a:spLocks noChangeArrowheads="1"/>
          </p:cNvSpPr>
          <p:nvPr/>
        </p:nvSpPr>
        <p:spPr bwMode="auto">
          <a:xfrm>
            <a:off x="3962400" y="990600"/>
            <a:ext cx="3657600" cy="647700"/>
          </a:xfrm>
          <a:prstGeom prst="roundRect">
            <a:avLst>
              <a:gd name="adj" fmla="val 16667"/>
            </a:avLst>
          </a:prstGeom>
          <a:solidFill>
            <a:schemeClr val="bg1"/>
          </a:solidFill>
          <a:ln w="38100">
            <a:solidFill>
              <a:schemeClr val="tx1"/>
            </a:solidFill>
            <a:round/>
            <a:headEnd/>
            <a:tailEnd/>
          </a:ln>
        </p:spPr>
        <p:txBody>
          <a:bodyPr wrap="none" anchor="ctr"/>
          <a:lstStyle/>
          <a:p>
            <a:pPr algn="ctr" eaLnBrk="0" hangingPunct="0"/>
            <a:r>
              <a:rPr lang="en-US" sz="2000" b="1" dirty="0" smtClean="0">
                <a:latin typeface="Times New Roman" pitchFamily="18" charset="0"/>
              </a:rPr>
              <a:t>Rechargeable battery</a:t>
            </a:r>
            <a:endParaRPr lang="en-US" sz="2000" b="1" dirty="0">
              <a:latin typeface="Times New Roman" pitchFamily="18" charset="0"/>
            </a:endParaRPr>
          </a:p>
        </p:txBody>
      </p:sp>
      <p:sp>
        <p:nvSpPr>
          <p:cNvPr id="28" name="Right Arrow 27"/>
          <p:cNvSpPr/>
          <p:nvPr/>
        </p:nvSpPr>
        <p:spPr>
          <a:xfrm>
            <a:off x="3352800" y="1162050"/>
            <a:ext cx="609600" cy="304800"/>
          </a:xfrm>
          <a:prstGeom prst="right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utoShape 10"/>
          <p:cNvSpPr>
            <a:spLocks noChangeArrowheads="1"/>
          </p:cNvSpPr>
          <p:nvPr/>
        </p:nvSpPr>
        <p:spPr bwMode="auto">
          <a:xfrm>
            <a:off x="1828800" y="990600"/>
            <a:ext cx="1524000" cy="647700"/>
          </a:xfrm>
          <a:prstGeom prst="roundRect">
            <a:avLst>
              <a:gd name="adj" fmla="val 16667"/>
            </a:avLst>
          </a:prstGeom>
          <a:solidFill>
            <a:schemeClr val="bg1"/>
          </a:solidFill>
          <a:ln w="38100">
            <a:solidFill>
              <a:schemeClr val="tx1"/>
            </a:solidFill>
            <a:round/>
            <a:headEnd/>
            <a:tailEnd/>
          </a:ln>
        </p:spPr>
        <p:txBody>
          <a:bodyPr wrap="none" anchor="ctr"/>
          <a:lstStyle/>
          <a:p>
            <a:pPr algn="ctr"/>
            <a:r>
              <a:rPr lang="en-US" sz="2000" b="1" dirty="0" smtClean="0">
                <a:latin typeface="Times New Roman" pitchFamily="18" charset="0"/>
              </a:rPr>
              <a:t>Solar </a:t>
            </a:r>
          </a:p>
          <a:p>
            <a:pPr algn="ctr"/>
            <a:r>
              <a:rPr lang="en-US" sz="2000" b="1" dirty="0" smtClean="0">
                <a:latin typeface="Times New Roman" pitchFamily="18" charset="0"/>
              </a:rPr>
              <a:t>panel</a:t>
            </a:r>
          </a:p>
        </p:txBody>
      </p:sp>
      <p:sp>
        <p:nvSpPr>
          <p:cNvPr id="32" name="AutoShape 5"/>
          <p:cNvSpPr>
            <a:spLocks noChangeArrowheads="1"/>
          </p:cNvSpPr>
          <p:nvPr/>
        </p:nvSpPr>
        <p:spPr bwMode="auto">
          <a:xfrm>
            <a:off x="5486400" y="4724400"/>
            <a:ext cx="609600" cy="457200"/>
          </a:xfrm>
          <a:prstGeom prst="downArrow">
            <a:avLst>
              <a:gd name="adj1" fmla="val 50000"/>
              <a:gd name="adj2" fmla="val 25000"/>
            </a:avLst>
          </a:prstGeom>
          <a:solidFill>
            <a:schemeClr val="bg1"/>
          </a:solidFill>
          <a:ln w="38100">
            <a:solidFill>
              <a:schemeClr val="tx1"/>
            </a:solidFill>
            <a:miter lim="800000"/>
            <a:headEnd/>
            <a:tailEnd/>
          </a:ln>
        </p:spPr>
        <p:txBody>
          <a:bodyPr wrap="none" anchor="ctr"/>
          <a:lstStyle/>
          <a:p>
            <a:endParaRPr lang="en-US" sz="2400">
              <a:latin typeface="Times New Roman" pitchFamily="18" charset="0"/>
            </a:endParaRPr>
          </a:p>
        </p:txBody>
      </p:sp>
      <p:sp>
        <p:nvSpPr>
          <p:cNvPr id="36" name="Oval 35"/>
          <p:cNvSpPr/>
          <p:nvPr/>
        </p:nvSpPr>
        <p:spPr>
          <a:xfrm>
            <a:off x="7924800" y="1752600"/>
            <a:ext cx="1422400" cy="914400"/>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Left </a:t>
            </a:r>
          </a:p>
          <a:p>
            <a:pPr algn="ctr"/>
            <a:r>
              <a:rPr lang="en-US" dirty="0" smtClean="0"/>
              <a:t>motor</a:t>
            </a:r>
            <a:endParaRPr lang="en-US" dirty="0"/>
          </a:p>
        </p:txBody>
      </p:sp>
      <p:sp>
        <p:nvSpPr>
          <p:cNvPr id="41" name="AutoShape 10"/>
          <p:cNvSpPr>
            <a:spLocks noChangeArrowheads="1"/>
          </p:cNvSpPr>
          <p:nvPr/>
        </p:nvSpPr>
        <p:spPr bwMode="auto">
          <a:xfrm>
            <a:off x="2667000" y="2362200"/>
            <a:ext cx="1397000" cy="762000"/>
          </a:xfrm>
          <a:prstGeom prst="roundRect">
            <a:avLst>
              <a:gd name="adj" fmla="val 16667"/>
            </a:avLst>
          </a:prstGeom>
          <a:solidFill>
            <a:schemeClr val="bg1"/>
          </a:solidFill>
          <a:ln w="38100">
            <a:solidFill>
              <a:schemeClr val="tx1"/>
            </a:solidFill>
            <a:round/>
            <a:headEnd/>
            <a:tailEnd/>
          </a:ln>
        </p:spPr>
        <p:txBody>
          <a:bodyPr wrap="none" anchor="ctr"/>
          <a:lstStyle/>
          <a:p>
            <a:pPr algn="ctr"/>
            <a:r>
              <a:rPr lang="en-US" sz="2000" b="1" dirty="0" smtClean="0">
                <a:latin typeface="Times New Roman" pitchFamily="18" charset="0"/>
              </a:rPr>
              <a:t>Soil</a:t>
            </a:r>
          </a:p>
          <a:p>
            <a:pPr algn="ctr"/>
            <a:r>
              <a:rPr lang="en-US" sz="2000" b="1" dirty="0" smtClean="0">
                <a:latin typeface="Times New Roman" pitchFamily="18" charset="0"/>
              </a:rPr>
              <a:t>sensor</a:t>
            </a:r>
          </a:p>
        </p:txBody>
      </p:sp>
      <p:sp>
        <p:nvSpPr>
          <p:cNvPr id="42" name="Rounded Rectangle 41"/>
          <p:cNvSpPr/>
          <p:nvPr/>
        </p:nvSpPr>
        <p:spPr>
          <a:xfrm>
            <a:off x="5080000" y="5334000"/>
            <a:ext cx="1422400" cy="6858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imes New Roman" pitchFamily="18" charset="0"/>
                <a:cs typeface="Times New Roman" pitchFamily="18" charset="0"/>
              </a:rPr>
              <a:t>L293D </a:t>
            </a:r>
          </a:p>
          <a:p>
            <a:pPr algn="ctr"/>
            <a:r>
              <a:rPr lang="en-US" sz="2000" b="1" dirty="0" smtClean="0">
                <a:solidFill>
                  <a:schemeClr val="tx1"/>
                </a:solidFill>
                <a:latin typeface="Times New Roman" pitchFamily="18" charset="0"/>
                <a:cs typeface="Times New Roman" pitchFamily="18" charset="0"/>
              </a:rPr>
              <a:t>driver</a:t>
            </a:r>
          </a:p>
        </p:txBody>
      </p:sp>
      <p:sp>
        <p:nvSpPr>
          <p:cNvPr id="43" name="Oval 42"/>
          <p:cNvSpPr/>
          <p:nvPr/>
        </p:nvSpPr>
        <p:spPr>
          <a:xfrm>
            <a:off x="7823200" y="4267200"/>
            <a:ext cx="1422400" cy="914400"/>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Right </a:t>
            </a:r>
          </a:p>
          <a:p>
            <a:pPr algn="ctr"/>
            <a:r>
              <a:rPr lang="en-US" dirty="0" smtClean="0"/>
              <a:t>motor</a:t>
            </a:r>
            <a:endParaRPr lang="en-US" dirty="0"/>
          </a:p>
        </p:txBody>
      </p:sp>
      <p:sp>
        <p:nvSpPr>
          <p:cNvPr id="44" name="AutoShape 5"/>
          <p:cNvSpPr>
            <a:spLocks noChangeArrowheads="1"/>
          </p:cNvSpPr>
          <p:nvPr/>
        </p:nvSpPr>
        <p:spPr bwMode="auto">
          <a:xfrm>
            <a:off x="8229600" y="3810000"/>
            <a:ext cx="609600" cy="457200"/>
          </a:xfrm>
          <a:prstGeom prst="downArrow">
            <a:avLst>
              <a:gd name="adj1" fmla="val 50000"/>
              <a:gd name="adj2" fmla="val 25000"/>
            </a:avLst>
          </a:prstGeom>
          <a:solidFill>
            <a:schemeClr val="bg1"/>
          </a:solidFill>
          <a:ln w="38100">
            <a:solidFill>
              <a:schemeClr val="tx1"/>
            </a:solidFill>
            <a:miter lim="800000"/>
            <a:headEnd/>
            <a:tailEnd/>
          </a:ln>
        </p:spPr>
        <p:txBody>
          <a:bodyPr wrap="none" anchor="ctr"/>
          <a:lstStyle/>
          <a:p>
            <a:endParaRPr lang="en-US" sz="2400">
              <a:latin typeface="Times New Roman" pitchFamily="18" charset="0"/>
            </a:endParaRPr>
          </a:p>
        </p:txBody>
      </p:sp>
      <p:sp>
        <p:nvSpPr>
          <p:cNvPr id="45" name="Up Arrow 44"/>
          <p:cNvSpPr/>
          <p:nvPr/>
        </p:nvSpPr>
        <p:spPr>
          <a:xfrm>
            <a:off x="8331200" y="2667000"/>
            <a:ext cx="508000" cy="45720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utoShape 15"/>
          <p:cNvSpPr>
            <a:spLocks noChangeArrowheads="1"/>
          </p:cNvSpPr>
          <p:nvPr/>
        </p:nvSpPr>
        <p:spPr bwMode="auto">
          <a:xfrm>
            <a:off x="6502400" y="5638800"/>
            <a:ext cx="711200" cy="381000"/>
          </a:xfrm>
          <a:prstGeom prst="rightArrow">
            <a:avLst>
              <a:gd name="adj1" fmla="val 50000"/>
              <a:gd name="adj2" fmla="val 35000"/>
            </a:avLst>
          </a:prstGeom>
          <a:solidFill>
            <a:schemeClr val="bg1"/>
          </a:solidFill>
          <a:ln w="38100">
            <a:solidFill>
              <a:schemeClr val="tx1"/>
            </a:solidFill>
            <a:miter lim="800000"/>
            <a:headEnd/>
            <a:tailEnd/>
          </a:ln>
        </p:spPr>
        <p:txBody>
          <a:bodyPr wrap="none" anchor="ctr"/>
          <a:lstStyle/>
          <a:p>
            <a:endParaRPr lang="en-US" sz="2400">
              <a:latin typeface="Times New Roman" pitchFamily="18" charset="0"/>
            </a:endParaRPr>
          </a:p>
        </p:txBody>
      </p:sp>
      <p:sp>
        <p:nvSpPr>
          <p:cNvPr id="47" name="Left Arrow 46"/>
          <p:cNvSpPr/>
          <p:nvPr/>
        </p:nvSpPr>
        <p:spPr>
          <a:xfrm>
            <a:off x="4267200" y="5638800"/>
            <a:ext cx="812800" cy="38100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7213600" y="5410200"/>
            <a:ext cx="1219200" cy="6858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imes New Roman" pitchFamily="18" charset="0"/>
                <a:cs typeface="Times New Roman" pitchFamily="18" charset="0"/>
              </a:rPr>
              <a:t>Dc motor</a:t>
            </a:r>
          </a:p>
        </p:txBody>
      </p:sp>
      <p:sp>
        <p:nvSpPr>
          <p:cNvPr id="50" name="Rounded Rectangle 49"/>
          <p:cNvSpPr/>
          <p:nvPr/>
        </p:nvSpPr>
        <p:spPr>
          <a:xfrm>
            <a:off x="2844800" y="5562600"/>
            <a:ext cx="1422400" cy="6096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imes New Roman" pitchFamily="18" charset="0"/>
                <a:cs typeface="Times New Roman" pitchFamily="18" charset="0"/>
              </a:rPr>
              <a:t>Dc motor</a:t>
            </a:r>
          </a:p>
        </p:txBody>
      </p:sp>
      <p:sp>
        <p:nvSpPr>
          <p:cNvPr id="25" name="Right Arrow 24"/>
          <p:cNvSpPr/>
          <p:nvPr/>
        </p:nvSpPr>
        <p:spPr>
          <a:xfrm>
            <a:off x="1948070" y="2517913"/>
            <a:ext cx="609600" cy="304800"/>
          </a:xfrm>
          <a:prstGeom prst="right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utoShape 10"/>
          <p:cNvSpPr>
            <a:spLocks noChangeArrowheads="1"/>
          </p:cNvSpPr>
          <p:nvPr/>
        </p:nvSpPr>
        <p:spPr bwMode="auto">
          <a:xfrm>
            <a:off x="533400" y="2362200"/>
            <a:ext cx="1414670" cy="609600"/>
          </a:xfrm>
          <a:prstGeom prst="roundRect">
            <a:avLst>
              <a:gd name="adj" fmla="val 16667"/>
            </a:avLst>
          </a:prstGeom>
          <a:solidFill>
            <a:schemeClr val="bg1"/>
          </a:solidFill>
          <a:ln w="38100">
            <a:solidFill>
              <a:schemeClr val="tx1"/>
            </a:solidFill>
            <a:round/>
            <a:headEnd/>
            <a:tailEnd/>
          </a:ln>
        </p:spPr>
        <p:txBody>
          <a:bodyPr wrap="none" anchor="ctr"/>
          <a:lstStyle/>
          <a:p>
            <a:pPr algn="ctr"/>
            <a:r>
              <a:rPr lang="en-IN" sz="2000" b="1" dirty="0" smtClean="0">
                <a:latin typeface="Times New Roman" pitchFamily="18" charset="0"/>
              </a:rPr>
              <a:t>Water</a:t>
            </a:r>
          </a:p>
          <a:p>
            <a:pPr algn="ctr"/>
            <a:r>
              <a:rPr lang="en-IN" sz="2000" b="1" dirty="0" smtClean="0">
                <a:latin typeface="Times New Roman" pitchFamily="18" charset="0"/>
              </a:rPr>
              <a:t> pump</a:t>
            </a:r>
            <a:endParaRPr lang="en-US" sz="2000" b="1" dirty="0" smtClean="0">
              <a:latin typeface="Times New Roman" pitchFamily="18" charset="0"/>
            </a:endParaRPr>
          </a:p>
        </p:txBody>
      </p:sp>
    </p:spTree>
    <p:extLst>
      <p:ext uri="{BB962C8B-B14F-4D97-AF65-F5344CB8AC3E}">
        <p14:creationId xmlns:p14="http://schemas.microsoft.com/office/powerpoint/2010/main" xmlns="" val="249225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9393382" cy="430887"/>
          </a:xfrm>
        </p:spPr>
        <p:txBody>
          <a:bodyPr/>
          <a:lstStyle/>
          <a:p>
            <a:pPr algn="l"/>
            <a:r>
              <a:rPr lang="en-IN" sz="2800" dirty="0" smtClean="0">
                <a:latin typeface="Verdana" pitchFamily="34" charset="0"/>
                <a:ea typeface="Verdana" pitchFamily="34" charset="0"/>
                <a:cs typeface="Verdana" pitchFamily="34" charset="0"/>
              </a:rPr>
              <a:t>IMPLEMENTATION:</a:t>
            </a:r>
            <a:endParaRPr lang="en-IN" sz="2800" dirty="0">
              <a:latin typeface="Verdana" pitchFamily="34" charset="0"/>
              <a:ea typeface="Verdana" pitchFamily="34" charset="0"/>
              <a:cs typeface="Verdana" pitchFamily="34" charset="0"/>
            </a:endParaRPr>
          </a:p>
        </p:txBody>
      </p:sp>
      <p:sp>
        <p:nvSpPr>
          <p:cNvPr id="3" name="Subtitle 2"/>
          <p:cNvSpPr>
            <a:spLocks noGrp="1"/>
          </p:cNvSpPr>
          <p:nvPr>
            <p:ph type="subTitle" idx="4"/>
          </p:nvPr>
        </p:nvSpPr>
        <p:spPr>
          <a:xfrm>
            <a:off x="1416628" y="1447800"/>
            <a:ext cx="8520545" cy="4154984"/>
          </a:xfrm>
        </p:spPr>
        <p:txBody>
          <a:bodyPr/>
          <a:lstStyle/>
          <a:p>
            <a:pPr marL="285750" indent="-285750" algn="just">
              <a:buFont typeface="Arial" pitchFamily="34" charset="0"/>
              <a:buChar char="•"/>
            </a:pPr>
            <a:r>
              <a:rPr lang="en-IN" dirty="0">
                <a:latin typeface="Verdana" pitchFamily="34" charset="0"/>
                <a:ea typeface="Verdana" pitchFamily="34" charset="0"/>
                <a:cs typeface="Verdana" pitchFamily="34" charset="0"/>
              </a:rPr>
              <a:t>Solar powered autonomous robot </a:t>
            </a:r>
            <a:r>
              <a:rPr lang="en-IN" dirty="0" smtClean="0">
                <a:latin typeface="Verdana" pitchFamily="34" charset="0"/>
                <a:ea typeface="Verdana" pitchFamily="34" charset="0"/>
                <a:cs typeface="Verdana" pitchFamily="34" charset="0"/>
              </a:rPr>
              <a:t>is constructed </a:t>
            </a:r>
            <a:r>
              <a:rPr lang="en-IN" dirty="0">
                <a:latin typeface="Verdana" pitchFamily="34" charset="0"/>
                <a:ea typeface="Verdana" pitchFamily="34" charset="0"/>
                <a:cs typeface="Verdana" pitchFamily="34" charset="0"/>
              </a:rPr>
              <a:t>by programming the </a:t>
            </a:r>
            <a:r>
              <a:rPr lang="en-IN" dirty="0" smtClean="0">
                <a:latin typeface="Verdana" pitchFamily="34" charset="0"/>
                <a:ea typeface="Verdana" pitchFamily="34" charset="0"/>
                <a:cs typeface="Verdana" pitchFamily="34" charset="0"/>
              </a:rPr>
              <a:t>hardware components </a:t>
            </a:r>
            <a:r>
              <a:rPr lang="en-IN" dirty="0">
                <a:latin typeface="Verdana" pitchFamily="34" charset="0"/>
                <a:ea typeface="Verdana" pitchFamily="34" charset="0"/>
                <a:cs typeface="Verdana" pitchFamily="34" charset="0"/>
              </a:rPr>
              <a:t>for ploughing, </a:t>
            </a:r>
            <a:r>
              <a:rPr lang="en-IN" dirty="0" smtClean="0">
                <a:latin typeface="Verdana" pitchFamily="34" charset="0"/>
                <a:ea typeface="Verdana" pitchFamily="34" charset="0"/>
                <a:cs typeface="Verdana" pitchFamily="34" charset="0"/>
              </a:rPr>
              <a:t>seeding, pesticide </a:t>
            </a:r>
            <a:r>
              <a:rPr lang="en-IN" dirty="0">
                <a:latin typeface="Verdana" pitchFamily="34" charset="0"/>
                <a:ea typeface="Verdana" pitchFamily="34" charset="0"/>
                <a:cs typeface="Verdana" pitchFamily="34" charset="0"/>
              </a:rPr>
              <a:t>spraying and </a:t>
            </a:r>
            <a:r>
              <a:rPr lang="en-IN" dirty="0" smtClean="0">
                <a:latin typeface="Verdana" pitchFamily="34" charset="0"/>
                <a:ea typeface="Verdana" pitchFamily="34" charset="0"/>
                <a:cs typeface="Verdana" pitchFamily="34" charset="0"/>
              </a:rPr>
              <a:t>watering.</a:t>
            </a:r>
          </a:p>
          <a:p>
            <a:pPr marL="285750" indent="-285750" algn="just">
              <a:buFont typeface="Arial" pitchFamily="34" charset="0"/>
              <a:buChar char="•"/>
            </a:pPr>
            <a:r>
              <a:rPr lang="en-IN" dirty="0" smtClean="0">
                <a:latin typeface="Verdana" pitchFamily="34" charset="0"/>
                <a:ea typeface="Verdana" pitchFamily="34" charset="0"/>
                <a:cs typeface="Verdana" pitchFamily="34" charset="0"/>
              </a:rPr>
              <a:t>The solar powered </a:t>
            </a:r>
            <a:r>
              <a:rPr lang="en-IN" dirty="0">
                <a:latin typeface="Verdana" pitchFamily="34" charset="0"/>
                <a:ea typeface="Verdana" pitchFamily="34" charset="0"/>
                <a:cs typeface="Verdana" pitchFamily="34" charset="0"/>
              </a:rPr>
              <a:t>autonomous agricultural robot </a:t>
            </a:r>
            <a:r>
              <a:rPr lang="en-IN" dirty="0" smtClean="0">
                <a:latin typeface="Verdana" pitchFamily="34" charset="0"/>
                <a:ea typeface="Verdana" pitchFamily="34" charset="0"/>
                <a:cs typeface="Verdana" pitchFamily="34" charset="0"/>
              </a:rPr>
              <a:t>is placed </a:t>
            </a:r>
            <a:r>
              <a:rPr lang="en-IN" dirty="0">
                <a:latin typeface="Verdana" pitchFamily="34" charset="0"/>
                <a:ea typeface="Verdana" pitchFamily="34" charset="0"/>
                <a:cs typeface="Verdana" pitchFamily="34" charset="0"/>
              </a:rPr>
              <a:t>on the ground, then the robot </a:t>
            </a:r>
            <a:r>
              <a:rPr lang="en-IN" dirty="0" smtClean="0">
                <a:latin typeface="Verdana" pitchFamily="34" charset="0"/>
                <a:ea typeface="Verdana" pitchFamily="34" charset="0"/>
                <a:cs typeface="Verdana" pitchFamily="34" charset="0"/>
              </a:rPr>
              <a:t>is controlled </a:t>
            </a:r>
            <a:r>
              <a:rPr lang="en-IN" dirty="0">
                <a:latin typeface="Verdana" pitchFamily="34" charset="0"/>
                <a:ea typeface="Verdana" pitchFamily="34" charset="0"/>
                <a:cs typeface="Verdana" pitchFamily="34" charset="0"/>
              </a:rPr>
              <a:t>by giving the controls </a:t>
            </a:r>
            <a:r>
              <a:rPr lang="en-IN" dirty="0" smtClean="0">
                <a:latin typeface="Verdana" pitchFamily="34" charset="0"/>
                <a:ea typeface="Verdana" pitchFamily="34" charset="0"/>
                <a:cs typeface="Verdana" pitchFamily="34" charset="0"/>
              </a:rPr>
              <a:t>through an </a:t>
            </a:r>
            <a:r>
              <a:rPr lang="en-IN" dirty="0">
                <a:latin typeface="Verdana" pitchFamily="34" charset="0"/>
                <a:ea typeface="Verdana" pitchFamily="34" charset="0"/>
                <a:cs typeface="Verdana" pitchFamily="34" charset="0"/>
              </a:rPr>
              <a:t>android mobile application. </a:t>
            </a:r>
            <a:endParaRPr lang="en-IN" dirty="0" smtClean="0">
              <a:latin typeface="Verdana" pitchFamily="34" charset="0"/>
              <a:ea typeface="Verdana" pitchFamily="34" charset="0"/>
              <a:cs typeface="Verdana" pitchFamily="34" charset="0"/>
            </a:endParaRPr>
          </a:p>
          <a:p>
            <a:pPr marL="285750" indent="-285750" algn="just">
              <a:buFont typeface="Arial" pitchFamily="34" charset="0"/>
              <a:buChar char="•"/>
            </a:pPr>
            <a:r>
              <a:rPr lang="en-IN" dirty="0" smtClean="0">
                <a:latin typeface="Verdana" pitchFamily="34" charset="0"/>
                <a:ea typeface="Verdana" pitchFamily="34" charset="0"/>
                <a:cs typeface="Verdana" pitchFamily="34" charset="0"/>
              </a:rPr>
              <a:t>The commands </a:t>
            </a:r>
            <a:r>
              <a:rPr lang="en-IN" dirty="0">
                <a:latin typeface="Verdana" pitchFamily="34" charset="0"/>
                <a:ea typeface="Verdana" pitchFamily="34" charset="0"/>
                <a:cs typeface="Verdana" pitchFamily="34" charset="0"/>
              </a:rPr>
              <a:t>are already available in </a:t>
            </a:r>
            <a:r>
              <a:rPr lang="en-IN" dirty="0" smtClean="0">
                <a:latin typeface="Verdana" pitchFamily="34" charset="0"/>
                <a:ea typeface="Verdana" pitchFamily="34" charset="0"/>
                <a:cs typeface="Verdana" pitchFamily="34" charset="0"/>
              </a:rPr>
              <a:t>the application </a:t>
            </a:r>
            <a:r>
              <a:rPr lang="en-IN" dirty="0">
                <a:latin typeface="Verdana" pitchFamily="34" charset="0"/>
                <a:ea typeface="Verdana" pitchFamily="34" charset="0"/>
                <a:cs typeface="Verdana" pitchFamily="34" charset="0"/>
              </a:rPr>
              <a:t>we have to connect it </a:t>
            </a:r>
            <a:r>
              <a:rPr lang="en-IN" dirty="0" smtClean="0">
                <a:latin typeface="Verdana" pitchFamily="34" charset="0"/>
                <a:ea typeface="Verdana" pitchFamily="34" charset="0"/>
                <a:cs typeface="Verdana" pitchFamily="34" charset="0"/>
              </a:rPr>
              <a:t>through the </a:t>
            </a:r>
            <a:r>
              <a:rPr lang="en-IN" dirty="0">
                <a:latin typeface="Verdana" pitchFamily="34" charset="0"/>
                <a:ea typeface="Verdana" pitchFamily="34" charset="0"/>
                <a:cs typeface="Verdana" pitchFamily="34" charset="0"/>
              </a:rPr>
              <a:t>esp32 module. </a:t>
            </a:r>
            <a:endParaRPr lang="en-IN" dirty="0" smtClean="0">
              <a:latin typeface="Verdana" pitchFamily="34" charset="0"/>
              <a:ea typeface="Verdana" pitchFamily="34" charset="0"/>
              <a:cs typeface="Verdana" pitchFamily="34" charset="0"/>
            </a:endParaRPr>
          </a:p>
          <a:p>
            <a:pPr marL="285750" indent="-285750" algn="just">
              <a:buFont typeface="Arial" pitchFamily="34" charset="0"/>
              <a:buChar char="•"/>
            </a:pPr>
            <a:r>
              <a:rPr lang="en-IN" dirty="0" smtClean="0">
                <a:latin typeface="Verdana" pitchFamily="34" charset="0"/>
                <a:ea typeface="Verdana" pitchFamily="34" charset="0"/>
                <a:cs typeface="Verdana" pitchFamily="34" charset="0"/>
              </a:rPr>
              <a:t>The </a:t>
            </a:r>
            <a:r>
              <a:rPr lang="en-IN" dirty="0">
                <a:latin typeface="Verdana" pitchFamily="34" charset="0"/>
                <a:ea typeface="Verdana" pitchFamily="34" charset="0"/>
                <a:cs typeface="Verdana" pitchFamily="34" charset="0"/>
              </a:rPr>
              <a:t>commands </a:t>
            </a:r>
            <a:r>
              <a:rPr lang="en-IN" dirty="0" smtClean="0">
                <a:latin typeface="Verdana" pitchFamily="34" charset="0"/>
                <a:ea typeface="Verdana" pitchFamily="34" charset="0"/>
                <a:cs typeface="Verdana" pitchFamily="34" charset="0"/>
              </a:rPr>
              <a:t>for controlling </a:t>
            </a:r>
            <a:r>
              <a:rPr lang="en-IN" dirty="0">
                <a:latin typeface="Verdana" pitchFamily="34" charset="0"/>
                <a:ea typeface="Verdana" pitchFamily="34" charset="0"/>
                <a:cs typeface="Verdana" pitchFamily="34" charset="0"/>
              </a:rPr>
              <a:t>the motor </a:t>
            </a:r>
            <a:r>
              <a:rPr lang="en-IN" dirty="0" smtClean="0">
                <a:latin typeface="Verdana" pitchFamily="34" charset="0"/>
                <a:ea typeface="Verdana" pitchFamily="34" charset="0"/>
                <a:cs typeface="Verdana" pitchFamily="34" charset="0"/>
              </a:rPr>
              <a:t>in order </a:t>
            </a:r>
            <a:r>
              <a:rPr lang="en-IN" dirty="0">
                <a:latin typeface="Verdana" pitchFamily="34" charset="0"/>
                <a:ea typeface="Verdana" pitchFamily="34" charset="0"/>
                <a:cs typeface="Verdana" pitchFamily="34" charset="0"/>
              </a:rPr>
              <a:t>to </a:t>
            </a:r>
            <a:r>
              <a:rPr lang="en-IN" dirty="0" smtClean="0">
                <a:latin typeface="Verdana" pitchFamily="34" charset="0"/>
                <a:ea typeface="Verdana" pitchFamily="34" charset="0"/>
                <a:cs typeface="Verdana" pitchFamily="34" charset="0"/>
              </a:rPr>
              <a:t>move forward</a:t>
            </a:r>
            <a:r>
              <a:rPr lang="en-IN" dirty="0">
                <a:latin typeface="Verdana" pitchFamily="34" charset="0"/>
                <a:ea typeface="Verdana" pitchFamily="34" charset="0"/>
                <a:cs typeface="Verdana" pitchFamily="34" charset="0"/>
              </a:rPr>
              <a:t>, backward, left and right. </a:t>
            </a:r>
            <a:r>
              <a:rPr lang="en-IN" dirty="0" smtClean="0">
                <a:latin typeface="Verdana" pitchFamily="34" charset="0"/>
                <a:ea typeface="Verdana" pitchFamily="34" charset="0"/>
                <a:cs typeface="Verdana" pitchFamily="34" charset="0"/>
              </a:rPr>
              <a:t>The robot </a:t>
            </a:r>
            <a:r>
              <a:rPr lang="en-IN" dirty="0">
                <a:latin typeface="Verdana" pitchFamily="34" charset="0"/>
                <a:ea typeface="Verdana" pitchFamily="34" charset="0"/>
                <a:cs typeface="Verdana" pitchFamily="34" charset="0"/>
              </a:rPr>
              <a:t>also stops as soon as an obstacle </a:t>
            </a:r>
            <a:r>
              <a:rPr lang="en-IN" dirty="0" smtClean="0">
                <a:latin typeface="Verdana" pitchFamily="34" charset="0"/>
                <a:ea typeface="Verdana" pitchFamily="34" charset="0"/>
                <a:cs typeface="Verdana" pitchFamily="34" charset="0"/>
              </a:rPr>
              <a:t>is detected </a:t>
            </a:r>
            <a:r>
              <a:rPr lang="en-IN" dirty="0">
                <a:latin typeface="Verdana" pitchFamily="34" charset="0"/>
                <a:ea typeface="Verdana" pitchFamily="34" charset="0"/>
                <a:cs typeface="Verdana" pitchFamily="34" charset="0"/>
              </a:rPr>
              <a:t>and the </a:t>
            </a:r>
            <a:r>
              <a:rPr lang="en-IN" dirty="0" smtClean="0">
                <a:latin typeface="Verdana" pitchFamily="34" charset="0"/>
                <a:ea typeface="Verdana" pitchFamily="34" charset="0"/>
                <a:cs typeface="Verdana" pitchFamily="34" charset="0"/>
              </a:rPr>
              <a:t>error message </a:t>
            </a:r>
            <a:r>
              <a:rPr lang="en-IN" dirty="0">
                <a:latin typeface="Verdana" pitchFamily="34" charset="0"/>
                <a:ea typeface="Verdana" pitchFamily="34" charset="0"/>
                <a:cs typeface="Verdana" pitchFamily="34" charset="0"/>
              </a:rPr>
              <a:t>is shown </a:t>
            </a:r>
            <a:r>
              <a:rPr lang="en-IN" dirty="0" smtClean="0">
                <a:latin typeface="Verdana" pitchFamily="34" charset="0"/>
                <a:ea typeface="Verdana" pitchFamily="34" charset="0"/>
                <a:cs typeface="Verdana" pitchFamily="34" charset="0"/>
              </a:rPr>
              <a:t>in the </a:t>
            </a:r>
            <a:r>
              <a:rPr lang="en-IN" dirty="0">
                <a:latin typeface="Verdana" pitchFamily="34" charset="0"/>
                <a:ea typeface="Verdana" pitchFamily="34" charset="0"/>
                <a:cs typeface="Verdana" pitchFamily="34" charset="0"/>
              </a:rPr>
              <a:t>android application</a:t>
            </a:r>
            <a:r>
              <a:rPr lang="en-IN" dirty="0" smtClean="0">
                <a:latin typeface="Verdana" pitchFamily="34" charset="0"/>
                <a:ea typeface="Verdana" pitchFamily="34" charset="0"/>
                <a:cs typeface="Verdana" pitchFamily="34" charset="0"/>
              </a:rPr>
              <a:t>.</a:t>
            </a:r>
          </a:p>
          <a:p>
            <a:pPr marL="285750" indent="-285750" algn="just">
              <a:buFont typeface="Arial" pitchFamily="34" charset="0"/>
              <a:buChar char="•"/>
            </a:pPr>
            <a:r>
              <a:rPr lang="en-IN" dirty="0" smtClean="0">
                <a:latin typeface="Verdana" pitchFamily="34" charset="0"/>
                <a:ea typeface="Verdana" pitchFamily="34" charset="0"/>
                <a:cs typeface="Verdana" pitchFamily="34" charset="0"/>
              </a:rPr>
              <a:t>The </a:t>
            </a:r>
            <a:r>
              <a:rPr lang="en-IN" dirty="0">
                <a:latin typeface="Verdana" pitchFamily="34" charset="0"/>
                <a:ea typeface="Verdana" pitchFamily="34" charset="0"/>
                <a:cs typeface="Verdana" pitchFamily="34" charset="0"/>
              </a:rPr>
              <a:t>controls </a:t>
            </a:r>
            <a:r>
              <a:rPr lang="en-IN" dirty="0" smtClean="0">
                <a:latin typeface="Verdana" pitchFamily="34" charset="0"/>
                <a:ea typeface="Verdana" pitchFamily="34" charset="0"/>
                <a:cs typeface="Verdana" pitchFamily="34" charset="0"/>
              </a:rPr>
              <a:t>for seeding</a:t>
            </a:r>
            <a:r>
              <a:rPr lang="en-IN" dirty="0">
                <a:latin typeface="Verdana" pitchFamily="34" charset="0"/>
                <a:ea typeface="Verdana" pitchFamily="34" charset="0"/>
                <a:cs typeface="Verdana" pitchFamily="34" charset="0"/>
              </a:rPr>
              <a:t>, ploughing and watering are </a:t>
            </a:r>
            <a:r>
              <a:rPr lang="en-IN" dirty="0" smtClean="0">
                <a:latin typeface="Verdana" pitchFamily="34" charset="0"/>
                <a:ea typeface="Verdana" pitchFamily="34" charset="0"/>
                <a:cs typeface="Verdana" pitchFamily="34" charset="0"/>
              </a:rPr>
              <a:t>also available </a:t>
            </a:r>
            <a:r>
              <a:rPr lang="en-IN" dirty="0">
                <a:latin typeface="Verdana" pitchFamily="34" charset="0"/>
                <a:ea typeface="Verdana" pitchFamily="34" charset="0"/>
                <a:cs typeface="Verdana" pitchFamily="34" charset="0"/>
              </a:rPr>
              <a:t>in the application. The </a:t>
            </a:r>
            <a:r>
              <a:rPr lang="en-IN" dirty="0" smtClean="0">
                <a:latin typeface="Verdana" pitchFamily="34" charset="0"/>
                <a:ea typeface="Verdana" pitchFamily="34" charset="0"/>
                <a:cs typeface="Verdana" pitchFamily="34" charset="0"/>
              </a:rPr>
              <a:t>soil sensor </a:t>
            </a:r>
            <a:r>
              <a:rPr lang="en-IN" dirty="0">
                <a:latin typeface="Verdana" pitchFamily="34" charset="0"/>
                <a:ea typeface="Verdana" pitchFamily="34" charset="0"/>
                <a:cs typeface="Verdana" pitchFamily="34" charset="0"/>
              </a:rPr>
              <a:t>checks for the moisture in the </a:t>
            </a:r>
            <a:r>
              <a:rPr lang="en-IN" dirty="0" smtClean="0">
                <a:latin typeface="Verdana" pitchFamily="34" charset="0"/>
                <a:ea typeface="Verdana" pitchFamily="34" charset="0"/>
                <a:cs typeface="Verdana" pitchFamily="34" charset="0"/>
              </a:rPr>
              <a:t>soil, if </a:t>
            </a:r>
            <a:r>
              <a:rPr lang="en-IN" dirty="0">
                <a:latin typeface="Verdana" pitchFamily="34" charset="0"/>
                <a:ea typeface="Verdana" pitchFamily="34" charset="0"/>
                <a:cs typeface="Verdana" pitchFamily="34" charset="0"/>
              </a:rPr>
              <a:t>the soil is dry the water is sprayed </a:t>
            </a:r>
            <a:r>
              <a:rPr lang="en-IN" dirty="0" smtClean="0">
                <a:latin typeface="Verdana" pitchFamily="34" charset="0"/>
                <a:ea typeface="Verdana" pitchFamily="34" charset="0"/>
                <a:cs typeface="Verdana" pitchFamily="34" charset="0"/>
              </a:rPr>
              <a:t>which is </a:t>
            </a:r>
            <a:r>
              <a:rPr lang="en-IN" dirty="0">
                <a:latin typeface="Verdana" pitchFamily="34" charset="0"/>
                <a:ea typeface="Verdana" pitchFamily="34" charset="0"/>
                <a:cs typeface="Verdana" pitchFamily="34" charset="0"/>
              </a:rPr>
              <a:t>also indicated through an LED. </a:t>
            </a:r>
            <a:endParaRPr lang="en-IN" dirty="0" smtClean="0">
              <a:latin typeface="Verdana" pitchFamily="34" charset="0"/>
              <a:ea typeface="Verdana" pitchFamily="34" charset="0"/>
              <a:cs typeface="Verdana" pitchFamily="34" charset="0"/>
            </a:endParaRPr>
          </a:p>
          <a:p>
            <a:pPr marL="285750" indent="-285750" algn="just">
              <a:buFont typeface="Arial" pitchFamily="34" charset="0"/>
              <a:buChar char="•"/>
            </a:pPr>
            <a:r>
              <a:rPr lang="en-IN" dirty="0" smtClean="0">
                <a:latin typeface="Verdana" pitchFamily="34" charset="0"/>
                <a:ea typeface="Verdana" pitchFamily="34" charset="0"/>
                <a:cs typeface="Verdana" pitchFamily="34" charset="0"/>
              </a:rPr>
              <a:t>The solar </a:t>
            </a:r>
            <a:r>
              <a:rPr lang="en-IN" dirty="0">
                <a:latin typeface="Verdana" pitchFamily="34" charset="0"/>
                <a:ea typeface="Verdana" pitchFamily="34" charset="0"/>
                <a:cs typeface="Verdana" pitchFamily="34" charset="0"/>
              </a:rPr>
              <a:t>panel is used as a power backup </a:t>
            </a:r>
            <a:r>
              <a:rPr lang="en-IN" dirty="0" smtClean="0">
                <a:latin typeface="Verdana" pitchFamily="34" charset="0"/>
                <a:ea typeface="Verdana" pitchFamily="34" charset="0"/>
                <a:cs typeface="Verdana" pitchFamily="34" charset="0"/>
              </a:rPr>
              <a:t>for the </a:t>
            </a:r>
            <a:r>
              <a:rPr lang="en-IN" dirty="0">
                <a:latin typeface="Verdana" pitchFamily="34" charset="0"/>
                <a:ea typeface="Verdana" pitchFamily="34" charset="0"/>
                <a:cs typeface="Verdana" pitchFamily="34" charset="0"/>
              </a:rPr>
              <a:t>robot.</a:t>
            </a:r>
          </a:p>
        </p:txBody>
      </p:sp>
    </p:spTree>
    <p:extLst>
      <p:ext uri="{BB962C8B-B14F-4D97-AF65-F5344CB8AC3E}">
        <p14:creationId xmlns:p14="http://schemas.microsoft.com/office/powerpoint/2010/main" xmlns="" val="3374495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696" y="1022680"/>
            <a:ext cx="6439104" cy="444352"/>
          </a:xfrm>
          <a:prstGeom prst="rect">
            <a:avLst/>
          </a:prstGeom>
        </p:spPr>
        <p:txBody>
          <a:bodyPr vert="horz" wrap="square" lIns="0" tIns="13335" rIns="0" bIns="0" rtlCol="0">
            <a:spAutoFit/>
          </a:bodyPr>
          <a:lstStyle/>
          <a:p>
            <a:pPr marL="12700">
              <a:lnSpc>
                <a:spcPct val="100000"/>
              </a:lnSpc>
              <a:spcBef>
                <a:spcPts val="105"/>
              </a:spcBef>
            </a:pPr>
            <a:r>
              <a:rPr sz="2800" spc="-45" dirty="0">
                <a:latin typeface="Verdana" pitchFamily="34" charset="0"/>
                <a:ea typeface="Verdana" pitchFamily="34" charset="0"/>
                <a:cs typeface="Verdana" pitchFamily="34" charset="0"/>
              </a:rPr>
              <a:t>HARDWARE </a:t>
            </a:r>
            <a:r>
              <a:rPr lang="en-IN" sz="2800" spc="-45" dirty="0" smtClean="0">
                <a:latin typeface="Verdana" pitchFamily="34" charset="0"/>
                <a:ea typeface="Verdana" pitchFamily="34" charset="0"/>
                <a:cs typeface="Verdana" pitchFamily="34" charset="0"/>
              </a:rPr>
              <a:t> </a:t>
            </a:r>
            <a:r>
              <a:rPr sz="2800" dirty="0" smtClean="0">
                <a:latin typeface="Verdana" pitchFamily="34" charset="0"/>
                <a:ea typeface="Verdana" pitchFamily="34" charset="0"/>
                <a:cs typeface="Verdana" pitchFamily="34" charset="0"/>
              </a:rPr>
              <a:t>REQUIREMENTS</a:t>
            </a:r>
            <a:r>
              <a:rPr sz="2800" dirty="0">
                <a:latin typeface="Verdana" pitchFamily="34" charset="0"/>
                <a:ea typeface="Verdana" pitchFamily="34" charset="0"/>
                <a:cs typeface="Verdana" pitchFamily="34" charset="0"/>
              </a:rPr>
              <a:t>:</a:t>
            </a:r>
          </a:p>
        </p:txBody>
      </p:sp>
      <p:sp>
        <p:nvSpPr>
          <p:cNvPr id="3" name="object 3"/>
          <p:cNvSpPr txBox="1"/>
          <p:nvPr/>
        </p:nvSpPr>
        <p:spPr>
          <a:xfrm>
            <a:off x="1220216" y="2205785"/>
            <a:ext cx="3961384" cy="3502241"/>
          </a:xfrm>
          <a:prstGeom prst="rect">
            <a:avLst/>
          </a:prstGeom>
        </p:spPr>
        <p:txBody>
          <a:bodyPr vert="horz" wrap="square" lIns="0" tIns="87630" rIns="0" bIns="0" rtlCol="0">
            <a:spAutoFit/>
          </a:bodyPr>
          <a:lstStyle/>
          <a:p>
            <a:pPr marL="342900" lvl="0" indent="-342900">
              <a:buFont typeface="Arial" pitchFamily="34" charset="0"/>
              <a:buChar char="•"/>
            </a:pPr>
            <a:r>
              <a:rPr lang="en-US" sz="2400" dirty="0">
                <a:latin typeface="Verdana" pitchFamily="34" charset="0"/>
                <a:ea typeface="Verdana" pitchFamily="34" charset="0"/>
                <a:cs typeface="Verdana" pitchFamily="34" charset="0"/>
              </a:rPr>
              <a:t>Rechargeable battery.</a:t>
            </a:r>
          </a:p>
          <a:p>
            <a:pPr marL="342900" lvl="0" indent="-342900">
              <a:buFont typeface="Arial" pitchFamily="34" charset="0"/>
              <a:buChar char="•"/>
            </a:pPr>
            <a:r>
              <a:rPr lang="en-US" sz="2400" dirty="0">
                <a:latin typeface="Verdana" pitchFamily="34" charset="0"/>
                <a:ea typeface="Verdana" pitchFamily="34" charset="0"/>
                <a:cs typeface="Verdana" pitchFamily="34" charset="0"/>
              </a:rPr>
              <a:t>Solar panel.</a:t>
            </a:r>
          </a:p>
          <a:p>
            <a:pPr marL="342900" lvl="0" indent="-342900">
              <a:buFont typeface="Arial" pitchFamily="34" charset="0"/>
              <a:buChar char="•"/>
            </a:pPr>
            <a:r>
              <a:rPr lang="en-US" sz="2400" dirty="0">
                <a:latin typeface="Verdana" pitchFamily="34" charset="0"/>
                <a:ea typeface="Verdana" pitchFamily="34" charset="0"/>
                <a:cs typeface="Verdana" pitchFamily="34" charset="0"/>
              </a:rPr>
              <a:t>Microcontroller </a:t>
            </a:r>
            <a:r>
              <a:rPr lang="en-US" sz="2400" dirty="0" smtClean="0">
                <a:latin typeface="Verdana" pitchFamily="34" charset="0"/>
                <a:ea typeface="Verdana" pitchFamily="34" charset="0"/>
                <a:cs typeface="Verdana" pitchFamily="34" charset="0"/>
              </a:rPr>
              <a:t>(ESP32)</a:t>
            </a:r>
          </a:p>
          <a:p>
            <a:pPr marL="342900" lvl="0" indent="-342900">
              <a:buFont typeface="Arial" pitchFamily="34" charset="0"/>
              <a:buChar char="•"/>
            </a:pPr>
            <a:r>
              <a:rPr lang="en-US" sz="2400" dirty="0" smtClean="0">
                <a:latin typeface="Verdana" pitchFamily="34" charset="0"/>
                <a:ea typeface="Verdana" pitchFamily="34" charset="0"/>
                <a:cs typeface="Verdana" pitchFamily="34" charset="0"/>
              </a:rPr>
              <a:t>Soil </a:t>
            </a:r>
            <a:r>
              <a:rPr lang="en-US" sz="2400" dirty="0">
                <a:latin typeface="Verdana" pitchFamily="34" charset="0"/>
                <a:ea typeface="Verdana" pitchFamily="34" charset="0"/>
                <a:cs typeface="Verdana" pitchFamily="34" charset="0"/>
              </a:rPr>
              <a:t>sensor.</a:t>
            </a:r>
          </a:p>
          <a:p>
            <a:pPr marL="342900" lvl="0" indent="-342900">
              <a:buFont typeface="Arial" pitchFamily="34" charset="0"/>
              <a:buChar char="•"/>
            </a:pPr>
            <a:r>
              <a:rPr lang="en-US" sz="2400" dirty="0">
                <a:latin typeface="Verdana" pitchFamily="34" charset="0"/>
                <a:ea typeface="Verdana" pitchFamily="34" charset="0"/>
                <a:cs typeface="Verdana" pitchFamily="34" charset="0"/>
              </a:rPr>
              <a:t>L293D motor drivers.</a:t>
            </a:r>
          </a:p>
          <a:p>
            <a:pPr marL="342900" lvl="0" indent="-342900">
              <a:buFont typeface="Arial" pitchFamily="34" charset="0"/>
              <a:buChar char="•"/>
            </a:pPr>
            <a:r>
              <a:rPr lang="en-US" sz="2400" dirty="0">
                <a:latin typeface="Verdana" pitchFamily="34" charset="0"/>
                <a:ea typeface="Verdana" pitchFamily="34" charset="0"/>
                <a:cs typeface="Verdana" pitchFamily="34" charset="0"/>
              </a:rPr>
              <a:t>DC motors.</a:t>
            </a:r>
          </a:p>
          <a:p>
            <a:pPr marL="342900" indent="-342900">
              <a:buFont typeface="Arial" pitchFamily="34" charset="0"/>
              <a:buChar char="•"/>
            </a:pPr>
            <a:endParaRPr lang="en-US" sz="2400" dirty="0">
              <a:latin typeface="Verdana" pitchFamily="34" charset="0"/>
              <a:ea typeface="Verdana" pitchFamily="34" charset="0"/>
              <a:cs typeface="Verdana" pitchFamily="34" charset="0"/>
            </a:endParaRPr>
          </a:p>
          <a:p>
            <a:pPr marL="241300" indent="-228600">
              <a:lnSpc>
                <a:spcPct val="100000"/>
              </a:lnSpc>
              <a:spcBef>
                <a:spcPts val="690"/>
              </a:spcBef>
              <a:buSzPct val="123684"/>
              <a:buChar char="•"/>
              <a:tabLst>
                <a:tab pos="241300" algn="l"/>
              </a:tabLst>
            </a:pPr>
            <a:endParaRPr sz="2400" dirty="0">
              <a:latin typeface="Verdana" pitchFamily="34" charset="0"/>
              <a:ea typeface="Verdana" pitchFamily="34" charset="0"/>
              <a:cs typeface="Verdan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636" y="1043381"/>
            <a:ext cx="6620764" cy="444352"/>
          </a:xfrm>
          <a:prstGeom prst="rect">
            <a:avLst/>
          </a:prstGeom>
        </p:spPr>
        <p:txBody>
          <a:bodyPr vert="horz" wrap="square" lIns="0" tIns="13335" rIns="0" bIns="0" rtlCol="0">
            <a:spAutoFit/>
          </a:bodyPr>
          <a:lstStyle/>
          <a:p>
            <a:pPr marL="12700">
              <a:lnSpc>
                <a:spcPct val="100000"/>
              </a:lnSpc>
              <a:spcBef>
                <a:spcPts val="105"/>
              </a:spcBef>
            </a:pPr>
            <a:r>
              <a:rPr sz="2800" spc="-45" dirty="0">
                <a:latin typeface="Verdana" pitchFamily="34" charset="0"/>
                <a:ea typeface="Verdana" pitchFamily="34" charset="0"/>
                <a:cs typeface="Verdana" pitchFamily="34" charset="0"/>
              </a:rPr>
              <a:t>SOFTWARE</a:t>
            </a:r>
            <a:r>
              <a:rPr sz="2800" spc="-60" dirty="0">
                <a:latin typeface="Verdana" pitchFamily="34" charset="0"/>
                <a:ea typeface="Verdana" pitchFamily="34" charset="0"/>
                <a:cs typeface="Verdana" pitchFamily="34" charset="0"/>
              </a:rPr>
              <a:t> </a:t>
            </a:r>
            <a:r>
              <a:rPr lang="en-IN" sz="2800" spc="-60" dirty="0" smtClean="0">
                <a:latin typeface="Verdana" pitchFamily="34" charset="0"/>
                <a:ea typeface="Verdana" pitchFamily="34" charset="0"/>
                <a:cs typeface="Verdana" pitchFamily="34" charset="0"/>
              </a:rPr>
              <a:t> </a:t>
            </a:r>
            <a:r>
              <a:rPr sz="2800" dirty="0" smtClean="0">
                <a:latin typeface="Verdana" pitchFamily="34" charset="0"/>
                <a:ea typeface="Verdana" pitchFamily="34" charset="0"/>
                <a:cs typeface="Verdana" pitchFamily="34" charset="0"/>
              </a:rPr>
              <a:t>REQUIREMENTS</a:t>
            </a:r>
            <a:r>
              <a:rPr sz="2800" dirty="0">
                <a:latin typeface="Verdana" pitchFamily="34" charset="0"/>
                <a:ea typeface="Verdana" pitchFamily="34" charset="0"/>
                <a:cs typeface="Verdana" pitchFamily="34" charset="0"/>
              </a:rPr>
              <a:t>:</a:t>
            </a:r>
          </a:p>
        </p:txBody>
      </p:sp>
      <p:sp>
        <p:nvSpPr>
          <p:cNvPr id="3" name="object 3"/>
          <p:cNvSpPr txBox="1"/>
          <p:nvPr/>
        </p:nvSpPr>
        <p:spPr>
          <a:xfrm>
            <a:off x="1220216" y="2302891"/>
            <a:ext cx="2056384" cy="764953"/>
          </a:xfrm>
          <a:prstGeom prst="rect">
            <a:avLst/>
          </a:prstGeom>
        </p:spPr>
        <p:txBody>
          <a:bodyPr vert="horz" wrap="square" lIns="0" tIns="13335" rIns="0" bIns="0" rtlCol="0">
            <a:spAutoFit/>
          </a:bodyPr>
          <a:lstStyle/>
          <a:p>
            <a:pPr marL="241300" indent="-228600" algn="just">
              <a:lnSpc>
                <a:spcPct val="100000"/>
              </a:lnSpc>
              <a:spcBef>
                <a:spcPts val="105"/>
              </a:spcBef>
              <a:buSzPct val="125000"/>
              <a:buChar char="•"/>
              <a:tabLst>
                <a:tab pos="241300" algn="l"/>
              </a:tabLst>
            </a:pPr>
            <a:r>
              <a:rPr sz="2400" spc="-135" dirty="0">
                <a:solidFill>
                  <a:srgbClr val="171717"/>
                </a:solidFill>
                <a:latin typeface="Verdana" pitchFamily="34" charset="0"/>
                <a:ea typeface="Verdana" pitchFamily="34" charset="0"/>
                <a:cs typeface="Verdana" pitchFamily="34" charset="0"/>
              </a:rPr>
              <a:t>Embedded</a:t>
            </a:r>
            <a:r>
              <a:rPr sz="2400" spc="-85" dirty="0">
                <a:solidFill>
                  <a:srgbClr val="171717"/>
                </a:solidFill>
                <a:latin typeface="Verdana" pitchFamily="34" charset="0"/>
                <a:ea typeface="Verdana" pitchFamily="34" charset="0"/>
                <a:cs typeface="Verdana" pitchFamily="34" charset="0"/>
              </a:rPr>
              <a:t> </a:t>
            </a:r>
            <a:r>
              <a:rPr sz="2400" spc="-235" dirty="0" smtClean="0">
                <a:solidFill>
                  <a:srgbClr val="171717"/>
                </a:solidFill>
                <a:latin typeface="Verdana" pitchFamily="34" charset="0"/>
                <a:ea typeface="Verdana" pitchFamily="34" charset="0"/>
                <a:cs typeface="Verdana" pitchFamily="34" charset="0"/>
              </a:rPr>
              <a:t>C</a:t>
            </a:r>
            <a:endParaRPr lang="en-IN" sz="2400" spc="-235" dirty="0" smtClean="0">
              <a:solidFill>
                <a:srgbClr val="171717"/>
              </a:solidFill>
              <a:latin typeface="Verdana" pitchFamily="34" charset="0"/>
              <a:ea typeface="Verdana" pitchFamily="34" charset="0"/>
              <a:cs typeface="Verdana" pitchFamily="34" charset="0"/>
            </a:endParaRPr>
          </a:p>
          <a:p>
            <a:pPr marL="241300" indent="-228600">
              <a:lnSpc>
                <a:spcPct val="100000"/>
              </a:lnSpc>
              <a:spcBef>
                <a:spcPts val="105"/>
              </a:spcBef>
              <a:buSzPct val="125000"/>
              <a:buChar char="•"/>
              <a:tabLst>
                <a:tab pos="241300" algn="l"/>
              </a:tabLst>
            </a:pPr>
            <a:r>
              <a:rPr lang="en-IN" sz="2400" spc="-235" dirty="0" smtClean="0">
                <a:solidFill>
                  <a:srgbClr val="171717"/>
                </a:solidFill>
                <a:latin typeface="Verdana" pitchFamily="34" charset="0"/>
                <a:ea typeface="Verdana" pitchFamily="34" charset="0"/>
                <a:cs typeface="Verdana" pitchFamily="34" charset="0"/>
              </a:rPr>
              <a:t>Arduino IDE </a:t>
            </a:r>
            <a:endParaRPr sz="2400" dirty="0">
              <a:latin typeface="Verdana" pitchFamily="34" charset="0"/>
              <a:ea typeface="Verdana" pitchFamily="34" charset="0"/>
              <a:cs typeface="Verdan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216" y="1017778"/>
            <a:ext cx="2912110" cy="443711"/>
          </a:xfrm>
          <a:prstGeom prst="rect">
            <a:avLst/>
          </a:prstGeom>
        </p:spPr>
        <p:txBody>
          <a:bodyPr vert="horz" wrap="square" lIns="0" tIns="12700" rIns="0" bIns="0" rtlCol="0">
            <a:spAutoFit/>
          </a:bodyPr>
          <a:lstStyle/>
          <a:p>
            <a:pPr marL="12700">
              <a:lnSpc>
                <a:spcPct val="100000"/>
              </a:lnSpc>
              <a:spcBef>
                <a:spcPts val="100"/>
              </a:spcBef>
            </a:pPr>
            <a:r>
              <a:rPr sz="2800" spc="-95" dirty="0">
                <a:latin typeface="Verdana" pitchFamily="34" charset="0"/>
                <a:ea typeface="Verdana" pitchFamily="34" charset="0"/>
                <a:cs typeface="Verdana" pitchFamily="34" charset="0"/>
              </a:rPr>
              <a:t>ADVANTAGES:</a:t>
            </a:r>
            <a:endParaRPr sz="2800" dirty="0">
              <a:latin typeface="Verdana" pitchFamily="34" charset="0"/>
              <a:ea typeface="Verdana" pitchFamily="34" charset="0"/>
              <a:cs typeface="Verdana" pitchFamily="34" charset="0"/>
            </a:endParaRPr>
          </a:p>
        </p:txBody>
      </p:sp>
      <p:sp>
        <p:nvSpPr>
          <p:cNvPr id="3" name="object 3"/>
          <p:cNvSpPr txBox="1"/>
          <p:nvPr/>
        </p:nvSpPr>
        <p:spPr>
          <a:xfrm>
            <a:off x="1220216" y="2234435"/>
            <a:ext cx="9107805" cy="2416944"/>
          </a:xfrm>
          <a:prstGeom prst="rect">
            <a:avLst/>
          </a:prstGeom>
        </p:spPr>
        <p:txBody>
          <a:bodyPr vert="horz" wrap="square" lIns="0" tIns="12065" rIns="0" bIns="0" rtlCol="0">
            <a:spAutoFit/>
          </a:bodyPr>
          <a:lstStyle/>
          <a:p>
            <a:pPr marL="241300" marR="5080" indent="-228600" algn="just">
              <a:lnSpc>
                <a:spcPct val="120100"/>
              </a:lnSpc>
              <a:spcBef>
                <a:spcPts val="95"/>
              </a:spcBef>
              <a:buSzPct val="125000"/>
              <a:buChar char="•"/>
              <a:tabLst>
                <a:tab pos="241300" algn="l"/>
              </a:tabLst>
            </a:pPr>
            <a:r>
              <a:rPr lang="en-IN" sz="2400" spc="-280" dirty="0" smtClean="0">
                <a:solidFill>
                  <a:srgbClr val="171717"/>
                </a:solidFill>
                <a:latin typeface="Verdana" pitchFamily="34" charset="0"/>
                <a:ea typeface="Verdana" pitchFamily="34" charset="0"/>
                <a:cs typeface="Verdana" pitchFamily="34" charset="0"/>
              </a:rPr>
              <a:t>  </a:t>
            </a:r>
            <a:r>
              <a:rPr sz="2400" spc="-280" dirty="0" smtClean="0">
                <a:solidFill>
                  <a:srgbClr val="171717"/>
                </a:solidFill>
                <a:latin typeface="Verdana" pitchFamily="34" charset="0"/>
                <a:ea typeface="Verdana" pitchFamily="34" charset="0"/>
                <a:cs typeface="Verdana" pitchFamily="34" charset="0"/>
              </a:rPr>
              <a:t>This </a:t>
            </a:r>
            <a:r>
              <a:rPr lang="en-IN" sz="2400" spc="-280" dirty="0" smtClean="0">
                <a:solidFill>
                  <a:srgbClr val="171717"/>
                </a:solidFill>
                <a:latin typeface="Verdana" pitchFamily="34" charset="0"/>
                <a:ea typeface="Verdana" pitchFamily="34" charset="0"/>
                <a:cs typeface="Verdana" pitchFamily="34" charset="0"/>
              </a:rPr>
              <a:t> </a:t>
            </a:r>
            <a:r>
              <a:rPr sz="2400" spc="-185" dirty="0" smtClean="0">
                <a:solidFill>
                  <a:srgbClr val="171717"/>
                </a:solidFill>
                <a:latin typeface="Verdana" pitchFamily="34" charset="0"/>
                <a:ea typeface="Verdana" pitchFamily="34" charset="0"/>
                <a:cs typeface="Verdana" pitchFamily="34" charset="0"/>
              </a:rPr>
              <a:t>increases </a:t>
            </a:r>
            <a:r>
              <a:rPr sz="2400" spc="-145" dirty="0">
                <a:solidFill>
                  <a:srgbClr val="171717"/>
                </a:solidFill>
                <a:latin typeface="Verdana" pitchFamily="34" charset="0"/>
                <a:ea typeface="Verdana" pitchFamily="34" charset="0"/>
                <a:cs typeface="Verdana" pitchFamily="34" charset="0"/>
              </a:rPr>
              <a:t>the </a:t>
            </a:r>
            <a:r>
              <a:rPr sz="2400" spc="-85" dirty="0">
                <a:solidFill>
                  <a:srgbClr val="171717"/>
                </a:solidFill>
                <a:latin typeface="Verdana" pitchFamily="34" charset="0"/>
                <a:ea typeface="Verdana" pitchFamily="34" charset="0"/>
                <a:cs typeface="Verdana" pitchFamily="34" charset="0"/>
              </a:rPr>
              <a:t>efficiency </a:t>
            </a:r>
            <a:r>
              <a:rPr sz="2400" spc="-5" dirty="0">
                <a:solidFill>
                  <a:srgbClr val="171717"/>
                </a:solidFill>
                <a:latin typeface="Verdana" pitchFamily="34" charset="0"/>
                <a:ea typeface="Verdana" pitchFamily="34" charset="0"/>
                <a:cs typeface="Verdana" pitchFamily="34" charset="0"/>
              </a:rPr>
              <a:t>of </a:t>
            </a:r>
            <a:r>
              <a:rPr sz="2400" spc="-175" dirty="0">
                <a:solidFill>
                  <a:srgbClr val="171717"/>
                </a:solidFill>
                <a:latin typeface="Verdana" pitchFamily="34" charset="0"/>
                <a:ea typeface="Verdana" pitchFamily="34" charset="0"/>
                <a:cs typeface="Verdana" pitchFamily="34" charset="0"/>
              </a:rPr>
              <a:t>seed </a:t>
            </a:r>
            <a:r>
              <a:rPr sz="2400" spc="-180" dirty="0">
                <a:solidFill>
                  <a:srgbClr val="171717"/>
                </a:solidFill>
                <a:latin typeface="Verdana" pitchFamily="34" charset="0"/>
                <a:ea typeface="Verdana" pitchFamily="34" charset="0"/>
                <a:cs typeface="Verdana" pitchFamily="34" charset="0"/>
              </a:rPr>
              <a:t>sowing, </a:t>
            </a:r>
            <a:r>
              <a:rPr sz="2400" spc="-114" dirty="0">
                <a:solidFill>
                  <a:srgbClr val="171717"/>
                </a:solidFill>
                <a:latin typeface="Verdana" pitchFamily="34" charset="0"/>
                <a:ea typeface="Verdana" pitchFamily="34" charset="0"/>
                <a:cs typeface="Verdana" pitchFamily="34" charset="0"/>
              </a:rPr>
              <a:t>pesticide </a:t>
            </a:r>
            <a:r>
              <a:rPr sz="2400" spc="-105" dirty="0">
                <a:solidFill>
                  <a:srgbClr val="171717"/>
                </a:solidFill>
                <a:latin typeface="Verdana" pitchFamily="34" charset="0"/>
                <a:ea typeface="Verdana" pitchFamily="34" charset="0"/>
                <a:cs typeface="Verdana" pitchFamily="34" charset="0"/>
              </a:rPr>
              <a:t>spraying </a:t>
            </a:r>
            <a:r>
              <a:rPr sz="2400" spc="-110" dirty="0" smtClean="0">
                <a:solidFill>
                  <a:srgbClr val="171717"/>
                </a:solidFill>
                <a:latin typeface="Verdana" pitchFamily="34" charset="0"/>
                <a:ea typeface="Verdana" pitchFamily="34" charset="0"/>
                <a:cs typeface="Verdana" pitchFamily="34" charset="0"/>
              </a:rPr>
              <a:t>and</a:t>
            </a:r>
            <a:r>
              <a:rPr lang="en-IN" sz="2400" spc="-110" dirty="0" smtClean="0">
                <a:solidFill>
                  <a:srgbClr val="171717"/>
                </a:solidFill>
                <a:latin typeface="Verdana" pitchFamily="34" charset="0"/>
                <a:ea typeface="Verdana" pitchFamily="34" charset="0"/>
                <a:cs typeface="Verdana" pitchFamily="34" charset="0"/>
              </a:rPr>
              <a:t> ploughing</a:t>
            </a:r>
            <a:r>
              <a:rPr sz="2400" spc="-140" dirty="0" smtClean="0">
                <a:solidFill>
                  <a:srgbClr val="171717"/>
                </a:solidFill>
                <a:latin typeface="Verdana" pitchFamily="34" charset="0"/>
                <a:ea typeface="Verdana" pitchFamily="34" charset="0"/>
                <a:cs typeface="Verdana" pitchFamily="34" charset="0"/>
              </a:rPr>
              <a:t>.</a:t>
            </a:r>
            <a:endParaRPr sz="2400" dirty="0">
              <a:latin typeface="Verdana" pitchFamily="34" charset="0"/>
              <a:ea typeface="Verdana" pitchFamily="34" charset="0"/>
              <a:cs typeface="Verdana" pitchFamily="34" charset="0"/>
            </a:endParaRPr>
          </a:p>
          <a:p>
            <a:pPr marL="325120" indent="-312420" algn="just">
              <a:lnSpc>
                <a:spcPct val="100000"/>
              </a:lnSpc>
              <a:spcBef>
                <a:spcPts val="1570"/>
              </a:spcBef>
              <a:buSzPct val="125000"/>
              <a:buChar char="•"/>
              <a:tabLst>
                <a:tab pos="324485" algn="l"/>
                <a:tab pos="325120" algn="l"/>
              </a:tabLst>
            </a:pPr>
            <a:r>
              <a:rPr sz="2400" spc="-150" dirty="0">
                <a:solidFill>
                  <a:srgbClr val="171717"/>
                </a:solidFill>
                <a:latin typeface="Verdana" pitchFamily="34" charset="0"/>
                <a:ea typeface="Verdana" pitchFamily="34" charset="0"/>
                <a:cs typeface="Verdana" pitchFamily="34" charset="0"/>
              </a:rPr>
              <a:t>And </a:t>
            </a:r>
            <a:r>
              <a:rPr lang="en-IN" sz="2400" spc="-150" dirty="0" smtClean="0">
                <a:solidFill>
                  <a:srgbClr val="171717"/>
                </a:solidFill>
                <a:latin typeface="Verdana" pitchFamily="34" charset="0"/>
                <a:ea typeface="Verdana" pitchFamily="34" charset="0"/>
                <a:cs typeface="Verdana" pitchFamily="34" charset="0"/>
              </a:rPr>
              <a:t> </a:t>
            </a:r>
            <a:r>
              <a:rPr sz="2400" spc="-145" dirty="0" smtClean="0">
                <a:solidFill>
                  <a:srgbClr val="171717"/>
                </a:solidFill>
                <a:latin typeface="Verdana" pitchFamily="34" charset="0"/>
                <a:ea typeface="Verdana" pitchFamily="34" charset="0"/>
                <a:cs typeface="Verdana" pitchFamily="34" charset="0"/>
              </a:rPr>
              <a:t>also </a:t>
            </a:r>
            <a:r>
              <a:rPr lang="en-IN" sz="2400" spc="-145" dirty="0" smtClean="0">
                <a:solidFill>
                  <a:srgbClr val="171717"/>
                </a:solidFill>
                <a:latin typeface="Verdana" pitchFamily="34" charset="0"/>
                <a:ea typeface="Verdana" pitchFamily="34" charset="0"/>
                <a:cs typeface="Verdana" pitchFamily="34" charset="0"/>
              </a:rPr>
              <a:t> </a:t>
            </a:r>
            <a:r>
              <a:rPr sz="2400" spc="-180" dirty="0" smtClean="0">
                <a:solidFill>
                  <a:srgbClr val="171717"/>
                </a:solidFill>
                <a:latin typeface="Verdana" pitchFamily="34" charset="0"/>
                <a:ea typeface="Verdana" pitchFamily="34" charset="0"/>
                <a:cs typeface="Verdana" pitchFamily="34" charset="0"/>
              </a:rPr>
              <a:t>reduces</a:t>
            </a:r>
            <a:r>
              <a:rPr lang="en-IN" sz="2400" spc="-180" dirty="0" smtClean="0">
                <a:solidFill>
                  <a:srgbClr val="171717"/>
                </a:solidFill>
                <a:latin typeface="Verdana" pitchFamily="34" charset="0"/>
                <a:ea typeface="Verdana" pitchFamily="34" charset="0"/>
                <a:cs typeface="Verdana" pitchFamily="34" charset="0"/>
              </a:rPr>
              <a:t> </a:t>
            </a:r>
            <a:r>
              <a:rPr sz="2400" spc="-180" dirty="0" smtClean="0">
                <a:solidFill>
                  <a:srgbClr val="171717"/>
                </a:solidFill>
                <a:latin typeface="Verdana" pitchFamily="34" charset="0"/>
                <a:ea typeface="Verdana" pitchFamily="34" charset="0"/>
                <a:cs typeface="Verdana" pitchFamily="34" charset="0"/>
              </a:rPr>
              <a:t> </a:t>
            </a:r>
            <a:r>
              <a:rPr sz="2400" spc="-145" dirty="0">
                <a:solidFill>
                  <a:srgbClr val="171717"/>
                </a:solidFill>
                <a:latin typeface="Verdana" pitchFamily="34" charset="0"/>
                <a:ea typeface="Verdana" pitchFamily="34" charset="0"/>
                <a:cs typeface="Verdana" pitchFamily="34" charset="0"/>
              </a:rPr>
              <a:t>the </a:t>
            </a:r>
            <a:r>
              <a:rPr lang="en-IN" sz="2400" spc="-145" dirty="0" smtClean="0">
                <a:solidFill>
                  <a:srgbClr val="171717"/>
                </a:solidFill>
                <a:latin typeface="Verdana" pitchFamily="34" charset="0"/>
                <a:ea typeface="Verdana" pitchFamily="34" charset="0"/>
                <a:cs typeface="Verdana" pitchFamily="34" charset="0"/>
              </a:rPr>
              <a:t> </a:t>
            </a:r>
            <a:r>
              <a:rPr sz="2400" spc="-110" dirty="0" smtClean="0">
                <a:solidFill>
                  <a:srgbClr val="171717"/>
                </a:solidFill>
                <a:latin typeface="Verdana" pitchFamily="34" charset="0"/>
                <a:ea typeface="Verdana" pitchFamily="34" charset="0"/>
                <a:cs typeface="Verdana" pitchFamily="34" charset="0"/>
              </a:rPr>
              <a:t>problem </a:t>
            </a:r>
            <a:r>
              <a:rPr lang="en-IN" sz="2400" spc="-110" dirty="0" smtClean="0">
                <a:solidFill>
                  <a:srgbClr val="171717"/>
                </a:solidFill>
                <a:latin typeface="Verdana" pitchFamily="34" charset="0"/>
                <a:ea typeface="Verdana" pitchFamily="34" charset="0"/>
                <a:cs typeface="Verdana" pitchFamily="34" charset="0"/>
              </a:rPr>
              <a:t> </a:t>
            </a:r>
            <a:r>
              <a:rPr sz="2400" spc="-155" dirty="0" smtClean="0">
                <a:solidFill>
                  <a:srgbClr val="171717"/>
                </a:solidFill>
                <a:latin typeface="Verdana" pitchFamily="34" charset="0"/>
                <a:ea typeface="Verdana" pitchFamily="34" charset="0"/>
                <a:cs typeface="Verdana" pitchFamily="34" charset="0"/>
              </a:rPr>
              <a:t>encountered </a:t>
            </a:r>
            <a:r>
              <a:rPr lang="en-IN" sz="2400" spc="-155" dirty="0" smtClean="0">
                <a:solidFill>
                  <a:srgbClr val="171717"/>
                </a:solidFill>
                <a:latin typeface="Verdana" pitchFamily="34" charset="0"/>
                <a:ea typeface="Verdana" pitchFamily="34" charset="0"/>
                <a:cs typeface="Verdana" pitchFamily="34" charset="0"/>
              </a:rPr>
              <a:t> </a:t>
            </a:r>
            <a:r>
              <a:rPr sz="2400" spc="-150" dirty="0" smtClean="0">
                <a:solidFill>
                  <a:srgbClr val="171717"/>
                </a:solidFill>
                <a:latin typeface="Verdana" pitchFamily="34" charset="0"/>
                <a:ea typeface="Verdana" pitchFamily="34" charset="0"/>
                <a:cs typeface="Verdana" pitchFamily="34" charset="0"/>
              </a:rPr>
              <a:t>in </a:t>
            </a:r>
            <a:r>
              <a:rPr lang="en-IN" sz="2400" spc="-150" dirty="0" smtClean="0">
                <a:solidFill>
                  <a:srgbClr val="171717"/>
                </a:solidFill>
                <a:latin typeface="Verdana" pitchFamily="34" charset="0"/>
                <a:ea typeface="Verdana" pitchFamily="34" charset="0"/>
                <a:cs typeface="Verdana" pitchFamily="34" charset="0"/>
              </a:rPr>
              <a:t> </a:t>
            </a:r>
            <a:r>
              <a:rPr sz="2400" spc="-170" dirty="0" smtClean="0">
                <a:solidFill>
                  <a:srgbClr val="171717"/>
                </a:solidFill>
                <a:latin typeface="Verdana" pitchFamily="34" charset="0"/>
                <a:ea typeface="Verdana" pitchFamily="34" charset="0"/>
                <a:cs typeface="Verdana" pitchFamily="34" charset="0"/>
              </a:rPr>
              <a:t>manual</a:t>
            </a:r>
            <a:r>
              <a:rPr sz="2400" spc="-10" dirty="0" smtClean="0">
                <a:solidFill>
                  <a:srgbClr val="171717"/>
                </a:solidFill>
                <a:latin typeface="Verdana" pitchFamily="34" charset="0"/>
                <a:ea typeface="Verdana" pitchFamily="34" charset="0"/>
                <a:cs typeface="Verdana" pitchFamily="34" charset="0"/>
              </a:rPr>
              <a:t> </a:t>
            </a:r>
            <a:r>
              <a:rPr sz="2400" spc="-100" dirty="0">
                <a:solidFill>
                  <a:srgbClr val="171717"/>
                </a:solidFill>
                <a:latin typeface="Verdana" pitchFamily="34" charset="0"/>
                <a:ea typeface="Verdana" pitchFamily="34" charset="0"/>
                <a:cs typeface="Verdana" pitchFamily="34" charset="0"/>
              </a:rPr>
              <a:t>planting.</a:t>
            </a:r>
            <a:endParaRPr sz="2400" dirty="0">
              <a:latin typeface="Verdana" pitchFamily="34" charset="0"/>
              <a:ea typeface="Verdana" pitchFamily="34" charset="0"/>
              <a:cs typeface="Verdana" pitchFamily="34" charset="0"/>
            </a:endParaRPr>
          </a:p>
          <a:p>
            <a:pPr marL="241300" indent="-228600" algn="just">
              <a:lnSpc>
                <a:spcPct val="100000"/>
              </a:lnSpc>
              <a:spcBef>
                <a:spcPts val="1590"/>
              </a:spcBef>
              <a:buSzPct val="125000"/>
              <a:buChar char="•"/>
              <a:tabLst>
                <a:tab pos="241300" algn="l"/>
              </a:tabLst>
            </a:pPr>
            <a:r>
              <a:rPr lang="en-IN" sz="2400" spc="-235" dirty="0" smtClean="0">
                <a:solidFill>
                  <a:srgbClr val="171717"/>
                </a:solidFill>
                <a:latin typeface="Verdana" pitchFamily="34" charset="0"/>
                <a:ea typeface="Verdana" pitchFamily="34" charset="0"/>
                <a:cs typeface="Verdana" pitchFamily="34" charset="0"/>
              </a:rPr>
              <a:t>Requires  less  </a:t>
            </a:r>
            <a:r>
              <a:rPr sz="2400" spc="-235" dirty="0" smtClean="0">
                <a:solidFill>
                  <a:srgbClr val="171717"/>
                </a:solidFill>
                <a:latin typeface="Verdana" pitchFamily="34" charset="0"/>
                <a:ea typeface="Verdana" pitchFamily="34" charset="0"/>
                <a:cs typeface="Verdana" pitchFamily="34" charset="0"/>
              </a:rPr>
              <a:t>man</a:t>
            </a:r>
            <a:r>
              <a:rPr sz="2400" spc="-120" dirty="0" smtClean="0">
                <a:solidFill>
                  <a:srgbClr val="171717"/>
                </a:solidFill>
                <a:latin typeface="Verdana" pitchFamily="34" charset="0"/>
                <a:ea typeface="Verdana" pitchFamily="34" charset="0"/>
                <a:cs typeface="Verdana" pitchFamily="34" charset="0"/>
              </a:rPr>
              <a:t> </a:t>
            </a:r>
            <a:r>
              <a:rPr lang="en-IN" sz="2400" spc="-120" dirty="0" smtClean="0">
                <a:solidFill>
                  <a:srgbClr val="171717"/>
                </a:solidFill>
                <a:latin typeface="Verdana" pitchFamily="34" charset="0"/>
                <a:ea typeface="Verdana" pitchFamily="34" charset="0"/>
                <a:cs typeface="Verdana" pitchFamily="34" charset="0"/>
              </a:rPr>
              <a:t> </a:t>
            </a:r>
            <a:r>
              <a:rPr sz="2400" spc="-145" dirty="0" smtClean="0">
                <a:solidFill>
                  <a:srgbClr val="171717"/>
                </a:solidFill>
                <a:latin typeface="Verdana" pitchFamily="34" charset="0"/>
                <a:ea typeface="Verdana" pitchFamily="34" charset="0"/>
                <a:cs typeface="Verdana" pitchFamily="34" charset="0"/>
              </a:rPr>
              <a:t>power</a:t>
            </a:r>
            <a:r>
              <a:rPr sz="2400" spc="-145" dirty="0">
                <a:solidFill>
                  <a:srgbClr val="171717"/>
                </a:solidFill>
                <a:latin typeface="Verdana" pitchFamily="34" charset="0"/>
                <a:ea typeface="Verdana" pitchFamily="34" charset="0"/>
                <a:cs typeface="Verdana" pitchFamily="34" charset="0"/>
              </a:rPr>
              <a:t>.</a:t>
            </a:r>
            <a:endParaRPr sz="2400" dirty="0">
              <a:latin typeface="Verdana" pitchFamily="34" charset="0"/>
              <a:ea typeface="Verdana" pitchFamily="34" charset="0"/>
              <a:cs typeface="Verdana"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523</TotalTime>
  <Words>674</Words>
  <Application>Microsoft Office PowerPoint</Application>
  <PresentationFormat>Custom</PresentationFormat>
  <Paragraphs>88</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SOLAR  POWERED  AUTONOMOUS  MULTIPURPOSE AGRICULTURAL  ROBOT  USING  ESP32  </vt:lpstr>
      <vt:lpstr>INTRODUCTION :</vt:lpstr>
      <vt:lpstr>EXISTING SYSTEM: </vt:lpstr>
      <vt:lpstr>PROPOSED SYSTEM:</vt:lpstr>
      <vt:lpstr>Slide 5</vt:lpstr>
      <vt:lpstr>IMPLEMENTATION:</vt:lpstr>
      <vt:lpstr>HARDWARE  REQUIREMENTS:</vt:lpstr>
      <vt:lpstr>SOFTWARE  REQUIREMENTS:</vt:lpstr>
      <vt:lpstr>ADVANTAGES:</vt:lpstr>
      <vt:lpstr>DISADVANTAGES:</vt:lpstr>
      <vt:lpstr>SWOT ANALYSIS:</vt:lpstr>
      <vt:lpstr>GANTT CHART: </vt:lpstr>
      <vt:lpstr>APPLICATIONS:</vt:lpstr>
      <vt:lpstr>RESULT:</vt:lpstr>
      <vt:lpstr>FUTURE SCOPE: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RECOGNITION USING IMAGE PROCESSING</dc:title>
  <dc:creator>shiva reddy</dc:creator>
  <cp:lastModifiedBy>S. Rahul</cp:lastModifiedBy>
  <cp:revision>35</cp:revision>
  <dcterms:created xsi:type="dcterms:W3CDTF">2021-03-18T13:15:15Z</dcterms:created>
  <dcterms:modified xsi:type="dcterms:W3CDTF">2021-05-29T08:28:04Z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2021-03-18T00:00:00Z</vt:filetime>
  </property>
  <property fmtid="{D5CDD505-2E9C-101B-9397-08002B2CF9AE}" pid="3" name="Creator">
    <vt:lpwstr>Microsoft® PowerPoint® 2010</vt:lpwstr>
  </property>
  <property fmtid="{D5CDD505-2E9C-101B-9397-08002B2CF9AE}" pid="4" name="LastSaved">
    <vt:filetime>2021-03-18T00:00:00Z</vt:filetime>
  </property>
</Properties>
</file>