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4825"/>
            <a:ext cx="23812" cy="2181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37" y="2176526"/>
            <a:ext cx="19050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575" y="4021201"/>
            <a:ext cx="190500" cy="1888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025" y="4825"/>
            <a:ext cx="369887" cy="18112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37" y="1801876"/>
            <a:ext cx="190500" cy="1888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50" y="4825"/>
            <a:ext cx="369887" cy="1430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00" y="0"/>
            <a:ext cx="152400" cy="912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875"/>
            <a:ext cx="1905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350"/>
            <a:ext cx="1905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906" y="488950"/>
            <a:ext cx="147637" cy="147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525" y="1801876"/>
            <a:ext cx="123825" cy="127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650"/>
            <a:ext cx="138112" cy="4810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87" y="1382775"/>
            <a:ext cx="142875" cy="4762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787" y="1849501"/>
            <a:ext cx="114300" cy="107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350" y="4662487"/>
            <a:ext cx="23812" cy="21812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837" y="5041900"/>
            <a:ext cx="369887" cy="1801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387" y="4481448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687"/>
            <a:ext cx="71437" cy="12160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50" y="4867275"/>
            <a:ext cx="190500" cy="1888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562" y="5422900"/>
            <a:ext cx="374650" cy="14255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912" y="5945187"/>
            <a:ext cx="152400" cy="9128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75" y="5246751"/>
            <a:ext cx="190500" cy="190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75" y="5764212"/>
            <a:ext cx="190500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925" y="6330950"/>
            <a:ext cx="417512" cy="5175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337" y="6221412"/>
            <a:ext cx="150018" cy="1476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975" y="0"/>
            <a:ext cx="417575" cy="51282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1992" y="474726"/>
            <a:ext cx="150082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548" y="1539875"/>
            <a:ext cx="188975" cy="190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600" y="5694362"/>
            <a:ext cx="298450" cy="115411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2900" y="5551551"/>
            <a:ext cx="157225" cy="1555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0923" y="4825"/>
            <a:ext cx="304800" cy="154457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375" y="4867275"/>
            <a:ext cx="188975" cy="1888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048" y="5046726"/>
            <a:ext cx="307975" cy="18017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100" y="6416675"/>
            <a:ext cx="190500" cy="1889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939523" y="6596063"/>
            <a:ext cx="23813" cy="2524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2670" y="2351023"/>
            <a:ext cx="50266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2208827"/>
            <a:ext cx="9751567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751" y="2127249"/>
            <a:ext cx="99548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46400" marR="5080" indent="-2934335">
              <a:lnSpc>
                <a:spcPts val="3020"/>
              </a:lnSpc>
              <a:spcBef>
                <a:spcPts val="480"/>
              </a:spcBef>
            </a:pPr>
            <a:r>
              <a:rPr sz="2800" spc="-65" dirty="0">
                <a:latin typeface="Trebuchet MS"/>
                <a:cs typeface="Trebuchet MS"/>
              </a:rPr>
              <a:t>SOLAR </a:t>
            </a:r>
            <a:r>
              <a:rPr sz="2800" spc="-140" dirty="0">
                <a:latin typeface="Trebuchet MS"/>
                <a:cs typeface="Trebuchet MS"/>
              </a:rPr>
              <a:t>POWERED </a:t>
            </a:r>
            <a:r>
              <a:rPr sz="2800" spc="-25" dirty="0">
                <a:latin typeface="Trebuchet MS"/>
                <a:cs typeface="Trebuchet MS"/>
              </a:rPr>
              <a:t>AUTONOMOUS </a:t>
            </a:r>
            <a:r>
              <a:rPr sz="2800" spc="-140" dirty="0">
                <a:latin typeface="Trebuchet MS"/>
                <a:cs typeface="Trebuchet MS"/>
              </a:rPr>
              <a:t>MULTIPURPOSE </a:t>
            </a:r>
            <a:r>
              <a:rPr sz="2800" spc="-120" dirty="0">
                <a:latin typeface="Trebuchet MS"/>
                <a:cs typeface="Trebuchet MS"/>
              </a:rPr>
              <a:t>AGRICULTURAL  ROBOT </a:t>
            </a:r>
            <a:r>
              <a:rPr sz="2800" spc="-40" dirty="0">
                <a:latin typeface="Trebuchet MS"/>
                <a:cs typeface="Trebuchet MS"/>
              </a:rPr>
              <a:t>USING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BLUETOOTH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915" y="4064000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133" y="4483100"/>
            <a:ext cx="1461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Gumpa</a:t>
            </a:r>
            <a:r>
              <a:rPr sz="16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Sireesha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7315" y="4483100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17R21A04D8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133" y="4903673"/>
            <a:ext cx="16789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B. Ruchitha</a:t>
            </a:r>
            <a:r>
              <a:rPr sz="16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Reddy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7315" y="4903673"/>
            <a:ext cx="1188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17R21A04G5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8133" y="5323077"/>
            <a:ext cx="158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Sirikonda</a:t>
            </a:r>
            <a:r>
              <a:rPr sz="1600" b="1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Nikitha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7315" y="5323077"/>
            <a:ext cx="1188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17R21A04H3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8133" y="5742228"/>
            <a:ext cx="1671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Paidimalla</a:t>
            </a:r>
            <a:r>
              <a:rPr sz="1600" b="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Shivani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67315" y="5742228"/>
            <a:ext cx="1133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18R25A0431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932" y="376288"/>
            <a:ext cx="10117074" cy="1171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4257" y="4079494"/>
            <a:ext cx="2091055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Guide:</a:t>
            </a:r>
            <a:endParaRPr sz="2400">
              <a:latin typeface="Times New Roman"/>
              <a:cs typeface="Times New Roman"/>
            </a:endParaRPr>
          </a:p>
          <a:p>
            <a:pPr marL="520065">
              <a:lnSpc>
                <a:spcPts val="2595"/>
              </a:lnSpc>
            </a:pPr>
            <a:r>
              <a:rPr sz="2400" spc="-15" dirty="0">
                <a:solidFill>
                  <a:srgbClr val="171717"/>
                </a:solidFill>
                <a:latin typeface="Times New Roman"/>
                <a:cs typeface="Times New Roman"/>
              </a:rPr>
              <a:t>Dr.B.Sridhar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sz="3200" dirty="0"/>
              <a:t>SWOT</a:t>
            </a:r>
            <a:r>
              <a:rPr lang="en-US" sz="3600" dirty="0"/>
              <a:t> </a:t>
            </a:r>
            <a:r>
              <a:rPr lang="en-US" sz="3200" dirty="0"/>
              <a:t>ANALYSIS</a:t>
            </a:r>
            <a:r>
              <a:rPr lang="en-US" sz="4000" dirty="0"/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286000"/>
          <a:ext cx="95250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 STRENGTH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  THREAT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249"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smtClean="0"/>
                        <a:t>Efficiency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  <a:r>
                        <a:rPr lang="en-US" sz="2400" baseline="0" dirty="0"/>
                        <a:t> cost and complexity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Agricultural</a:t>
                      </a:r>
                      <a:r>
                        <a:rPr lang="en-US" sz="2400" baseline="0" dirty="0"/>
                        <a:t> Sector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Damage</a:t>
                      </a:r>
                      <a:r>
                        <a:rPr lang="en-US" sz="2400" baseline="0" dirty="0"/>
                        <a:t> to device may lead to wrong operation.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249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r>
                        <a:rPr lang="en-US" sz="2400" baseline="0" dirty="0"/>
                        <a:t> need of man power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issue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Local</a:t>
                      </a:r>
                      <a:r>
                        <a:rPr lang="en-US" sz="2400" baseline="0" dirty="0"/>
                        <a:t> farming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Power problem may arise due to absence of sun for a long duration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50" y="4021201"/>
              <a:ext cx="190500" cy="188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98"/>
              <a:ext cx="523875" cy="46625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975" y="5480050"/>
              <a:ext cx="514350" cy="13731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325" y="4825"/>
              <a:ext cx="385762" cy="1739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881498"/>
              <a:ext cx="442912" cy="19574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312" y="4825"/>
              <a:ext cx="814387" cy="40257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28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210818"/>
            <a:ext cx="351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INTRODUCTION</a:t>
            </a:r>
            <a:r>
              <a:rPr sz="3200" spc="-75" dirty="0"/>
              <a:t> </a:t>
            </a:r>
            <a:r>
              <a:rPr sz="3200" dirty="0"/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4069" y="2287270"/>
            <a:ext cx="975106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India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nearly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about </a:t>
            </a:r>
            <a:r>
              <a:rPr sz="2000" spc="-10" dirty="0">
                <a:solidFill>
                  <a:srgbClr val="171717"/>
                </a:solidFill>
                <a:latin typeface="Arial"/>
                <a:cs typeface="Arial"/>
              </a:rPr>
              <a:t>70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percentages </a:t>
            </a:r>
            <a:r>
              <a:rPr sz="2000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people </a:t>
            </a:r>
            <a:r>
              <a:rPr sz="2000" spc="-45" dirty="0">
                <a:solidFill>
                  <a:srgbClr val="171717"/>
                </a:solidFill>
                <a:latin typeface="Arial"/>
                <a:cs typeface="Arial"/>
              </a:rPr>
              <a:t>are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depending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on 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agriculture. </a:t>
            </a:r>
            <a:r>
              <a:rPr sz="2000" spc="-195" dirty="0">
                <a:solidFill>
                  <a:srgbClr val="171717"/>
                </a:solidFill>
                <a:latin typeface="Arial"/>
                <a:cs typeface="Arial"/>
              </a:rPr>
              <a:t>Numerous 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operations </a:t>
            </a:r>
            <a:r>
              <a:rPr sz="2000" spc="-50" dirty="0">
                <a:solidFill>
                  <a:srgbClr val="171717"/>
                </a:solidFill>
                <a:latin typeface="Arial"/>
                <a:cs typeface="Arial"/>
              </a:rPr>
              <a:t>are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performed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in the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agricultural </a:t>
            </a:r>
            <a:r>
              <a:rPr sz="2000" spc="-10" dirty="0">
                <a:solidFill>
                  <a:srgbClr val="171717"/>
                </a:solidFill>
                <a:latin typeface="Arial"/>
                <a:cs typeface="Arial"/>
              </a:rPr>
              <a:t>field </a:t>
            </a:r>
            <a:r>
              <a:rPr sz="2000" spc="-75" dirty="0">
                <a:solidFill>
                  <a:srgbClr val="171717"/>
                </a:solidFill>
                <a:latin typeface="Arial"/>
                <a:cs typeface="Arial"/>
              </a:rPr>
              <a:t>like </a:t>
            </a:r>
            <a:r>
              <a:rPr sz="2000" spc="-145" dirty="0">
                <a:solidFill>
                  <a:srgbClr val="171717"/>
                </a:solidFill>
                <a:latin typeface="Arial"/>
                <a:cs typeface="Arial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sowing, grass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cutting,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plugging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etc.  </a:t>
            </a: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present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methods</a:t>
            </a:r>
            <a:r>
              <a:rPr sz="2000" spc="2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145" dirty="0">
                <a:solidFill>
                  <a:srgbClr val="171717"/>
                </a:solidFill>
                <a:latin typeface="Arial"/>
                <a:cs typeface="Arial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sowing,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pesticide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spraying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45" dirty="0">
                <a:solidFill>
                  <a:srgbClr val="171717"/>
                </a:solidFill>
                <a:latin typeface="Arial"/>
                <a:cs typeface="Arial"/>
              </a:rPr>
              <a:t>grass </a:t>
            </a:r>
            <a:r>
              <a:rPr sz="2000" spc="-110" dirty="0">
                <a:solidFill>
                  <a:srgbClr val="171717"/>
                </a:solidFill>
                <a:latin typeface="Arial"/>
                <a:cs typeface="Arial"/>
              </a:rPr>
              <a:t>cutting </a:t>
            </a:r>
            <a:r>
              <a:rPr sz="2000" spc="-50" dirty="0">
                <a:solidFill>
                  <a:srgbClr val="171717"/>
                </a:solidFill>
                <a:latin typeface="Arial"/>
                <a:cs typeface="Arial"/>
              </a:rPr>
              <a:t>are </a:t>
            </a:r>
            <a:r>
              <a:rPr sz="2000" spc="-45" dirty="0">
                <a:solidFill>
                  <a:srgbClr val="171717"/>
                </a:solidFill>
                <a:latin typeface="Arial"/>
                <a:cs typeface="Arial"/>
              </a:rPr>
              <a:t>difficult. </a:t>
            </a:r>
            <a:r>
              <a:rPr sz="2000" spc="-240" dirty="0">
                <a:solidFill>
                  <a:srgbClr val="171717"/>
                </a:solidFill>
                <a:latin typeface="Arial"/>
                <a:cs typeface="Arial"/>
              </a:rPr>
              <a:t>The  </a:t>
            </a:r>
            <a:r>
              <a:rPr sz="2000" spc="-135" dirty="0">
                <a:solidFill>
                  <a:srgbClr val="171717"/>
                </a:solidFill>
                <a:latin typeface="Arial"/>
                <a:cs typeface="Arial"/>
              </a:rPr>
              <a:t>equipment's </a:t>
            </a:r>
            <a:r>
              <a:rPr sz="2000" spc="-180" dirty="0">
                <a:solidFill>
                  <a:srgbClr val="171717"/>
                </a:solidFill>
                <a:latin typeface="Arial"/>
                <a:cs typeface="Arial"/>
              </a:rPr>
              <a:t>used </a:t>
            </a:r>
            <a:r>
              <a:rPr sz="2000" spc="-20" dirty="0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above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actions </a:t>
            </a:r>
            <a:r>
              <a:rPr sz="2000" spc="-50" dirty="0">
                <a:solidFill>
                  <a:srgbClr val="171717"/>
                </a:solidFill>
                <a:latin typeface="Arial"/>
                <a:cs typeface="Arial"/>
              </a:rPr>
              <a:t>are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expensive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45" dirty="0">
                <a:solidFill>
                  <a:srgbClr val="171717"/>
                </a:solidFill>
                <a:latin typeface="Arial"/>
                <a:cs typeface="Arial"/>
              </a:rPr>
              <a:t>inconvenient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handle. </a:t>
            </a:r>
            <a:r>
              <a:rPr sz="2000" spc="-220" dirty="0">
                <a:solidFill>
                  <a:srgbClr val="171717"/>
                </a:solidFill>
                <a:latin typeface="Arial"/>
                <a:cs typeface="Arial"/>
              </a:rPr>
              <a:t>So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the 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agricultural </a:t>
            </a:r>
            <a:r>
              <a:rPr sz="2000" spc="-195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in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India </a:t>
            </a:r>
            <a:r>
              <a:rPr sz="2000" spc="-160" dirty="0">
                <a:solidFill>
                  <a:srgbClr val="171717"/>
                </a:solidFill>
                <a:latin typeface="Arial"/>
                <a:cs typeface="Arial"/>
              </a:rPr>
              <a:t>should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be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encouraged </a:t>
            </a:r>
            <a:r>
              <a:rPr sz="2000" spc="-55" dirty="0">
                <a:solidFill>
                  <a:srgbClr val="171717"/>
                </a:solidFill>
                <a:latin typeface="Arial"/>
                <a:cs typeface="Arial"/>
              </a:rPr>
              <a:t>by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developing </a:t>
            </a:r>
            <a:r>
              <a:rPr sz="2000" spc="-10" dirty="0">
                <a:solidFill>
                  <a:srgbClr val="171717"/>
                </a:solidFill>
                <a:latin typeface="Arial"/>
                <a:cs typeface="Arial"/>
              </a:rPr>
              <a:t>a </a:t>
            </a:r>
            <a:r>
              <a:rPr sz="2000" spc="-190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000" spc="-35" dirty="0">
                <a:solidFill>
                  <a:srgbClr val="171717"/>
                </a:solidFill>
                <a:latin typeface="Arial"/>
                <a:cs typeface="Arial"/>
              </a:rPr>
              <a:t>will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reduce the  </a:t>
            </a:r>
            <a:r>
              <a:rPr sz="2000" spc="-195" dirty="0">
                <a:solidFill>
                  <a:srgbClr val="171717"/>
                </a:solidFill>
                <a:latin typeface="Arial"/>
                <a:cs typeface="Arial"/>
              </a:rPr>
              <a:t>man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power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time. </a:t>
            </a:r>
            <a:r>
              <a:rPr sz="2000" spc="-240" dirty="0">
                <a:solidFill>
                  <a:srgbClr val="171717"/>
                </a:solidFill>
                <a:latin typeface="Arial"/>
                <a:cs typeface="Arial"/>
              </a:rPr>
              <a:t>This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work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aims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design,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develop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design </a:t>
            </a:r>
            <a:r>
              <a:rPr sz="2000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robot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000" spc="-160" dirty="0">
                <a:solidFill>
                  <a:srgbClr val="171717"/>
                </a:solidFill>
                <a:latin typeface="Arial"/>
                <a:cs typeface="Arial"/>
              </a:rPr>
              <a:t>can </a:t>
            </a:r>
            <a:r>
              <a:rPr sz="2000" spc="-204" dirty="0">
                <a:solidFill>
                  <a:srgbClr val="171717"/>
                </a:solidFill>
                <a:latin typeface="Arial"/>
                <a:cs typeface="Arial"/>
              </a:rPr>
              <a:t>sow 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80" dirty="0">
                <a:solidFill>
                  <a:srgbClr val="171717"/>
                </a:solidFill>
                <a:latin typeface="Arial"/>
                <a:cs typeface="Arial"/>
              </a:rPr>
              <a:t>seeds, </a:t>
            </a:r>
            <a:r>
              <a:rPr sz="2000" spc="-160" dirty="0">
                <a:solidFill>
                  <a:srgbClr val="171717"/>
                </a:solidFill>
                <a:latin typeface="Arial"/>
                <a:cs typeface="Arial"/>
              </a:rPr>
              <a:t>cut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grass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spray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pesticides,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this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whole </a:t>
            </a:r>
            <a:r>
              <a:rPr sz="2000" spc="-190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powered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solar </a:t>
            </a:r>
            <a:r>
              <a:rPr sz="2000" spc="-110" dirty="0">
                <a:solidFill>
                  <a:srgbClr val="171717"/>
                </a:solidFill>
                <a:latin typeface="Arial"/>
                <a:cs typeface="Arial"/>
              </a:rPr>
              <a:t>energy.  </a:t>
            </a: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171717"/>
                </a:solidFill>
                <a:latin typeface="Arial"/>
                <a:cs typeface="Arial"/>
              </a:rPr>
              <a:t>designed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robot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gets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energy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from solar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panel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171717"/>
                </a:solidFill>
                <a:latin typeface="Arial"/>
                <a:cs typeface="Arial"/>
              </a:rPr>
              <a:t>operated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using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Bluetooth/Android </a:t>
            </a:r>
            <a:r>
              <a:rPr sz="2000" spc="-45" dirty="0">
                <a:solidFill>
                  <a:srgbClr val="171717"/>
                </a:solidFill>
                <a:latin typeface="Arial"/>
                <a:cs typeface="Arial"/>
              </a:rPr>
              <a:t>App 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000" spc="-210" dirty="0">
                <a:solidFill>
                  <a:srgbClr val="171717"/>
                </a:solidFill>
                <a:latin typeface="Arial"/>
                <a:cs typeface="Arial"/>
              </a:rPr>
              <a:t>sends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signals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13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robot </a:t>
            </a:r>
            <a:r>
              <a:rPr sz="2000" spc="-15" dirty="0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required </a:t>
            </a:r>
            <a:r>
              <a:rPr sz="2000" spc="-215" dirty="0">
                <a:solidFill>
                  <a:srgbClr val="171717"/>
                </a:solidFill>
                <a:latin typeface="Arial"/>
                <a:cs typeface="Arial"/>
              </a:rPr>
              <a:t>mechanisms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80" dirty="0">
                <a:solidFill>
                  <a:srgbClr val="171717"/>
                </a:solidFill>
                <a:latin typeface="Arial"/>
                <a:cs typeface="Arial"/>
              </a:rPr>
              <a:t>movement </a:t>
            </a:r>
            <a:r>
              <a:rPr sz="2000" spc="-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robot. </a:t>
            </a: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This  </a:t>
            </a:r>
            <a:r>
              <a:rPr sz="2000" spc="-155" dirty="0">
                <a:solidFill>
                  <a:srgbClr val="171717"/>
                </a:solidFill>
                <a:latin typeface="Arial"/>
                <a:cs typeface="Arial"/>
              </a:rPr>
              <a:t>increases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efficiency </a:t>
            </a:r>
            <a:r>
              <a:rPr sz="2000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seed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sowing,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pesticide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spraying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grass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cutting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also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reduces 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problem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encountered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in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manual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171717"/>
                </a:solidFill>
                <a:latin typeface="Arial"/>
                <a:cs typeface="Arial"/>
              </a:rPr>
              <a:t>planting.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159205"/>
            <a:ext cx="3924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EXISTING</a:t>
            </a:r>
            <a:r>
              <a:rPr sz="3200" spc="-70" dirty="0"/>
              <a:t> </a:t>
            </a:r>
            <a:r>
              <a:rPr sz="3200" dirty="0"/>
              <a:t>SYSTEM: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97330" y="1977768"/>
            <a:ext cx="932370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171717"/>
                </a:solidFill>
                <a:latin typeface="Arial"/>
                <a:cs typeface="Arial"/>
              </a:rPr>
              <a:t>existing </a:t>
            </a:r>
            <a:r>
              <a:rPr sz="2400" spc="-225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400" spc="-235" dirty="0">
                <a:solidFill>
                  <a:srgbClr val="171717"/>
                </a:solidFill>
                <a:latin typeface="Arial"/>
                <a:cs typeface="Arial"/>
              </a:rPr>
              <a:t>has </a:t>
            </a:r>
            <a:r>
              <a:rPr sz="2400" spc="-210" dirty="0">
                <a:solidFill>
                  <a:srgbClr val="171717"/>
                </a:solidFill>
                <a:latin typeface="Arial"/>
                <a:cs typeface="Arial"/>
              </a:rPr>
              <a:t>no </a:t>
            </a:r>
            <a:r>
              <a:rPr sz="2400" spc="-110" dirty="0">
                <a:solidFill>
                  <a:srgbClr val="171717"/>
                </a:solidFill>
                <a:latin typeface="Arial"/>
                <a:cs typeface="Arial"/>
              </a:rPr>
              <a:t>only </a:t>
            </a:r>
            <a:r>
              <a:rPr sz="2400" spc="-70" dirty="0">
                <a:solidFill>
                  <a:srgbClr val="171717"/>
                </a:solidFill>
                <a:latin typeface="Arial"/>
                <a:cs typeface="Arial"/>
              </a:rPr>
              <a:t>robot </a:t>
            </a:r>
            <a:r>
              <a:rPr sz="2400" spc="-18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400" spc="-210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171717"/>
                </a:solidFill>
                <a:latin typeface="Arial"/>
                <a:cs typeface="Arial"/>
              </a:rPr>
              <a:t>controlled </a:t>
            </a:r>
            <a:r>
              <a:rPr sz="2400" spc="-110" dirty="0">
                <a:solidFill>
                  <a:srgbClr val="171717"/>
                </a:solidFill>
                <a:latin typeface="Arial"/>
                <a:cs typeface="Arial"/>
              </a:rPr>
              <a:t>with </a:t>
            </a:r>
            <a:r>
              <a:rPr sz="2400" spc="-160" dirty="0">
                <a:solidFill>
                  <a:srgbClr val="171717"/>
                </a:solidFill>
                <a:latin typeface="Arial"/>
                <a:cs typeface="Arial"/>
              </a:rPr>
              <a:t>Bluetooth </a:t>
            </a:r>
            <a:r>
              <a:rPr sz="2400" spc="-105" dirty="0">
                <a:solidFill>
                  <a:srgbClr val="171717"/>
                </a:solidFill>
                <a:latin typeface="Arial"/>
                <a:cs typeface="Arial"/>
              </a:rPr>
              <a:t>and  </a:t>
            </a:r>
            <a:r>
              <a:rPr sz="2400" spc="-75" dirty="0">
                <a:solidFill>
                  <a:srgbClr val="171717"/>
                </a:solidFill>
                <a:latin typeface="Arial"/>
                <a:cs typeface="Arial"/>
              </a:rPr>
              <a:t>android </a:t>
            </a:r>
            <a:r>
              <a:rPr sz="2400" spc="-15" dirty="0">
                <a:solidFill>
                  <a:srgbClr val="171717"/>
                </a:solidFill>
                <a:latin typeface="Arial"/>
                <a:cs typeface="Arial"/>
              </a:rPr>
              <a:t>app </a:t>
            </a:r>
            <a:r>
              <a:rPr sz="2400" spc="-105" dirty="0">
                <a:solidFill>
                  <a:srgbClr val="171717"/>
                </a:solidFill>
                <a:latin typeface="Arial"/>
                <a:cs typeface="Arial"/>
              </a:rPr>
              <a:t>but </a:t>
            </a:r>
            <a:r>
              <a:rPr sz="2400" spc="-114" dirty="0">
                <a:solidFill>
                  <a:srgbClr val="171717"/>
                </a:solidFill>
                <a:latin typeface="Arial"/>
                <a:cs typeface="Arial"/>
              </a:rPr>
              <a:t>there </a:t>
            </a:r>
            <a:r>
              <a:rPr sz="2400" spc="-210" dirty="0">
                <a:solidFill>
                  <a:srgbClr val="171717"/>
                </a:solidFill>
                <a:latin typeface="Arial"/>
                <a:cs typeface="Arial"/>
              </a:rPr>
              <a:t>is no </a:t>
            </a:r>
            <a:r>
              <a:rPr sz="2400" spc="-85" dirty="0">
                <a:solidFill>
                  <a:srgbClr val="171717"/>
                </a:solidFill>
                <a:latin typeface="Arial"/>
                <a:cs typeface="Arial"/>
              </a:rPr>
              <a:t>interfacing </a:t>
            </a:r>
            <a:r>
              <a:rPr sz="2400" spc="-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171717"/>
                </a:solidFill>
                <a:latin typeface="Arial"/>
                <a:cs typeface="Arial"/>
              </a:rPr>
              <a:t>different </a:t>
            </a:r>
            <a:r>
              <a:rPr sz="2400" spc="-250" dirty="0">
                <a:solidFill>
                  <a:srgbClr val="171717"/>
                </a:solidFill>
                <a:latin typeface="Arial"/>
                <a:cs typeface="Arial"/>
              </a:rPr>
              <a:t>sensors </a:t>
            </a:r>
            <a:r>
              <a:rPr sz="2400" spc="-90" dirty="0">
                <a:solidFill>
                  <a:srgbClr val="171717"/>
                </a:solidFill>
                <a:latin typeface="Arial"/>
                <a:cs typeface="Arial"/>
              </a:rPr>
              <a:t>like </a:t>
            </a:r>
            <a:r>
              <a:rPr sz="2400" spc="-140" dirty="0">
                <a:solidFill>
                  <a:srgbClr val="171717"/>
                </a:solidFill>
                <a:latin typeface="Arial"/>
                <a:cs typeface="Arial"/>
              </a:rPr>
              <a:t>soil </a:t>
            </a:r>
            <a:r>
              <a:rPr sz="2400" spc="-240" dirty="0">
                <a:solidFill>
                  <a:srgbClr val="171717"/>
                </a:solidFill>
                <a:latin typeface="Arial"/>
                <a:cs typeface="Arial"/>
              </a:rPr>
              <a:t>sensor.  </a:t>
            </a: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171717"/>
                </a:solidFill>
                <a:latin typeface="Arial"/>
                <a:cs typeface="Arial"/>
              </a:rPr>
              <a:t>it </a:t>
            </a: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doesn’t </a:t>
            </a:r>
            <a:r>
              <a:rPr sz="2400" spc="-160" dirty="0">
                <a:solidFill>
                  <a:srgbClr val="171717"/>
                </a:solidFill>
                <a:latin typeface="Arial"/>
                <a:cs typeface="Arial"/>
              </a:rPr>
              <a:t>have </a:t>
            </a:r>
            <a:r>
              <a:rPr sz="2400" spc="-125" dirty="0">
                <a:solidFill>
                  <a:srgbClr val="171717"/>
                </a:solidFill>
                <a:latin typeface="Arial"/>
                <a:cs typeface="Arial"/>
              </a:rPr>
              <a:t>any </a:t>
            </a:r>
            <a:r>
              <a:rPr sz="2400" spc="-85" dirty="0">
                <a:solidFill>
                  <a:srgbClr val="171717"/>
                </a:solidFill>
                <a:latin typeface="Arial"/>
                <a:cs typeface="Arial"/>
              </a:rPr>
              <a:t>rechargeable</a:t>
            </a:r>
            <a:r>
              <a:rPr sz="2400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171717"/>
                </a:solidFill>
                <a:latin typeface="Arial"/>
                <a:cs typeface="Arial"/>
              </a:rPr>
              <a:t>battery.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383" y="1329308"/>
            <a:ext cx="4146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PROPOSED</a:t>
            </a:r>
            <a:r>
              <a:rPr sz="3200" spc="-100" dirty="0"/>
              <a:t> </a:t>
            </a:r>
            <a:r>
              <a:rPr sz="3200" dirty="0"/>
              <a:t>SYSTEM: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03730" y="2126716"/>
            <a:ext cx="74060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proposed </a:t>
            </a:r>
            <a:r>
              <a:rPr sz="2000" spc="-190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000" spc="-185" dirty="0">
                <a:solidFill>
                  <a:srgbClr val="171717"/>
                </a:solidFill>
                <a:latin typeface="Arial"/>
                <a:cs typeface="Arial"/>
              </a:rPr>
              <a:t>consist </a:t>
            </a:r>
            <a:r>
              <a:rPr sz="2000" spc="-5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000" spc="-110">
                <a:solidFill>
                  <a:srgbClr val="171717"/>
                </a:solidFill>
                <a:latin typeface="Arial"/>
                <a:cs typeface="Arial"/>
              </a:rPr>
              <a:t>microcontroller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is 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controller </a:t>
            </a:r>
            <a:r>
              <a:rPr sz="2000" spc="-15" dirty="0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whole </a:t>
            </a:r>
            <a:r>
              <a:rPr sz="2000" spc="-190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as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solar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panel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connected </a:t>
            </a:r>
            <a:r>
              <a:rPr sz="2000" spc="-7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the  </a:t>
            </a:r>
            <a:r>
              <a:rPr sz="2000" spc="-30" dirty="0">
                <a:solidFill>
                  <a:srgbClr val="171717"/>
                </a:solidFill>
                <a:latin typeface="Arial"/>
                <a:cs typeface="Arial"/>
              </a:rPr>
              <a:t>battery </a:t>
            </a:r>
            <a:r>
              <a:rPr sz="2000" spc="-15" dirty="0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sz="2000" spc="-105" dirty="0">
                <a:solidFill>
                  <a:srgbClr val="171717"/>
                </a:solidFill>
                <a:latin typeface="Arial"/>
                <a:cs typeface="Arial"/>
              </a:rPr>
              <a:t>storing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energy and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further </a:t>
            </a:r>
            <a:r>
              <a:rPr sz="2000" spc="-10" dirty="0">
                <a:solidFill>
                  <a:srgbClr val="171717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105" dirty="0">
                <a:solidFill>
                  <a:srgbClr val="171717"/>
                </a:solidFill>
                <a:latin typeface="Arial"/>
                <a:cs typeface="Arial"/>
              </a:rPr>
              <a:t>given </a:t>
            </a:r>
            <a:r>
              <a:rPr sz="2000" spc="-7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power </a:t>
            </a:r>
            <a:r>
              <a:rPr sz="2000" spc="-105" dirty="0">
                <a:solidFill>
                  <a:srgbClr val="171717"/>
                </a:solidFill>
                <a:latin typeface="Arial"/>
                <a:cs typeface="Arial"/>
              </a:rPr>
              <a:t>supply  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charging circuitry </a:t>
            </a:r>
            <a:r>
              <a:rPr sz="2000" spc="-150" dirty="0">
                <a:solidFill>
                  <a:srgbClr val="171717"/>
                </a:solidFill>
                <a:latin typeface="Arial"/>
                <a:cs typeface="Arial"/>
              </a:rPr>
              <a:t>which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70" dirty="0">
                <a:solidFill>
                  <a:srgbClr val="171717"/>
                </a:solidFill>
                <a:latin typeface="Arial"/>
                <a:cs typeface="Arial"/>
              </a:rPr>
              <a:t>providing </a:t>
            </a:r>
            <a:r>
              <a:rPr sz="2000" spc="75" dirty="0">
                <a:solidFill>
                  <a:srgbClr val="171717"/>
                </a:solidFill>
                <a:latin typeface="Arial"/>
                <a:cs typeface="Arial"/>
              </a:rPr>
              <a:t>+5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V </a:t>
            </a:r>
            <a:r>
              <a:rPr sz="2000" spc="-15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lang="en-IN" sz="2000" spc="-15">
                <a:solidFill>
                  <a:srgbClr val="171717"/>
                </a:solidFill>
                <a:latin typeface="Arial"/>
                <a:cs typeface="Arial"/>
              </a:rPr>
              <a:t>the microcontroller</a:t>
            </a:r>
            <a:r>
              <a:rPr sz="2000" spc="-3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45" dirty="0">
                <a:solidFill>
                  <a:srgbClr val="171717"/>
                </a:solidFill>
                <a:latin typeface="Arial"/>
                <a:cs typeface="Arial"/>
              </a:rPr>
              <a:t>+12  </a:t>
            </a:r>
            <a:r>
              <a:rPr sz="2000" spc="-125" dirty="0">
                <a:solidFill>
                  <a:srgbClr val="171717"/>
                </a:solidFill>
                <a:latin typeface="Arial"/>
                <a:cs typeface="Arial"/>
              </a:rPr>
              <a:t>V </a:t>
            </a:r>
            <a:r>
              <a:rPr sz="2000" spc="-105" dirty="0">
                <a:solidFill>
                  <a:srgbClr val="171717"/>
                </a:solidFill>
                <a:latin typeface="Arial"/>
                <a:cs typeface="Arial"/>
              </a:rPr>
              <a:t>supply </a:t>
            </a:r>
            <a:r>
              <a:rPr sz="2000" spc="-15" dirty="0">
                <a:solidFill>
                  <a:srgbClr val="171717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171717"/>
                </a:solidFill>
                <a:latin typeface="Arial"/>
                <a:cs typeface="Arial"/>
              </a:rPr>
              <a:t>driving </a:t>
            </a: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DC </a:t>
            </a:r>
            <a:r>
              <a:rPr sz="2000" spc="-155" dirty="0">
                <a:solidFill>
                  <a:srgbClr val="171717"/>
                </a:solidFill>
                <a:latin typeface="Arial"/>
                <a:cs typeface="Arial"/>
              </a:rPr>
              <a:t>motors </a:t>
            </a:r>
            <a:r>
              <a:rPr sz="2000" spc="-170" dirty="0">
                <a:solidFill>
                  <a:srgbClr val="171717"/>
                </a:solidFill>
                <a:latin typeface="Arial"/>
                <a:cs typeface="Arial"/>
              </a:rPr>
              <a:t>using 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L298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motor </a:t>
            </a:r>
            <a:r>
              <a:rPr sz="2000" spc="-55" dirty="0">
                <a:solidFill>
                  <a:srgbClr val="171717"/>
                </a:solidFill>
                <a:latin typeface="Arial"/>
                <a:cs typeface="Arial"/>
              </a:rPr>
              <a:t>driver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module.  </a:t>
            </a:r>
            <a:r>
              <a:rPr sz="2000" spc="-135" dirty="0">
                <a:solidFill>
                  <a:srgbClr val="171717"/>
                </a:solidFill>
                <a:latin typeface="Arial"/>
                <a:cs typeface="Arial"/>
              </a:rPr>
              <a:t>Bluetooth </a:t>
            </a:r>
            <a:r>
              <a:rPr sz="2000" spc="-130" dirty="0">
                <a:solidFill>
                  <a:srgbClr val="171717"/>
                </a:solidFill>
                <a:latin typeface="Arial"/>
                <a:cs typeface="Arial"/>
              </a:rPr>
              <a:t>HC05 </a:t>
            </a:r>
            <a:r>
              <a:rPr sz="2000" spc="-175" dirty="0">
                <a:solidFill>
                  <a:srgbClr val="171717"/>
                </a:solidFill>
                <a:latin typeface="Arial"/>
                <a:cs typeface="Arial"/>
              </a:rPr>
              <a:t>is </a:t>
            </a:r>
            <a:r>
              <a:rPr sz="2000" spc="-145" dirty="0">
                <a:solidFill>
                  <a:srgbClr val="171717"/>
                </a:solidFill>
                <a:latin typeface="Arial"/>
                <a:cs typeface="Arial"/>
              </a:rPr>
              <a:t>connected </a:t>
            </a:r>
            <a:r>
              <a:rPr sz="2000" spc="-90">
                <a:solidFill>
                  <a:srgbClr val="171717"/>
                </a:solidFill>
                <a:latin typeface="Arial"/>
                <a:cs typeface="Arial"/>
              </a:rPr>
              <a:t>with </a:t>
            </a:r>
            <a:r>
              <a:rPr lang="en-IN" sz="2000" spc="-90">
                <a:solidFill>
                  <a:srgbClr val="171717"/>
                </a:solidFill>
                <a:latin typeface="Arial"/>
                <a:cs typeface="Arial"/>
              </a:rPr>
              <a:t>microcontroller</a:t>
            </a:r>
            <a:r>
              <a:rPr sz="2000" spc="-9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171717"/>
                </a:solidFill>
                <a:latin typeface="Arial"/>
                <a:cs typeface="Arial"/>
              </a:rPr>
              <a:t>wirelessly </a:t>
            </a:r>
            <a:r>
              <a:rPr sz="2000" spc="-100" dirty="0">
                <a:solidFill>
                  <a:srgbClr val="171717"/>
                </a:solidFill>
                <a:latin typeface="Arial"/>
                <a:cs typeface="Arial"/>
              </a:rPr>
              <a:t>with </a:t>
            </a:r>
            <a:r>
              <a:rPr sz="2000" spc="-80" dirty="0">
                <a:solidFill>
                  <a:srgbClr val="171717"/>
                </a:solidFill>
                <a:latin typeface="Arial"/>
                <a:cs typeface="Arial"/>
              </a:rPr>
              <a:t>Android  </a:t>
            </a:r>
            <a:r>
              <a:rPr sz="2000" spc="-140" dirty="0">
                <a:solidFill>
                  <a:srgbClr val="171717"/>
                </a:solidFill>
                <a:latin typeface="Arial"/>
                <a:cs typeface="Arial"/>
              </a:rPr>
              <a:t>Smartphone </a:t>
            </a:r>
            <a:r>
              <a:rPr sz="2000" spc="-65" dirty="0">
                <a:solidFill>
                  <a:srgbClr val="171717"/>
                </a:solidFill>
                <a:latin typeface="Arial"/>
                <a:cs typeface="Arial"/>
              </a:rPr>
              <a:t>to </a:t>
            </a:r>
            <a:r>
              <a:rPr sz="2000" spc="-95" dirty="0">
                <a:solidFill>
                  <a:srgbClr val="171717"/>
                </a:solidFill>
                <a:latin typeface="Arial"/>
                <a:cs typeface="Arial"/>
              </a:rPr>
              <a:t>controlling </a:t>
            </a:r>
            <a:r>
              <a:rPr sz="2000" spc="-120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171717"/>
                </a:solidFill>
                <a:latin typeface="Arial"/>
                <a:cs typeface="Arial"/>
              </a:rPr>
              <a:t>whole</a:t>
            </a:r>
            <a:r>
              <a:rPr sz="2000" spc="29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171717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209" y="220471"/>
            <a:ext cx="3766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BLOCK</a:t>
            </a:r>
            <a:r>
              <a:rPr sz="3200" spc="-70" dirty="0"/>
              <a:t> </a:t>
            </a:r>
            <a:r>
              <a:rPr sz="3200" dirty="0"/>
              <a:t>DIAGRAM: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24200" y="1160538"/>
            <a:ext cx="5943600" cy="4900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696" y="1022680"/>
            <a:ext cx="6027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HARDWARE </a:t>
            </a:r>
            <a:r>
              <a:rPr sz="3200" dirty="0"/>
              <a:t>REQUIREMENTS: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216" y="2205785"/>
            <a:ext cx="3154680" cy="35217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0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110" dirty="0">
                <a:solidFill>
                  <a:srgbClr val="171717"/>
                </a:solidFill>
                <a:latin typeface="Arial"/>
                <a:cs typeface="Arial"/>
              </a:rPr>
              <a:t>Regulated </a:t>
            </a:r>
            <a:r>
              <a:rPr sz="1900" spc="-90" dirty="0">
                <a:solidFill>
                  <a:srgbClr val="171717"/>
                </a:solidFill>
                <a:latin typeface="Arial"/>
                <a:cs typeface="Arial"/>
              </a:rPr>
              <a:t>power </a:t>
            </a:r>
            <a:r>
              <a:rPr sz="1900" spc="-100" dirty="0">
                <a:solidFill>
                  <a:srgbClr val="171717"/>
                </a:solidFill>
                <a:latin typeface="Arial"/>
                <a:cs typeface="Arial"/>
              </a:rPr>
              <a:t>supply</a:t>
            </a:r>
            <a:r>
              <a:rPr sz="1900" spc="20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spc="-265" dirty="0">
                <a:solidFill>
                  <a:srgbClr val="171717"/>
                </a:solidFill>
                <a:latin typeface="Arial"/>
                <a:cs typeface="Arial"/>
              </a:rPr>
              <a:t>(RPS)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90">
                <a:solidFill>
                  <a:srgbClr val="171717"/>
                </a:solidFill>
                <a:latin typeface="Arial"/>
                <a:cs typeface="Arial"/>
              </a:rPr>
              <a:t>Microcontroller</a:t>
            </a:r>
            <a:r>
              <a:rPr sz="1900" spc="-100">
                <a:solidFill>
                  <a:srgbClr val="171717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114" dirty="0">
                <a:solidFill>
                  <a:srgbClr val="171717"/>
                </a:solidFill>
                <a:latin typeface="Arial"/>
                <a:cs typeface="Arial"/>
              </a:rPr>
              <a:t>Soil</a:t>
            </a:r>
            <a:r>
              <a:rPr sz="19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spc="-190" dirty="0">
                <a:solidFill>
                  <a:srgbClr val="171717"/>
                </a:solidFill>
                <a:latin typeface="Arial"/>
                <a:cs typeface="Arial"/>
              </a:rPr>
              <a:t>sensor.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250" dirty="0">
                <a:solidFill>
                  <a:srgbClr val="171717"/>
                </a:solidFill>
                <a:latin typeface="Arial"/>
                <a:cs typeface="Arial"/>
              </a:rPr>
              <a:t>LCD.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0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125" dirty="0">
                <a:solidFill>
                  <a:srgbClr val="171717"/>
                </a:solidFill>
                <a:latin typeface="Arial"/>
                <a:cs typeface="Arial"/>
              </a:rPr>
              <a:t>Bluetooth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75" dirty="0">
                <a:solidFill>
                  <a:srgbClr val="171717"/>
                </a:solidFill>
                <a:latin typeface="Arial"/>
                <a:cs typeface="Arial"/>
              </a:rPr>
              <a:t>Motor</a:t>
            </a:r>
            <a:r>
              <a:rPr sz="19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171717"/>
                </a:solidFill>
                <a:latin typeface="Arial"/>
                <a:cs typeface="Arial"/>
              </a:rPr>
              <a:t>driver.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225" dirty="0">
                <a:solidFill>
                  <a:srgbClr val="171717"/>
                </a:solidFill>
                <a:latin typeface="Arial"/>
                <a:cs typeface="Arial"/>
              </a:rPr>
              <a:t>Dc</a:t>
            </a:r>
            <a:r>
              <a:rPr sz="19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spc="-145" dirty="0">
                <a:solidFill>
                  <a:srgbClr val="171717"/>
                </a:solidFill>
                <a:latin typeface="Arial"/>
                <a:cs typeface="Arial"/>
              </a:rPr>
              <a:t>motors.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3684"/>
              <a:buChar char="•"/>
              <a:tabLst>
                <a:tab pos="241300" algn="l"/>
              </a:tabLst>
            </a:pPr>
            <a:r>
              <a:rPr sz="1900" spc="-165" dirty="0">
                <a:solidFill>
                  <a:srgbClr val="171717"/>
                </a:solidFill>
                <a:latin typeface="Arial"/>
                <a:cs typeface="Arial"/>
              </a:rPr>
              <a:t>IOT</a:t>
            </a:r>
            <a:r>
              <a:rPr sz="19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171717"/>
                </a:solidFill>
                <a:latin typeface="Arial"/>
                <a:cs typeface="Arial"/>
              </a:rPr>
              <a:t>module.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36" y="1043381"/>
            <a:ext cx="5890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SOFTWARE</a:t>
            </a:r>
            <a:r>
              <a:rPr sz="3200" spc="-60" dirty="0"/>
              <a:t> </a:t>
            </a:r>
            <a:r>
              <a:rPr sz="3200" dirty="0"/>
              <a:t>REQUIREMENTS: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216" y="2302891"/>
            <a:ext cx="1572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35" dirty="0">
                <a:solidFill>
                  <a:srgbClr val="171717"/>
                </a:solidFill>
                <a:latin typeface="Arial"/>
                <a:cs typeface="Arial"/>
              </a:rPr>
              <a:t>Embedded</a:t>
            </a:r>
            <a:r>
              <a:rPr sz="2000" spc="-8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17778"/>
            <a:ext cx="291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/>
              <a:t>ADVANTAGES</a:t>
            </a:r>
            <a:r>
              <a:rPr sz="3600" spc="-9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34435"/>
            <a:ext cx="9107805" cy="2051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171717"/>
                </a:solidFill>
                <a:latin typeface="Arial"/>
                <a:cs typeface="Arial"/>
              </a:rPr>
              <a:t>This </a:t>
            </a:r>
            <a:r>
              <a:rPr sz="2400" spc="-185" dirty="0">
                <a:solidFill>
                  <a:srgbClr val="171717"/>
                </a:solidFill>
                <a:latin typeface="Arial"/>
                <a:cs typeface="Arial"/>
              </a:rPr>
              <a:t>increases </a:t>
            </a:r>
            <a:r>
              <a:rPr sz="2400" spc="-14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171717"/>
                </a:solidFill>
                <a:latin typeface="Arial"/>
                <a:cs typeface="Arial"/>
              </a:rPr>
              <a:t>efficiency </a:t>
            </a:r>
            <a:r>
              <a:rPr sz="2400" spc="-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400" spc="-175" dirty="0">
                <a:solidFill>
                  <a:srgbClr val="171717"/>
                </a:solidFill>
                <a:latin typeface="Arial"/>
                <a:cs typeface="Arial"/>
              </a:rPr>
              <a:t>seed </a:t>
            </a:r>
            <a:r>
              <a:rPr sz="2400" spc="-180" dirty="0">
                <a:solidFill>
                  <a:srgbClr val="171717"/>
                </a:solidFill>
                <a:latin typeface="Arial"/>
                <a:cs typeface="Arial"/>
              </a:rPr>
              <a:t>sowing, </a:t>
            </a:r>
            <a:r>
              <a:rPr sz="2400" spc="-114" dirty="0">
                <a:solidFill>
                  <a:srgbClr val="171717"/>
                </a:solidFill>
                <a:latin typeface="Arial"/>
                <a:cs typeface="Arial"/>
              </a:rPr>
              <a:t>pesticide </a:t>
            </a:r>
            <a:r>
              <a:rPr sz="2400" spc="-105" dirty="0">
                <a:solidFill>
                  <a:srgbClr val="171717"/>
                </a:solidFill>
                <a:latin typeface="Arial"/>
                <a:cs typeface="Arial"/>
              </a:rPr>
              <a:t>spraying </a:t>
            </a:r>
            <a:r>
              <a:rPr sz="2400" spc="-11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400" spc="-170" dirty="0">
                <a:solidFill>
                  <a:srgbClr val="171717"/>
                </a:solidFill>
                <a:latin typeface="Arial"/>
                <a:cs typeface="Arial"/>
              </a:rPr>
              <a:t>grass  </a:t>
            </a:r>
            <a:r>
              <a:rPr sz="2400" spc="-140" dirty="0">
                <a:solidFill>
                  <a:srgbClr val="171717"/>
                </a:solidFill>
                <a:latin typeface="Arial"/>
                <a:cs typeface="Arial"/>
              </a:rPr>
              <a:t>cutting.</a:t>
            </a:r>
            <a:endParaRPr sz="24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324485" algn="l"/>
                <a:tab pos="325120" algn="l"/>
              </a:tabLst>
            </a:pP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171717"/>
                </a:solidFill>
                <a:latin typeface="Arial"/>
                <a:cs typeface="Arial"/>
              </a:rPr>
              <a:t>also </a:t>
            </a:r>
            <a:r>
              <a:rPr sz="2400" spc="-180" dirty="0">
                <a:solidFill>
                  <a:srgbClr val="171717"/>
                </a:solidFill>
                <a:latin typeface="Arial"/>
                <a:cs typeface="Arial"/>
              </a:rPr>
              <a:t>reduces </a:t>
            </a:r>
            <a:r>
              <a:rPr sz="2400" spc="-14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171717"/>
                </a:solidFill>
                <a:latin typeface="Arial"/>
                <a:cs typeface="Arial"/>
              </a:rPr>
              <a:t>problem </a:t>
            </a:r>
            <a:r>
              <a:rPr sz="2400" spc="-155" dirty="0">
                <a:solidFill>
                  <a:srgbClr val="171717"/>
                </a:solidFill>
                <a:latin typeface="Arial"/>
                <a:cs typeface="Arial"/>
              </a:rPr>
              <a:t>encountered </a:t>
            </a: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in </a:t>
            </a:r>
            <a:r>
              <a:rPr sz="2400" spc="-170" dirty="0">
                <a:solidFill>
                  <a:srgbClr val="171717"/>
                </a:solidFill>
                <a:latin typeface="Arial"/>
                <a:cs typeface="Arial"/>
              </a:rPr>
              <a:t>manual</a:t>
            </a:r>
            <a:r>
              <a:rPr sz="24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71717"/>
                </a:solidFill>
                <a:latin typeface="Arial"/>
                <a:cs typeface="Arial"/>
              </a:rPr>
              <a:t>planting.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171717"/>
                </a:solidFill>
                <a:latin typeface="Arial"/>
                <a:cs typeface="Arial"/>
              </a:rPr>
              <a:t>No </a:t>
            </a:r>
            <a:r>
              <a:rPr sz="2400" spc="-140" dirty="0">
                <a:solidFill>
                  <a:srgbClr val="171717"/>
                </a:solidFill>
                <a:latin typeface="Arial"/>
                <a:cs typeface="Arial"/>
              </a:rPr>
              <a:t>need </a:t>
            </a:r>
            <a:r>
              <a:rPr sz="2400" spc="-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2400" spc="-235" dirty="0">
                <a:solidFill>
                  <a:srgbClr val="171717"/>
                </a:solidFill>
                <a:latin typeface="Arial"/>
                <a:cs typeface="Arial"/>
              </a:rPr>
              <a:t>man</a:t>
            </a:r>
            <a:r>
              <a:rPr sz="2400" spc="-1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171717"/>
                </a:solidFill>
                <a:latin typeface="Arial"/>
                <a:cs typeface="Arial"/>
              </a:rPr>
              <a:t>power.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17778"/>
            <a:ext cx="357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DISAD</a:t>
            </a:r>
            <a:r>
              <a:rPr sz="3200" spc="-405" dirty="0"/>
              <a:t>V</a:t>
            </a:r>
            <a:r>
              <a:rPr sz="3200" dirty="0"/>
              <a:t>AN</a:t>
            </a:r>
            <a:r>
              <a:rPr sz="3200" spc="-240" dirty="0"/>
              <a:t>T</a:t>
            </a:r>
            <a:r>
              <a:rPr sz="3200" dirty="0"/>
              <a:t>AGE</a:t>
            </a:r>
            <a:r>
              <a:rPr sz="3200" spc="5" dirty="0"/>
              <a:t>S</a:t>
            </a:r>
            <a:r>
              <a:rPr sz="3600" b="0" spc="-21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827"/>
            <a:ext cx="5370195" cy="163766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29" dirty="0">
                <a:solidFill>
                  <a:srgbClr val="171717"/>
                </a:solidFill>
                <a:latin typeface="Arial"/>
                <a:cs typeface="Arial"/>
              </a:rPr>
              <a:t>System </a:t>
            </a:r>
            <a:r>
              <a:rPr sz="2400" spc="-114" dirty="0">
                <a:solidFill>
                  <a:srgbClr val="171717"/>
                </a:solidFill>
                <a:latin typeface="Arial"/>
                <a:cs typeface="Arial"/>
              </a:rPr>
              <a:t>with </a:t>
            </a: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high </a:t>
            </a:r>
            <a:r>
              <a:rPr sz="2400" spc="-210" dirty="0">
                <a:solidFill>
                  <a:srgbClr val="171717"/>
                </a:solidFill>
                <a:latin typeface="Arial"/>
                <a:cs typeface="Arial"/>
              </a:rPr>
              <a:t>cost </a:t>
            </a:r>
            <a:r>
              <a:rPr sz="2400" spc="-105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2400" spc="-150" dirty="0">
                <a:solidFill>
                  <a:srgbClr val="171717"/>
                </a:solidFill>
                <a:latin typeface="Arial"/>
                <a:cs typeface="Arial"/>
              </a:rPr>
              <a:t>high</a:t>
            </a:r>
            <a:r>
              <a:rPr sz="2400" spc="-1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71717"/>
                </a:solidFill>
                <a:latin typeface="Arial"/>
                <a:cs typeface="Arial"/>
              </a:rPr>
              <a:t>complexity.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25" dirty="0">
                <a:solidFill>
                  <a:srgbClr val="171717"/>
                </a:solidFill>
                <a:latin typeface="Arial"/>
                <a:cs typeface="Arial"/>
              </a:rPr>
              <a:t>Breaking</a:t>
            </a:r>
            <a:r>
              <a:rPr sz="24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171717"/>
                </a:solidFill>
                <a:latin typeface="Arial"/>
                <a:cs typeface="Arial"/>
              </a:rPr>
              <a:t>queues.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171717"/>
                </a:solidFill>
                <a:latin typeface="Arial"/>
                <a:cs typeface="Arial"/>
              </a:rPr>
              <a:t>Power</a:t>
            </a:r>
            <a:r>
              <a:rPr sz="24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171717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447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SOLAR POWERED AUTONOMOUS MULTIPURPOSE AGRICULTURAL  ROBOT USING BLUETOOTH</vt:lpstr>
      <vt:lpstr>INTRODUCTION :</vt:lpstr>
      <vt:lpstr>EXISTING SYSTEM:</vt:lpstr>
      <vt:lpstr>PROPOSED SYSTEM:</vt:lpstr>
      <vt:lpstr>BLOCK DIAGRAM:</vt:lpstr>
      <vt:lpstr>HARDWARE REQUIREMENTS:</vt:lpstr>
      <vt:lpstr>SOFTWARE REQUIREMENTS:</vt:lpstr>
      <vt:lpstr>ADVANTAGES:</vt:lpstr>
      <vt:lpstr>DISADVANTAGES:</vt:lpstr>
      <vt:lpstr>SWOT ANALYSIS: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RECOGNITION USING IMAGE PROCESSING</dc:title>
  <dc:creator>shiva reddy</dc:creator>
  <cp:lastModifiedBy>S. Rahul</cp:lastModifiedBy>
  <cp:revision>10</cp:revision>
  <dcterms:created xsi:type="dcterms:W3CDTF">2021-03-18T13:15:15Z</dcterms:created>
  <dcterms:modified xsi:type="dcterms:W3CDTF">2021-04-09T08:22:47Z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