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4"/>
  </p:sldMasterIdLst>
  <p:notesMasterIdLst>
    <p:notesMasterId r:id="rId23"/>
  </p:notesMasterIdLst>
  <p:handoutMasterIdLst>
    <p:handoutMasterId r:id="rId24"/>
  </p:handoutMasterIdLst>
  <p:sldIdLst>
    <p:sldId id="267" r:id="rId5"/>
    <p:sldId id="290" r:id="rId6"/>
    <p:sldId id="268" r:id="rId7"/>
    <p:sldId id="294" r:id="rId8"/>
    <p:sldId id="287" r:id="rId9"/>
    <p:sldId id="270" r:id="rId10"/>
    <p:sldId id="282" r:id="rId11"/>
    <p:sldId id="271" r:id="rId12"/>
    <p:sldId id="288" r:id="rId13"/>
    <p:sldId id="289" r:id="rId14"/>
    <p:sldId id="274" r:id="rId15"/>
    <p:sldId id="291" r:id="rId16"/>
    <p:sldId id="293" r:id="rId17"/>
    <p:sldId id="284" r:id="rId18"/>
    <p:sldId id="285" r:id="rId19"/>
    <p:sldId id="286" r:id="rId20"/>
    <p:sldId id="278"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96"/>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652" autoAdjust="0"/>
  </p:normalViewPr>
  <p:slideViewPr>
    <p:cSldViewPr snapToGrid="0">
      <p:cViewPr varScale="1">
        <p:scale>
          <a:sx n="73" d="100"/>
          <a:sy n="73" d="100"/>
        </p:scale>
        <p:origin x="-672"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pPr/>
              <a:t>6/4/2021</a:t>
            </a:fld>
            <a:endParaRPr lang="en-US" dirty="0"/>
          </a:p>
        </p:txBody>
      </p:sp>
      <p:sp>
        <p:nvSpPr>
          <p:cNvPr id="4" name="Footer Placeholder 3">
            <a:extLst>
              <a:ext uri="{FF2B5EF4-FFF2-40B4-BE49-F238E27FC236}">
                <a16:creationId xmlns=""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pPr/>
              <a:t>‹#›</a:t>
            </a:fld>
            <a:endParaRPr lang="en-US" dirty="0"/>
          </a:p>
        </p:txBody>
      </p:sp>
    </p:spTree>
    <p:extLst>
      <p:ext uri="{BB962C8B-B14F-4D97-AF65-F5344CB8AC3E}">
        <p14:creationId xmlns=""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pPr/>
              <a:t>6/4/2021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pPr/>
              <a:t>‹#›</a:t>
            </a:fld>
            <a:endParaRPr lang="en-US" dirty="0"/>
          </a:p>
        </p:txBody>
      </p:sp>
    </p:spTree>
    <p:extLst>
      <p:ext uri="{BB962C8B-B14F-4D97-AF65-F5344CB8AC3E}">
        <p14:creationId xmlns=""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C3A134-F1C3-464B-BF47-54DC2DE08F52}" type="datetimeFigureOut">
              <a:rPr lang="en-US" smtClean="0"/>
              <a:pPr/>
              <a:t>6/4/2021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601"/>
            <a:ext cx="10840915"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800" y="1881824"/>
            <a:ext cx="10840915"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 xmlns:a16="http://schemas.microsoft.com/office/drawing/2014/main" id="{B47DAE59-9D63-4159-8F3E-560C31F19A89}"/>
              </a:ext>
            </a:extLst>
          </p:cNvPr>
          <p:cNvSpPr>
            <a:spLocks noGrp="1"/>
          </p:cNvSpPr>
          <p:nvPr>
            <p:ph type="body" sz="quarter" idx="14"/>
          </p:nvPr>
        </p:nvSpPr>
        <p:spPr>
          <a:xfrm>
            <a:off x="1216193" y="3837474"/>
            <a:ext cx="1310051"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sp>
        <p:nvSpPr>
          <p:cNvPr id="12" name="Text Placeholder 2">
            <a:extLst>
              <a:ext uri="{FF2B5EF4-FFF2-40B4-BE49-F238E27FC236}">
                <a16:creationId xmlns="" xmlns:a16="http://schemas.microsoft.com/office/drawing/2014/main" id="{4249143D-80A5-4E4C-BBFD-F253500CE226}"/>
              </a:ext>
            </a:extLst>
          </p:cNvPr>
          <p:cNvSpPr>
            <a:spLocks noGrp="1"/>
          </p:cNvSpPr>
          <p:nvPr>
            <p:ph type="body" idx="13"/>
          </p:nvPr>
        </p:nvSpPr>
        <p:spPr>
          <a:xfrm>
            <a:off x="685800" y="2914650"/>
            <a:ext cx="10840915"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 xmlns:a16="http://schemas.microsoft.com/office/drawing/2014/main" id="{B06123F0-984B-4EF8-9945-3621C401B7AD}"/>
              </a:ext>
            </a:extLst>
          </p:cNvPr>
          <p:cNvSpPr>
            <a:spLocks noGrp="1"/>
          </p:cNvSpPr>
          <p:nvPr>
            <p:ph type="body" sz="quarter" idx="17"/>
          </p:nvPr>
        </p:nvSpPr>
        <p:spPr>
          <a:xfrm>
            <a:off x="7465365" y="3837474"/>
            <a:ext cx="1310051"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 xmlns:a16="http://schemas.microsoft.com/office/drawing/2014/main" id="{A669C074-A9BE-4B07-ACEE-3B34AAC8B9E7}"/>
              </a:ext>
            </a:extLst>
          </p:cNvPr>
          <p:cNvSpPr>
            <a:spLocks noGrp="1"/>
          </p:cNvSpPr>
          <p:nvPr>
            <p:ph type="body" sz="quarter" idx="18"/>
          </p:nvPr>
        </p:nvSpPr>
        <p:spPr>
          <a:xfrm>
            <a:off x="9548425" y="3837474"/>
            <a:ext cx="1310051"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 xmlns:a16="http://schemas.microsoft.com/office/drawing/2014/main" id="{84A40D78-D6DD-41A7-A132-9D48DF8649A9}"/>
              </a:ext>
            </a:extLst>
          </p:cNvPr>
          <p:cNvSpPr>
            <a:spLocks noGrp="1"/>
          </p:cNvSpPr>
          <p:nvPr>
            <p:ph type="body" sz="quarter" idx="16"/>
          </p:nvPr>
        </p:nvSpPr>
        <p:spPr>
          <a:xfrm>
            <a:off x="5382309" y="3837474"/>
            <a:ext cx="1310051"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 xmlns:a16="http://schemas.microsoft.com/office/drawing/2014/main" id="{4A9CFAA7-850F-4C92-A9BE-56452E5CA04D}"/>
              </a:ext>
            </a:extLst>
          </p:cNvPr>
          <p:cNvSpPr>
            <a:spLocks noGrp="1"/>
          </p:cNvSpPr>
          <p:nvPr>
            <p:ph type="body" sz="quarter" idx="15"/>
          </p:nvPr>
        </p:nvSpPr>
        <p:spPr>
          <a:xfrm>
            <a:off x="3299249" y="3837474"/>
            <a:ext cx="1310051"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33936392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flipH="1">
            <a:off x="2" y="0"/>
            <a:ext cx="12188825" cy="6856214"/>
          </a:xfrm>
          <a:prstGeom prst="rect">
            <a:avLst/>
          </a:prstGeom>
        </p:spPr>
      </p:pic>
      <p:sp>
        <p:nvSpPr>
          <p:cNvPr id="2" name="Title 1"/>
          <p:cNvSpPr>
            <a:spLocks noGrp="1"/>
          </p:cNvSpPr>
          <p:nvPr>
            <p:ph type="title"/>
          </p:nvPr>
        </p:nvSpPr>
        <p:spPr>
          <a:xfrm>
            <a:off x="1457325" y="995967"/>
            <a:ext cx="6238875"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51"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 xmlns:p14="http://schemas.microsoft.com/office/powerpoint/2010/main" val="396938257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flipH="1">
            <a:off x="2" y="0"/>
            <a:ext cx="12188825" cy="6856214"/>
          </a:xfrm>
          <a:prstGeom prst="rect">
            <a:avLst/>
          </a:prstGeom>
        </p:spPr>
      </p:pic>
      <p:sp>
        <p:nvSpPr>
          <p:cNvPr id="2" name="Title 1"/>
          <p:cNvSpPr>
            <a:spLocks noGrp="1"/>
          </p:cNvSpPr>
          <p:nvPr>
            <p:ph type="title"/>
          </p:nvPr>
        </p:nvSpPr>
        <p:spPr>
          <a:xfrm>
            <a:off x="6657977"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7" y="914404"/>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7" y="2255969"/>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 xmlns:p14="http://schemas.microsoft.com/office/powerpoint/2010/main" val="383295924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
        <p:nvSpPr>
          <p:cNvPr id="8" name="Rectangle: Rounded Corners 8">
            <a:extLst>
              <a:ext uri="{FF2B5EF4-FFF2-40B4-BE49-F238E27FC236}">
                <a16:creationId xmlns="" xmlns:a16="http://schemas.microsoft.com/office/drawing/2014/main" id="{E44449DE-635B-4B23-9B8B-C95A5B8764DB}"/>
              </a:ext>
            </a:extLst>
          </p:cNvPr>
          <p:cNvSpPr/>
          <p:nvPr userDrawn="1"/>
        </p:nvSpPr>
        <p:spPr>
          <a:xfrm>
            <a:off x="663358" y="1790228"/>
            <a:ext cx="10863359"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49" y="996915"/>
            <a:ext cx="3667"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pic>
        <p:nvPicPr>
          <p:cNvPr id="10" name="Picture 9"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 y="0"/>
            <a:ext cx="12188825" cy="6856214"/>
          </a:xfrm>
          <a:prstGeom prst="rect">
            <a:avLst/>
          </a:prstGeom>
        </p:spPr>
      </p:pic>
      <p:cxnSp>
        <p:nvCxnSpPr>
          <p:cNvPr id="11" name="Straight Connector 10">
            <a:extLst>
              <a:ext uri="{FF2B5EF4-FFF2-40B4-BE49-F238E27FC236}">
                <a16:creationId xmlns=""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49" y="939765"/>
            <a:ext cx="3667"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8" name="Slide Number Placeholder 7"/>
          <p:cNvSpPr>
            <a:spLocks noGrp="1"/>
          </p:cNvSpPr>
          <p:nvPr>
            <p:ph type="sldNum" sz="quarter" idx="11"/>
          </p:nvPr>
        </p:nvSpPr>
        <p:spPr/>
        <p:txBody>
          <a:bodyPr/>
          <a:lstStyle/>
          <a:p>
            <a:fld id="{5D99DD2A-B520-4620-9B43-64B657BA2D42}" type="slidenum">
              <a:rPr lang="en-US" noProof="0" smtClean="0"/>
              <a:pPr/>
              <a:t>‹#›</a:t>
            </a:fld>
            <a:endParaRPr lang="en-US" noProof="0" dirty="0"/>
          </a:p>
        </p:txBody>
      </p:sp>
      <p:sp>
        <p:nvSpPr>
          <p:cNvPr id="9" name="Footer Placeholder 8"/>
          <p:cNvSpPr>
            <a:spLocks noGrp="1"/>
          </p:cNvSpPr>
          <p:nvPr>
            <p:ph type="ftr" sz="quarter" idx="12"/>
          </p:nvPr>
        </p:nvSpPr>
        <p:spPr/>
        <p:txBody>
          <a:bodyPr/>
          <a:lstStyle/>
          <a:p>
            <a:r>
              <a:rPr lang="en-US" noProof="0" smtClean="0"/>
              <a:t>Add a Footer</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4B7D2A-0DF8-424B-9572-B79AEBB2D9DC}" type="datetimeFigureOut">
              <a:rPr lang="en-US" noProof="0" smtClean="0"/>
              <a:pPr/>
              <a:t>6/4/2021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a:xfrm>
            <a:off x="10875264" y="6422065"/>
            <a:ext cx="1016000" cy="365125"/>
          </a:xfrm>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984B7D2A-0DF8-424B-9572-B79AEBB2D9DC}" type="datetimeFigureOut">
              <a:rPr lang="en-US" noProof="0" smtClean="0"/>
              <a:pPr/>
              <a:t>6/4/2021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84B7D2A-0DF8-424B-9572-B79AEBB2D9DC}" type="datetimeFigureOut">
              <a:rPr lang="en-US" noProof="0" smtClean="0"/>
              <a:pPr/>
              <a:t>6/4/2021</a:t>
            </a:fld>
            <a:endParaRPr lang="en-US" noProof="0"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noProof="0" smtClean="0"/>
              <a:t>Add a Footer</a:t>
            </a:r>
            <a:endParaRPr lang="en-US" noProof="0"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D99DD2A-B520-4620-9B43-64B657BA2D42}" type="slidenum">
              <a:rPr lang="en-US" noProof="0" smtClean="0"/>
              <a:pPr/>
              <a:t>‹#›</a:t>
            </a:fld>
            <a:endParaRPr lang="en-US" noProof="0" dirty="0"/>
          </a:p>
        </p:txBody>
      </p:sp>
    </p:spTree>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679" r:id="rId12"/>
    <p:sldLayoutId id="2147483669" r:id="rId13"/>
    <p:sldLayoutId id="2147483680" r:id="rId14"/>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i.org/10.1201%2F9781420055405-c8" TargetMode="External"/><Relationship Id="rId13" Type="http://schemas.openxmlformats.org/officeDocument/2006/relationships/hyperlink" Target="https://doi.org/10.1007%2F978-1-4757-3058-6" TargetMode="External"/><Relationship Id="rId3" Type="http://schemas.openxmlformats.org/officeDocument/2006/relationships/hyperlink" Target="https://ui.adsabs.harvard.edu/abs/1963RSPSA.274...55B" TargetMode="External"/><Relationship Id="rId7" Type="http://schemas.openxmlformats.org/officeDocument/2006/relationships/hyperlink" Target="https://api.semanticscholar.org/CorpusID:94958336" TargetMode="External"/><Relationship Id="rId12" Type="http://schemas.openxmlformats.org/officeDocument/2006/relationships/hyperlink" Target="https://en.wikipedia.org/wiki/Springer_Nature" TargetMode="External"/><Relationship Id="rId2" Type="http://schemas.openxmlformats.org/officeDocument/2006/relationships/hyperlink" Target="https://en.wikipedia.org/wiki/Bibcode_(identifier)" TargetMode="External"/><Relationship Id="rId1" Type="http://schemas.openxmlformats.org/officeDocument/2006/relationships/slideLayout" Target="../slideLayouts/slideLayout2.xml"/><Relationship Id="rId6" Type="http://schemas.openxmlformats.org/officeDocument/2006/relationships/hyperlink" Target="https://en.wikipedia.org/wiki/S2CID_(identifier)" TargetMode="External"/><Relationship Id="rId11" Type="http://schemas.openxmlformats.org/officeDocument/2006/relationships/hyperlink" Target="https://en.wikipedia.org/wiki/Brian_Evans_Conway" TargetMode="External"/><Relationship Id="rId5" Type="http://schemas.openxmlformats.org/officeDocument/2006/relationships/hyperlink" Target="https://doi.org/10.1098%2Frspa.1963.0114" TargetMode="External"/><Relationship Id="rId10" Type="http://schemas.openxmlformats.org/officeDocument/2006/relationships/hyperlink" Target="https://en.wikipedia.org/wiki/Special:BookSources/978-1-4200-5540-5" TargetMode="External"/><Relationship Id="rId4" Type="http://schemas.openxmlformats.org/officeDocument/2006/relationships/hyperlink" Target="https://en.wikipedia.org/wiki/Doi_(identifier)" TargetMode="External"/><Relationship Id="rId9" Type="http://schemas.openxmlformats.org/officeDocument/2006/relationships/hyperlink" Target="https://en.wikipedia.org/wiki/ISBN_(identifier)" TargetMode="External"/><Relationship Id="rId14" Type="http://schemas.openxmlformats.org/officeDocument/2006/relationships/hyperlink" Target="https://en.wikipedia.org/wiki/Special:BookSources/978-03064573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84667" y="2229395"/>
            <a:ext cx="6805745" cy="1793964"/>
          </a:xfrm>
          <a:noFill/>
          <a:ln>
            <a:noFill/>
          </a:ln>
        </p:spPr>
        <p:txBody>
          <a:bodyPr>
            <a:normAutofit/>
          </a:bodyPr>
          <a:lstStyle/>
          <a:p>
            <a:r>
              <a:rPr lang="en-IN" sz="4800" b="1" u="sng" dirty="0" smtClean="0">
                <a:ln w="12700">
                  <a:solidFill>
                    <a:schemeClr val="tx2">
                      <a:satMod val="155000"/>
                    </a:schemeClr>
                  </a:solidFill>
                  <a:prstDash val="solid"/>
                </a:ln>
                <a:solidFill>
                  <a:srgbClr val="92D050"/>
                </a:solidFill>
                <a:effectLst>
                  <a:outerShdw blurRad="50800" dist="38100" dir="13500000" algn="br" rotWithShape="0">
                    <a:prstClr val="black">
                      <a:alpha val="40000"/>
                    </a:prstClr>
                  </a:outerShdw>
                </a:effectLst>
                <a:latin typeface="Calibri" pitchFamily="34" charset="0"/>
                <a:cs typeface="Calibri" pitchFamily="34" charset="0"/>
              </a:rPr>
              <a:t>SUPERCAPACITOR</a:t>
            </a:r>
            <a:endParaRPr lang="en-US" sz="4800" b="1" u="sng" dirty="0">
              <a:ln w="12700">
                <a:solidFill>
                  <a:schemeClr val="tx2">
                    <a:satMod val="155000"/>
                  </a:schemeClr>
                </a:solidFill>
                <a:prstDash val="solid"/>
              </a:ln>
              <a:solidFill>
                <a:srgbClr val="92D050"/>
              </a:solidFill>
              <a:effectLst>
                <a:outerShdw blurRad="50800" dist="38100" dir="13500000" algn="br" rotWithShape="0">
                  <a:prstClr val="black">
                    <a:alpha val="40000"/>
                  </a:prstClr>
                </a:outerShdw>
              </a:effectLst>
              <a:latin typeface="Calibri" pitchFamily="34" charset="0"/>
              <a:cs typeface="Calibri" pitchFamily="34" charset="0"/>
            </a:endParaRPr>
          </a:p>
        </p:txBody>
      </p:sp>
      <p:sp>
        <p:nvSpPr>
          <p:cNvPr id="8" name="Content Placeholder 7"/>
          <p:cNvSpPr>
            <a:spLocks noGrp="1"/>
          </p:cNvSpPr>
          <p:nvPr>
            <p:ph idx="1"/>
          </p:nvPr>
        </p:nvSpPr>
        <p:spPr>
          <a:xfrm>
            <a:off x="8321042" y="4049489"/>
            <a:ext cx="2795451" cy="2808511"/>
          </a:xfrm>
        </p:spPr>
        <p:txBody>
          <a:bodyPr>
            <a:normAutofit/>
          </a:bodyPr>
          <a:lstStyle/>
          <a:p>
            <a:pPr>
              <a:buNone/>
            </a:pPr>
            <a:r>
              <a:rPr lang="en-US" sz="2400" dirty="0" smtClean="0">
                <a:latin typeface="Times New Roman" pitchFamily="18" charset="0"/>
                <a:cs typeface="Times New Roman" pitchFamily="18" charset="0"/>
              </a:rPr>
              <a:t>     By</a:t>
            </a:r>
          </a:p>
          <a:p>
            <a:pPr>
              <a:buNone/>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S.Nikitha</a:t>
            </a: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17R21A04H3</a:t>
            </a:r>
          </a:p>
          <a:p>
            <a:pPr>
              <a:buNone/>
            </a:pPr>
            <a:r>
              <a:rPr lang="en-IN" sz="2400" b="1" dirty="0" smtClean="0">
                <a:latin typeface="Times New Roman" pitchFamily="18" charset="0"/>
                <a:cs typeface="Times New Roman" pitchFamily="18" charset="0"/>
              </a:rPr>
              <a:t>     IV-ECE-C</a:t>
            </a:r>
            <a:endParaRPr lang="en-US" sz="2400" dirty="0">
              <a:latin typeface="Times New Roman" pitchFamily="18" charset="0"/>
              <a:cs typeface="Times New Roman" pitchFamily="18" charset="0"/>
            </a:endParaRPr>
          </a:p>
        </p:txBody>
      </p:sp>
      <p:sp>
        <p:nvSpPr>
          <p:cNvPr id="5" name="object 12"/>
          <p:cNvSpPr/>
          <p:nvPr/>
        </p:nvSpPr>
        <p:spPr>
          <a:xfrm>
            <a:off x="625503" y="454665"/>
            <a:ext cx="10117075" cy="117120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86265648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982606" y="1397727"/>
            <a:ext cx="3919039" cy="3984172"/>
          </a:xfrm>
          <a:prstGeom prst="rect">
            <a:avLst/>
          </a:prstGeom>
          <a:noFill/>
          <a:ln w="9525">
            <a:noFill/>
            <a:miter lim="800000"/>
            <a:headEnd/>
            <a:tailEnd/>
          </a:ln>
        </p:spPr>
      </p:pic>
      <p:sp>
        <p:nvSpPr>
          <p:cNvPr id="5" name="Rectangle 4"/>
          <p:cNvSpPr/>
          <p:nvPr/>
        </p:nvSpPr>
        <p:spPr>
          <a:xfrm>
            <a:off x="435429" y="960847"/>
            <a:ext cx="7010400" cy="4154984"/>
          </a:xfrm>
          <a:prstGeom prst="rect">
            <a:avLst/>
          </a:prstGeom>
        </p:spPr>
        <p:txBody>
          <a:bodyPr wrap="square">
            <a:spAutoFit/>
          </a:bodyPr>
          <a:lstStyle/>
          <a:p>
            <a:r>
              <a:rPr lang="en-US" sz="2400" dirty="0" smtClean="0"/>
              <a:t>Schematic construction of a wound </a:t>
            </a:r>
            <a:r>
              <a:rPr lang="en-US" sz="2400" dirty="0" err="1" smtClean="0"/>
              <a:t>supercapacitor</a:t>
            </a:r>
            <a:r>
              <a:rPr lang="en-US" sz="2400" dirty="0" smtClean="0"/>
              <a:t>:</a:t>
            </a:r>
            <a:br>
              <a:rPr lang="en-US" sz="2400" dirty="0" smtClean="0"/>
            </a:br>
            <a:r>
              <a:rPr lang="en-US" sz="2400" dirty="0" smtClean="0"/>
              <a:t>1. terminals</a:t>
            </a:r>
          </a:p>
          <a:p>
            <a:r>
              <a:rPr lang="en-US" sz="2400" dirty="0" smtClean="0"/>
              <a:t>2. safety vent</a:t>
            </a:r>
          </a:p>
          <a:p>
            <a:r>
              <a:rPr lang="en-US" sz="2400" dirty="0" smtClean="0"/>
              <a:t>3. sealing disc</a:t>
            </a:r>
          </a:p>
          <a:p>
            <a:r>
              <a:rPr lang="en-US" sz="2400" dirty="0" smtClean="0"/>
              <a:t>4. aluminum can </a:t>
            </a:r>
          </a:p>
          <a:p>
            <a:r>
              <a:rPr lang="en-US" sz="2400" dirty="0" smtClean="0"/>
              <a:t>5. positive pole</a:t>
            </a:r>
          </a:p>
          <a:p>
            <a:r>
              <a:rPr lang="en-US" sz="2400" dirty="0" smtClean="0"/>
              <a:t>6. separator</a:t>
            </a:r>
          </a:p>
          <a:p>
            <a:r>
              <a:rPr lang="en-US" sz="2400" dirty="0" smtClean="0"/>
              <a:t>7. carbon electrode </a:t>
            </a:r>
          </a:p>
          <a:p>
            <a:r>
              <a:rPr lang="en-US" sz="2400" dirty="0" smtClean="0"/>
              <a:t>8. collector</a:t>
            </a:r>
          </a:p>
          <a:p>
            <a:r>
              <a:rPr lang="en-US" sz="2400" dirty="0" smtClean="0"/>
              <a:t>9. carbon electrode</a:t>
            </a:r>
          </a:p>
          <a:p>
            <a:r>
              <a:rPr lang="en-US" sz="2400" dirty="0" smtClean="0"/>
              <a:t>10. negative pole</a:t>
            </a:r>
            <a:endParaRPr lang="en-US" sz="2400"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9496" y="400595"/>
            <a:ext cx="2971799" cy="1260000"/>
          </a:xfrm>
        </p:spPr>
        <p:txBody>
          <a:bodyPr>
            <a:normAutofit/>
          </a:bodyPr>
          <a:lstStyle/>
          <a:p>
            <a:r>
              <a:rPr lang="en-US" sz="3600" b="1" dirty="0" smtClean="0">
                <a:solidFill>
                  <a:srgbClr val="00B050"/>
                </a:solidFill>
                <a:latin typeface="Calibri" pitchFamily="34" charset="0"/>
                <a:cs typeface="Calibri" pitchFamily="34" charset="0"/>
              </a:rPr>
              <a:t>TYPES </a:t>
            </a:r>
            <a:endParaRPr lang="en-US" sz="3600" b="1" dirty="0">
              <a:solidFill>
                <a:srgbClr val="00B050"/>
              </a:solidFill>
              <a:latin typeface="Calibri" pitchFamily="34" charset="0"/>
              <a:cs typeface="Calibri" pitchFamily="34" charset="0"/>
            </a:endParaRPr>
          </a:p>
        </p:txBody>
      </p:sp>
      <p:sp>
        <p:nvSpPr>
          <p:cNvPr id="5" name="Content Placeholder 4"/>
          <p:cNvSpPr>
            <a:spLocks noGrp="1"/>
          </p:cNvSpPr>
          <p:nvPr>
            <p:ph idx="1"/>
          </p:nvPr>
        </p:nvSpPr>
        <p:spPr>
          <a:xfrm>
            <a:off x="359233" y="2403567"/>
            <a:ext cx="6093819" cy="2808514"/>
          </a:xfrm>
        </p:spPr>
        <p:txBody>
          <a:bodyPr>
            <a:normAutofit/>
          </a:bodyPr>
          <a:lstStyle/>
          <a:p>
            <a:pPr>
              <a:buNone/>
            </a:pPr>
            <a:endParaRPr lang="en-US" sz="2400" dirty="0">
              <a:latin typeface="Calibri" pitchFamily="34" charset="0"/>
              <a:cs typeface="Calibri" pitchFamily="34" charset="0"/>
            </a:endParaRPr>
          </a:p>
          <a:p>
            <a:r>
              <a:rPr lang="en-US" sz="2400" b="1" u="sng" dirty="0">
                <a:latin typeface="Calibri" pitchFamily="34" charset="0"/>
                <a:cs typeface="Calibri" pitchFamily="34" charset="0"/>
              </a:rPr>
              <a:t>Double-layer capacitors</a:t>
            </a:r>
            <a:r>
              <a:rPr lang="en-US" sz="2400" u="sng" dirty="0">
                <a:latin typeface="Calibri" pitchFamily="34" charset="0"/>
                <a:cs typeface="Calibri" pitchFamily="34" charset="0"/>
              </a:rPr>
              <a:t> (</a:t>
            </a:r>
            <a:r>
              <a:rPr lang="en-US" sz="2400" b="1" u="sng" dirty="0">
                <a:latin typeface="Calibri" pitchFamily="34" charset="0"/>
                <a:cs typeface="Calibri" pitchFamily="34" charset="0"/>
              </a:rPr>
              <a:t>EDLCs</a:t>
            </a:r>
            <a:r>
              <a:rPr lang="en-US" sz="2400" u="sng" dirty="0">
                <a:latin typeface="Calibri" pitchFamily="34" charset="0"/>
                <a:cs typeface="Calibri" pitchFamily="34" charset="0"/>
              </a:rPr>
              <a:t>)</a:t>
            </a:r>
            <a:r>
              <a:rPr lang="en-US" sz="2400" dirty="0">
                <a:latin typeface="Calibri" pitchFamily="34" charset="0"/>
                <a:cs typeface="Calibri" pitchFamily="34" charset="0"/>
              </a:rPr>
              <a:t> — with activated carbon electrodes or derivatives with much higher electrostatic double-layer capacitance than electrochemical pseudo </a:t>
            </a:r>
            <a:r>
              <a:rPr lang="en-US" sz="2400" dirty="0" smtClean="0">
                <a:latin typeface="Calibri" pitchFamily="34" charset="0"/>
                <a:cs typeface="Calibri" pitchFamily="34" charset="0"/>
              </a:rPr>
              <a:t>capacitance</a:t>
            </a:r>
          </a:p>
          <a:p>
            <a:endParaRPr lang="en-US" sz="2400" dirty="0">
              <a:latin typeface="Calibri" pitchFamily="34" charset="0"/>
              <a:cs typeface="Calibri" pitchFamily="34" charset="0"/>
            </a:endParaRPr>
          </a:p>
        </p:txBody>
      </p:sp>
      <p:pic>
        <p:nvPicPr>
          <p:cNvPr id="6" name="Picture 2"/>
          <p:cNvPicPr>
            <a:picLocks noChangeAspect="1" noChangeArrowheads="1"/>
          </p:cNvPicPr>
          <p:nvPr/>
        </p:nvPicPr>
        <p:blipFill>
          <a:blip r:embed="rId2"/>
          <a:srcRect/>
          <a:stretch>
            <a:fillRect/>
          </a:stretch>
        </p:blipFill>
        <p:spPr bwMode="auto">
          <a:xfrm>
            <a:off x="7113087" y="2315096"/>
            <a:ext cx="3429000" cy="3305175"/>
          </a:xfrm>
          <a:prstGeom prst="rect">
            <a:avLst/>
          </a:prstGeom>
          <a:noFill/>
          <a:ln w="9525">
            <a:noFill/>
            <a:miter lim="800000"/>
            <a:headEnd/>
            <a:tailEnd/>
          </a:ln>
        </p:spPr>
      </p:pic>
      <p:sp>
        <p:nvSpPr>
          <p:cNvPr id="7" name="TextBox 6"/>
          <p:cNvSpPr txBox="1"/>
          <p:nvPr/>
        </p:nvSpPr>
        <p:spPr>
          <a:xfrm>
            <a:off x="718457" y="1463040"/>
            <a:ext cx="10868297" cy="461665"/>
          </a:xfrm>
          <a:prstGeom prst="rect">
            <a:avLst/>
          </a:prstGeom>
          <a:noFill/>
        </p:spPr>
        <p:txBody>
          <a:bodyPr wrap="square" rtlCol="0">
            <a:spAutoFit/>
          </a:bodyPr>
          <a:lstStyle/>
          <a:p>
            <a:r>
              <a:rPr lang="en-US" sz="2400" dirty="0" smtClean="0">
                <a:latin typeface="Calibri" pitchFamily="34" charset="0"/>
                <a:cs typeface="Calibri" pitchFamily="34" charset="0"/>
              </a:rPr>
              <a:t>There are three types of super capacitors based on storage principle</a:t>
            </a:r>
            <a:endParaRPr lang="en-US" sz="24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966" y="881744"/>
            <a:ext cx="6535783" cy="4056016"/>
          </a:xfrm>
        </p:spPr>
        <p:txBody>
          <a:bodyPr/>
          <a:lstStyle/>
          <a:p>
            <a:r>
              <a:rPr lang="en-US" sz="2400" b="1" u="sng" dirty="0" smtClean="0">
                <a:latin typeface="Calibri" pitchFamily="34" charset="0"/>
                <a:cs typeface="Calibri" pitchFamily="34" charset="0"/>
              </a:rPr>
              <a:t>Pseudo capacitors</a:t>
            </a:r>
            <a:r>
              <a:rPr lang="en-US" sz="2400" u="sng" dirty="0" smtClean="0">
                <a:latin typeface="Calibri" pitchFamily="34" charset="0"/>
                <a:cs typeface="Calibri" pitchFamily="34" charset="0"/>
              </a:rPr>
              <a:t> </a:t>
            </a:r>
            <a:r>
              <a:rPr lang="en-US" sz="2400" dirty="0" smtClean="0">
                <a:latin typeface="Calibri" pitchFamily="34" charset="0"/>
                <a:cs typeface="Calibri" pitchFamily="34" charset="0"/>
              </a:rPr>
              <a:t>— with transition metal oxide or conducting polymer electrodes with a high electrochemical pseudo capacitance</a:t>
            </a:r>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4950823" y="2224905"/>
            <a:ext cx="6204856" cy="36795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98" y="724991"/>
            <a:ext cx="9956800" cy="1743889"/>
          </a:xfrm>
        </p:spPr>
        <p:txBody>
          <a:bodyPr/>
          <a:lstStyle/>
          <a:p>
            <a:r>
              <a:rPr lang="en-US" sz="2400" b="1" u="sng" dirty="0" smtClean="0">
                <a:latin typeface="Calibri" pitchFamily="34" charset="0"/>
                <a:cs typeface="Calibri" pitchFamily="34" charset="0"/>
              </a:rPr>
              <a:t>Hybrid capacitors</a:t>
            </a:r>
            <a:r>
              <a:rPr lang="en-US" sz="2400" dirty="0" smtClean="0">
                <a:latin typeface="Calibri" pitchFamily="34" charset="0"/>
                <a:cs typeface="Calibri" pitchFamily="34" charset="0"/>
              </a:rPr>
              <a:t> — with asymmetric electrodes, one of which exhibits mostly electrostatic and the other mostly electrochemical capacitance, such as lithium-ion capacitors</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5434149" y="2325189"/>
            <a:ext cx="5773781" cy="398417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0/01/Supercaps-family.png/800px-Supercaps-family.png"/>
          <p:cNvPicPr>
            <a:picLocks noChangeAspect="1" noChangeArrowheads="1"/>
          </p:cNvPicPr>
          <p:nvPr/>
        </p:nvPicPr>
        <p:blipFill>
          <a:blip r:embed="rId2"/>
          <a:srcRect/>
          <a:stretch>
            <a:fillRect/>
          </a:stretch>
        </p:blipFill>
        <p:spPr bwMode="auto">
          <a:xfrm>
            <a:off x="4376057" y="522513"/>
            <a:ext cx="7576456" cy="5799909"/>
          </a:xfrm>
          <a:prstGeom prst="rect">
            <a:avLst/>
          </a:prstGeom>
          <a:noFill/>
        </p:spPr>
      </p:pic>
      <p:sp>
        <p:nvSpPr>
          <p:cNvPr id="3" name="TextBox 2"/>
          <p:cNvSpPr txBox="1"/>
          <p:nvPr/>
        </p:nvSpPr>
        <p:spPr>
          <a:xfrm>
            <a:off x="0" y="431072"/>
            <a:ext cx="4323806" cy="1938992"/>
          </a:xfrm>
          <a:prstGeom prst="rect">
            <a:avLst/>
          </a:prstGeom>
          <a:noFill/>
        </p:spPr>
        <p:txBody>
          <a:bodyPr wrap="square" rtlCol="0">
            <a:spAutoFit/>
          </a:bodyPr>
          <a:lstStyle/>
          <a:p>
            <a:r>
              <a:rPr lang="en-US" sz="2400" dirty="0" smtClean="0"/>
              <a:t>Family tree of </a:t>
            </a:r>
            <a:r>
              <a:rPr lang="en-US" sz="2400" dirty="0" err="1" smtClean="0"/>
              <a:t>supercapacitor</a:t>
            </a:r>
            <a:r>
              <a:rPr lang="en-US" sz="2400" dirty="0" smtClean="0"/>
              <a:t> types. Double-layer capacitors and </a:t>
            </a:r>
            <a:r>
              <a:rPr lang="en-US" sz="2400" dirty="0" err="1" smtClean="0"/>
              <a:t>pseudocapacitors</a:t>
            </a:r>
            <a:r>
              <a:rPr lang="en-US" sz="2400" dirty="0" smtClean="0"/>
              <a:t> as well as hybrid capacitors are defined over their electrode designs.</a:t>
            </a:r>
            <a:endParaRPr lang="en-US" sz="2400"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444" y="744584"/>
            <a:ext cx="2847704" cy="574766"/>
          </a:xfrm>
        </p:spPr>
        <p:txBody>
          <a:bodyPr>
            <a:noAutofit/>
          </a:bodyPr>
          <a:lstStyle/>
          <a:p>
            <a:r>
              <a:rPr lang="en-IN" sz="3600" cap="none" dirty="0" smtClean="0">
                <a:ln w="12700">
                  <a:noFill/>
                  <a:prstDash val="solid"/>
                </a:ln>
                <a:solidFill>
                  <a:srgbClr val="00B050"/>
                </a:solidFill>
                <a:effectLst>
                  <a:outerShdw blurRad="41275" dist="20320" dir="1800000" algn="tl" rotWithShape="0">
                    <a:srgbClr val="000000">
                      <a:alpha val="40000"/>
                    </a:srgbClr>
                  </a:outerShdw>
                </a:effectLst>
                <a:latin typeface="+mn-lt"/>
                <a:cs typeface="Times New Roman" pitchFamily="18" charset="0"/>
              </a:rPr>
              <a:t>ADVANTAGES</a:t>
            </a:r>
            <a:endParaRPr lang="en-US" sz="3600" b="1" dirty="0">
              <a:ln w="12700">
                <a:noFill/>
                <a:prstDash val="solid"/>
              </a:ln>
              <a:solidFill>
                <a:srgbClr val="00B050"/>
              </a:solidFill>
              <a:latin typeface="+mn-lt"/>
              <a:cs typeface="Times New Roman" pitchFamily="18" charset="0"/>
            </a:endParaRPr>
          </a:p>
        </p:txBody>
      </p:sp>
      <p:sp>
        <p:nvSpPr>
          <p:cNvPr id="4" name="TextBox 3"/>
          <p:cNvSpPr txBox="1"/>
          <p:nvPr/>
        </p:nvSpPr>
        <p:spPr>
          <a:xfrm>
            <a:off x="744584" y="1632856"/>
            <a:ext cx="7550331" cy="2308324"/>
          </a:xfrm>
          <a:prstGeom prst="rect">
            <a:avLst/>
          </a:prstGeom>
          <a:noFill/>
        </p:spPr>
        <p:txBody>
          <a:bodyPr wrap="square" rtlCol="0">
            <a:spAutoFit/>
          </a:bodyPr>
          <a:lstStyle/>
          <a:p>
            <a:pPr>
              <a:buFont typeface="Arial" pitchFamily="34" charset="0"/>
              <a:buChar char="•"/>
            </a:pPr>
            <a:r>
              <a:rPr lang="en-IN" sz="2400" dirty="0" smtClean="0">
                <a:latin typeface="Calibri" pitchFamily="34" charset="0"/>
                <a:cs typeface="Calibri" pitchFamily="34" charset="0"/>
              </a:rPr>
              <a:t>High energy storage</a:t>
            </a:r>
          </a:p>
          <a:p>
            <a:pPr>
              <a:buFont typeface="Arial" pitchFamily="34" charset="0"/>
              <a:buChar char="•"/>
            </a:pPr>
            <a:r>
              <a:rPr lang="en-IN" sz="2400" dirty="0" smtClean="0">
                <a:latin typeface="Calibri" pitchFamily="34" charset="0"/>
                <a:cs typeface="Calibri" pitchFamily="34" charset="0"/>
              </a:rPr>
              <a:t>Wide Working temperature</a:t>
            </a:r>
          </a:p>
          <a:p>
            <a:pPr>
              <a:buFont typeface="Arial" pitchFamily="34" charset="0"/>
              <a:buChar char="•"/>
            </a:pPr>
            <a:r>
              <a:rPr lang="en-IN" sz="2400" dirty="0" smtClean="0">
                <a:latin typeface="Calibri" pitchFamily="34" charset="0"/>
                <a:cs typeface="Calibri" pitchFamily="34" charset="0"/>
              </a:rPr>
              <a:t>Eco-friendly</a:t>
            </a:r>
          </a:p>
          <a:p>
            <a:pPr>
              <a:buFont typeface="Arial" pitchFamily="34" charset="0"/>
              <a:buChar char="•"/>
            </a:pPr>
            <a:r>
              <a:rPr lang="en-IN" sz="2400" dirty="0" smtClean="0">
                <a:latin typeface="Calibri" pitchFamily="34" charset="0"/>
                <a:cs typeface="Calibri" pitchFamily="34" charset="0"/>
              </a:rPr>
              <a:t>Quick charging time</a:t>
            </a:r>
          </a:p>
          <a:p>
            <a:pPr>
              <a:buFont typeface="Arial" pitchFamily="34" charset="0"/>
              <a:buChar char="•"/>
            </a:pPr>
            <a:r>
              <a:rPr lang="en-IN" sz="2400" dirty="0" smtClean="0">
                <a:latin typeface="Calibri" pitchFamily="34" charset="0"/>
                <a:cs typeface="Calibri" pitchFamily="34" charset="0"/>
              </a:rPr>
              <a:t>Maximum life cycle</a:t>
            </a:r>
          </a:p>
          <a:p>
            <a:pPr>
              <a:buFont typeface="Arial" pitchFamily="34" charset="0"/>
              <a:buChar char="•"/>
            </a:pPr>
            <a:r>
              <a:rPr lang="en-IN" sz="2400" dirty="0" smtClean="0">
                <a:latin typeface="Calibri" pitchFamily="34" charset="0"/>
                <a:cs typeface="Calibri" pitchFamily="34" charset="0"/>
              </a:rPr>
              <a:t>Safe</a:t>
            </a:r>
            <a:endParaRPr lang="en-US" sz="2400" dirty="0">
              <a:latin typeface="Calibri" pitchFamily="34" charset="0"/>
              <a:cs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 y="718457"/>
            <a:ext cx="3540035" cy="748616"/>
          </a:xfrm>
        </p:spPr>
        <p:txBody>
          <a:bodyPr>
            <a:noAutofit/>
          </a:bodyPr>
          <a:lstStyle/>
          <a:p>
            <a:r>
              <a:rPr lang="en-IN" sz="3600" cap="none" dirty="0" smtClean="0">
                <a:ln w="12700">
                  <a:noFill/>
                  <a:prstDash val="solid"/>
                </a:ln>
                <a:solidFill>
                  <a:srgbClr val="00B050"/>
                </a:solidFill>
                <a:effectLst>
                  <a:outerShdw blurRad="41275" dist="20320" dir="1800000" algn="tl" rotWithShape="0">
                    <a:srgbClr val="000000">
                      <a:alpha val="40000"/>
                    </a:srgbClr>
                  </a:outerShdw>
                </a:effectLst>
                <a:latin typeface="+mn-lt"/>
                <a:cs typeface="Times New Roman" pitchFamily="18" charset="0"/>
              </a:rPr>
              <a:t>DISADVANTAGES</a:t>
            </a:r>
            <a:endParaRPr lang="en-US" sz="3600" cap="none" dirty="0">
              <a:ln w="12700">
                <a:noFill/>
                <a:prstDash val="solid"/>
              </a:ln>
              <a:solidFill>
                <a:srgbClr val="00B050"/>
              </a:solidFill>
              <a:effectLst>
                <a:outerShdw blurRad="41275" dist="20320" dir="1800000" algn="tl" rotWithShape="0">
                  <a:srgbClr val="000000">
                    <a:alpha val="40000"/>
                  </a:srgbClr>
                </a:outerShdw>
              </a:effectLst>
              <a:latin typeface="+mn-lt"/>
              <a:cs typeface="Times New Roman" pitchFamily="18" charset="0"/>
            </a:endParaRPr>
          </a:p>
        </p:txBody>
      </p:sp>
      <p:sp>
        <p:nvSpPr>
          <p:cNvPr id="4" name="TextBox 3"/>
          <p:cNvSpPr txBox="1"/>
          <p:nvPr/>
        </p:nvSpPr>
        <p:spPr>
          <a:xfrm>
            <a:off x="248197" y="1567545"/>
            <a:ext cx="9496697" cy="1569660"/>
          </a:xfrm>
          <a:prstGeom prst="rect">
            <a:avLst/>
          </a:prstGeom>
          <a:noFill/>
        </p:spPr>
        <p:txBody>
          <a:bodyPr wrap="square" rtlCol="0">
            <a:spAutoFit/>
          </a:bodyPr>
          <a:lstStyle/>
          <a:p>
            <a:pPr lvl="1">
              <a:buFont typeface="Arial" pitchFamily="34" charset="0"/>
              <a:buChar char="•"/>
            </a:pPr>
            <a:r>
              <a:rPr lang="en-IN" sz="2400" dirty="0" smtClean="0">
                <a:latin typeface="Calibri" pitchFamily="34" charset="0"/>
                <a:cs typeface="Calibri" pitchFamily="34" charset="0"/>
              </a:rPr>
              <a:t>Low energy density</a:t>
            </a:r>
          </a:p>
          <a:p>
            <a:pPr lvl="1">
              <a:buFont typeface="Arial" pitchFamily="34" charset="0"/>
              <a:buChar char="•"/>
            </a:pPr>
            <a:r>
              <a:rPr lang="en-IN" sz="2400" dirty="0" smtClean="0">
                <a:latin typeface="Calibri" pitchFamily="34" charset="0"/>
                <a:cs typeface="Calibri" pitchFamily="34" charset="0"/>
              </a:rPr>
              <a:t>Cannot be used in AC and high frequency circuits</a:t>
            </a:r>
            <a:endParaRPr lang="en-US" sz="2400" dirty="0" smtClean="0">
              <a:latin typeface="Calibri" pitchFamily="34" charset="0"/>
              <a:cs typeface="Calibri" pitchFamily="34" charset="0"/>
            </a:endParaRPr>
          </a:p>
          <a:p>
            <a:pPr lvl="1">
              <a:buFont typeface="Arial" pitchFamily="34" charset="0"/>
              <a:buChar char="•"/>
            </a:pPr>
            <a:r>
              <a:rPr lang="en-IN" sz="2400" dirty="0" smtClean="0">
                <a:latin typeface="Calibri" pitchFamily="34" charset="0"/>
                <a:cs typeface="Calibri" pitchFamily="34" charset="0"/>
              </a:rPr>
              <a:t>The voltage varies with the energy stored</a:t>
            </a:r>
          </a:p>
          <a:p>
            <a:pPr lvl="1">
              <a:buFont typeface="Arial" pitchFamily="34" charset="0"/>
              <a:buChar char="•"/>
            </a:pPr>
            <a:r>
              <a:rPr lang="en-IN" sz="2400" dirty="0" smtClean="0">
                <a:latin typeface="Calibri" pitchFamily="34" charset="0"/>
                <a:cs typeface="Calibri" pitchFamily="34" charset="0"/>
              </a:rPr>
              <a:t>High cost</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19" y="413658"/>
            <a:ext cx="5492931" cy="1260000"/>
          </a:xfrm>
        </p:spPr>
        <p:txBody>
          <a:bodyPr>
            <a:normAutofit/>
          </a:bodyPr>
          <a:lstStyle/>
          <a:p>
            <a:r>
              <a:rPr lang="en-US" sz="3600" dirty="0">
                <a:latin typeface="Times New Roman" pitchFamily="18" charset="0"/>
                <a:cs typeface="Times New Roman" pitchFamily="18" charset="0"/>
              </a:rPr>
              <a:t> </a:t>
            </a:r>
            <a:r>
              <a:rPr lang="en-US" sz="3600" b="1" dirty="0" smtClean="0">
                <a:solidFill>
                  <a:srgbClr val="00B050"/>
                </a:solidFill>
                <a:latin typeface="Calibri" pitchFamily="34" charset="0"/>
                <a:cs typeface="Calibri" pitchFamily="34" charset="0"/>
              </a:rPr>
              <a:t>APPLICATIONS</a:t>
            </a:r>
            <a:endParaRPr lang="en-US" sz="3600" b="1" dirty="0">
              <a:solidFill>
                <a:srgbClr val="00B050"/>
              </a:solidFill>
              <a:latin typeface="Calibri" pitchFamily="34" charset="0"/>
              <a:cs typeface="Calibri" pitchFamily="34" charset="0"/>
            </a:endParaRPr>
          </a:p>
        </p:txBody>
      </p:sp>
      <p:sp>
        <p:nvSpPr>
          <p:cNvPr id="6" name="Content Placeholder 5"/>
          <p:cNvSpPr>
            <a:spLocks noGrp="1"/>
          </p:cNvSpPr>
          <p:nvPr>
            <p:ph idx="1"/>
          </p:nvPr>
        </p:nvSpPr>
        <p:spPr>
          <a:xfrm>
            <a:off x="457200" y="1817350"/>
            <a:ext cx="5460274" cy="3355541"/>
          </a:xfrm>
        </p:spPr>
        <p:txBody>
          <a:bodyPr>
            <a:normAutofit/>
          </a:bodyPr>
          <a:lstStyle/>
          <a:p>
            <a:r>
              <a:rPr lang="en-US" sz="2400" dirty="0">
                <a:latin typeface="Calibri" pitchFamily="34" charset="0"/>
                <a:cs typeface="Calibri" pitchFamily="34" charset="0"/>
              </a:rPr>
              <a:t>Consumer electronics</a:t>
            </a:r>
          </a:p>
          <a:p>
            <a:r>
              <a:rPr lang="en-US" sz="2400" dirty="0" smtClean="0">
                <a:latin typeface="Calibri" pitchFamily="34" charset="0"/>
                <a:cs typeface="Calibri" pitchFamily="34" charset="0"/>
              </a:rPr>
              <a:t>Tools</a:t>
            </a:r>
          </a:p>
          <a:p>
            <a:r>
              <a:rPr lang="en-US" sz="2400" dirty="0">
                <a:latin typeface="Calibri" pitchFamily="34" charset="0"/>
                <a:cs typeface="Calibri" pitchFamily="34" charset="0"/>
              </a:rPr>
              <a:t>Low-power equipment power </a:t>
            </a:r>
            <a:r>
              <a:rPr lang="en-US" sz="2400" dirty="0" smtClean="0">
                <a:latin typeface="Calibri" pitchFamily="34" charset="0"/>
                <a:cs typeface="Calibri" pitchFamily="34" charset="0"/>
              </a:rPr>
              <a:t>buffer</a:t>
            </a:r>
          </a:p>
          <a:p>
            <a:r>
              <a:rPr lang="en-US" sz="2400" dirty="0">
                <a:latin typeface="Calibri" pitchFamily="34" charset="0"/>
                <a:cs typeface="Calibri" pitchFamily="34" charset="0"/>
              </a:rPr>
              <a:t>Voltage </a:t>
            </a:r>
            <a:r>
              <a:rPr lang="en-US" sz="2400" dirty="0" smtClean="0">
                <a:latin typeface="Calibri" pitchFamily="34" charset="0"/>
                <a:cs typeface="Calibri" pitchFamily="34" charset="0"/>
              </a:rPr>
              <a:t>stabilizer</a:t>
            </a:r>
          </a:p>
          <a:p>
            <a:r>
              <a:rPr lang="en-US" sz="2400" dirty="0" smtClean="0">
                <a:latin typeface="Calibri" pitchFamily="34" charset="0"/>
                <a:cs typeface="Calibri" pitchFamily="34" charset="0"/>
              </a:rPr>
              <a:t>Street </a:t>
            </a:r>
            <a:r>
              <a:rPr lang="en-US" sz="2400" dirty="0">
                <a:latin typeface="Calibri" pitchFamily="34" charset="0"/>
                <a:cs typeface="Calibri" pitchFamily="34" charset="0"/>
              </a:rPr>
              <a:t>lights</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pic>
        <p:nvPicPr>
          <p:cNvPr id="2050" name="Picture 2" descr="Image result for application supercapacito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96070" y="1921856"/>
            <a:ext cx="4084368" cy="288197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srcRect/>
          <a:stretch>
            <a:fillRect/>
          </a:stretch>
        </p:blipFill>
        <p:spPr bwMode="auto">
          <a:xfrm>
            <a:off x="1235519" y="1084851"/>
            <a:ext cx="9598400" cy="47803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00B050"/>
                </a:solidFill>
              </a:rPr>
              <a:t>CONTENTS</a:t>
            </a:r>
            <a:endParaRPr lang="en-US" sz="3600" b="1" dirty="0">
              <a:solidFill>
                <a:srgbClr val="00B050"/>
              </a:solidFill>
            </a:endParaRPr>
          </a:p>
        </p:txBody>
      </p:sp>
      <p:sp>
        <p:nvSpPr>
          <p:cNvPr id="3" name="Content Placeholder 2"/>
          <p:cNvSpPr>
            <a:spLocks noGrp="1"/>
          </p:cNvSpPr>
          <p:nvPr>
            <p:ph idx="1"/>
          </p:nvPr>
        </p:nvSpPr>
        <p:spPr>
          <a:xfrm>
            <a:off x="622663" y="1508761"/>
            <a:ext cx="9956800" cy="4525963"/>
          </a:xfrm>
        </p:spPr>
        <p:txBody>
          <a:bodyPr>
            <a:normAutofit fontScale="92500" lnSpcReduction="20000"/>
          </a:bodyPr>
          <a:lstStyle/>
          <a:p>
            <a:r>
              <a:rPr lang="en-IN" dirty="0" smtClean="0"/>
              <a:t>INTRODUCTION</a:t>
            </a:r>
          </a:p>
          <a:p>
            <a:r>
              <a:rPr lang="en-IN" dirty="0" smtClean="0"/>
              <a:t>LITERATURE SURVEY</a:t>
            </a:r>
            <a:endParaRPr lang="en-IN" dirty="0" smtClean="0"/>
          </a:p>
          <a:p>
            <a:r>
              <a:rPr lang="en-IN" dirty="0" smtClean="0"/>
              <a:t>HISTORY</a:t>
            </a:r>
          </a:p>
          <a:p>
            <a:r>
              <a:rPr lang="en-IN" dirty="0" smtClean="0"/>
              <a:t>DESIGN</a:t>
            </a:r>
          </a:p>
          <a:p>
            <a:r>
              <a:rPr lang="en-IN" dirty="0" smtClean="0"/>
              <a:t>WORKING</a:t>
            </a:r>
          </a:p>
          <a:p>
            <a:r>
              <a:rPr lang="en-IN" dirty="0" smtClean="0"/>
              <a:t>CONSTRUCTION</a:t>
            </a:r>
          </a:p>
          <a:p>
            <a:r>
              <a:rPr lang="en-IN" dirty="0" smtClean="0"/>
              <a:t>TYPES</a:t>
            </a:r>
          </a:p>
          <a:p>
            <a:r>
              <a:rPr lang="en-IN" dirty="0" smtClean="0"/>
              <a:t>ADVANTAGES</a:t>
            </a:r>
          </a:p>
          <a:p>
            <a:r>
              <a:rPr lang="en-IN" dirty="0" smtClean="0"/>
              <a:t>DISADVANTAGES</a:t>
            </a:r>
          </a:p>
          <a:p>
            <a:r>
              <a:rPr lang="en-IN" dirty="0" smtClean="0"/>
              <a:t>APPLICATIONS</a:t>
            </a:r>
          </a:p>
          <a:p>
            <a:endParaRPr lang="en-IN"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797" y="178526"/>
            <a:ext cx="6106885" cy="1260000"/>
          </a:xfrm>
        </p:spPr>
        <p:txBody>
          <a:bodyPr>
            <a:normAutofit/>
          </a:bodyPr>
          <a:lstStyle/>
          <a:p>
            <a:r>
              <a:rPr lang="en-US" sz="3600" b="1" dirty="0">
                <a:solidFill>
                  <a:srgbClr val="00B050"/>
                </a:solidFill>
                <a:latin typeface="Calibri" pitchFamily="34" charset="0"/>
                <a:cs typeface="Calibri" pitchFamily="34" charset="0"/>
              </a:rPr>
              <a:t>INTRODUCTION</a:t>
            </a:r>
          </a:p>
        </p:txBody>
      </p:sp>
      <p:sp>
        <p:nvSpPr>
          <p:cNvPr id="5" name="Content Placeholder 4"/>
          <p:cNvSpPr>
            <a:spLocks noGrp="1"/>
          </p:cNvSpPr>
          <p:nvPr>
            <p:ph idx="1"/>
          </p:nvPr>
        </p:nvSpPr>
        <p:spPr>
          <a:xfrm>
            <a:off x="372294" y="1386275"/>
            <a:ext cx="6250577" cy="4439759"/>
          </a:xfrm>
        </p:spPr>
        <p:txBody>
          <a:bodyPr>
            <a:noAutofit/>
          </a:bodyPr>
          <a:lstStyle/>
          <a:p>
            <a:pPr algn="just"/>
            <a:r>
              <a:rPr lang="en-US" sz="2400" dirty="0">
                <a:latin typeface="Calibri" pitchFamily="34" charset="0"/>
                <a:cs typeface="Calibri" pitchFamily="34" charset="0"/>
              </a:rPr>
              <a:t>A </a:t>
            </a:r>
            <a:r>
              <a:rPr lang="en-US" sz="2400" b="1" dirty="0" err="1" smtClean="0">
                <a:latin typeface="Calibri" pitchFamily="34" charset="0"/>
                <a:cs typeface="Calibri" pitchFamily="34" charset="0"/>
              </a:rPr>
              <a:t>supercapacitor</a:t>
            </a:r>
            <a:r>
              <a:rPr lang="en-US" sz="2400" dirty="0">
                <a:latin typeface="Calibri" pitchFamily="34" charset="0"/>
                <a:cs typeface="Calibri" pitchFamily="34" charset="0"/>
              </a:rPr>
              <a:t> (</a:t>
            </a:r>
            <a:r>
              <a:rPr lang="en-US" sz="2400" b="1" dirty="0">
                <a:latin typeface="Calibri" pitchFamily="34" charset="0"/>
                <a:cs typeface="Calibri" pitchFamily="34" charset="0"/>
              </a:rPr>
              <a:t>SC</a:t>
            </a:r>
            <a:r>
              <a:rPr lang="en-US" sz="2400" dirty="0">
                <a:latin typeface="Calibri" pitchFamily="34" charset="0"/>
                <a:cs typeface="Calibri" pitchFamily="34" charset="0"/>
              </a:rPr>
              <a:t>), also called an </a:t>
            </a:r>
            <a:r>
              <a:rPr lang="en-US" sz="2400" b="1" dirty="0">
                <a:latin typeface="Calibri" pitchFamily="34" charset="0"/>
                <a:cs typeface="Calibri" pitchFamily="34" charset="0"/>
              </a:rPr>
              <a:t>ultra capacitor</a:t>
            </a:r>
            <a:r>
              <a:rPr lang="en-US" sz="2400" dirty="0">
                <a:latin typeface="Calibri" pitchFamily="34" charset="0"/>
                <a:cs typeface="Calibri" pitchFamily="34" charset="0"/>
              </a:rPr>
              <a:t>, is a high-capacity capacitor with a capacitance value much higher than other capacitors, but with lower voltage limits, that </a:t>
            </a:r>
            <a:r>
              <a:rPr lang="en-US" sz="2400" dirty="0" smtClean="0">
                <a:latin typeface="Calibri" pitchFamily="34" charset="0"/>
                <a:cs typeface="Calibri" pitchFamily="34" charset="0"/>
              </a:rPr>
              <a:t>bridges the </a:t>
            </a:r>
            <a:r>
              <a:rPr lang="en-US" sz="2400" dirty="0">
                <a:latin typeface="Calibri" pitchFamily="34" charset="0"/>
                <a:cs typeface="Calibri" pitchFamily="34" charset="0"/>
              </a:rPr>
              <a:t>gap between electrolytic capacitors  and rechargeable batteries. It typically stores 10 to 100 times more energy per unit volume or mass than electrolytic capacitors, can accept and deliver charge much faster than batteries, and tolerates many more charge and discharge cycles than rechargeable batteries.</a:t>
            </a:r>
          </a:p>
        </p:txBody>
      </p:sp>
      <p:pic>
        <p:nvPicPr>
          <p:cNvPr id="10242" name="Picture 2" descr="Image result for super cpacitors"/>
          <p:cNvPicPr>
            <a:picLocks noChangeAspect="1" noChangeArrowheads="1"/>
          </p:cNvPicPr>
          <p:nvPr/>
        </p:nvPicPr>
        <p:blipFill>
          <a:blip r:embed="rId2"/>
          <a:srcRect/>
          <a:stretch>
            <a:fillRect/>
          </a:stretch>
        </p:blipFill>
        <p:spPr bwMode="auto">
          <a:xfrm>
            <a:off x="7432767" y="1486535"/>
            <a:ext cx="4454436" cy="3830048"/>
          </a:xfrm>
          <a:prstGeom prst="rect">
            <a:avLst/>
          </a:prstGeom>
          <a:noFill/>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00B050"/>
                </a:solidFill>
              </a:rPr>
              <a:t>LITERATURE SURVEY</a:t>
            </a:r>
            <a:endParaRPr lang="en-US" sz="3600" b="1" dirty="0">
              <a:solidFill>
                <a:srgbClr val="00B050"/>
              </a:solidFill>
            </a:endParaRPr>
          </a:p>
        </p:txBody>
      </p:sp>
      <p:sp>
        <p:nvSpPr>
          <p:cNvPr id="3" name="Content Placeholder 2"/>
          <p:cNvSpPr>
            <a:spLocks noGrp="1"/>
          </p:cNvSpPr>
          <p:nvPr>
            <p:ph idx="1"/>
          </p:nvPr>
        </p:nvSpPr>
        <p:spPr>
          <a:xfrm>
            <a:off x="544286" y="1417321"/>
            <a:ext cx="9956800" cy="4525963"/>
          </a:xfrm>
        </p:spPr>
        <p:txBody>
          <a:bodyPr>
            <a:normAutofit fontScale="92500" lnSpcReduction="20000"/>
          </a:bodyPr>
          <a:lstStyle/>
          <a:p>
            <a:r>
              <a:rPr lang="en-US" sz="2800" i="1" dirty="0" err="1" smtClean="0"/>
              <a:t>Bockris</a:t>
            </a:r>
            <a:r>
              <a:rPr lang="en-US" sz="2800" i="1" dirty="0" smtClean="0"/>
              <a:t>, J. O'M.; </a:t>
            </a:r>
            <a:r>
              <a:rPr lang="en-US" sz="2800" i="1" dirty="0" err="1" smtClean="0"/>
              <a:t>Devanathan</a:t>
            </a:r>
            <a:r>
              <a:rPr lang="en-US" sz="2800" i="1" dirty="0" smtClean="0"/>
              <a:t>, M. A. V.; Muller, K. (1963). "On the Structure of Charged Interfaces". Proc. R. Soc. A. </a:t>
            </a:r>
            <a:r>
              <a:rPr lang="en-US" sz="2800" b="1" i="1" dirty="0" smtClean="0"/>
              <a:t>274</a:t>
            </a:r>
            <a:r>
              <a:rPr lang="en-US" sz="2800" i="1" dirty="0" smtClean="0"/>
              <a:t> (1356): 55–79. </a:t>
            </a:r>
            <a:r>
              <a:rPr lang="en-US" sz="2800" i="1" dirty="0" smtClean="0">
                <a:hlinkClick r:id="rId2" tooltip="Bibcode (identifier)"/>
              </a:rPr>
              <a:t>Bibcode</a:t>
            </a:r>
            <a:r>
              <a:rPr lang="en-US" sz="2800" i="1" dirty="0" smtClean="0"/>
              <a:t>:</a:t>
            </a:r>
            <a:r>
              <a:rPr lang="en-US" sz="2800" i="1" dirty="0" smtClean="0">
                <a:hlinkClick r:id="rId3"/>
              </a:rPr>
              <a:t>1963RSPSA.274...55B</a:t>
            </a:r>
            <a:r>
              <a:rPr lang="en-US" sz="2800" i="1" dirty="0" smtClean="0"/>
              <a:t>. </a:t>
            </a:r>
            <a:r>
              <a:rPr lang="en-US" sz="2800" i="1" dirty="0" smtClean="0">
                <a:hlinkClick r:id="rId4"/>
              </a:rPr>
              <a:t>doi</a:t>
            </a:r>
            <a:r>
              <a:rPr lang="en-US" sz="2800" i="1" dirty="0" smtClean="0"/>
              <a:t>:</a:t>
            </a:r>
            <a:r>
              <a:rPr lang="en-US" sz="2800" i="1" dirty="0" smtClean="0">
                <a:hlinkClick r:id="rId5"/>
              </a:rPr>
              <a:t>10.1098/rspa.1963.0114</a:t>
            </a:r>
            <a:r>
              <a:rPr lang="en-US" sz="2800" i="1" dirty="0" smtClean="0"/>
              <a:t>. </a:t>
            </a:r>
            <a:r>
              <a:rPr lang="en-US" sz="2800" i="1" dirty="0" smtClean="0">
                <a:hlinkClick r:id="rId6" tooltip="S2CID (identifier)"/>
              </a:rPr>
              <a:t>S2CID</a:t>
            </a:r>
            <a:r>
              <a:rPr lang="en-US" sz="2800" i="1" dirty="0" smtClean="0"/>
              <a:t> </a:t>
            </a:r>
            <a:r>
              <a:rPr lang="en-US" sz="2800" i="1" dirty="0" smtClean="0">
                <a:hlinkClick r:id="rId7"/>
              </a:rPr>
              <a:t>94958336</a:t>
            </a:r>
            <a:r>
              <a:rPr lang="en-US" sz="2800" i="1" dirty="0" smtClean="0"/>
              <a:t>.</a:t>
            </a:r>
            <a:endParaRPr lang="en-US" sz="2800" dirty="0" smtClean="0"/>
          </a:p>
          <a:p>
            <a:r>
              <a:rPr lang="en-US" sz="2800" i="1" dirty="0" err="1" smtClean="0"/>
              <a:t>Béguin</a:t>
            </a:r>
            <a:r>
              <a:rPr lang="en-US" sz="2800" i="1" dirty="0" smtClean="0"/>
              <a:t>, Francois; </a:t>
            </a:r>
            <a:r>
              <a:rPr lang="en-US" sz="2800" i="1" dirty="0" err="1" smtClean="0"/>
              <a:t>Raymundo-Piñeiro</a:t>
            </a:r>
            <a:r>
              <a:rPr lang="en-US" sz="2800" i="1" dirty="0" smtClean="0"/>
              <a:t>, E.; </a:t>
            </a:r>
            <a:r>
              <a:rPr lang="en-US" sz="2800" i="1" dirty="0" err="1" smtClean="0"/>
              <a:t>Frackowiak</a:t>
            </a:r>
            <a:r>
              <a:rPr lang="en-US" sz="2800" i="1" dirty="0" smtClean="0"/>
              <a:t>, </a:t>
            </a:r>
            <a:r>
              <a:rPr lang="en-US" sz="2800" i="1" dirty="0" err="1" smtClean="0"/>
              <a:t>Elzbieta</a:t>
            </a:r>
            <a:r>
              <a:rPr lang="en-US" sz="2800" i="1" dirty="0" smtClean="0"/>
              <a:t> (2009). "8. Electrical Double-Layer Capacitors and </a:t>
            </a:r>
            <a:r>
              <a:rPr lang="en-US" sz="2800" i="1" dirty="0" err="1" smtClean="0"/>
              <a:t>Pseudocapacitors</a:t>
            </a:r>
            <a:r>
              <a:rPr lang="en-US" sz="2800" i="1" dirty="0" smtClean="0"/>
              <a:t>". Carbons for Electrochemical Energy Storage and Conversion Systems. CRC Press. pp. 329–375. </a:t>
            </a:r>
            <a:r>
              <a:rPr lang="en-US" sz="2800" i="1" dirty="0" smtClean="0">
                <a:hlinkClick r:id="rId4" tooltip="Doi (identifier)"/>
              </a:rPr>
              <a:t>doi</a:t>
            </a:r>
            <a:r>
              <a:rPr lang="en-US" sz="2800" i="1" dirty="0" smtClean="0"/>
              <a:t>:</a:t>
            </a:r>
            <a:r>
              <a:rPr lang="en-US" sz="2800" i="1" dirty="0" smtClean="0">
                <a:hlinkClick r:id="rId8"/>
              </a:rPr>
              <a:t>10.1201/9781420055405-c8</a:t>
            </a:r>
            <a:r>
              <a:rPr lang="en-US" sz="2800" i="1" dirty="0" smtClean="0"/>
              <a:t>. </a:t>
            </a:r>
            <a:r>
              <a:rPr lang="en-US" sz="2800" i="1" dirty="0" smtClean="0">
                <a:hlinkClick r:id="rId9" tooltip="ISBN (identifier)"/>
              </a:rPr>
              <a:t>ISBN</a:t>
            </a:r>
            <a:r>
              <a:rPr lang="en-US" sz="2800" i="1" dirty="0" smtClean="0"/>
              <a:t> </a:t>
            </a:r>
            <a:r>
              <a:rPr lang="en-US" sz="2800" i="1" dirty="0" smtClean="0">
                <a:hlinkClick r:id="rId10" tooltip="Special:BookSources/978-1-4200-5540-5"/>
              </a:rPr>
              <a:t>978-1-4200-5540-5</a:t>
            </a:r>
            <a:r>
              <a:rPr lang="en-US" sz="2800" i="1" dirty="0" smtClean="0"/>
              <a:t>.</a:t>
            </a:r>
            <a:endParaRPr lang="en-US" sz="2800" dirty="0" smtClean="0"/>
          </a:p>
          <a:p>
            <a:r>
              <a:rPr lang="en-US" sz="2800" i="1" dirty="0" smtClean="0">
                <a:hlinkClick r:id="rId11" tooltip="PMID (identifier)"/>
              </a:rPr>
              <a:t>Conway, Brian Evans</a:t>
            </a:r>
            <a:r>
              <a:rPr lang="en-US" sz="2800" i="1" dirty="0" smtClean="0"/>
              <a:t> (1999). Electrochemical </a:t>
            </a:r>
            <a:r>
              <a:rPr lang="en-US" sz="2800" i="1" dirty="0" err="1" smtClean="0"/>
              <a:t>Supercapacitors</a:t>
            </a:r>
            <a:r>
              <a:rPr lang="en-US" sz="2800" i="1" dirty="0" smtClean="0"/>
              <a:t>: Scientific Fundamentals and Technological Applications. </a:t>
            </a:r>
            <a:r>
              <a:rPr lang="en-US" sz="2800" i="1" dirty="0" smtClean="0">
                <a:hlinkClick r:id="rId12" tooltip="Springer Nature"/>
              </a:rPr>
              <a:t>Springer</a:t>
            </a:r>
            <a:r>
              <a:rPr lang="en-US" sz="2800" i="1" dirty="0" smtClean="0"/>
              <a:t>. </a:t>
            </a:r>
            <a:r>
              <a:rPr lang="en-US" sz="2800" i="1" dirty="0" smtClean="0">
                <a:hlinkClick r:id="rId4" tooltip="Doi (identifier)"/>
              </a:rPr>
              <a:t>doi</a:t>
            </a:r>
            <a:r>
              <a:rPr lang="en-US" sz="2800" i="1" dirty="0" smtClean="0"/>
              <a:t>:</a:t>
            </a:r>
            <a:r>
              <a:rPr lang="en-US" sz="2800" i="1" dirty="0" smtClean="0">
                <a:hlinkClick r:id="rId13"/>
              </a:rPr>
              <a:t>10.1007/978-1-4757-3058-6</a:t>
            </a:r>
            <a:r>
              <a:rPr lang="en-US" sz="2800" i="1" dirty="0" smtClean="0"/>
              <a:t>. </a:t>
            </a:r>
            <a:r>
              <a:rPr lang="en-US" sz="2800" i="1" dirty="0" smtClean="0">
                <a:hlinkClick r:id="rId9" tooltip="ISBN (identifier)"/>
              </a:rPr>
              <a:t>ISBN</a:t>
            </a:r>
            <a:r>
              <a:rPr lang="en-US" sz="2800" i="1" dirty="0" smtClean="0"/>
              <a:t> </a:t>
            </a:r>
            <a:r>
              <a:rPr lang="en-US" sz="2800" i="1" dirty="0" smtClean="0">
                <a:hlinkClick r:id="rId14" tooltip="Special:BookSources/978-0306457364"/>
              </a:rPr>
              <a:t>978-0306457364</a:t>
            </a:r>
            <a:r>
              <a:rPr lang="en-US" sz="2800" i="1" dirty="0" smtClean="0"/>
              <a:t>.</a:t>
            </a:r>
            <a:endParaRPr lang="en-US" sz="28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00B050"/>
                </a:solidFill>
                <a:latin typeface="Calibri" pitchFamily="34" charset="0"/>
                <a:cs typeface="Calibri" pitchFamily="34" charset="0"/>
              </a:rPr>
              <a:t>HISTORY</a:t>
            </a:r>
            <a:endParaRPr lang="en-US" sz="4000" b="1" dirty="0">
              <a:solidFill>
                <a:srgbClr val="00B050"/>
              </a:solidFill>
              <a:latin typeface="Calibri" pitchFamily="34" charset="0"/>
              <a:cs typeface="Calibri" pitchFamily="34" charset="0"/>
            </a:endParaRPr>
          </a:p>
        </p:txBody>
      </p:sp>
      <p:sp>
        <p:nvSpPr>
          <p:cNvPr id="3" name="Content Placeholder 2"/>
          <p:cNvSpPr>
            <a:spLocks noGrp="1"/>
          </p:cNvSpPr>
          <p:nvPr>
            <p:ph idx="1"/>
          </p:nvPr>
        </p:nvSpPr>
        <p:spPr/>
        <p:txBody>
          <a:bodyPr/>
          <a:lstStyle/>
          <a:p>
            <a:r>
              <a:rPr lang="en-IN" sz="2400" dirty="0" smtClean="0">
                <a:latin typeface="Calibri" pitchFamily="34" charset="0"/>
                <a:cs typeface="Calibri" pitchFamily="34" charset="0"/>
              </a:rPr>
              <a:t>In 1957 the first </a:t>
            </a:r>
            <a:r>
              <a:rPr lang="en-IN" sz="2400" dirty="0" err="1" smtClean="0">
                <a:latin typeface="Calibri" pitchFamily="34" charset="0"/>
                <a:cs typeface="Calibri" pitchFamily="34" charset="0"/>
              </a:rPr>
              <a:t>supercapacitor</a:t>
            </a:r>
            <a:r>
              <a:rPr lang="en-IN" sz="2400" dirty="0" smtClean="0">
                <a:latin typeface="Calibri" pitchFamily="34" charset="0"/>
                <a:cs typeface="Calibri" pitchFamily="34" charset="0"/>
              </a:rPr>
              <a:t> was created by General Electric, but there aren’t any known commercial applications.</a:t>
            </a:r>
          </a:p>
          <a:p>
            <a:r>
              <a:rPr lang="en-IN" sz="2400" dirty="0" smtClean="0">
                <a:latin typeface="Calibri" pitchFamily="34" charset="0"/>
                <a:cs typeface="Calibri" pitchFamily="34" charset="0"/>
              </a:rPr>
              <a:t>In 1996, Standard Oil accidentally discovered-double layer capacitor while working on fuel cells.</a:t>
            </a:r>
          </a:p>
          <a:p>
            <a:r>
              <a:rPr lang="en-IN" sz="2400" dirty="0" smtClean="0">
                <a:latin typeface="Calibri" pitchFamily="34" charset="0"/>
                <a:cs typeface="Calibri" pitchFamily="34" charset="0"/>
              </a:rPr>
              <a:t> But it wasn’t until the 1970’s that the Japanese company, NEC, began commercially offering the first “</a:t>
            </a:r>
            <a:r>
              <a:rPr lang="en-IN" sz="2400" dirty="0" err="1" smtClean="0">
                <a:latin typeface="Calibri" pitchFamily="34" charset="0"/>
                <a:cs typeface="Calibri" pitchFamily="34" charset="0"/>
              </a:rPr>
              <a:t>supercapacitor</a:t>
            </a:r>
            <a:r>
              <a:rPr lang="en-IN" sz="2400" dirty="0" smtClean="0">
                <a:latin typeface="Calibri" pitchFamily="34" charset="0"/>
                <a:cs typeface="Calibri" pitchFamily="34" charset="0"/>
              </a:rPr>
              <a:t>” for computer for memory backup.</a:t>
            </a:r>
            <a:r>
              <a:rPr lang="en-IN"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09600"/>
            <a:ext cx="5558245" cy="1260000"/>
          </a:xfrm>
        </p:spPr>
        <p:txBody>
          <a:bodyPr>
            <a:normAutofit/>
          </a:bodyPr>
          <a:lstStyle/>
          <a:p>
            <a:r>
              <a:rPr lang="en-IN" sz="4000" b="1" dirty="0" smtClean="0">
                <a:solidFill>
                  <a:srgbClr val="00B050"/>
                </a:solidFill>
                <a:latin typeface="Calibri" pitchFamily="34" charset="0"/>
                <a:cs typeface="Calibri" pitchFamily="34" charset="0"/>
              </a:rPr>
              <a:t>DESIGN</a:t>
            </a:r>
            <a:endParaRPr lang="en-US" sz="4000" b="1" dirty="0">
              <a:solidFill>
                <a:srgbClr val="00B050"/>
              </a:solidFill>
              <a:latin typeface="Calibri" pitchFamily="34" charset="0"/>
              <a:cs typeface="Calibri" pitchFamily="34" charset="0"/>
            </a:endParaRPr>
          </a:p>
        </p:txBody>
      </p:sp>
      <p:sp>
        <p:nvSpPr>
          <p:cNvPr id="5" name="Content Placeholder 4"/>
          <p:cNvSpPr>
            <a:spLocks noGrp="1"/>
          </p:cNvSpPr>
          <p:nvPr>
            <p:ph idx="1"/>
          </p:nvPr>
        </p:nvSpPr>
        <p:spPr>
          <a:xfrm>
            <a:off x="424544" y="1449979"/>
            <a:ext cx="11162211" cy="4572000"/>
          </a:xfrm>
        </p:spPr>
        <p:txBody>
          <a:bodyPr>
            <a:normAutofit/>
          </a:bodyPr>
          <a:lstStyle/>
          <a:p>
            <a:pPr>
              <a:buNone/>
            </a:pPr>
            <a:endParaRPr lang="en-US" sz="2400" dirty="0">
              <a:latin typeface="Calibri" pitchFamily="34" charset="0"/>
              <a:cs typeface="Calibri" pitchFamily="34" charset="0"/>
            </a:endParaRPr>
          </a:p>
          <a:p>
            <a:r>
              <a:rPr lang="en-US" sz="2400" dirty="0">
                <a:latin typeface="Calibri" pitchFamily="34" charset="0"/>
                <a:cs typeface="Calibri" pitchFamily="34" charset="0"/>
              </a:rPr>
              <a:t>Electrochemical capacitors (super capacitors) consist of two electrodes separated by an ion-permeable membrane (separator), and an electrolyte ionically connecting both electrodes. When the electrodes are polarized by an applied voltage, ions in the electrolyte form electric double layers of opposite polarity to the electrode's polarity</a:t>
            </a:r>
            <a:r>
              <a:rPr lang="en-US" sz="2400" dirty="0" smtClean="0">
                <a:latin typeface="Calibri" pitchFamily="34" charset="0"/>
                <a:cs typeface="Calibri" pitchFamily="34" charset="0"/>
              </a:rPr>
              <a:t>.</a:t>
            </a:r>
          </a:p>
          <a:p>
            <a:r>
              <a:rPr lang="en-US" sz="2400" dirty="0" smtClean="0">
                <a:latin typeface="Calibri" pitchFamily="34" charset="0"/>
                <a:cs typeface="Calibri" pitchFamily="34" charset="0"/>
              </a:rPr>
              <a:t> For example, positively polarized electrodes will have a layer of negative ions at the electrode/electrolyte interface along with a charge-balancing layer of positive ions adsorbing onto the negative layer. The opposite is true for the negatively polarized electrode.</a:t>
            </a:r>
          </a:p>
          <a:p>
            <a:pPr>
              <a:buNone/>
            </a:pPr>
            <a:r>
              <a:rPr lang="en-IN" dirty="0" smtClean="0"/>
              <a:t>	</a:t>
            </a:r>
            <a:endParaRPr lang="en-US" dirty="0"/>
          </a:p>
        </p:txBody>
      </p:sp>
      <p:sp>
        <p:nvSpPr>
          <p:cNvPr id="6" name="TextBox 5"/>
          <p:cNvSpPr txBox="1"/>
          <p:nvPr/>
        </p:nvSpPr>
        <p:spPr>
          <a:xfrm>
            <a:off x="418011" y="248194"/>
            <a:ext cx="10019212" cy="369332"/>
          </a:xfrm>
          <a:prstGeom prst="rect">
            <a:avLst/>
          </a:prstGeom>
          <a:noFill/>
        </p:spPr>
        <p:txBody>
          <a:bodyPr wrap="square" rtlCol="0">
            <a:spAutoFit/>
          </a:bodyPr>
          <a:lstStyle/>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f/f1/Electric_double-layer_capacitor_%282_models%29_-1_NT.PNG"/>
          <p:cNvPicPr>
            <a:picLocks noChangeAspect="1" noChangeArrowheads="1"/>
          </p:cNvPicPr>
          <p:nvPr/>
        </p:nvPicPr>
        <p:blipFill>
          <a:blip r:embed="rId2"/>
          <a:srcRect/>
          <a:stretch>
            <a:fillRect/>
          </a:stretch>
        </p:blipFill>
        <p:spPr bwMode="auto">
          <a:xfrm>
            <a:off x="5995851" y="1227907"/>
            <a:ext cx="5904415" cy="4506778"/>
          </a:xfrm>
          <a:prstGeom prst="rect">
            <a:avLst/>
          </a:prstGeom>
          <a:noFill/>
        </p:spPr>
      </p:pic>
      <p:sp>
        <p:nvSpPr>
          <p:cNvPr id="6" name="TextBox 5"/>
          <p:cNvSpPr txBox="1"/>
          <p:nvPr/>
        </p:nvSpPr>
        <p:spPr>
          <a:xfrm>
            <a:off x="431075" y="1489164"/>
            <a:ext cx="5394959" cy="3046988"/>
          </a:xfrm>
          <a:prstGeom prst="rect">
            <a:avLst/>
          </a:prstGeom>
          <a:noFill/>
        </p:spPr>
        <p:txBody>
          <a:bodyPr wrap="square" rtlCol="0">
            <a:spAutoFit/>
          </a:bodyPr>
          <a:lstStyle/>
          <a:p>
            <a:r>
              <a:rPr lang="en-US" sz="2400" dirty="0" smtClean="0">
                <a:latin typeface="Calibri" pitchFamily="34" charset="0"/>
                <a:cs typeface="Calibri" pitchFamily="34" charset="0"/>
              </a:rPr>
              <a:t>Typical construction of a </a:t>
            </a:r>
            <a:r>
              <a:rPr lang="en-US" sz="2400" dirty="0" err="1" smtClean="0">
                <a:latin typeface="Calibri" pitchFamily="34" charset="0"/>
                <a:cs typeface="Calibri" pitchFamily="34" charset="0"/>
              </a:rPr>
              <a:t>supercapacitor</a:t>
            </a:r>
            <a:r>
              <a:rPr lang="en-US" sz="2400" dirty="0" smtClean="0">
                <a:latin typeface="Calibri" pitchFamily="34" charset="0"/>
                <a:cs typeface="Calibri" pitchFamily="34" charset="0"/>
              </a:rPr>
              <a:t>: </a:t>
            </a:r>
          </a:p>
          <a:p>
            <a:r>
              <a:rPr lang="en-US" sz="2400" dirty="0" smtClean="0">
                <a:latin typeface="Calibri" pitchFamily="34" charset="0"/>
                <a:cs typeface="Calibri" pitchFamily="34" charset="0"/>
              </a:rPr>
              <a:t>(1) power source</a:t>
            </a:r>
          </a:p>
          <a:p>
            <a:r>
              <a:rPr lang="en-US" sz="2400" dirty="0" smtClean="0">
                <a:latin typeface="Calibri" pitchFamily="34" charset="0"/>
                <a:cs typeface="Calibri" pitchFamily="34" charset="0"/>
              </a:rPr>
              <a:t> (2) collector</a:t>
            </a:r>
          </a:p>
          <a:p>
            <a:r>
              <a:rPr lang="en-US" sz="2400" dirty="0" smtClean="0">
                <a:latin typeface="Calibri" pitchFamily="34" charset="0"/>
                <a:cs typeface="Calibri" pitchFamily="34" charset="0"/>
              </a:rPr>
              <a:t>(3) polarized electrode</a:t>
            </a:r>
          </a:p>
          <a:p>
            <a:r>
              <a:rPr lang="en-US" sz="2400" dirty="0" smtClean="0">
                <a:latin typeface="Calibri" pitchFamily="34" charset="0"/>
                <a:cs typeface="Calibri" pitchFamily="34" charset="0"/>
              </a:rPr>
              <a:t> (4) Helmholtz double layer</a:t>
            </a:r>
          </a:p>
          <a:p>
            <a:r>
              <a:rPr lang="en-US" sz="2400" dirty="0" smtClean="0">
                <a:latin typeface="Calibri" pitchFamily="34" charset="0"/>
                <a:cs typeface="Calibri" pitchFamily="34" charset="0"/>
              </a:rPr>
              <a:t>(5) electrolyte having positive and negative ions</a:t>
            </a:r>
          </a:p>
          <a:p>
            <a:r>
              <a:rPr lang="en-US" sz="2400" dirty="0" smtClean="0">
                <a:latin typeface="Calibri" pitchFamily="34" charset="0"/>
                <a:cs typeface="Calibri" pitchFamily="34" charset="0"/>
              </a:rPr>
              <a:t>(6) separator.</a:t>
            </a:r>
            <a:endParaRPr lang="en-US" sz="2400" dirty="0">
              <a:latin typeface="Calibri" pitchFamily="34" charset="0"/>
              <a:cs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4782" y="1946365"/>
            <a:ext cx="5292510" cy="3046988"/>
          </a:xfrm>
          <a:prstGeom prst="rect">
            <a:avLst/>
          </a:prstGeom>
        </p:spPr>
        <p:txBody>
          <a:bodyPr wrap="square">
            <a:spAutoFit/>
          </a:bodyPr>
          <a:lstStyle/>
          <a:p>
            <a:r>
              <a:rPr lang="en-IN" sz="2400" dirty="0" smtClean="0">
                <a:latin typeface="Calibri" pitchFamily="34" charset="0"/>
                <a:cs typeface="Calibri" pitchFamily="34" charset="0"/>
              </a:rPr>
              <a:t>Similar </a:t>
            </a:r>
            <a:r>
              <a:rPr lang="en-IN" sz="2400" dirty="0">
                <a:latin typeface="Calibri" pitchFamily="34" charset="0"/>
                <a:cs typeface="Calibri" pitchFamily="34" charset="0"/>
              </a:rPr>
              <a:t>to a normal capacitor, the supercapacitor also has two parallel plates with a bigger area. But the difference is, the distance between the plates is small. The plates are made up of metals and soaked in electrolytes. The plates are separated by a thin layer called an insulator.</a:t>
            </a:r>
          </a:p>
        </p:txBody>
      </p:sp>
      <p:pic>
        <p:nvPicPr>
          <p:cNvPr id="6" name="Picture 4" descr="Image result for working of supercapacitor animated 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35782" y="1358696"/>
            <a:ext cx="5146767" cy="395788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6"/>
          <p:cNvSpPr>
            <a:spLocks noGrp="1"/>
          </p:cNvSpPr>
          <p:nvPr>
            <p:ph type="title"/>
          </p:nvPr>
        </p:nvSpPr>
        <p:spPr>
          <a:xfrm>
            <a:off x="609600" y="575084"/>
            <a:ext cx="9956800" cy="1143000"/>
          </a:xfrm>
        </p:spPr>
        <p:txBody>
          <a:bodyPr>
            <a:normAutofit/>
          </a:bodyPr>
          <a:lstStyle/>
          <a:p>
            <a:r>
              <a:rPr lang="en-IN" sz="3600" b="1" dirty="0" smtClean="0">
                <a:solidFill>
                  <a:srgbClr val="00B050"/>
                </a:solidFill>
              </a:rPr>
              <a:t>WORKING</a:t>
            </a:r>
            <a:endParaRPr lang="en-US" sz="3600" b="1" dirty="0">
              <a:solidFill>
                <a:srgbClr val="00B050"/>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8593"/>
            <a:ext cx="9956800" cy="1143000"/>
          </a:xfrm>
        </p:spPr>
        <p:txBody>
          <a:bodyPr>
            <a:normAutofit/>
          </a:bodyPr>
          <a:lstStyle/>
          <a:p>
            <a:r>
              <a:rPr lang="en-IN" sz="4000" b="1" dirty="0" smtClean="0">
                <a:solidFill>
                  <a:srgbClr val="00B050"/>
                </a:solidFill>
              </a:rPr>
              <a:t>CONSTRUCTION</a:t>
            </a:r>
            <a:endParaRPr lang="en-US" sz="4000" b="1" dirty="0">
              <a:solidFill>
                <a:srgbClr val="00B050"/>
              </a:solidFill>
            </a:endParaRPr>
          </a:p>
        </p:txBody>
      </p:sp>
      <p:sp>
        <p:nvSpPr>
          <p:cNvPr id="3" name="Content Placeholder 2"/>
          <p:cNvSpPr>
            <a:spLocks noGrp="1"/>
          </p:cNvSpPr>
          <p:nvPr>
            <p:ph idx="1"/>
          </p:nvPr>
        </p:nvSpPr>
        <p:spPr>
          <a:xfrm>
            <a:off x="648788" y="2135779"/>
            <a:ext cx="9956800" cy="2462347"/>
          </a:xfrm>
        </p:spPr>
        <p:txBody>
          <a:bodyPr>
            <a:normAutofit/>
          </a:bodyPr>
          <a:lstStyle/>
          <a:p>
            <a:r>
              <a:rPr lang="en-US" sz="2400" dirty="0" err="1" smtClean="0"/>
              <a:t>Supercapacitors</a:t>
            </a:r>
            <a:r>
              <a:rPr lang="en-US" sz="2400" dirty="0" smtClean="0"/>
              <a:t> are constructed with two metal foils (current collectors), each coated with an electrode material such as activated carbon, which serve as the power connection between the electrode material and the external terminals of the capacitor. Specifically to the electrode material is a very large surface area. </a:t>
            </a:r>
          </a:p>
          <a:p>
            <a:endParaRPr lang="en-US" sz="2400"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94942-C689-461B-8649-1FD863C6BA2B}">
  <ds:schemaRefs>
    <ds:schemaRef ds:uri="http://purl.org/dc/dcmitype/"/>
    <ds:schemaRef ds:uri="http://schemas.microsoft.com/office/2006/metadata/properties"/>
    <ds:schemaRef ds:uri="http://purl.org/dc/elements/1.1/"/>
    <ds:schemaRef ds:uri="http://www.w3.org/XML/1998/namespace"/>
    <ds:schemaRef ds:uri="http://schemas.microsoft.com/office/2006/documentManagement/types"/>
    <ds:schemaRef ds:uri="16c05727-aa75-4e4a-9b5f-8a80a1165891"/>
    <ds:schemaRef ds:uri="http://purl.org/dc/terms/"/>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Technic</Template>
  <TotalTime>0</TotalTime>
  <Words>427</Words>
  <Application>Microsoft Office PowerPoint</Application>
  <PresentationFormat>Custom</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SUPERCAPACITOR</vt:lpstr>
      <vt:lpstr>CONTENTS</vt:lpstr>
      <vt:lpstr>INTRODUCTION</vt:lpstr>
      <vt:lpstr>LITERATURE SURVEY</vt:lpstr>
      <vt:lpstr>HISTORY</vt:lpstr>
      <vt:lpstr>DESIGN</vt:lpstr>
      <vt:lpstr>Slide 7</vt:lpstr>
      <vt:lpstr>WORKING</vt:lpstr>
      <vt:lpstr>CONSTRUCTION</vt:lpstr>
      <vt:lpstr>Slide 10</vt:lpstr>
      <vt:lpstr>TYPES </vt:lpstr>
      <vt:lpstr>Slide 12</vt:lpstr>
      <vt:lpstr>Slide 13</vt:lpstr>
      <vt:lpstr>Slide 14</vt:lpstr>
      <vt:lpstr>ADVANTAGES</vt:lpstr>
      <vt:lpstr>DISADVANTAGES</vt:lpstr>
      <vt:lpstr> APPLICATIONS</vt:lpstr>
      <vt:lpstr>Slide 18</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2021-02-13T11:22:30Z</dcterms:created>
  <dcterms:modified xsi:type="dcterms:W3CDTF">2021-06-04T10:39:53Z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