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4a"/><Relationship Id="rId1" Type="http://schemas.openxmlformats.org/officeDocument/2006/relationships/audio" Target="NUL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4a"/><Relationship Id="rId1" Type="http://schemas.openxmlformats.org/officeDocument/2006/relationships/audio" Target="NULL"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microsoft.com/office/2007/relationships/media" Target="../media/media3.m4a"/><Relationship Id="rId1" Type="http://schemas.openxmlformats.org/officeDocument/2006/relationships/audio" Target="NULL" TargetMode="Externa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microsoft.com/office/2007/relationships/media" Target="../media/media4.m4a"/><Relationship Id="rId1" Type="http://schemas.openxmlformats.org/officeDocument/2006/relationships/audio" Target="NULL"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0D11-84B0-5FF5-0E8E-B4253ED7569D}"/>
              </a:ext>
            </a:extLst>
          </p:cNvPr>
          <p:cNvSpPr>
            <a:spLocks noGrp="1"/>
          </p:cNvSpPr>
          <p:nvPr>
            <p:ph type="ctrTitle"/>
          </p:nvPr>
        </p:nvSpPr>
        <p:spPr>
          <a:xfrm>
            <a:off x="1534828" y="1761102"/>
            <a:ext cx="9122343" cy="1965800"/>
          </a:xfrm>
        </p:spPr>
        <p:txBody>
          <a:bodyPr/>
          <a:lstStyle/>
          <a:p>
            <a:r>
              <a:rPr lang="en-IN" b="1" dirty="0"/>
              <a:t>FML FINAL EXAM</a:t>
            </a:r>
            <a:br>
              <a:rPr lang="en-IN" b="1" dirty="0"/>
            </a:br>
            <a:r>
              <a:rPr lang="en-IN" b="1" dirty="0"/>
              <a:t>BREAST CANCER WISCONSIN</a:t>
            </a:r>
          </a:p>
        </p:txBody>
      </p:sp>
      <p:sp>
        <p:nvSpPr>
          <p:cNvPr id="3" name="Subtitle 2">
            <a:extLst>
              <a:ext uri="{FF2B5EF4-FFF2-40B4-BE49-F238E27FC236}">
                <a16:creationId xmlns:a16="http://schemas.microsoft.com/office/drawing/2014/main" id="{6C6CBCD5-E107-2E32-3DC9-F3CEB9789987}"/>
              </a:ext>
            </a:extLst>
          </p:cNvPr>
          <p:cNvSpPr>
            <a:spLocks noGrp="1"/>
          </p:cNvSpPr>
          <p:nvPr>
            <p:ph type="subTitle" idx="1"/>
          </p:nvPr>
        </p:nvSpPr>
        <p:spPr>
          <a:xfrm>
            <a:off x="2695193" y="4102287"/>
            <a:ext cx="6801612" cy="1239894"/>
          </a:xfrm>
        </p:spPr>
        <p:txBody>
          <a:bodyPr/>
          <a:lstStyle/>
          <a:p>
            <a:r>
              <a:rPr lang="en-IN" b="1" dirty="0">
                <a:solidFill>
                  <a:schemeClr val="bg1"/>
                </a:solidFill>
              </a:rPr>
              <a:t>NIKITHA CHIGURUPATI</a:t>
            </a:r>
          </a:p>
        </p:txBody>
      </p:sp>
      <p:pic>
        <p:nvPicPr>
          <p:cNvPr id="6" name="Recorded Sound">
            <a:hlinkClick r:id="" action="ppaction://media"/>
            <a:extLst>
              <a:ext uri="{FF2B5EF4-FFF2-40B4-BE49-F238E27FC236}">
                <a16:creationId xmlns:a16="http://schemas.microsoft.com/office/drawing/2014/main" id="{C8D98FF0-E0D6-7DD7-B3E5-52D373DE89B3}"/>
              </a:ext>
            </a:extLst>
          </p:cNvPr>
          <p:cNvPicPr>
            <a:picLocks noChangeAspect="1"/>
          </p:cNvPicPr>
          <p:nvPr>
            <a:audioFile r:link="rId1"/>
            <p:extLst>
              <p:ext uri="{DAA4B4D4-6D71-4841-9C94-3DE7FCFB9230}">
                <p14:media xmlns:p14="http://schemas.microsoft.com/office/powerpoint/2010/main" r:embed="rId2">
                  <p14:trim st="1946" end="2247.1836"/>
                </p14:media>
              </p:ext>
            </p:extLst>
          </p:nvPr>
        </p:nvPicPr>
        <p:blipFill>
          <a:blip r:embed="rId4"/>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3701809402"/>
      </p:ext>
    </p:extLst>
  </p:cSld>
  <p:clrMapOvr>
    <a:masterClrMapping/>
  </p:clrMapOvr>
  <mc:AlternateContent xmlns:mc="http://schemas.openxmlformats.org/markup-compatibility/2006">
    <mc:Choice xmlns:p14="http://schemas.microsoft.com/office/powerpoint/2010/main" Requires="p14">
      <p:transition spd="slow" p14:dur="2000" advTm="12966"/>
    </mc:Choice>
    <mc:Fallback>
      <p:transition spd="slow" advTm="12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44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AA33-0B71-43F6-D183-95FFD97F1B92}"/>
              </a:ext>
            </a:extLst>
          </p:cNvPr>
          <p:cNvSpPr>
            <a:spLocks noGrp="1"/>
          </p:cNvSpPr>
          <p:nvPr>
            <p:ph type="title"/>
          </p:nvPr>
        </p:nvSpPr>
        <p:spPr>
          <a:xfrm>
            <a:off x="1365183" y="455153"/>
            <a:ext cx="9461633" cy="1287020"/>
          </a:xfrm>
        </p:spPr>
        <p:txBody>
          <a:bodyPr/>
          <a:lstStyle/>
          <a:p>
            <a:r>
              <a:rPr lang="en-IN" dirty="0"/>
              <a:t>The problem</a:t>
            </a:r>
          </a:p>
        </p:txBody>
      </p:sp>
      <p:sp>
        <p:nvSpPr>
          <p:cNvPr id="3" name="Content Placeholder 2">
            <a:extLst>
              <a:ext uri="{FF2B5EF4-FFF2-40B4-BE49-F238E27FC236}">
                <a16:creationId xmlns:a16="http://schemas.microsoft.com/office/drawing/2014/main" id="{BF66627D-BA7A-31E0-0ACC-E505893BB392}"/>
              </a:ext>
            </a:extLst>
          </p:cNvPr>
          <p:cNvSpPr>
            <a:spLocks noGrp="1"/>
          </p:cNvSpPr>
          <p:nvPr>
            <p:ph idx="1"/>
          </p:nvPr>
        </p:nvSpPr>
        <p:spPr>
          <a:xfrm>
            <a:off x="1376411" y="2512194"/>
            <a:ext cx="9461633" cy="3474720"/>
          </a:xfrm>
        </p:spPr>
        <p:txBody>
          <a:bodyPr/>
          <a:lstStyle/>
          <a:p>
            <a:pPr algn="l"/>
            <a:r>
              <a:rPr lang="en-US" sz="2000" dirty="0">
                <a:solidFill>
                  <a:schemeClr val="tx1"/>
                </a:solidFill>
                <a:latin typeface="Segoe UI Semibold" panose="020B0702040204020203" pitchFamily="34" charset="0"/>
                <a:ea typeface="MS Gothic" panose="020B0609070205080204" pitchFamily="49" charset="-128"/>
                <a:cs typeface="Segoe UI Semibold" panose="020B0702040204020203" pitchFamily="34" charset="0"/>
              </a:rPr>
              <a:t>The Breast Cancer Wisconsin (Diagnostic) project aims to create a predictive model that, using a set of diagnostic characteristics, can accurately classify breast cancer tumors as benign or malignant</a:t>
            </a:r>
            <a:r>
              <a:rPr lang="en-US" sz="1600" dirty="0">
                <a:solidFill>
                  <a:schemeClr val="tx1"/>
                </a:solidFill>
                <a:latin typeface="Segoe UI Semibold" panose="020B0702040204020203" pitchFamily="34" charset="0"/>
                <a:ea typeface="MS Gothic" panose="020B0609070205080204" pitchFamily="49" charset="-128"/>
                <a:cs typeface="Segoe UI Semibold" panose="020B0702040204020203" pitchFamily="34" charset="0"/>
              </a:rPr>
              <a:t>.</a:t>
            </a:r>
          </a:p>
          <a:p>
            <a:pPr algn="l"/>
            <a:endParaRPr lang="en-US" sz="1600" dirty="0">
              <a:solidFill>
                <a:schemeClr val="tx1"/>
              </a:solidFill>
              <a:latin typeface="Segoe UI Semibold" panose="020B0702040204020203" pitchFamily="34" charset="0"/>
              <a:ea typeface="MS Gothic" panose="020B0609070205080204" pitchFamily="49" charset="-128"/>
              <a:cs typeface="Segoe UI Semibold" panose="020B0702040204020203" pitchFamily="34" charset="0"/>
            </a:endParaRPr>
          </a:p>
          <a:p>
            <a:pPr algn="l"/>
            <a:r>
              <a:rPr lang="en-US" sz="2000" dirty="0">
                <a:solidFill>
                  <a:schemeClr val="tx1"/>
                </a:solidFill>
                <a:latin typeface="Segoe UI Semibold" panose="020B0702040204020203" pitchFamily="34" charset="0"/>
                <a:ea typeface="MS Gothic" panose="020B0609070205080204" pitchFamily="49" charset="-128"/>
                <a:cs typeface="Segoe UI Semibold" panose="020B0702040204020203" pitchFamily="34" charset="0"/>
              </a:rPr>
              <a:t>The objective is to determine whether the breast cancer is malignant or benign</a:t>
            </a:r>
          </a:p>
          <a:p>
            <a:pPr marL="0" indent="0">
              <a:buNone/>
            </a:pPr>
            <a:endParaRPr lang="en-IN" dirty="0"/>
          </a:p>
        </p:txBody>
      </p:sp>
      <p:pic>
        <p:nvPicPr>
          <p:cNvPr id="9" name="Recorded Sound">
            <a:hlinkClick r:id="" action="ppaction://media"/>
            <a:extLst>
              <a:ext uri="{FF2B5EF4-FFF2-40B4-BE49-F238E27FC236}">
                <a16:creationId xmlns:a16="http://schemas.microsoft.com/office/drawing/2014/main" id="{B6ADC32A-32F7-C0D6-E44B-F00732E05840}"/>
              </a:ext>
            </a:extLst>
          </p:cNvPr>
          <p:cNvPicPr>
            <a:picLocks noChangeAspect="1"/>
          </p:cNvPicPr>
          <p:nvPr>
            <a:audioFile r:link="rId1"/>
            <p:extLst>
              <p:ext uri="{DAA4B4D4-6D71-4841-9C94-3DE7FCFB9230}">
                <p14:media xmlns:p14="http://schemas.microsoft.com/office/powerpoint/2010/main" r:embed="rId2">
                  <p14:trim st="1696"/>
                </p14:media>
              </p:ext>
            </p:extLst>
          </p:nvPr>
        </p:nvPicPr>
        <p:blipFill>
          <a:blip r:embed="rId4"/>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3075087974"/>
      </p:ext>
    </p:extLst>
  </p:cSld>
  <p:clrMapOvr>
    <a:masterClrMapping/>
  </p:clrMapOvr>
  <mc:AlternateContent xmlns:mc="http://schemas.openxmlformats.org/markup-compatibility/2006">
    <mc:Choice xmlns:p14="http://schemas.microsoft.com/office/powerpoint/2010/main" Requires="p14">
      <p:transition spd="slow" p14:dur="2000" advTm="9135"/>
    </mc:Choice>
    <mc:Fallback>
      <p:transition spd="slow" advTm="91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49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BD7-C709-E8A3-7B95-79705AFD265B}"/>
              </a:ext>
            </a:extLst>
          </p:cNvPr>
          <p:cNvSpPr>
            <a:spLocks noGrp="1"/>
          </p:cNvSpPr>
          <p:nvPr>
            <p:ph type="title"/>
          </p:nvPr>
        </p:nvSpPr>
        <p:spPr>
          <a:xfrm>
            <a:off x="814297" y="400543"/>
            <a:ext cx="4527724" cy="778551"/>
          </a:xfrm>
        </p:spPr>
        <p:txBody>
          <a:bodyPr/>
          <a:lstStyle/>
          <a:p>
            <a:r>
              <a:rPr lang="en-IN" dirty="0"/>
              <a:t>THE APPROACH</a:t>
            </a:r>
          </a:p>
        </p:txBody>
      </p:sp>
      <p:sp>
        <p:nvSpPr>
          <p:cNvPr id="4" name="Text Placeholder 3">
            <a:extLst>
              <a:ext uri="{FF2B5EF4-FFF2-40B4-BE49-F238E27FC236}">
                <a16:creationId xmlns:a16="http://schemas.microsoft.com/office/drawing/2014/main" id="{466F8A2A-A787-20BB-C259-BCD9D717830A}"/>
              </a:ext>
            </a:extLst>
          </p:cNvPr>
          <p:cNvSpPr>
            <a:spLocks noGrp="1"/>
          </p:cNvSpPr>
          <p:nvPr>
            <p:ph type="body" sz="half" idx="2"/>
          </p:nvPr>
        </p:nvSpPr>
        <p:spPr>
          <a:xfrm>
            <a:off x="814297" y="1713297"/>
            <a:ext cx="4369869" cy="3965609"/>
          </a:xfrm>
        </p:spPr>
        <p:txBody>
          <a:bodyPr/>
          <a:lstStyle/>
          <a:p>
            <a:pPr marL="285750" indent="-285750" algn="l">
              <a:buFont typeface="Arial" panose="020B0604020202020204" pitchFamily="34" charset="0"/>
              <a:buChar char="•"/>
            </a:pPr>
            <a:endParaRPr lang="en-IN" sz="1800" dirty="0">
              <a:solidFill>
                <a:schemeClr val="tx1"/>
              </a:solidFill>
            </a:endParaRPr>
          </a:p>
          <a:p>
            <a:pPr marL="285750" indent="-285750" algn="l">
              <a:buFont typeface="Arial" panose="020B0604020202020204" pitchFamily="34" charset="0"/>
              <a:buChar char="•"/>
            </a:pPr>
            <a:r>
              <a:rPr lang="en-IN" sz="2000" dirty="0">
                <a:solidFill>
                  <a:schemeClr val="tx1"/>
                </a:solidFill>
              </a:rPr>
              <a:t>The Classification techniques are used to solve the Breast Cancer problem</a:t>
            </a:r>
          </a:p>
          <a:p>
            <a:pPr marL="285750" indent="-285750" algn="l">
              <a:buClrTx/>
              <a:buFont typeface="Wingdings" panose="05000000000000000000" pitchFamily="2" charset="2"/>
              <a:buChar char="§"/>
            </a:pPr>
            <a:r>
              <a:rPr lang="en-IN" sz="2000" dirty="0">
                <a:solidFill>
                  <a:schemeClr val="tx1"/>
                </a:solidFill>
              </a:rPr>
              <a:t>Decision Tree algorithm</a:t>
            </a:r>
          </a:p>
          <a:p>
            <a:pPr marL="285750" indent="-285750" algn="l">
              <a:buClrTx/>
              <a:buFont typeface="Wingdings" panose="05000000000000000000" pitchFamily="2" charset="2"/>
              <a:buChar char="§"/>
            </a:pPr>
            <a:r>
              <a:rPr lang="en-IN" sz="2000" dirty="0">
                <a:solidFill>
                  <a:schemeClr val="tx1"/>
                </a:solidFill>
              </a:rPr>
              <a:t>KNN algorithm </a:t>
            </a:r>
          </a:p>
          <a:p>
            <a:endParaRPr lang="en-IN" dirty="0"/>
          </a:p>
        </p:txBody>
      </p:sp>
      <p:pic>
        <p:nvPicPr>
          <p:cNvPr id="5" name="Content Placeholder 4">
            <a:extLst>
              <a:ext uri="{FF2B5EF4-FFF2-40B4-BE49-F238E27FC236}">
                <a16:creationId xmlns:a16="http://schemas.microsoft.com/office/drawing/2014/main" id="{E91D3A05-1A1E-BB69-22FD-60B8A67B7C85}"/>
              </a:ext>
            </a:extLst>
          </p:cNvPr>
          <p:cNvPicPr>
            <a:picLocks noGrp="1" noChangeAspect="1"/>
          </p:cNvPicPr>
          <p:nvPr>
            <p:ph idx="1"/>
          </p:nvPr>
        </p:nvPicPr>
        <p:blipFill>
          <a:blip r:embed="rId4"/>
          <a:stretch>
            <a:fillRect/>
          </a:stretch>
        </p:blipFill>
        <p:spPr>
          <a:xfrm>
            <a:off x="9153626" y="1597794"/>
            <a:ext cx="2792792" cy="4196614"/>
          </a:xfrm>
          <a:prstGeom prst="rect">
            <a:avLst/>
          </a:prstGeom>
        </p:spPr>
      </p:pic>
      <p:pic>
        <p:nvPicPr>
          <p:cNvPr id="6" name="Picture 5">
            <a:extLst>
              <a:ext uri="{FF2B5EF4-FFF2-40B4-BE49-F238E27FC236}">
                <a16:creationId xmlns:a16="http://schemas.microsoft.com/office/drawing/2014/main" id="{DBD89CD5-D911-B468-AC2E-1C17268B36C5}"/>
              </a:ext>
            </a:extLst>
          </p:cNvPr>
          <p:cNvPicPr>
            <a:picLocks noChangeAspect="1"/>
          </p:cNvPicPr>
          <p:nvPr/>
        </p:nvPicPr>
        <p:blipFill rotWithShape="1">
          <a:blip r:embed="rId5"/>
          <a:srcRect b="4240"/>
          <a:stretch/>
        </p:blipFill>
        <p:spPr bwMode="auto">
          <a:xfrm>
            <a:off x="6314173" y="1597794"/>
            <a:ext cx="2627697" cy="4196614"/>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7A31E6E1-3E3F-CC83-CFB9-E95640500C5F}"/>
              </a:ext>
            </a:extLst>
          </p:cNvPr>
          <p:cNvSpPr txBox="1"/>
          <p:nvPr/>
        </p:nvSpPr>
        <p:spPr>
          <a:xfrm>
            <a:off x="6545179" y="1228462"/>
            <a:ext cx="2887579" cy="369332"/>
          </a:xfrm>
          <a:prstGeom prst="rect">
            <a:avLst/>
          </a:prstGeom>
          <a:noFill/>
        </p:spPr>
        <p:txBody>
          <a:bodyPr wrap="square" rtlCol="0">
            <a:spAutoFit/>
          </a:bodyPr>
          <a:lstStyle/>
          <a:p>
            <a:r>
              <a:rPr lang="en-IN" dirty="0"/>
              <a:t>Decision Tree Model</a:t>
            </a:r>
          </a:p>
        </p:txBody>
      </p:sp>
      <p:sp>
        <p:nvSpPr>
          <p:cNvPr id="10" name="TextBox 9">
            <a:extLst>
              <a:ext uri="{FF2B5EF4-FFF2-40B4-BE49-F238E27FC236}">
                <a16:creationId xmlns:a16="http://schemas.microsoft.com/office/drawing/2014/main" id="{01D4F08C-14E9-22BF-ACC9-46AB039B2492}"/>
              </a:ext>
            </a:extLst>
          </p:cNvPr>
          <p:cNvSpPr txBox="1"/>
          <p:nvPr/>
        </p:nvSpPr>
        <p:spPr>
          <a:xfrm>
            <a:off x="9692640" y="1228462"/>
            <a:ext cx="2541069" cy="369332"/>
          </a:xfrm>
          <a:prstGeom prst="rect">
            <a:avLst/>
          </a:prstGeom>
          <a:noFill/>
        </p:spPr>
        <p:txBody>
          <a:bodyPr wrap="square" rtlCol="0">
            <a:spAutoFit/>
          </a:bodyPr>
          <a:lstStyle/>
          <a:p>
            <a:r>
              <a:rPr lang="en-IN" dirty="0"/>
              <a:t>KNN Model</a:t>
            </a:r>
          </a:p>
        </p:txBody>
      </p:sp>
      <p:pic>
        <p:nvPicPr>
          <p:cNvPr id="8" name="Recorded Sound">
            <a:hlinkClick r:id="" action="ppaction://media"/>
            <a:extLst>
              <a:ext uri="{FF2B5EF4-FFF2-40B4-BE49-F238E27FC236}">
                <a16:creationId xmlns:a16="http://schemas.microsoft.com/office/drawing/2014/main" id="{6CB6A3AF-BB79-330D-B511-C0D0AF1EC557}"/>
              </a:ext>
            </a:extLst>
          </p:cNvPr>
          <p:cNvPicPr>
            <a:picLocks noChangeAspect="1"/>
          </p:cNvPicPr>
          <p:nvPr>
            <a:audioFile r:link="rId1"/>
            <p:extLst>
              <p:ext uri="{DAA4B4D4-6D71-4841-9C94-3DE7FCFB9230}">
                <p14:media xmlns:p14="http://schemas.microsoft.com/office/powerpoint/2010/main" r:embed="rId2">
                  <p14:trim st="1793" end="1291.6666"/>
                </p14:media>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215832399"/>
      </p:ext>
    </p:extLst>
  </p:cSld>
  <p:clrMapOvr>
    <a:masterClrMapping/>
  </p:clrMapOvr>
  <mc:AlternateContent xmlns:mc="http://schemas.openxmlformats.org/markup-compatibility/2006">
    <mc:Choice xmlns:p14="http://schemas.microsoft.com/office/powerpoint/2010/main" Requires="p14">
      <p:transition spd="slow" p14:dur="2000" advTm="30219"/>
    </mc:Choice>
    <mc:Fallback>
      <p:transition spd="slow" advTm="302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10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BD41-8343-48D0-C050-EE36434A739F}"/>
              </a:ext>
            </a:extLst>
          </p:cNvPr>
          <p:cNvSpPr>
            <a:spLocks noGrp="1"/>
          </p:cNvSpPr>
          <p:nvPr>
            <p:ph type="title"/>
          </p:nvPr>
        </p:nvSpPr>
        <p:spPr>
          <a:xfrm>
            <a:off x="758711" y="381731"/>
            <a:ext cx="4508473" cy="845881"/>
          </a:xfrm>
        </p:spPr>
        <p:txBody>
          <a:bodyPr/>
          <a:lstStyle/>
          <a:p>
            <a:r>
              <a:rPr lang="en-IN" dirty="0"/>
              <a:t>The results</a:t>
            </a:r>
          </a:p>
        </p:txBody>
      </p:sp>
      <p:graphicFrame>
        <p:nvGraphicFramePr>
          <p:cNvPr id="5" name="Table 5">
            <a:extLst>
              <a:ext uri="{FF2B5EF4-FFF2-40B4-BE49-F238E27FC236}">
                <a16:creationId xmlns:a16="http://schemas.microsoft.com/office/drawing/2014/main" id="{1113DCFE-2C7C-9429-ED17-7CB1F4C2E1D1}"/>
              </a:ext>
            </a:extLst>
          </p:cNvPr>
          <p:cNvGraphicFramePr>
            <a:graphicFrameLocks noGrp="1"/>
          </p:cNvGraphicFramePr>
          <p:nvPr>
            <p:ph idx="1"/>
            <p:extLst>
              <p:ext uri="{D42A27DB-BD31-4B8C-83A1-F6EECF244321}">
                <p14:modId xmlns:p14="http://schemas.microsoft.com/office/powerpoint/2010/main" val="3791012040"/>
              </p:ext>
            </p:extLst>
          </p:nvPr>
        </p:nvGraphicFramePr>
        <p:xfrm>
          <a:off x="6803138" y="1508760"/>
          <a:ext cx="4718304" cy="3629985"/>
        </p:xfrm>
        <a:graphic>
          <a:graphicData uri="http://schemas.openxmlformats.org/drawingml/2006/table">
            <a:tbl>
              <a:tblPr firstRow="1" bandRow="1">
                <a:tableStyleId>{9DCAF9ED-07DC-4A11-8D7F-57B35C25682E}</a:tableStyleId>
              </a:tblPr>
              <a:tblGrid>
                <a:gridCol w="2594536">
                  <a:extLst>
                    <a:ext uri="{9D8B030D-6E8A-4147-A177-3AD203B41FA5}">
                      <a16:colId xmlns:a16="http://schemas.microsoft.com/office/drawing/2014/main" val="2987814692"/>
                    </a:ext>
                  </a:extLst>
                </a:gridCol>
                <a:gridCol w="2123768">
                  <a:extLst>
                    <a:ext uri="{9D8B030D-6E8A-4147-A177-3AD203B41FA5}">
                      <a16:colId xmlns:a16="http://schemas.microsoft.com/office/drawing/2014/main" val="2844924817"/>
                    </a:ext>
                  </a:extLst>
                </a:gridCol>
              </a:tblGrid>
              <a:tr h="327488">
                <a:tc>
                  <a:txBody>
                    <a:bodyPr/>
                    <a:lstStyle/>
                    <a:p>
                      <a:pPr lvl="0" algn="ctr"/>
                      <a:r>
                        <a:rPr lang="en-IN" b="0" dirty="0">
                          <a:solidFill>
                            <a:schemeClr val="tx1"/>
                          </a:solidFill>
                        </a:rPr>
                        <a:t>MODEL</a:t>
                      </a:r>
                    </a:p>
                  </a:txBody>
                  <a:tcPr/>
                </a:tc>
                <a:tc>
                  <a:txBody>
                    <a:bodyPr/>
                    <a:lstStyle/>
                    <a:p>
                      <a:pPr lvl="0" algn="ctr"/>
                      <a:r>
                        <a:rPr lang="en-IN" b="0" dirty="0">
                          <a:solidFill>
                            <a:schemeClr val="tx1"/>
                          </a:solidFill>
                        </a:rPr>
                        <a:t>RESULT</a:t>
                      </a:r>
                    </a:p>
                  </a:txBody>
                  <a:tcPr/>
                </a:tc>
                <a:extLst>
                  <a:ext uri="{0D108BD9-81ED-4DB2-BD59-A6C34878D82A}">
                    <a16:rowId xmlns:a16="http://schemas.microsoft.com/office/drawing/2014/main" val="1489288888"/>
                  </a:ext>
                </a:extLst>
              </a:tr>
              <a:tr h="1309952">
                <a:tc>
                  <a:txBody>
                    <a:bodyPr/>
                    <a:lstStyle/>
                    <a:p>
                      <a:pPr algn="ctr"/>
                      <a:r>
                        <a:rPr lang="en-IN"/>
                        <a:t>KNN ALGORITHM</a:t>
                      </a:r>
                    </a:p>
                    <a:p>
                      <a:pPr algn="ctr"/>
                      <a:endParaRPr lang="en-IN"/>
                    </a:p>
                    <a:p>
                      <a:pPr algn="ctr"/>
                      <a:r>
                        <a:rPr lang="en-IN" dirty="0"/>
                        <a:t>Accuracy</a:t>
                      </a:r>
                    </a:p>
                    <a:p>
                      <a:pPr algn="ctr"/>
                      <a:r>
                        <a:rPr lang="en-IN" dirty="0"/>
                        <a:t>Recall</a:t>
                      </a:r>
                    </a:p>
                    <a:p>
                      <a:pPr algn="ctr"/>
                      <a:r>
                        <a:rPr lang="en-IN" dirty="0"/>
                        <a:t>Precision</a:t>
                      </a:r>
                    </a:p>
                  </a:txBody>
                  <a:tcPr/>
                </a:tc>
                <a:tc>
                  <a:txBody>
                    <a:bodyPr/>
                    <a:lstStyle/>
                    <a:p>
                      <a:pPr algn="ctr"/>
                      <a:endParaRPr lang="en-IN" dirty="0"/>
                    </a:p>
                    <a:p>
                      <a:pPr algn="ctr"/>
                      <a:endParaRPr lang="en-IN" dirty="0"/>
                    </a:p>
                    <a:p>
                      <a:pPr algn="ctr"/>
                      <a:r>
                        <a:rPr lang="en-IN" dirty="0"/>
                        <a:t>97.23%</a:t>
                      </a:r>
                    </a:p>
                    <a:p>
                      <a:pPr algn="ctr"/>
                      <a:r>
                        <a:rPr lang="en-IN" dirty="0"/>
                        <a:t>100%</a:t>
                      </a:r>
                    </a:p>
                    <a:p>
                      <a:pPr algn="ctr"/>
                      <a:r>
                        <a:rPr lang="en-IN" dirty="0"/>
                        <a:t>92.86%</a:t>
                      </a:r>
                    </a:p>
                  </a:txBody>
                  <a:tcPr/>
                </a:tc>
                <a:extLst>
                  <a:ext uri="{0D108BD9-81ED-4DB2-BD59-A6C34878D82A}">
                    <a16:rowId xmlns:a16="http://schemas.microsoft.com/office/drawing/2014/main" val="449100435"/>
                  </a:ext>
                </a:extLst>
              </a:tr>
              <a:tr h="1801185">
                <a:tc>
                  <a:txBody>
                    <a:bodyPr/>
                    <a:lstStyle/>
                    <a:p>
                      <a:pPr algn="ctr"/>
                      <a:r>
                        <a:rPr lang="en-IN" dirty="0"/>
                        <a:t>DECISION TREE ALGORITHM</a:t>
                      </a:r>
                    </a:p>
                    <a:p>
                      <a:pPr algn="ctr"/>
                      <a:endParaRPr lang="en-IN" dirty="0"/>
                    </a:p>
                    <a:p>
                      <a:pPr algn="ctr"/>
                      <a:r>
                        <a:rPr lang="en-IN" dirty="0"/>
                        <a:t>Accuracy</a:t>
                      </a:r>
                    </a:p>
                    <a:p>
                      <a:pPr algn="ctr"/>
                      <a:r>
                        <a:rPr lang="en-IN" dirty="0"/>
                        <a:t>Recall</a:t>
                      </a:r>
                    </a:p>
                    <a:p>
                      <a:pPr algn="ctr"/>
                      <a:r>
                        <a:rPr lang="en-IN" dirty="0"/>
                        <a:t>Precision</a:t>
                      </a:r>
                    </a:p>
                  </a:txBody>
                  <a:tcPr/>
                </a:tc>
                <a:tc>
                  <a:txBody>
                    <a:bodyPr/>
                    <a:lstStyle/>
                    <a:p>
                      <a:pPr algn="ctr"/>
                      <a:endParaRPr lang="en-IN" dirty="0"/>
                    </a:p>
                    <a:p>
                      <a:pPr algn="ctr"/>
                      <a:endParaRPr lang="en-IN" dirty="0"/>
                    </a:p>
                    <a:p>
                      <a:pPr algn="ctr"/>
                      <a:endParaRPr lang="en-IN" dirty="0"/>
                    </a:p>
                    <a:p>
                      <a:pPr algn="ctr"/>
                      <a:r>
                        <a:rPr lang="en-IN" dirty="0"/>
                        <a:t>91.15%</a:t>
                      </a:r>
                    </a:p>
                    <a:p>
                      <a:pPr algn="ctr"/>
                      <a:r>
                        <a:rPr lang="en-IN" dirty="0"/>
                        <a:t>95.77%</a:t>
                      </a:r>
                    </a:p>
                    <a:p>
                      <a:pPr algn="ctr"/>
                      <a:r>
                        <a:rPr lang="en-IN" dirty="0"/>
                        <a:t>83.33%</a:t>
                      </a:r>
                    </a:p>
                  </a:txBody>
                  <a:tcPr/>
                </a:tc>
                <a:extLst>
                  <a:ext uri="{0D108BD9-81ED-4DB2-BD59-A6C34878D82A}">
                    <a16:rowId xmlns:a16="http://schemas.microsoft.com/office/drawing/2014/main" val="915927034"/>
                  </a:ext>
                </a:extLst>
              </a:tr>
            </a:tbl>
          </a:graphicData>
        </a:graphic>
      </p:graphicFrame>
      <p:sp>
        <p:nvSpPr>
          <p:cNvPr id="4" name="Text Placeholder 3">
            <a:extLst>
              <a:ext uri="{FF2B5EF4-FFF2-40B4-BE49-F238E27FC236}">
                <a16:creationId xmlns:a16="http://schemas.microsoft.com/office/drawing/2014/main" id="{89B5158D-E189-564D-6FF6-E8D34B56ECEF}"/>
              </a:ext>
            </a:extLst>
          </p:cNvPr>
          <p:cNvSpPr>
            <a:spLocks noGrp="1"/>
          </p:cNvSpPr>
          <p:nvPr>
            <p:ph type="body" sz="half" idx="2"/>
          </p:nvPr>
        </p:nvSpPr>
        <p:spPr>
          <a:xfrm>
            <a:off x="957712" y="1973178"/>
            <a:ext cx="4110470" cy="3686477"/>
          </a:xfrm>
        </p:spPr>
        <p:txBody>
          <a:bodyPr/>
          <a:lstStyle/>
          <a:p>
            <a:pPr algn="l"/>
            <a:r>
              <a:rPr lang="en-IN" sz="2000" dirty="0">
                <a:solidFill>
                  <a:schemeClr val="tx1"/>
                </a:solidFill>
                <a:effectLst/>
                <a:ea typeface="Times New Roman" panose="02020603050405020304" pitchFamily="18" charset="0"/>
                <a:cs typeface="Times New Roman" panose="02020603050405020304" pitchFamily="18" charset="0"/>
              </a:rPr>
              <a:t>The KNN Model is the optimal model for this problem. It is the best model to use as it has higher accuracy than the Decision Tree Model. Hence, KNN Model is the right and optimal Model to use. </a:t>
            </a:r>
          </a:p>
          <a:p>
            <a:endParaRPr lang="en-IN" dirty="0"/>
          </a:p>
        </p:txBody>
      </p:sp>
      <p:pic>
        <p:nvPicPr>
          <p:cNvPr id="3" name="Recorded Sound">
            <a:hlinkClick r:id="" action="ppaction://media"/>
            <a:extLst>
              <a:ext uri="{FF2B5EF4-FFF2-40B4-BE49-F238E27FC236}">
                <a16:creationId xmlns:a16="http://schemas.microsoft.com/office/drawing/2014/main" id="{B940A177-1FFB-4945-4B03-DDE970FA99C8}"/>
              </a:ext>
            </a:extLst>
          </p:cNvPr>
          <p:cNvPicPr>
            <a:picLocks noChangeAspect="1"/>
          </p:cNvPicPr>
          <p:nvPr>
            <a:audioFile r:link="rId1"/>
            <p:extLst>
              <p:ext uri="{DAA4B4D4-6D71-4841-9C94-3DE7FCFB9230}">
                <p14:media xmlns:p14="http://schemas.microsoft.com/office/powerpoint/2010/main" r:embed="rId2">
                  <p14:trim end="4941.4331"/>
                </p14:media>
              </p:ext>
            </p:extLst>
          </p:nvPr>
        </p:nvPicPr>
        <p:blipFill>
          <a:blip r:embed="rId4"/>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1083394209"/>
      </p:ext>
    </p:extLst>
  </p:cSld>
  <p:clrMapOvr>
    <a:masterClrMapping/>
  </p:clrMapOvr>
  <mc:AlternateContent xmlns:mc="http://schemas.openxmlformats.org/markup-compatibility/2006">
    <mc:Choice xmlns:p14="http://schemas.microsoft.com/office/powerpoint/2010/main" Requires="p14">
      <p:transition spd="slow" p14:dur="2000" advTm="47959"/>
    </mc:Choice>
    <mc:Fallback>
      <p:transition spd="slow" advTm="479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0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98</TotalTime>
  <Words>150</Words>
  <Application>Microsoft Office PowerPoint</Application>
  <PresentationFormat>Widescreen</PresentationFormat>
  <Paragraphs>38</Paragraphs>
  <Slides>4</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Gill Sans MT</vt:lpstr>
      <vt:lpstr>Segoe UI Semibold</vt:lpstr>
      <vt:lpstr>Wingdings</vt:lpstr>
      <vt:lpstr>Parcel</vt:lpstr>
      <vt:lpstr>FML FINAL EXAM BREAST CANCER WISCONSIN</vt:lpstr>
      <vt:lpstr>The problem</vt:lpstr>
      <vt:lpstr>THE APPROACH</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FML FINAL EXAM BREAST CANCER WISCONSIN</dc:title>
  <dc:creator>Nikitha</dc:creator>
  <cp:lastModifiedBy>Nikitha</cp:lastModifiedBy>
  <cp:revision>2</cp:revision>
  <dcterms:created xsi:type="dcterms:W3CDTF">2022-12-19T01:46:41Z</dcterms:created>
  <dcterms:modified xsi:type="dcterms:W3CDTF">2022-12-19T03:39:32Z</dcterms:modified>
</cp:coreProperties>
</file>