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21945600"/>
  <p:notesSz cx="7004050" cy="9283700"/>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6912">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3C4"/>
    <a:srgbClr val="0066FF"/>
    <a:srgbClr val="6699FF"/>
    <a:srgbClr val="3399FF"/>
    <a:srgbClr val="640021"/>
    <a:srgbClr val="003A74"/>
    <a:srgbClr val="FFFF66"/>
    <a:srgbClr val="366E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15597" autoAdjust="0"/>
    <p:restoredTop sz="94676" autoAdjust="0"/>
  </p:normalViewPr>
  <p:slideViewPr>
    <p:cSldViewPr>
      <p:cViewPr>
        <p:scale>
          <a:sx n="25" d="100"/>
          <a:sy n="25" d="100"/>
        </p:scale>
        <p:origin x="28" y="64"/>
      </p:cViewPr>
      <p:guideLst>
        <p:guide orient="horz" pos="6912"/>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Instructions"/>
          <p:cNvSpPr/>
          <p:nvPr userDrawn="1"/>
        </p:nvSpPr>
        <p:spPr>
          <a:xfrm>
            <a:off x="-7498080" y="0"/>
            <a:ext cx="6949440" cy="21945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6893" tIns="146893" rIns="146893" bIns="146893"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544"/>
              </a:spcAft>
            </a:pPr>
            <a:r>
              <a:rPr lang="en-US" sz="5400" dirty="0">
                <a:solidFill>
                  <a:srgbClr val="7F7F7F"/>
                </a:solidFill>
                <a:latin typeface="Calibri" pitchFamily="34" charset="0"/>
                <a:cs typeface="Calibri" panose="020F0502020204030204" pitchFamily="34" charset="0"/>
              </a:rPr>
              <a:t>Poster Print Size:</a:t>
            </a:r>
            <a:endParaRPr sz="5400" dirty="0">
              <a:solidFill>
                <a:srgbClr val="7F7F7F"/>
              </a:solidFill>
              <a:latin typeface="Calibri" pitchFamily="34" charset="0"/>
              <a:cs typeface="Calibri" panose="020F0502020204030204" pitchFamily="34" charset="0"/>
            </a:endParaRPr>
          </a:p>
          <a:p>
            <a:pPr lvl="0">
              <a:spcBef>
                <a:spcPts val="0"/>
              </a:spcBef>
              <a:spcAft>
                <a:spcPts val="1544"/>
              </a:spcAft>
            </a:pPr>
            <a:r>
              <a:rPr lang="en-US" sz="3200" dirty="0">
                <a:solidFill>
                  <a:srgbClr val="7F7F7F"/>
                </a:solidFill>
                <a:latin typeface="Calibri" pitchFamily="34" charset="0"/>
                <a:cs typeface="Calibri" panose="020F0502020204030204" pitchFamily="34" charset="0"/>
              </a:rPr>
              <a:t>This poster template is 24” high by 48” wide .</a:t>
            </a:r>
            <a:r>
              <a:rPr lang="en-US" sz="3200" baseline="0" dirty="0">
                <a:solidFill>
                  <a:srgbClr val="7F7F7F"/>
                </a:solidFill>
                <a:latin typeface="Calibri" pitchFamily="34" charset="0"/>
                <a:cs typeface="Calibri" panose="020F0502020204030204" pitchFamily="34" charset="0"/>
              </a:rPr>
              <a:t> </a:t>
            </a:r>
            <a:r>
              <a:rPr lang="en-US" sz="3200" dirty="0">
                <a:solidFill>
                  <a:srgbClr val="7F7F7F"/>
                </a:solidFill>
                <a:latin typeface="Calibri" pitchFamily="34" charset="0"/>
                <a:cs typeface="Calibri" panose="020F0502020204030204" pitchFamily="34" charset="0"/>
              </a:rPr>
              <a:t>It can be used to print any poster with a 1:2 aspect ratio including 30x60, 36x72, 42x84, and 48x96. </a:t>
            </a:r>
          </a:p>
          <a:p>
            <a:pPr lvl="0">
              <a:spcBef>
                <a:spcPts val="0"/>
              </a:spcBef>
              <a:spcAft>
                <a:spcPts val="1544"/>
              </a:spcAft>
            </a:pPr>
            <a:r>
              <a:rPr lang="en-US" sz="5400" dirty="0">
                <a:solidFill>
                  <a:srgbClr val="7F7F7F"/>
                </a:solidFill>
                <a:latin typeface="Calibri" pitchFamily="34" charset="0"/>
                <a:cs typeface="Calibri" panose="020F0502020204030204" pitchFamily="34" charset="0"/>
              </a:rPr>
              <a:t>Placeholders</a:t>
            </a:r>
            <a:r>
              <a:rPr sz="5400" dirty="0">
                <a:solidFill>
                  <a:srgbClr val="7F7F7F"/>
                </a:solidFill>
                <a:latin typeface="Calibri" pitchFamily="34" charset="0"/>
                <a:cs typeface="Calibri" panose="020F0502020204030204" pitchFamily="34" charset="0"/>
              </a:rPr>
              <a:t>:</a:t>
            </a:r>
          </a:p>
          <a:p>
            <a:pPr lvl="0">
              <a:spcBef>
                <a:spcPts val="0"/>
              </a:spcBef>
              <a:spcAft>
                <a:spcPts val="1544"/>
              </a:spcAft>
            </a:pPr>
            <a:r>
              <a:rPr sz="3200" dirty="0">
                <a:solidFill>
                  <a:srgbClr val="7F7F7F"/>
                </a:solidFill>
                <a:latin typeface="Calibri" pitchFamily="34" charset="0"/>
                <a:cs typeface="Calibri" panose="020F0502020204030204" pitchFamily="34" charset="0"/>
              </a:rPr>
              <a:t>The </a:t>
            </a:r>
            <a:r>
              <a:rPr lang="en-US" sz="3200" dirty="0">
                <a:solidFill>
                  <a:srgbClr val="7F7F7F"/>
                </a:solidFill>
                <a:latin typeface="Calibri" pitchFamily="34" charset="0"/>
                <a:cs typeface="Calibri" panose="020F0502020204030204" pitchFamily="34" charset="0"/>
              </a:rPr>
              <a:t>various elements included</a:t>
            </a:r>
            <a:r>
              <a:rPr sz="3200" dirty="0">
                <a:solidFill>
                  <a:srgbClr val="7F7F7F"/>
                </a:solidFill>
                <a:latin typeface="Calibri" pitchFamily="34" charset="0"/>
                <a:cs typeface="Calibri" panose="020F0502020204030204" pitchFamily="34" charset="0"/>
              </a:rPr>
              <a:t> in this </a:t>
            </a:r>
            <a:r>
              <a:rPr lang="en-US" sz="3200" dirty="0">
                <a:solidFill>
                  <a:srgbClr val="7F7F7F"/>
                </a:solidFill>
                <a:latin typeface="Calibri" pitchFamily="34" charset="0"/>
                <a:cs typeface="Calibri" panose="020F0502020204030204" pitchFamily="34" charset="0"/>
              </a:rPr>
              <a:t>poster are ones</a:t>
            </a:r>
            <a:r>
              <a:rPr lang="en-US" sz="3200" baseline="0" dirty="0">
                <a:solidFill>
                  <a:srgbClr val="7F7F7F"/>
                </a:solidFill>
                <a:latin typeface="Calibri" pitchFamily="34" charset="0"/>
                <a:cs typeface="Calibri" panose="020F0502020204030204" pitchFamily="34" charset="0"/>
              </a:rPr>
              <a:t> we often see in medical, research, and scientific posters.</a:t>
            </a:r>
            <a:r>
              <a:rPr sz="3200" dirty="0">
                <a:solidFill>
                  <a:srgbClr val="7F7F7F"/>
                </a:solidFill>
                <a:latin typeface="Calibri" pitchFamily="34" charset="0"/>
                <a:cs typeface="Calibri" panose="020F0502020204030204" pitchFamily="34" charset="0"/>
              </a:rPr>
              <a:t> </a:t>
            </a:r>
            <a:r>
              <a:rPr lang="en-US" sz="3200" dirty="0">
                <a:solidFill>
                  <a:srgbClr val="7F7F7F"/>
                </a:solidFill>
                <a:latin typeface="Calibri" pitchFamily="34" charset="0"/>
                <a:cs typeface="Calibri" panose="020F0502020204030204" pitchFamily="34" charset="0"/>
              </a:rPr>
              <a:t>Feel</a:t>
            </a:r>
            <a:r>
              <a:rPr lang="en-US" sz="32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544"/>
              </a:spcAft>
            </a:pPr>
            <a:r>
              <a:rPr lang="en-US" sz="5400" dirty="0">
                <a:solidFill>
                  <a:srgbClr val="7F7F7F"/>
                </a:solidFill>
                <a:latin typeface="Calibri" pitchFamily="34" charset="0"/>
                <a:cs typeface="Calibri" panose="020F0502020204030204" pitchFamily="34" charset="0"/>
              </a:rPr>
              <a:t>Image</a:t>
            </a:r>
            <a:r>
              <a:rPr lang="en-US" sz="5400" baseline="0" dirty="0">
                <a:solidFill>
                  <a:srgbClr val="7F7F7F"/>
                </a:solidFill>
                <a:latin typeface="Calibri" pitchFamily="34" charset="0"/>
                <a:cs typeface="Calibri" panose="020F0502020204030204" pitchFamily="34" charset="0"/>
              </a:rPr>
              <a:t> Quality</a:t>
            </a:r>
            <a:r>
              <a:rPr lang="en-US" sz="5400" dirty="0">
                <a:solidFill>
                  <a:srgbClr val="7F7F7F"/>
                </a:solidFill>
                <a:latin typeface="Calibri" pitchFamily="34" charset="0"/>
                <a:cs typeface="Calibri" panose="020F0502020204030204" pitchFamily="34" charset="0"/>
              </a:rPr>
              <a:t>:</a:t>
            </a:r>
          </a:p>
          <a:p>
            <a:pPr lvl="0">
              <a:spcBef>
                <a:spcPts val="0"/>
              </a:spcBef>
              <a:spcAft>
                <a:spcPts val="1544"/>
              </a:spcAft>
            </a:pPr>
            <a:r>
              <a:rPr lang="en-US" sz="3200" dirty="0">
                <a:solidFill>
                  <a:srgbClr val="7F7F7F"/>
                </a:solidFill>
                <a:latin typeface="Calibri" pitchFamily="34" charset="0"/>
                <a:cs typeface="Calibri" panose="020F0502020204030204" pitchFamily="34" charset="0"/>
              </a:rPr>
              <a:t>You can place digital photos or logo art in your poster file by selecting the </a:t>
            </a:r>
            <a:r>
              <a:rPr lang="en-US" sz="3200" b="1" dirty="0">
                <a:solidFill>
                  <a:srgbClr val="7F7F7F"/>
                </a:solidFill>
                <a:latin typeface="Calibri" pitchFamily="34" charset="0"/>
                <a:cs typeface="Calibri" panose="020F0502020204030204" pitchFamily="34" charset="0"/>
              </a:rPr>
              <a:t>Insert, Picture</a:t>
            </a:r>
            <a:r>
              <a:rPr lang="en-US" sz="32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3200" b="1" dirty="0">
                <a:solidFill>
                  <a:srgbClr val="7F7F7F"/>
                </a:solidFill>
                <a:latin typeface="Calibri" pitchFamily="34" charset="0"/>
                <a:cs typeface="Calibri" panose="020F0502020204030204" pitchFamily="34" charset="0"/>
              </a:rPr>
              <a:t>150-200 pixels per inch in their final printed size</a:t>
            </a:r>
            <a:r>
              <a:rPr lang="en-US" sz="3200" dirty="0">
                <a:solidFill>
                  <a:srgbClr val="7F7F7F"/>
                </a:solidFill>
                <a:latin typeface="Calibri" pitchFamily="34" charset="0"/>
                <a:cs typeface="Calibri" panose="020F0502020204030204" pitchFamily="34" charset="0"/>
              </a:rPr>
              <a:t>. For instance, a 1600 x 1200 pixel</a:t>
            </a:r>
            <a:r>
              <a:rPr lang="en-US" sz="3200" baseline="0" dirty="0">
                <a:solidFill>
                  <a:srgbClr val="7F7F7F"/>
                </a:solidFill>
                <a:latin typeface="Calibri" pitchFamily="34" charset="0"/>
                <a:cs typeface="Calibri" panose="020F0502020204030204" pitchFamily="34" charset="0"/>
              </a:rPr>
              <a:t> photo will usually look fine up to </a:t>
            </a:r>
            <a:r>
              <a:rPr lang="en-US" sz="3200" dirty="0">
                <a:solidFill>
                  <a:srgbClr val="7F7F7F"/>
                </a:solidFill>
                <a:latin typeface="Calibri" pitchFamily="34" charset="0"/>
                <a:cs typeface="Calibri" panose="020F0502020204030204" pitchFamily="34" charset="0"/>
              </a:rPr>
              <a:t>8“-10” wide on your printed poster.</a:t>
            </a:r>
          </a:p>
          <a:p>
            <a:pPr lvl="0">
              <a:spcBef>
                <a:spcPts val="0"/>
              </a:spcBef>
              <a:spcAft>
                <a:spcPts val="1544"/>
              </a:spcAft>
            </a:pPr>
            <a:r>
              <a:rPr lang="en-US" sz="32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544"/>
              </a:spcAft>
            </a:pPr>
            <a:r>
              <a:rPr lang="en-US" sz="32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544"/>
              </a:spcAft>
            </a:pPr>
            <a:br>
              <a:rPr lang="en-US" sz="2800" dirty="0">
                <a:solidFill>
                  <a:srgbClr val="7F7F7F"/>
                </a:solidFill>
                <a:latin typeface="Calibri" pitchFamily="34" charset="0"/>
                <a:cs typeface="Calibri" panose="020F0502020204030204" pitchFamily="34" charset="0"/>
              </a:rPr>
            </a:br>
            <a:r>
              <a:rPr lang="en-US" sz="2800" dirty="0">
                <a:solidFill>
                  <a:srgbClr val="7F7F7F"/>
                </a:solidFill>
                <a:latin typeface="Calibri" pitchFamily="34" charset="0"/>
                <a:cs typeface="Calibri" panose="020F0502020204030204" pitchFamily="34" charset="0"/>
              </a:rPr>
              <a:t>[This sidebar area does not print.]</a:t>
            </a:r>
          </a:p>
        </p:txBody>
      </p:sp>
      <p:grpSp>
        <p:nvGrpSpPr>
          <p:cNvPr id="5" name="Group 4"/>
          <p:cNvGrpSpPr/>
          <p:nvPr userDrawn="1"/>
        </p:nvGrpSpPr>
        <p:grpSpPr>
          <a:xfrm>
            <a:off x="44439840" y="0"/>
            <a:ext cx="6949440" cy="21945600"/>
            <a:chOff x="33832800" y="0"/>
            <a:chExt cx="12801600" cy="43891200"/>
          </a:xfrm>
        </p:grpSpPr>
        <p:sp>
          <p:nvSpPr>
            <p:cNvPr id="6"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544"/>
                </a:spcAft>
              </a:pPr>
              <a:r>
                <a:rPr lang="en-US" sz="5400" dirty="0">
                  <a:solidFill>
                    <a:schemeClr val="bg1">
                      <a:lumMod val="50000"/>
                    </a:schemeClr>
                  </a:solidFill>
                  <a:latin typeface="Calibri" pitchFamily="34" charset="0"/>
                  <a:cs typeface="Calibri" panose="020F0502020204030204" pitchFamily="34" charset="0"/>
                </a:rPr>
                <a:t>Change</a:t>
              </a:r>
              <a:r>
                <a:rPr lang="en-US" sz="5400" baseline="0" dirty="0">
                  <a:solidFill>
                    <a:schemeClr val="bg1">
                      <a:lumMod val="50000"/>
                    </a:schemeClr>
                  </a:solidFill>
                  <a:latin typeface="Calibri" pitchFamily="34" charset="0"/>
                  <a:cs typeface="Calibri" panose="020F0502020204030204" pitchFamily="34" charset="0"/>
                </a:rPr>
                <a:t> Color Theme</a:t>
              </a:r>
              <a:r>
                <a:rPr lang="en-US" sz="5400" dirty="0">
                  <a:solidFill>
                    <a:schemeClr val="bg1">
                      <a:lumMod val="50000"/>
                    </a:schemeClr>
                  </a:solidFill>
                  <a:latin typeface="Calibri" pitchFamily="34" charset="0"/>
                  <a:cs typeface="Calibri" panose="020F0502020204030204" pitchFamily="34" charset="0"/>
                </a:rPr>
                <a:t>:</a:t>
              </a:r>
              <a:endParaRPr sz="540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r>
                <a:rPr lang="en-US" sz="32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32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544"/>
                </a:spcAft>
              </a:pPr>
              <a:r>
                <a:rPr lang="en-US" sz="3200" baseline="0" dirty="0">
                  <a:solidFill>
                    <a:schemeClr val="bg1">
                      <a:lumMod val="50000"/>
                    </a:schemeClr>
                  </a:solidFill>
                  <a:latin typeface="Calibri" pitchFamily="34" charset="0"/>
                  <a:cs typeface="Calibri" panose="020F0502020204030204" pitchFamily="34" charset="0"/>
                </a:rPr>
                <a:t>To change the color theme, select the </a:t>
              </a:r>
              <a:r>
                <a:rPr lang="en-US" sz="3200" b="1" baseline="0" dirty="0">
                  <a:solidFill>
                    <a:schemeClr val="bg1">
                      <a:lumMod val="50000"/>
                    </a:schemeClr>
                  </a:solidFill>
                  <a:latin typeface="Calibri" pitchFamily="34" charset="0"/>
                  <a:cs typeface="Calibri" panose="020F0502020204030204" pitchFamily="34" charset="0"/>
                </a:rPr>
                <a:t>Design</a:t>
              </a:r>
              <a:r>
                <a:rPr lang="en-US" sz="3200" baseline="0" dirty="0">
                  <a:solidFill>
                    <a:schemeClr val="bg1">
                      <a:lumMod val="50000"/>
                    </a:schemeClr>
                  </a:solidFill>
                  <a:latin typeface="Calibri" pitchFamily="34" charset="0"/>
                  <a:cs typeface="Calibri" panose="020F0502020204030204" pitchFamily="34" charset="0"/>
                </a:rPr>
                <a:t> tab, then select the </a:t>
              </a:r>
              <a:r>
                <a:rPr lang="en-US" sz="3200" b="1" baseline="0" dirty="0">
                  <a:solidFill>
                    <a:schemeClr val="bg1">
                      <a:lumMod val="50000"/>
                    </a:schemeClr>
                  </a:solidFill>
                  <a:latin typeface="Calibri" pitchFamily="34" charset="0"/>
                  <a:cs typeface="Calibri" panose="020F0502020204030204" pitchFamily="34" charset="0"/>
                </a:rPr>
                <a:t>Colors</a:t>
              </a:r>
              <a:r>
                <a:rPr lang="en-US" sz="32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endParaRPr lang="en-US" sz="32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44"/>
                </a:spcAft>
              </a:pPr>
              <a:r>
                <a:rPr lang="en-US" sz="32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544"/>
                </a:spcAft>
              </a:pPr>
              <a:r>
                <a:rPr lang="en-US" sz="54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544"/>
                </a:spcAft>
              </a:pPr>
              <a:r>
                <a:rPr lang="en-US" sz="3200" dirty="0">
                  <a:solidFill>
                    <a:schemeClr val="bg1">
                      <a:lumMod val="50000"/>
                    </a:schemeClr>
                  </a:solidFill>
                  <a:latin typeface="Calibri" pitchFamily="34" charset="0"/>
                  <a:cs typeface="Calibri" panose="020F0502020204030204" pitchFamily="34" charset="0"/>
                </a:rPr>
                <a:t>Once your poster file is ready, visit</a:t>
              </a:r>
              <a:r>
                <a:rPr lang="en-US" sz="3200" baseline="0" dirty="0">
                  <a:solidFill>
                    <a:schemeClr val="bg1">
                      <a:lumMod val="50000"/>
                    </a:schemeClr>
                  </a:solidFill>
                  <a:latin typeface="Calibri" pitchFamily="34" charset="0"/>
                  <a:cs typeface="Calibri" panose="020F0502020204030204" pitchFamily="34" charset="0"/>
                </a:rPr>
                <a:t> </a:t>
              </a:r>
              <a:r>
                <a:rPr lang="en-US" sz="3200" b="1" baseline="0" dirty="0">
                  <a:solidFill>
                    <a:schemeClr val="bg1">
                      <a:lumMod val="50000"/>
                    </a:schemeClr>
                  </a:solidFill>
                  <a:latin typeface="Calibri" pitchFamily="34" charset="0"/>
                  <a:cs typeface="Calibri" panose="020F0502020204030204" pitchFamily="34" charset="0"/>
                </a:rPr>
                <a:t>www.genigraphics.com</a:t>
              </a:r>
              <a:r>
                <a:rPr lang="en-US" sz="32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544"/>
                </a:spcAft>
              </a:pPr>
              <a:r>
                <a:rPr lang="en-US" sz="32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32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3200" baseline="0" dirty="0">
                  <a:solidFill>
                    <a:schemeClr val="bg1">
                      <a:lumMod val="50000"/>
                    </a:schemeClr>
                  </a:solidFill>
                  <a:latin typeface="Calibri" pitchFamily="34" charset="0"/>
                  <a:cs typeface="Calibri" panose="020F0502020204030204" pitchFamily="34" charset="0"/>
                </a:rPr>
                <a:t>US and Canada:  1-800-790-4001</a:t>
              </a:r>
              <a:br>
                <a:rPr lang="en-US" sz="3200" baseline="0" dirty="0">
                  <a:solidFill>
                    <a:schemeClr val="bg1">
                      <a:lumMod val="50000"/>
                    </a:schemeClr>
                  </a:solidFill>
                  <a:latin typeface="Calibri" pitchFamily="34" charset="0"/>
                  <a:cs typeface="Calibri" panose="020F0502020204030204" pitchFamily="34" charset="0"/>
                </a:rPr>
              </a:br>
              <a:r>
                <a:rPr lang="en-US" sz="32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2800" dirty="0">
                  <a:solidFill>
                    <a:schemeClr val="bg1">
                      <a:lumMod val="50000"/>
                    </a:schemeClr>
                  </a:solidFill>
                  <a:latin typeface="Calibri" pitchFamily="34" charset="0"/>
                  <a:cs typeface="Calibri" panose="020F0502020204030204" pitchFamily="34" charset="0"/>
                </a:rPr>
              </a:br>
              <a:r>
                <a:rPr lang="en-US" sz="2800" dirty="0">
                  <a:solidFill>
                    <a:schemeClr val="bg1">
                      <a:lumMod val="50000"/>
                    </a:schemeClr>
                  </a:solidFill>
                  <a:latin typeface="Calibri" pitchFamily="34" charset="0"/>
                  <a:cs typeface="Calibri" panose="020F0502020204030204" pitchFamily="34" charset="0"/>
                </a:rPr>
                <a:t>[This sidebar area does not print.]</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107874"/>
              <a:ext cx="11904515" cy="10246926"/>
            </a:xfrm>
            <a:prstGeom prst="rect">
              <a:avLst/>
            </a:prstGeom>
          </p:spPr>
        </p:pic>
      </p:grpSp>
    </p:spTree>
    <p:extLst>
      <p:ext uri="{BB962C8B-B14F-4D97-AF65-F5344CB8AC3E}">
        <p14:creationId xmlns:p14="http://schemas.microsoft.com/office/powerpoint/2010/main" val="18048479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7"/>
          <p:cNvSpPr>
            <a:spLocks noChangeArrowheads="1"/>
          </p:cNvSpPr>
          <p:nvPr userDrawn="1"/>
        </p:nvSpPr>
        <p:spPr bwMode="auto">
          <a:xfrm>
            <a:off x="0" y="3656013"/>
            <a:ext cx="7313613" cy="18281650"/>
          </a:xfrm>
          <a:prstGeom prst="rect">
            <a:avLst/>
          </a:prstGeom>
          <a:solidFill>
            <a:schemeClr val="accent1">
              <a:lumMod val="75000"/>
            </a:schemeClr>
          </a:solidFill>
          <a:ln>
            <a:noFill/>
          </a:ln>
          <a:effectLst/>
        </p:spPr>
        <p:txBody>
          <a:bodyPr wrap="none" lIns="457200" tIns="228600" rIns="457200" bIns="457200"/>
          <a:lstStyle/>
          <a:p>
            <a:pPr algn="ctr" defTabSz="4389438"/>
            <a:endParaRPr lang="en-US" sz="4800" dirty="0">
              <a:latin typeface="Calibri" pitchFamily="34" charset="0"/>
            </a:endParaRPr>
          </a:p>
        </p:txBody>
      </p:sp>
      <p:sp>
        <p:nvSpPr>
          <p:cNvPr id="1032" name="Rectangle 8"/>
          <p:cNvSpPr>
            <a:spLocks noChangeArrowheads="1"/>
          </p:cNvSpPr>
          <p:nvPr userDrawn="1"/>
        </p:nvSpPr>
        <p:spPr bwMode="auto">
          <a:xfrm>
            <a:off x="7312025" y="0"/>
            <a:ext cx="36564888" cy="3656013"/>
          </a:xfrm>
          <a:prstGeom prst="rect">
            <a:avLst/>
          </a:prstGeom>
          <a:solidFill>
            <a:schemeClr val="accent1">
              <a:lumMod val="75000"/>
            </a:schemeClr>
          </a:solidFill>
          <a:ln>
            <a:noFill/>
          </a:ln>
          <a:effectLst/>
        </p:spPr>
        <p:txBody>
          <a:bodyPr wrap="none" lIns="457200" tIns="457200" rIns="457200" bIns="457200"/>
          <a:lstStyle/>
          <a:p>
            <a:endParaRPr lang="en-US" dirty="0">
              <a:latin typeface="Calibri" pitchFamily="34" charset="0"/>
            </a:endParaRPr>
          </a:p>
        </p:txBody>
      </p:sp>
      <p:sp>
        <p:nvSpPr>
          <p:cNvPr id="1033" name="Rectangle 9"/>
          <p:cNvSpPr>
            <a:spLocks noChangeArrowheads="1"/>
          </p:cNvSpPr>
          <p:nvPr userDrawn="1"/>
        </p:nvSpPr>
        <p:spPr bwMode="auto">
          <a:xfrm>
            <a:off x="7312025" y="3656013"/>
            <a:ext cx="36564888" cy="18281650"/>
          </a:xfrm>
          <a:prstGeom prst="rect">
            <a:avLst/>
          </a:prstGeom>
          <a:solidFill>
            <a:schemeClr val="bg2"/>
          </a:solidFill>
          <a:ln>
            <a:noFill/>
          </a:ln>
          <a:effectLst/>
        </p:spPr>
        <p:txBody>
          <a:bodyPr wrap="none" lIns="457200" tIns="457200" rIns="457200" bIns="457200"/>
          <a:lstStyle/>
          <a:p>
            <a:endParaRPr lang="en-US" dirty="0">
              <a:latin typeface="Calibri" pitchFamily="34" charset="0"/>
            </a:endParaRPr>
          </a:p>
        </p:txBody>
      </p:sp>
      <p:sp>
        <p:nvSpPr>
          <p:cNvPr id="1035" name="Line 11"/>
          <p:cNvSpPr>
            <a:spLocks noChangeShapeType="1"/>
          </p:cNvSpPr>
          <p:nvPr userDrawn="1"/>
        </p:nvSpPr>
        <p:spPr bwMode="auto">
          <a:xfrm>
            <a:off x="7312025" y="0"/>
            <a:ext cx="0" cy="2193925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Calibri" pitchFamily="34" charset="0"/>
            </a:endParaRPr>
          </a:p>
        </p:txBody>
      </p:sp>
      <p:sp>
        <p:nvSpPr>
          <p:cNvPr id="1036" name="Line 12"/>
          <p:cNvSpPr>
            <a:spLocks noChangeShapeType="1"/>
          </p:cNvSpPr>
          <p:nvPr userDrawn="1"/>
        </p:nvSpPr>
        <p:spPr bwMode="auto">
          <a:xfrm>
            <a:off x="0" y="3657600"/>
            <a:ext cx="43876913"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Calibri" pitchFamily="34" charset="0"/>
            </a:endParaRPr>
          </a:p>
        </p:txBody>
      </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8404800" y="21640800"/>
            <a:ext cx="5297435" cy="185928"/>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4389438" rtl="0" fontAlgn="base">
        <a:spcBef>
          <a:spcPct val="0"/>
        </a:spcBef>
        <a:spcAft>
          <a:spcPct val="0"/>
        </a:spcAft>
        <a:defRPr sz="21100">
          <a:solidFill>
            <a:schemeClr val="tx2"/>
          </a:solidFill>
          <a:latin typeface="+mj-lt"/>
          <a:ea typeface="+mj-ea"/>
          <a:cs typeface="+mj-cs"/>
        </a:defRPr>
      </a:lvl1pPr>
      <a:lvl2pPr algn="ctr" defTabSz="4389438" rtl="0" fontAlgn="base">
        <a:spcBef>
          <a:spcPct val="0"/>
        </a:spcBef>
        <a:spcAft>
          <a:spcPct val="0"/>
        </a:spcAft>
        <a:defRPr sz="21100">
          <a:solidFill>
            <a:schemeClr val="tx2"/>
          </a:solidFill>
          <a:latin typeface="Arial" charset="0"/>
        </a:defRPr>
      </a:lvl2pPr>
      <a:lvl3pPr algn="ctr" defTabSz="4389438" rtl="0" fontAlgn="base">
        <a:spcBef>
          <a:spcPct val="0"/>
        </a:spcBef>
        <a:spcAft>
          <a:spcPct val="0"/>
        </a:spcAft>
        <a:defRPr sz="21100">
          <a:solidFill>
            <a:schemeClr val="tx2"/>
          </a:solidFill>
          <a:latin typeface="Arial" charset="0"/>
        </a:defRPr>
      </a:lvl3pPr>
      <a:lvl4pPr algn="ctr" defTabSz="4389438" rtl="0" fontAlgn="base">
        <a:spcBef>
          <a:spcPct val="0"/>
        </a:spcBef>
        <a:spcAft>
          <a:spcPct val="0"/>
        </a:spcAft>
        <a:defRPr sz="21100">
          <a:solidFill>
            <a:schemeClr val="tx2"/>
          </a:solidFill>
          <a:latin typeface="Arial" charset="0"/>
        </a:defRPr>
      </a:lvl4pPr>
      <a:lvl5pPr algn="ctr" defTabSz="4389438" rtl="0" fontAlgn="base">
        <a:spcBef>
          <a:spcPct val="0"/>
        </a:spcBef>
        <a:spcAft>
          <a:spcPct val="0"/>
        </a:spcAft>
        <a:defRPr sz="21100">
          <a:solidFill>
            <a:schemeClr val="tx2"/>
          </a:solidFill>
          <a:latin typeface="Arial" charset="0"/>
        </a:defRPr>
      </a:lvl5pPr>
      <a:lvl6pPr marL="457200" algn="ctr" defTabSz="4389438" rtl="0" fontAlgn="base">
        <a:spcBef>
          <a:spcPct val="0"/>
        </a:spcBef>
        <a:spcAft>
          <a:spcPct val="0"/>
        </a:spcAft>
        <a:defRPr sz="21100">
          <a:solidFill>
            <a:schemeClr val="tx2"/>
          </a:solidFill>
          <a:latin typeface="Arial" charset="0"/>
        </a:defRPr>
      </a:lvl6pPr>
      <a:lvl7pPr marL="914400" algn="ctr" defTabSz="4389438" rtl="0" fontAlgn="base">
        <a:spcBef>
          <a:spcPct val="0"/>
        </a:spcBef>
        <a:spcAft>
          <a:spcPct val="0"/>
        </a:spcAft>
        <a:defRPr sz="21100">
          <a:solidFill>
            <a:schemeClr val="tx2"/>
          </a:solidFill>
          <a:latin typeface="Arial" charset="0"/>
        </a:defRPr>
      </a:lvl7pPr>
      <a:lvl8pPr marL="1371600" algn="ctr" defTabSz="4389438" rtl="0" fontAlgn="base">
        <a:spcBef>
          <a:spcPct val="0"/>
        </a:spcBef>
        <a:spcAft>
          <a:spcPct val="0"/>
        </a:spcAft>
        <a:defRPr sz="21100">
          <a:solidFill>
            <a:schemeClr val="tx2"/>
          </a:solidFill>
          <a:latin typeface="Arial" charset="0"/>
        </a:defRPr>
      </a:lvl8pPr>
      <a:lvl9pPr marL="1828800" algn="ctr" defTabSz="4389438" rtl="0" fontAlgn="base">
        <a:spcBef>
          <a:spcPct val="0"/>
        </a:spcBef>
        <a:spcAft>
          <a:spcPct val="0"/>
        </a:spcAft>
        <a:defRPr sz="21100">
          <a:solidFill>
            <a:schemeClr val="tx2"/>
          </a:solidFill>
          <a:latin typeface="Arial" charset="0"/>
        </a:defRPr>
      </a:lvl9pPr>
    </p:titleStyle>
    <p:bodyStyle>
      <a:lvl1pPr marL="1646238" indent="-1646238" algn="l" defTabSz="4389438" rtl="0" fontAlgn="base">
        <a:spcBef>
          <a:spcPct val="20000"/>
        </a:spcBef>
        <a:spcAft>
          <a:spcPct val="0"/>
        </a:spcAft>
        <a:buChar char="•"/>
        <a:defRPr sz="15400">
          <a:solidFill>
            <a:schemeClr val="tx1"/>
          </a:solidFill>
          <a:latin typeface="+mn-lt"/>
          <a:ea typeface="+mn-ea"/>
          <a:cs typeface="+mn-cs"/>
        </a:defRPr>
      </a:lvl1pPr>
      <a:lvl2pPr marL="3565525" indent="-1371600" algn="l" defTabSz="4389438" rtl="0" fontAlgn="base">
        <a:spcBef>
          <a:spcPct val="20000"/>
        </a:spcBef>
        <a:spcAft>
          <a:spcPct val="0"/>
        </a:spcAft>
        <a:buChar char="–"/>
        <a:defRPr sz="13400">
          <a:solidFill>
            <a:schemeClr val="tx1"/>
          </a:solidFill>
          <a:latin typeface="+mn-lt"/>
        </a:defRPr>
      </a:lvl2pPr>
      <a:lvl3pPr marL="5486400" indent="-1096963" algn="l" defTabSz="4389438" rtl="0" fontAlgn="base">
        <a:spcBef>
          <a:spcPct val="20000"/>
        </a:spcBef>
        <a:spcAft>
          <a:spcPct val="0"/>
        </a:spcAft>
        <a:buChar char="•"/>
        <a:defRPr sz="11500">
          <a:solidFill>
            <a:schemeClr val="tx1"/>
          </a:solidFill>
          <a:latin typeface="+mn-lt"/>
        </a:defRPr>
      </a:lvl3pPr>
      <a:lvl4pPr marL="7680325" indent="-1096963" algn="l" defTabSz="4389438" rtl="0" fontAlgn="base">
        <a:spcBef>
          <a:spcPct val="20000"/>
        </a:spcBef>
        <a:spcAft>
          <a:spcPct val="0"/>
        </a:spcAft>
        <a:buChar char="–"/>
        <a:defRPr sz="9600">
          <a:solidFill>
            <a:schemeClr val="tx1"/>
          </a:solidFill>
          <a:latin typeface="+mn-lt"/>
        </a:defRPr>
      </a:lvl4pPr>
      <a:lvl5pPr marL="9875838" indent="-1096963" algn="l" defTabSz="4389438" rtl="0" fontAlgn="base">
        <a:spcBef>
          <a:spcPct val="20000"/>
        </a:spcBef>
        <a:spcAft>
          <a:spcPct val="0"/>
        </a:spcAft>
        <a:buChar char="»"/>
        <a:defRPr sz="9600">
          <a:solidFill>
            <a:schemeClr val="tx1"/>
          </a:solidFill>
          <a:latin typeface="+mn-lt"/>
        </a:defRPr>
      </a:lvl5pPr>
      <a:lvl6pPr marL="10333038" indent="-1096963" algn="l" defTabSz="4389438" rtl="0" fontAlgn="base">
        <a:spcBef>
          <a:spcPct val="20000"/>
        </a:spcBef>
        <a:spcAft>
          <a:spcPct val="0"/>
        </a:spcAft>
        <a:buChar char="»"/>
        <a:defRPr sz="9600">
          <a:solidFill>
            <a:schemeClr val="tx1"/>
          </a:solidFill>
          <a:latin typeface="+mn-lt"/>
        </a:defRPr>
      </a:lvl6pPr>
      <a:lvl7pPr marL="10790238" indent="-1096963" algn="l" defTabSz="4389438" rtl="0" fontAlgn="base">
        <a:spcBef>
          <a:spcPct val="20000"/>
        </a:spcBef>
        <a:spcAft>
          <a:spcPct val="0"/>
        </a:spcAft>
        <a:buChar char="»"/>
        <a:defRPr sz="9600">
          <a:solidFill>
            <a:schemeClr val="tx1"/>
          </a:solidFill>
          <a:latin typeface="+mn-lt"/>
        </a:defRPr>
      </a:lvl7pPr>
      <a:lvl8pPr marL="11247438" indent="-1096963" algn="l" defTabSz="4389438" rtl="0" fontAlgn="base">
        <a:spcBef>
          <a:spcPct val="20000"/>
        </a:spcBef>
        <a:spcAft>
          <a:spcPct val="0"/>
        </a:spcAft>
        <a:buChar char="»"/>
        <a:defRPr sz="9600">
          <a:solidFill>
            <a:schemeClr val="tx1"/>
          </a:solidFill>
          <a:latin typeface="+mn-lt"/>
        </a:defRPr>
      </a:lvl8pPr>
      <a:lvl9pPr marL="11704638" indent="-1096963" algn="l" defTabSz="4389438" rtl="0" fontAlgn="base">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jpg"/><Relationship Id="rId7"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 name="Text Box 122"/>
          <p:cNvSpPr txBox="1">
            <a:spLocks noChangeArrowheads="1"/>
          </p:cNvSpPr>
          <p:nvPr/>
        </p:nvSpPr>
        <p:spPr bwMode="auto">
          <a:xfrm>
            <a:off x="7312025" y="0"/>
            <a:ext cx="36579176" cy="141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0" tIns="457200" rIns="457200" bIns="4572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5400" b="0" i="0" dirty="0">
                <a:solidFill>
                  <a:schemeClr val="bg1"/>
                </a:solidFill>
                <a:effectLst/>
                <a:latin typeface="Arial" panose="020B0604020202020204" pitchFamily="34" charset="0"/>
              </a:rPr>
              <a:t>TURMERIC PLANT LEAF DISEASES DETECTION AND</a:t>
            </a:r>
            <a:br>
              <a:rPr lang="en-US" sz="5400" dirty="0">
                <a:solidFill>
                  <a:schemeClr val="bg1"/>
                </a:solidFill>
              </a:rPr>
            </a:br>
            <a:r>
              <a:rPr lang="en-US" sz="5400" b="0" i="0" dirty="0">
                <a:solidFill>
                  <a:schemeClr val="bg1"/>
                </a:solidFill>
                <a:effectLst/>
                <a:latin typeface="Arial" panose="020B0604020202020204" pitchFamily="34" charset="0"/>
              </a:rPr>
              <a:t>CLASSIFICATION USING DEEP LEARNING</a:t>
            </a:r>
            <a:endParaRPr lang="en-US" sz="6600" b="1" dirty="0">
              <a:solidFill>
                <a:schemeClr val="bg1"/>
              </a:solidFill>
              <a:latin typeface="Verdana" panose="020B0604030504040204" pitchFamily="34" charset="0"/>
              <a:ea typeface="Verdana" panose="020B0604030504040204" pitchFamily="34" charset="0"/>
            </a:endParaRPr>
          </a:p>
        </p:txBody>
      </p:sp>
      <p:sp>
        <p:nvSpPr>
          <p:cNvPr id="2171" name="Text Box 123"/>
          <p:cNvSpPr txBox="1">
            <a:spLocks noChangeArrowheads="1"/>
          </p:cNvSpPr>
          <p:nvPr/>
        </p:nvSpPr>
        <p:spPr bwMode="auto">
          <a:xfrm>
            <a:off x="9982200" y="2477271"/>
            <a:ext cx="36107688"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0" tIns="457200" rIns="457200" bIns="4572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3200" dirty="0">
                <a:solidFill>
                  <a:schemeClr val="bg1"/>
                </a:solidFill>
                <a:latin typeface="Verdana" panose="020B0604030504040204" pitchFamily="34" charset="0"/>
                <a:ea typeface="Verdana" panose="020B0604030504040204" pitchFamily="34" charset="0"/>
                <a:cs typeface="Verdana" panose="020B0604030504040204" pitchFamily="34" charset="0"/>
              </a:rPr>
              <a:t>     </a:t>
            </a:r>
            <a:r>
              <a:rPr lang="en-US" sz="3200" b="1" dirty="0">
                <a:solidFill>
                  <a:schemeClr val="bg1"/>
                </a:solidFill>
                <a:latin typeface="Verdana" panose="020B0604030504040204" pitchFamily="34" charset="0"/>
                <a:ea typeface="Verdana" panose="020B0604030504040204" pitchFamily="34" charset="0"/>
                <a:cs typeface="Verdana" panose="020B0604030504040204" pitchFamily="34" charset="0"/>
              </a:rPr>
              <a:t>Department of Computer Science &amp; Engineering</a:t>
            </a:r>
          </a:p>
          <a:p>
            <a:r>
              <a:rPr lang="en-US" sz="3200" b="1" dirty="0">
                <a:solidFill>
                  <a:schemeClr val="bg1"/>
                </a:solidFill>
                <a:latin typeface="Verdana" panose="020B0604030504040204" pitchFamily="34" charset="0"/>
                <a:ea typeface="Verdana" panose="020B0604030504040204" pitchFamily="34" charset="0"/>
                <a:cs typeface="Verdana" panose="020B0604030504040204" pitchFamily="34" charset="0"/>
              </a:rPr>
              <a:t>                         School of Computing</a:t>
            </a:r>
          </a:p>
          <a:p>
            <a:r>
              <a:rPr lang="en-US" sz="3200" b="1" dirty="0">
                <a:solidFill>
                  <a:schemeClr val="bg1"/>
                </a:solidFill>
                <a:latin typeface="Verdana" panose="020B0604030504040204" pitchFamily="34" charset="0"/>
                <a:ea typeface="Verdana" panose="020B0604030504040204" pitchFamily="34" charset="0"/>
                <a:cs typeface="Verdana" panose="020B0604030504040204" pitchFamily="34" charset="0"/>
              </a:rPr>
              <a:t>                10214CS602  MINOR PROJECT-II</a:t>
            </a:r>
          </a:p>
          <a:p>
            <a:r>
              <a:rPr lang="en-US" sz="3200" b="1" dirty="0">
                <a:solidFill>
                  <a:schemeClr val="bg1"/>
                </a:solidFill>
                <a:latin typeface="Verdana" panose="020B0604030504040204" pitchFamily="34" charset="0"/>
                <a:ea typeface="Verdana" panose="020B0604030504040204" pitchFamily="34" charset="0"/>
                <a:cs typeface="Verdana" panose="020B0604030504040204" pitchFamily="34" charset="0"/>
              </a:rPr>
              <a:t>                   WINTER SEMESTER(2023-2024)</a:t>
            </a:r>
          </a:p>
          <a:p>
            <a:pPr marL="12065" marR="5080" algn="ctr">
              <a:lnSpc>
                <a:spcPct val="102000"/>
              </a:lnSpc>
              <a:spcBef>
                <a:spcPts val="70"/>
              </a:spcBef>
            </a:pPr>
            <a:r>
              <a:rPr lang="en-US" sz="3200" b="1" dirty="0">
                <a:solidFill>
                  <a:schemeClr val="bg1"/>
                </a:solidFill>
                <a:latin typeface="Verdana" panose="020B0604030504040204" pitchFamily="34" charset="0"/>
                <a:ea typeface="Verdana" panose="020B0604030504040204" pitchFamily="34" charset="0"/>
                <a:cs typeface="Verdana" panose="020B0604030504040204" pitchFamily="34" charset="0"/>
              </a:rPr>
              <a:t>               </a:t>
            </a:r>
            <a:endParaRPr lang="en-IN" sz="3600" b="1" dirty="0">
              <a:latin typeface="Times New Roman" panose="02020603050405020304" pitchFamily="18" charset="0"/>
              <a:cs typeface="Times New Roman" panose="02020603050405020304" pitchFamily="18" charset="0"/>
            </a:endParaRPr>
          </a:p>
          <a:p>
            <a:endParaRPr lang="en-US" sz="32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2178" name="Text Box 130"/>
          <p:cNvSpPr txBox="1">
            <a:spLocks noChangeArrowheads="1"/>
          </p:cNvSpPr>
          <p:nvPr/>
        </p:nvSpPr>
        <p:spPr bwMode="auto">
          <a:xfrm>
            <a:off x="8229600" y="3656013"/>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Calibri" pitchFamily="34" charset="0"/>
              </a:rPr>
              <a:t>INTRODUCTION</a:t>
            </a:r>
          </a:p>
        </p:txBody>
      </p:sp>
      <p:sp>
        <p:nvSpPr>
          <p:cNvPr id="2179" name="Text Box 131"/>
          <p:cNvSpPr txBox="1">
            <a:spLocks noChangeArrowheads="1"/>
          </p:cNvSpPr>
          <p:nvPr/>
        </p:nvSpPr>
        <p:spPr bwMode="auto">
          <a:xfrm>
            <a:off x="8162289" y="13848874"/>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Calibri" pitchFamily="34" charset="0"/>
              </a:rPr>
              <a:t>METHODOLOGIES</a:t>
            </a:r>
          </a:p>
        </p:txBody>
      </p:sp>
      <p:sp>
        <p:nvSpPr>
          <p:cNvPr id="2181" name="Text Box 133"/>
          <p:cNvSpPr txBox="1">
            <a:spLocks noChangeArrowheads="1"/>
          </p:cNvSpPr>
          <p:nvPr/>
        </p:nvSpPr>
        <p:spPr bwMode="auto">
          <a:xfrm>
            <a:off x="32004000" y="13866534"/>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Calibri" pitchFamily="34" charset="0"/>
              </a:rPr>
              <a:t>CONCLUSIONS</a:t>
            </a:r>
          </a:p>
        </p:txBody>
      </p:sp>
      <p:sp>
        <p:nvSpPr>
          <p:cNvPr id="2182" name="Text Box 134"/>
          <p:cNvSpPr txBox="1">
            <a:spLocks noChangeArrowheads="1"/>
          </p:cNvSpPr>
          <p:nvPr/>
        </p:nvSpPr>
        <p:spPr bwMode="auto">
          <a:xfrm>
            <a:off x="32004000" y="3656013"/>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Calibri" panose="020F0502020204030204" pitchFamily="34" charset="0"/>
                <a:cs typeface="Calibri" panose="020F0502020204030204" pitchFamily="34" charset="0"/>
              </a:rPr>
              <a:t>STANDARDS</a:t>
            </a:r>
            <a:r>
              <a:rPr lang="en-US" sz="4000" b="1" dirty="0">
                <a:latin typeface="Calibri" panose="020F0502020204030204" pitchFamily="34" charset="0"/>
                <a:ea typeface="Verdana" panose="020B0604030504040204" pitchFamily="34" charset="0"/>
                <a:cs typeface="Calibri" panose="020F0502020204030204" pitchFamily="34" charset="0"/>
              </a:rPr>
              <a:t> AND POLICIES</a:t>
            </a:r>
          </a:p>
        </p:txBody>
      </p:sp>
      <p:sp>
        <p:nvSpPr>
          <p:cNvPr id="2183" name="Text Box 135"/>
          <p:cNvSpPr txBox="1">
            <a:spLocks noChangeArrowheads="1"/>
          </p:cNvSpPr>
          <p:nvPr/>
        </p:nvSpPr>
        <p:spPr bwMode="auto">
          <a:xfrm>
            <a:off x="20116800" y="3657600"/>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dirty="0">
                <a:latin typeface="Calibri" pitchFamily="34" charset="0"/>
              </a:rPr>
              <a:t>RESULTS</a:t>
            </a:r>
          </a:p>
        </p:txBody>
      </p:sp>
      <p:sp>
        <p:nvSpPr>
          <p:cNvPr id="2184" name="Text Box 136"/>
          <p:cNvSpPr txBox="1">
            <a:spLocks noChangeArrowheads="1"/>
          </p:cNvSpPr>
          <p:nvPr/>
        </p:nvSpPr>
        <p:spPr bwMode="auto">
          <a:xfrm>
            <a:off x="32004000" y="17563743"/>
            <a:ext cx="109696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b="1">
                <a:solidFill>
                  <a:schemeClr val="accent1">
                    <a:lumMod val="50000"/>
                  </a:schemeClr>
                </a:solidFill>
                <a:latin typeface="Calibri" pitchFamily="34" charset="0"/>
              </a:rPr>
              <a:t>ACKNOWLEDGEMENT</a:t>
            </a:r>
            <a:endParaRPr lang="en-US" sz="4000" b="1" dirty="0">
              <a:solidFill>
                <a:schemeClr val="accent1">
                  <a:lumMod val="50000"/>
                </a:schemeClr>
              </a:solidFill>
              <a:latin typeface="Calibri" pitchFamily="34" charset="0"/>
            </a:endParaRPr>
          </a:p>
        </p:txBody>
      </p:sp>
      <p:sp>
        <p:nvSpPr>
          <p:cNvPr id="2228" name="Text Box 180"/>
          <p:cNvSpPr txBox="1">
            <a:spLocks noChangeArrowheads="1"/>
          </p:cNvSpPr>
          <p:nvPr/>
        </p:nvSpPr>
        <p:spPr bwMode="auto">
          <a:xfrm>
            <a:off x="33356919" y="12842924"/>
            <a:ext cx="231076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2000" b="1" dirty="0">
                <a:solidFill>
                  <a:schemeClr val="accent1">
                    <a:lumMod val="50000"/>
                  </a:schemeClr>
                </a:solidFill>
                <a:latin typeface="Calibri" pitchFamily="34" charset="0"/>
              </a:rPr>
              <a:t>Figure 1.</a:t>
            </a:r>
            <a:r>
              <a:rPr lang="en-US" sz="2000" dirty="0">
                <a:solidFill>
                  <a:schemeClr val="accent1">
                    <a:lumMod val="50000"/>
                  </a:schemeClr>
                </a:solidFill>
                <a:latin typeface="Calibri" pitchFamily="34" charset="0"/>
              </a:rPr>
              <a:t> Leaf Blotch</a:t>
            </a:r>
          </a:p>
        </p:txBody>
      </p:sp>
      <p:sp>
        <p:nvSpPr>
          <p:cNvPr id="2229" name="Text Box 181"/>
          <p:cNvSpPr txBox="1">
            <a:spLocks noChangeArrowheads="1"/>
          </p:cNvSpPr>
          <p:nvPr/>
        </p:nvSpPr>
        <p:spPr bwMode="auto">
          <a:xfrm>
            <a:off x="39310867" y="12842924"/>
            <a:ext cx="217123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2000" b="1" dirty="0">
                <a:solidFill>
                  <a:schemeClr val="accent1">
                    <a:lumMod val="50000"/>
                  </a:schemeClr>
                </a:solidFill>
                <a:latin typeface="Calibri" pitchFamily="34" charset="0"/>
              </a:rPr>
              <a:t>Figure 2.</a:t>
            </a:r>
            <a:r>
              <a:rPr lang="en-US" sz="2000" dirty="0">
                <a:solidFill>
                  <a:schemeClr val="accent1">
                    <a:lumMod val="50000"/>
                  </a:schemeClr>
                </a:solidFill>
                <a:latin typeface="Calibri" pitchFamily="34" charset="0"/>
              </a:rPr>
              <a:t> Leaf spot.</a:t>
            </a:r>
          </a:p>
        </p:txBody>
      </p:sp>
      <p:sp>
        <p:nvSpPr>
          <p:cNvPr id="2230" name="Text Box 182"/>
          <p:cNvSpPr txBox="1">
            <a:spLocks noChangeArrowheads="1"/>
          </p:cNvSpPr>
          <p:nvPr/>
        </p:nvSpPr>
        <p:spPr bwMode="auto">
          <a:xfrm>
            <a:off x="685800" y="3656013"/>
            <a:ext cx="5943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0"/>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dirty="0">
                <a:solidFill>
                  <a:schemeClr val="bg1"/>
                </a:solidFill>
                <a:latin typeface="Calibri" pitchFamily="34" charset="0"/>
              </a:rPr>
              <a:t>ABSTRACT</a:t>
            </a:r>
          </a:p>
        </p:txBody>
      </p:sp>
      <p:sp>
        <p:nvSpPr>
          <p:cNvPr id="2231" name="Text Box 183"/>
          <p:cNvSpPr txBox="1">
            <a:spLocks noChangeArrowheads="1"/>
          </p:cNvSpPr>
          <p:nvPr/>
        </p:nvSpPr>
        <p:spPr bwMode="auto">
          <a:xfrm>
            <a:off x="494163" y="11981637"/>
            <a:ext cx="5943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0"/>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000" dirty="0">
                <a:solidFill>
                  <a:schemeClr val="bg1"/>
                </a:solidFill>
                <a:latin typeface="Calibri" pitchFamily="34" charset="0"/>
              </a:rPr>
              <a:t>TEAM MEMBER DETAILS</a:t>
            </a:r>
          </a:p>
        </p:txBody>
      </p:sp>
      <p:sp>
        <p:nvSpPr>
          <p:cNvPr id="2241" name="Text Box 193"/>
          <p:cNvSpPr txBox="1">
            <a:spLocks noChangeArrowheads="1"/>
          </p:cNvSpPr>
          <p:nvPr/>
        </p:nvSpPr>
        <p:spPr bwMode="auto">
          <a:xfrm>
            <a:off x="494163" y="13243034"/>
            <a:ext cx="5943600" cy="7355860"/>
          </a:xfrm>
          <a:prstGeom prst="rect">
            <a:avLst/>
          </a:prstGeom>
          <a:solidFill>
            <a:schemeClr val="accent1">
              <a:lumMod val="75000"/>
            </a:schemeClr>
          </a:solidFill>
          <a:ln>
            <a:noFill/>
          </a:ln>
          <a:effectLst/>
        </p:spPr>
        <p:txBody>
          <a:bodyPr lIns="228600" tIns="228600" rIns="228600" bIns="228600">
            <a:spAutoFit/>
          </a:bodyPr>
          <a:lstStyle/>
          <a:p>
            <a:r>
              <a:rPr lang="en-US" sz="3200" dirty="0">
                <a:solidFill>
                  <a:schemeClr val="bg1"/>
                </a:solidFill>
                <a:latin typeface="Calibri" pitchFamily="34" charset="0"/>
              </a:rPr>
              <a:t>&lt; </a:t>
            </a:r>
            <a:r>
              <a:rPr lang="en-US" sz="3200" dirty="0" err="1">
                <a:solidFill>
                  <a:schemeClr val="bg1"/>
                </a:solidFill>
                <a:latin typeface="Calibri" pitchFamily="34" charset="0"/>
              </a:rPr>
              <a:t>vtu</a:t>
            </a:r>
            <a:r>
              <a:rPr lang="en-US" sz="3200" dirty="0">
                <a:solidFill>
                  <a:schemeClr val="bg1"/>
                </a:solidFill>
                <a:latin typeface="Calibri" pitchFamily="34" charset="0"/>
              </a:rPr>
              <a:t> 19521/ K. Lakshmi </a:t>
            </a:r>
            <a:r>
              <a:rPr lang="en-US" sz="3200" dirty="0" err="1">
                <a:solidFill>
                  <a:schemeClr val="bg1"/>
                </a:solidFill>
                <a:latin typeface="Calibri" pitchFamily="34" charset="0"/>
              </a:rPr>
              <a:t>Nikhitha</a:t>
            </a:r>
            <a:r>
              <a:rPr lang="en-US" sz="3200" dirty="0">
                <a:solidFill>
                  <a:schemeClr val="bg1"/>
                </a:solidFill>
                <a:latin typeface="Calibri" pitchFamily="34" charset="0"/>
              </a:rPr>
              <a:t> &gt;</a:t>
            </a:r>
          </a:p>
          <a:p>
            <a:r>
              <a:rPr lang="en-US" sz="3200" dirty="0">
                <a:solidFill>
                  <a:schemeClr val="bg1"/>
                </a:solidFill>
                <a:latin typeface="Calibri" pitchFamily="34" charset="0"/>
              </a:rPr>
              <a:t>&lt;</a:t>
            </a:r>
            <a:r>
              <a:rPr lang="en-US" sz="3200" dirty="0" err="1">
                <a:solidFill>
                  <a:schemeClr val="bg1"/>
                </a:solidFill>
                <a:latin typeface="Calibri" pitchFamily="34" charset="0"/>
              </a:rPr>
              <a:t>vtu</a:t>
            </a:r>
            <a:r>
              <a:rPr lang="en-US" sz="3200" dirty="0">
                <a:solidFill>
                  <a:schemeClr val="bg1"/>
                </a:solidFill>
                <a:latin typeface="Calibri" pitchFamily="34" charset="0"/>
              </a:rPr>
              <a:t> 20065/ P. Mahi </a:t>
            </a:r>
            <a:r>
              <a:rPr lang="en-US" sz="3200" dirty="0" err="1">
                <a:solidFill>
                  <a:schemeClr val="bg1"/>
                </a:solidFill>
                <a:latin typeface="Calibri" pitchFamily="34" charset="0"/>
              </a:rPr>
              <a:t>Pranathi</a:t>
            </a:r>
            <a:r>
              <a:rPr lang="en-US" sz="3200" dirty="0">
                <a:solidFill>
                  <a:schemeClr val="bg1"/>
                </a:solidFill>
                <a:latin typeface="Calibri" pitchFamily="34" charset="0"/>
              </a:rPr>
              <a:t> &gt;</a:t>
            </a:r>
          </a:p>
          <a:p>
            <a:r>
              <a:rPr lang="en-US" sz="3200" dirty="0">
                <a:solidFill>
                  <a:schemeClr val="bg1"/>
                </a:solidFill>
                <a:latin typeface="Calibri" pitchFamily="34" charset="0"/>
              </a:rPr>
              <a:t>&lt;</a:t>
            </a:r>
            <a:r>
              <a:rPr lang="en-US" sz="3200" dirty="0" err="1">
                <a:solidFill>
                  <a:schemeClr val="bg1"/>
                </a:solidFill>
                <a:latin typeface="Calibri" pitchFamily="34" charset="0"/>
              </a:rPr>
              <a:t>vtu</a:t>
            </a:r>
            <a:r>
              <a:rPr lang="en-US" sz="3200" dirty="0">
                <a:solidFill>
                  <a:schemeClr val="bg1"/>
                </a:solidFill>
                <a:latin typeface="Calibri" pitchFamily="34" charset="0"/>
              </a:rPr>
              <a:t> 19523/ P. Rekha Shanmukhi &gt;</a:t>
            </a:r>
          </a:p>
          <a:p>
            <a:r>
              <a:rPr lang="en-US" sz="3200" dirty="0">
                <a:solidFill>
                  <a:schemeClr val="bg1"/>
                </a:solidFill>
                <a:latin typeface="Calibri" pitchFamily="34" charset="0"/>
              </a:rPr>
              <a:t>&lt; Student 1. 9014526502&gt;</a:t>
            </a:r>
          </a:p>
          <a:p>
            <a:r>
              <a:rPr lang="en-US" sz="3200" dirty="0">
                <a:solidFill>
                  <a:schemeClr val="bg1"/>
                </a:solidFill>
                <a:latin typeface="Calibri" pitchFamily="34" charset="0"/>
              </a:rPr>
              <a:t>&lt;Student 2. 9392049282&gt;</a:t>
            </a:r>
          </a:p>
          <a:p>
            <a:r>
              <a:rPr lang="en-US" sz="3200" dirty="0">
                <a:solidFill>
                  <a:schemeClr val="bg1"/>
                </a:solidFill>
                <a:latin typeface="Calibri" pitchFamily="34" charset="0"/>
              </a:rPr>
              <a:t>&lt;Student 3. 9392682559&gt;</a:t>
            </a:r>
          </a:p>
          <a:p>
            <a:r>
              <a:rPr lang="en-US" sz="3200" dirty="0">
                <a:solidFill>
                  <a:schemeClr val="bg1"/>
                </a:solidFill>
                <a:latin typeface="Calibri" pitchFamily="34" charset="0"/>
              </a:rPr>
              <a:t>&lt;Student 1. vtu19521@veltech.edu.in&gt;</a:t>
            </a:r>
          </a:p>
          <a:p>
            <a:r>
              <a:rPr lang="en-US" sz="3200" dirty="0">
                <a:solidFill>
                  <a:schemeClr val="bg1"/>
                </a:solidFill>
                <a:latin typeface="Calibri" pitchFamily="34" charset="0"/>
              </a:rPr>
              <a:t>&lt;Student 2. vtu20065@veltech.edu.in&gt;</a:t>
            </a:r>
          </a:p>
          <a:p>
            <a:r>
              <a:rPr lang="en-US" sz="3200" dirty="0">
                <a:solidFill>
                  <a:schemeClr val="bg1"/>
                </a:solidFill>
                <a:latin typeface="Calibri" pitchFamily="34" charset="0"/>
              </a:rPr>
              <a:t>&lt;Student 3. vtu19523@veltech.edu.in&gt;</a:t>
            </a:r>
          </a:p>
        </p:txBody>
      </p:sp>
      <p:sp>
        <p:nvSpPr>
          <p:cNvPr id="2242" name="Text Box 194"/>
          <p:cNvSpPr txBox="1">
            <a:spLocks noChangeArrowheads="1"/>
          </p:cNvSpPr>
          <p:nvPr/>
        </p:nvSpPr>
        <p:spPr bwMode="auto">
          <a:xfrm>
            <a:off x="685800" y="4570413"/>
            <a:ext cx="6477000" cy="8586966"/>
          </a:xfrm>
          <a:prstGeom prst="rect">
            <a:avLst/>
          </a:prstGeom>
          <a:solidFill>
            <a:schemeClr val="accent1">
              <a:lumMod val="75000"/>
            </a:schemeClr>
          </a:solidFill>
          <a:ln>
            <a:noFill/>
          </a:ln>
          <a:effectLst/>
        </p:spPr>
        <p:txBody>
          <a:bodyPr wrap="square" lIns="228600" tIns="228600" rIns="228600" bIns="228600">
            <a:spAutoFit/>
          </a:bodyPr>
          <a:lstStyle/>
          <a:p>
            <a:pPr algn="just" eaLnBrk="1" hangingPunct="1"/>
            <a:r>
              <a:rPr lang="en-US" b="0" i="0" dirty="0">
                <a:solidFill>
                  <a:schemeClr val="bg1"/>
                </a:solidFill>
                <a:effectLst/>
                <a:latin typeface="Arial" panose="020B0604020202020204" pitchFamily="34" charset="0"/>
              </a:rPr>
              <a:t>Turmeric is a widely cultivated crop with various medical and culinary uses. How-</a:t>
            </a:r>
            <a:br>
              <a:rPr lang="en-US" dirty="0">
                <a:solidFill>
                  <a:schemeClr val="bg1"/>
                </a:solidFill>
              </a:rPr>
            </a:br>
            <a:r>
              <a:rPr lang="en-US" b="0" i="0" dirty="0">
                <a:solidFill>
                  <a:schemeClr val="bg1"/>
                </a:solidFill>
                <a:effectLst/>
                <a:latin typeface="Arial" panose="020B0604020202020204" pitchFamily="34" charset="0"/>
              </a:rPr>
              <a:t>ever, leaf diseases pose a significant threat to turmeric plants, leading to reduced</a:t>
            </a:r>
            <a:br>
              <a:rPr lang="en-US" dirty="0">
                <a:solidFill>
                  <a:schemeClr val="bg1"/>
                </a:solidFill>
              </a:rPr>
            </a:br>
            <a:r>
              <a:rPr lang="en-US" b="0" i="0" dirty="0">
                <a:solidFill>
                  <a:schemeClr val="bg1"/>
                </a:solidFill>
                <a:effectLst/>
                <a:latin typeface="Arial" panose="020B0604020202020204" pitchFamily="34" charset="0"/>
              </a:rPr>
              <a:t>yield and quality. Various conventional methods are available for disease detection</a:t>
            </a:r>
            <a:br>
              <a:rPr lang="en-US" dirty="0">
                <a:solidFill>
                  <a:schemeClr val="bg1"/>
                </a:solidFill>
              </a:rPr>
            </a:br>
            <a:r>
              <a:rPr lang="en-US" b="0" i="0" dirty="0">
                <a:solidFill>
                  <a:schemeClr val="bg1"/>
                </a:solidFill>
                <a:effectLst/>
                <a:latin typeface="Arial" panose="020B0604020202020204" pitchFamily="34" charset="0"/>
              </a:rPr>
              <a:t>and classification, but they often lack accuracy and efficiency. In recent years, deep learning techniques have emerged as a promising approach for plant disease detection and classification. In this study, we propose a deep learning-based approach</a:t>
            </a:r>
            <a:br>
              <a:rPr lang="en-US" dirty="0">
                <a:solidFill>
                  <a:schemeClr val="bg1"/>
                </a:solidFill>
              </a:rPr>
            </a:br>
            <a:r>
              <a:rPr lang="en-US" b="0" i="0" dirty="0">
                <a:solidFill>
                  <a:schemeClr val="bg1"/>
                </a:solidFill>
                <a:effectLst/>
                <a:latin typeface="Arial" panose="020B0604020202020204" pitchFamily="34" charset="0"/>
              </a:rPr>
              <a:t>for automatic detection and classification of turmeric leaf diseases using a convolutional neural network (CNN) model. We evaluated the proposed approach on a</a:t>
            </a:r>
            <a:br>
              <a:rPr lang="en-US" dirty="0">
                <a:solidFill>
                  <a:schemeClr val="bg1"/>
                </a:solidFill>
              </a:rPr>
            </a:br>
            <a:r>
              <a:rPr lang="en-US" b="0" i="0" dirty="0">
                <a:solidFill>
                  <a:schemeClr val="bg1"/>
                </a:solidFill>
                <a:effectLst/>
                <a:latin typeface="Arial" panose="020B0604020202020204" pitchFamily="34" charset="0"/>
              </a:rPr>
              <a:t>publicly available dataset of turmeric leaf images containing three different types of</a:t>
            </a:r>
            <a:br>
              <a:rPr lang="en-US" dirty="0">
                <a:solidFill>
                  <a:schemeClr val="bg1"/>
                </a:solidFill>
              </a:rPr>
            </a:br>
            <a:r>
              <a:rPr lang="en-US" b="0" i="0" dirty="0">
                <a:solidFill>
                  <a:schemeClr val="bg1"/>
                </a:solidFill>
                <a:effectLst/>
                <a:latin typeface="Arial" panose="020B0604020202020204" pitchFamily="34" charset="0"/>
              </a:rPr>
              <a:t>diseases. The results demonstrate the superior performance of the proposed approach in terms of accuracy and efficiency. </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2243" name="Text Box 195"/>
          <p:cNvSpPr txBox="1">
            <a:spLocks noChangeArrowheads="1"/>
          </p:cNvSpPr>
          <p:nvPr/>
        </p:nvSpPr>
        <p:spPr bwMode="auto">
          <a:xfrm>
            <a:off x="20116800" y="4570413"/>
            <a:ext cx="10969625" cy="5170646"/>
          </a:xfrm>
          <a:prstGeom prst="rect">
            <a:avLst/>
          </a:prstGeom>
          <a:solidFill>
            <a:schemeClr val="bg1"/>
          </a:solidFill>
          <a:ln>
            <a:noFill/>
          </a:ln>
          <a:effectLst/>
        </p:spPr>
        <p:txBody>
          <a:bodyPr lIns="182880" tIns="182880" rIns="182880" bIns="182880">
            <a:spAutoFit/>
          </a:bodyPr>
          <a:lstStyle/>
          <a:p>
            <a:pPr eaLnBrk="1" hangingPunct="1"/>
            <a:r>
              <a:rPr lang="en-US" b="1" dirty="0">
                <a:latin typeface="Calibri" panose="020F0502020204030204" pitchFamily="34" charset="0"/>
                <a:ea typeface="Calibri" panose="020F0502020204030204" pitchFamily="34" charset="0"/>
                <a:cs typeface="Calibri" panose="020F0502020204030204" pitchFamily="34" charset="0"/>
              </a:rPr>
              <a:t>Efficiency of the Proposed System:</a:t>
            </a:r>
          </a:p>
          <a:p>
            <a:pPr eaLnBrk="1" hangingPunct="1"/>
            <a:r>
              <a:rPr lang="en-US" dirty="0">
                <a:latin typeface="Calibri" panose="020F0502020204030204" pitchFamily="34" charset="0"/>
                <a:ea typeface="Calibri" panose="020F0502020204030204" pitchFamily="34" charset="0"/>
                <a:cs typeface="Calibri" panose="020F0502020204030204" pitchFamily="34" charset="0"/>
              </a:rPr>
              <a:t>                           We can predict the class for new data instances using our finalized classification model in </a:t>
            </a:r>
            <a:r>
              <a:rPr lang="en-US" dirty="0" err="1">
                <a:latin typeface="Calibri" panose="020F0502020204030204" pitchFamily="34" charset="0"/>
                <a:ea typeface="Calibri" panose="020F0502020204030204" pitchFamily="34" charset="0"/>
                <a:cs typeface="Calibri" panose="020F0502020204030204" pitchFamily="34" charset="0"/>
              </a:rPr>
              <a:t>Keras</a:t>
            </a:r>
            <a:r>
              <a:rPr lang="en-US" dirty="0">
                <a:latin typeface="Calibri" panose="020F0502020204030204" pitchFamily="34" charset="0"/>
                <a:ea typeface="Calibri" panose="020F0502020204030204" pitchFamily="34" charset="0"/>
                <a:cs typeface="Calibri" panose="020F0502020204030204" pitchFamily="34" charset="0"/>
              </a:rPr>
              <a:t> using the prediction(path) function. Note that this function is only www available on Sequential models, not those models developed using the functional API. There the output outline will be "The Disease is". The trained model will analyze the input with the data pretrained and make a prediction . We got 99 accuracy with the input. But with discombobulated data the model may not be accurate. But the accuracy stays between 96.</a:t>
            </a:r>
          </a:p>
          <a:p>
            <a:pPr eaLnBrk="1" hangingPunct="1"/>
            <a:r>
              <a:rPr lang="en-US" dirty="0">
                <a:latin typeface="Calibri" panose="020F0502020204030204" pitchFamily="34" charset="0"/>
                <a:ea typeface="Calibri" panose="020F0502020204030204" pitchFamily="34" charset="0"/>
                <a:cs typeface="Calibri" panose="020F0502020204030204" pitchFamily="34" charset="0"/>
              </a:rPr>
              <a:t> </a:t>
            </a:r>
            <a:r>
              <a:rPr lang="en-US" b="1" dirty="0">
                <a:latin typeface="Calibri" panose="020F0502020204030204" pitchFamily="34" charset="0"/>
                <a:ea typeface="Calibri" panose="020F0502020204030204" pitchFamily="34" charset="0"/>
                <a:cs typeface="Calibri" panose="020F0502020204030204" pitchFamily="34" charset="0"/>
              </a:rPr>
              <a:t>VGG16 vs VGG19 Accuracy and Loss Comparison:</a:t>
            </a:r>
          </a:p>
          <a:p>
            <a:pPr eaLnBrk="1" hangingPunct="1"/>
            <a:r>
              <a:rPr lang="en-US" dirty="0">
                <a:latin typeface="Calibri" panose="020F0502020204030204" pitchFamily="34" charset="0"/>
                <a:ea typeface="Calibri" panose="020F0502020204030204" pitchFamily="34" charset="0"/>
                <a:cs typeface="Calibri" panose="020F0502020204030204" pitchFamily="34" charset="0"/>
              </a:rPr>
              <a:t>                             The trained model with vgg16 will analyze the input with the data pretrained and make a prediction. We got 94.59459185600281 accuracy with the input the vgg19 model has the upper hand with 97 percent </a:t>
            </a:r>
            <a:r>
              <a:rPr lang="en-US" dirty="0" err="1">
                <a:latin typeface="Calibri" panose="020F0502020204030204" pitchFamily="34" charset="0"/>
                <a:ea typeface="Calibri" panose="020F0502020204030204" pitchFamily="34" charset="0"/>
                <a:cs typeface="Calibri" panose="020F0502020204030204" pitchFamily="34" charset="0"/>
              </a:rPr>
              <a:t>accuray</a:t>
            </a:r>
            <a:r>
              <a:rPr lang="en-US" dirty="0">
                <a:latin typeface="Calibri" panose="020F0502020204030204" pitchFamily="34" charset="0"/>
                <a:ea typeface="Calibri" panose="020F0502020204030204" pitchFamily="34" charset="0"/>
                <a:cs typeface="Calibri" panose="020F0502020204030204" pitchFamily="34" charset="0"/>
              </a:rPr>
              <a:t> with steady results as we observe from graphs.</a:t>
            </a:r>
          </a:p>
        </p:txBody>
      </p:sp>
      <p:sp>
        <p:nvSpPr>
          <p:cNvPr id="2244" name="Text Box 196"/>
          <p:cNvSpPr txBox="1">
            <a:spLocks noChangeArrowheads="1"/>
          </p:cNvSpPr>
          <p:nvPr/>
        </p:nvSpPr>
        <p:spPr bwMode="auto">
          <a:xfrm>
            <a:off x="32004000" y="4447925"/>
            <a:ext cx="10969625" cy="4801314"/>
          </a:xfrm>
          <a:prstGeom prst="rect">
            <a:avLst/>
          </a:prstGeom>
          <a:solidFill>
            <a:schemeClr val="bg1"/>
          </a:solidFill>
          <a:ln>
            <a:noFill/>
          </a:ln>
          <a:effectLst/>
        </p:spPr>
        <p:txBody>
          <a:bodyPr lIns="182880" tIns="182880" rIns="182880" bIns="182880">
            <a:spAutoFit/>
          </a:bodyPr>
          <a:lstStyle/>
          <a:p>
            <a:pPr eaLnBrk="1" hangingPunct="1"/>
            <a:r>
              <a:rPr lang="en-US" b="1" dirty="0">
                <a:solidFill>
                  <a:prstClr val="black"/>
                </a:solidFill>
                <a:latin typeface="Calibri" panose="020F0502020204030204" pitchFamily="34" charset="0"/>
                <a:ea typeface="Calibri" panose="020F0502020204030204" pitchFamily="34" charset="0"/>
                <a:cs typeface="Calibri" panose="020F0502020204030204" pitchFamily="34" charset="0"/>
              </a:rPr>
              <a:t>Google </a:t>
            </a:r>
            <a:r>
              <a:rPr lang="en-US" b="1" dirty="0" err="1">
                <a:solidFill>
                  <a:prstClr val="black"/>
                </a:solidFill>
                <a:latin typeface="Calibri" panose="020F0502020204030204" pitchFamily="34" charset="0"/>
                <a:ea typeface="Calibri" panose="020F0502020204030204" pitchFamily="34" charset="0"/>
                <a:cs typeface="Calibri" panose="020F0502020204030204" pitchFamily="34" charset="0"/>
              </a:rPr>
              <a:t>Colab</a:t>
            </a:r>
            <a:r>
              <a:rPr lang="en-US" dirty="0">
                <a:solidFill>
                  <a:prstClr val="black"/>
                </a:solidFill>
                <a:latin typeface="Calibri" panose="020F0502020204030204" pitchFamily="34" charset="0"/>
                <a:ea typeface="Calibri" panose="020F0502020204030204" pitchFamily="34" charset="0"/>
                <a:cs typeface="Calibri" panose="020F0502020204030204" pitchFamily="34" charset="0"/>
              </a:rPr>
              <a:t>:</a:t>
            </a:r>
          </a:p>
          <a:p>
            <a:pPr eaLnBrk="1" hangingPunct="1"/>
            <a:r>
              <a:rPr lang="en-US" dirty="0">
                <a:solidFill>
                  <a:prstClr val="black"/>
                </a:solidFill>
                <a:latin typeface="Calibri" panose="020F0502020204030204" pitchFamily="34" charset="0"/>
                <a:ea typeface="Calibri" panose="020F0502020204030204" pitchFamily="34" charset="0"/>
                <a:cs typeface="Calibri" panose="020F0502020204030204" pitchFamily="34" charset="0"/>
              </a:rPr>
              <a:t>If you have used </a:t>
            </a:r>
            <a:r>
              <a:rPr lang="en-US" dirty="0" err="1">
                <a:solidFill>
                  <a:prstClr val="black"/>
                </a:solidFill>
                <a:latin typeface="Calibri" panose="020F0502020204030204" pitchFamily="34" charset="0"/>
                <a:ea typeface="Calibri" panose="020F0502020204030204" pitchFamily="34" charset="0"/>
                <a:cs typeface="Calibri" panose="020F0502020204030204" pitchFamily="34" charset="0"/>
              </a:rPr>
              <a:t>Jupyter</a:t>
            </a:r>
            <a:r>
              <a:rPr lang="en-US" dirty="0">
                <a:solidFill>
                  <a:prstClr val="black"/>
                </a:solidFill>
                <a:latin typeface="Calibri" panose="020F0502020204030204" pitchFamily="34" charset="0"/>
                <a:ea typeface="Calibri" panose="020F0502020204030204" pitchFamily="34" charset="0"/>
                <a:cs typeface="Calibri" panose="020F0502020204030204" pitchFamily="34" charset="0"/>
              </a:rPr>
              <a:t> notebook previously, you would quickly </a:t>
            </a:r>
            <a:r>
              <a:rPr lang="en-US" dirty="0" err="1">
                <a:solidFill>
                  <a:prstClr val="black"/>
                </a:solidFill>
                <a:latin typeface="Calibri" panose="020F0502020204030204" pitchFamily="34" charset="0"/>
                <a:ea typeface="Calibri" panose="020F0502020204030204" pitchFamily="34" charset="0"/>
                <a:cs typeface="Calibri" panose="020F0502020204030204" pitchFamily="34" charset="0"/>
              </a:rPr>
              <a:t>leam</a:t>
            </a:r>
            <a:r>
              <a:rPr lang="en-US" dirty="0">
                <a:solidFill>
                  <a:prstClr val="black"/>
                </a:solidFill>
                <a:latin typeface="Calibri" panose="020F0502020204030204" pitchFamily="34" charset="0"/>
                <a:ea typeface="Calibri" panose="020F0502020204030204" pitchFamily="34" charset="0"/>
                <a:cs typeface="Calibri" panose="020F0502020204030204" pitchFamily="34" charset="0"/>
              </a:rPr>
              <a:t> to use Google </a:t>
            </a:r>
            <a:r>
              <a:rPr lang="en-US" dirty="0" err="1">
                <a:solidFill>
                  <a:prstClr val="black"/>
                </a:solidFill>
                <a:latin typeface="Calibri" panose="020F0502020204030204" pitchFamily="34" charset="0"/>
                <a:ea typeface="Calibri" panose="020F0502020204030204" pitchFamily="34" charset="0"/>
                <a:cs typeface="Calibri" panose="020F0502020204030204" pitchFamily="34" charset="0"/>
              </a:rPr>
              <a:t>Colab</a:t>
            </a:r>
            <a:r>
              <a:rPr lang="en-US" dirty="0">
                <a:solidFill>
                  <a:prstClr val="black"/>
                </a:solidFill>
                <a:latin typeface="Calibri" panose="020F0502020204030204" pitchFamily="34" charset="0"/>
                <a:ea typeface="Calibri" panose="020F0502020204030204" pitchFamily="34" charset="0"/>
                <a:cs typeface="Calibri" panose="020F0502020204030204" pitchFamily="34" charset="0"/>
              </a:rPr>
              <a:t>. To be precise, </a:t>
            </a:r>
            <a:r>
              <a:rPr lang="en-US" dirty="0" err="1">
                <a:solidFill>
                  <a:prstClr val="black"/>
                </a:solidFill>
                <a:latin typeface="Calibri" panose="020F0502020204030204" pitchFamily="34" charset="0"/>
                <a:ea typeface="Calibri" panose="020F0502020204030204" pitchFamily="34" charset="0"/>
                <a:cs typeface="Calibri" panose="020F0502020204030204" pitchFamily="34" charset="0"/>
              </a:rPr>
              <a:t>Colab</a:t>
            </a:r>
            <a:r>
              <a:rPr lang="en-US" dirty="0">
                <a:solidFill>
                  <a:prstClr val="black"/>
                </a:solidFill>
                <a:latin typeface="Calibri" panose="020F0502020204030204" pitchFamily="34" charset="0"/>
                <a:ea typeface="Calibri" panose="020F0502020204030204" pitchFamily="34" charset="0"/>
                <a:cs typeface="Calibri" panose="020F0502020204030204" pitchFamily="34" charset="0"/>
              </a:rPr>
              <a:t> is a free </a:t>
            </a:r>
            <a:r>
              <a:rPr lang="en-US" dirty="0" err="1">
                <a:solidFill>
                  <a:prstClr val="black"/>
                </a:solidFill>
                <a:latin typeface="Calibri" panose="020F0502020204030204" pitchFamily="34" charset="0"/>
                <a:ea typeface="Calibri" panose="020F0502020204030204" pitchFamily="34" charset="0"/>
                <a:cs typeface="Calibri" panose="020F0502020204030204" pitchFamily="34" charset="0"/>
              </a:rPr>
              <a:t>Jupyter</a:t>
            </a:r>
            <a:r>
              <a:rPr lang="en-US" dirty="0">
                <a:solidFill>
                  <a:prstClr val="black"/>
                </a:solidFill>
                <a:latin typeface="Calibri" panose="020F0502020204030204" pitchFamily="34" charset="0"/>
                <a:ea typeface="Calibri" panose="020F0502020204030204" pitchFamily="34" charset="0"/>
                <a:cs typeface="Calibri" panose="020F0502020204030204" pitchFamily="34" charset="0"/>
              </a:rPr>
              <a:t> notebook environment that runs entirely in the cloud. www Most importantly, it does not require a setup and the notebooks that you create can be simultaneously edited by your team members - just the way you edit documents in Google Docs </a:t>
            </a:r>
            <a:r>
              <a:rPr lang="en-US" dirty="0" err="1">
                <a:solidFill>
                  <a:prstClr val="black"/>
                </a:solidFill>
                <a:latin typeface="Calibri" panose="020F0502020204030204" pitchFamily="34" charset="0"/>
                <a:ea typeface="Calibri" panose="020F0502020204030204" pitchFamily="34" charset="0"/>
                <a:cs typeface="Calibri" panose="020F0502020204030204" pitchFamily="34" charset="0"/>
              </a:rPr>
              <a:t>Colab</a:t>
            </a:r>
            <a:r>
              <a:rPr lang="en-US" dirty="0">
                <a:solidFill>
                  <a:prstClr val="black"/>
                </a:solidFill>
                <a:latin typeface="Calibri" panose="020F0502020204030204" pitchFamily="34" charset="0"/>
                <a:ea typeface="Calibri" panose="020F0502020204030204" pitchFamily="34" charset="0"/>
                <a:cs typeface="Calibri" panose="020F0502020204030204" pitchFamily="34" charset="0"/>
              </a:rPr>
              <a:t> supports many popular machine learning libraries which can be easily loaded in your notebook.</a:t>
            </a:r>
          </a:p>
          <a:p>
            <a:pPr eaLnBrk="1" hangingPunct="1"/>
            <a:r>
              <a:rPr lang="en-US" b="1" dirty="0">
                <a:solidFill>
                  <a:prstClr val="black"/>
                </a:solidFill>
                <a:latin typeface="Calibri" panose="020F0502020204030204" pitchFamily="34" charset="0"/>
                <a:ea typeface="Calibri" panose="020F0502020204030204" pitchFamily="34" charset="0"/>
                <a:cs typeface="Calibri" panose="020F0502020204030204" pitchFamily="34" charset="0"/>
              </a:rPr>
              <a:t>VGG Visual Geometry Group</a:t>
            </a:r>
            <a:r>
              <a:rPr lang="en-US" dirty="0">
                <a:solidFill>
                  <a:prstClr val="black"/>
                </a:solidFill>
                <a:latin typeface="Calibri" panose="020F0502020204030204" pitchFamily="34" charset="0"/>
                <a:ea typeface="Calibri" panose="020F0502020204030204" pitchFamily="34" charset="0"/>
                <a:cs typeface="Calibri" panose="020F0502020204030204" pitchFamily="34" charset="0"/>
              </a:rPr>
              <a:t>: </a:t>
            </a:r>
          </a:p>
          <a:p>
            <a:pPr eaLnBrk="1" hangingPunct="1"/>
            <a:r>
              <a:rPr lang="en-US" dirty="0">
                <a:solidFill>
                  <a:prstClr val="black"/>
                </a:solidFill>
                <a:latin typeface="Calibri" panose="020F0502020204030204" pitchFamily="34" charset="0"/>
                <a:ea typeface="Calibri" panose="020F0502020204030204" pitchFamily="34" charset="0"/>
                <a:cs typeface="Calibri" panose="020F0502020204030204" pitchFamily="34" charset="0"/>
              </a:rPr>
              <a:t>Let's explore what VGG19 is and compare it with some of the other versions of the VGG architecture and also see some useful and practical applications of the VGG architecture Before diving in and looking at what VGG19 Architecture is let's take a look at ImageNet and a basic knowledge of CNN</a:t>
            </a:r>
          </a:p>
        </p:txBody>
      </p:sp>
      <p:sp>
        <p:nvSpPr>
          <p:cNvPr id="2245" name="Text Box 197"/>
          <p:cNvSpPr txBox="1">
            <a:spLocks noChangeArrowheads="1"/>
          </p:cNvSpPr>
          <p:nvPr/>
        </p:nvSpPr>
        <p:spPr bwMode="auto">
          <a:xfrm>
            <a:off x="8140697" y="14780934"/>
            <a:ext cx="10969625" cy="7017306"/>
          </a:xfrm>
          <a:prstGeom prst="rect">
            <a:avLst/>
          </a:prstGeom>
          <a:solidFill>
            <a:schemeClr val="bg1"/>
          </a:solidFill>
          <a:ln>
            <a:noFill/>
          </a:ln>
          <a:effectLst/>
        </p:spPr>
        <p:txBody>
          <a:bodyPr lIns="182880" tIns="182880" rIns="182880" bIns="182880">
            <a:spAutoFit/>
          </a:bodyPr>
          <a:lstStyle/>
          <a:p>
            <a:pPr eaLnBrk="1" hangingPunct="1"/>
            <a:r>
              <a:rPr lang="en-US" b="1" dirty="0">
                <a:latin typeface="Calibri" panose="020F0502020204030204" pitchFamily="34" charset="0"/>
                <a:ea typeface="Calibri" panose="020F0502020204030204" pitchFamily="34" charset="0"/>
                <a:cs typeface="Calibri" panose="020F0502020204030204" pitchFamily="34" charset="0"/>
              </a:rPr>
              <a:t>Image Acquisition:</a:t>
            </a:r>
          </a:p>
          <a:p>
            <a:pPr eaLnBrk="1" hangingPunct="1"/>
            <a:r>
              <a:rPr lang="en-US" dirty="0">
                <a:latin typeface="Calibri" panose="020F0502020204030204" pitchFamily="34" charset="0"/>
                <a:ea typeface="Calibri" panose="020F0502020204030204" pitchFamily="34" charset="0"/>
                <a:cs typeface="Calibri" panose="020F0502020204030204" pitchFamily="34" charset="0"/>
              </a:rPr>
              <a:t>This is the method of obtaining photos with a camera by visiting the location or using other available resources such as image databases or online repositories. The images are taken in three colors: Red, Green, and Blue (RGB), for which a color transformation structure is generated and a device independent color space transformation is applied.</a:t>
            </a:r>
          </a:p>
          <a:p>
            <a:pPr eaLnBrk="1" hangingPunct="1"/>
            <a:r>
              <a:rPr lang="en-US" b="1" dirty="0">
                <a:latin typeface="Calibri" panose="020F0502020204030204" pitchFamily="34" charset="0"/>
                <a:ea typeface="Calibri" panose="020F0502020204030204" pitchFamily="34" charset="0"/>
                <a:cs typeface="Calibri" panose="020F0502020204030204" pitchFamily="34" charset="0"/>
              </a:rPr>
              <a:t>Image Pre-processing: </a:t>
            </a:r>
          </a:p>
          <a:p>
            <a:pPr eaLnBrk="1" hangingPunct="1"/>
            <a:r>
              <a:rPr lang="en-US" dirty="0">
                <a:latin typeface="Calibri" panose="020F0502020204030204" pitchFamily="34" charset="0"/>
                <a:ea typeface="Calibri" panose="020F0502020204030204" pitchFamily="34" charset="0"/>
                <a:cs typeface="Calibri" panose="020F0502020204030204" pitchFamily="34" charset="0"/>
              </a:rPr>
              <a:t>The image in which we are interested, we use leaf image clipping. To remove the superfluous portions, the recovered plant leaf image is sent to a computer system. Resizing the image, noise reduction from the image, augmentation and smoothing of the image are all important phases in preprocessing.</a:t>
            </a:r>
          </a:p>
          <a:p>
            <a:pPr eaLnBrk="1" hangingPunct="1"/>
            <a:r>
              <a:rPr lang="en-US" b="1" dirty="0">
                <a:latin typeface="Calibri" panose="020F0502020204030204" pitchFamily="34" charset="0"/>
                <a:ea typeface="Calibri" panose="020F0502020204030204" pitchFamily="34" charset="0"/>
                <a:cs typeface="Calibri" panose="020F0502020204030204" pitchFamily="34" charset="0"/>
              </a:rPr>
              <a:t> Image Segmentation:</a:t>
            </a:r>
          </a:p>
          <a:p>
            <a:pPr eaLnBrk="1" hangingPunct="1"/>
            <a:r>
              <a:rPr lang="en-US" dirty="0">
                <a:latin typeface="Calibri" panose="020F0502020204030204" pitchFamily="34" charset="0"/>
                <a:ea typeface="Calibri" panose="020F0502020204030204" pitchFamily="34" charset="0"/>
                <a:cs typeface="Calibri" panose="020F0502020204030204" pitchFamily="34" charset="0"/>
              </a:rPr>
              <a:t>This image processing technique Processing is a technique for dividing an image into relevant parts. components based on shared traits Image segmentation can be done using a variety of approaches, such as a boundary and spot detection algorithm, or a region detection algorithm Otsu's approach, thresholding, and edge-based methods approaches, such as k-means clustering, and so </a:t>
            </a:r>
            <a:r>
              <a:rPr lang="en-US" dirty="0" err="1">
                <a:latin typeface="Calibri" panose="020F0502020204030204" pitchFamily="34" charset="0"/>
                <a:ea typeface="Calibri" panose="020F0502020204030204" pitchFamily="34" charset="0"/>
                <a:cs typeface="Calibri" panose="020F0502020204030204" pitchFamily="34" charset="0"/>
              </a:rPr>
              <a:t>on.The</a:t>
            </a:r>
            <a:r>
              <a:rPr lang="en-US" dirty="0">
                <a:latin typeface="Calibri" panose="020F0502020204030204" pitchFamily="34" charset="0"/>
                <a:ea typeface="Calibri" panose="020F0502020204030204" pitchFamily="34" charset="0"/>
                <a:cs typeface="Calibri" panose="020F0502020204030204" pitchFamily="34" charset="0"/>
              </a:rPr>
              <a:t> RGB extracted data is shown in figure</a:t>
            </a:r>
          </a:p>
        </p:txBody>
      </p:sp>
      <p:sp>
        <p:nvSpPr>
          <p:cNvPr id="2246" name="Text Box 198"/>
          <p:cNvSpPr txBox="1">
            <a:spLocks noChangeArrowheads="1"/>
          </p:cNvSpPr>
          <p:nvPr/>
        </p:nvSpPr>
        <p:spPr bwMode="auto">
          <a:xfrm>
            <a:off x="32004000" y="14670528"/>
            <a:ext cx="10969625" cy="4062651"/>
          </a:xfrm>
          <a:prstGeom prst="rect">
            <a:avLst/>
          </a:prstGeom>
          <a:solidFill>
            <a:schemeClr val="bg1"/>
          </a:solidFill>
          <a:ln>
            <a:noFill/>
          </a:ln>
          <a:effectLst/>
        </p:spPr>
        <p:txBody>
          <a:bodyPr lIns="182880" tIns="182880" rIns="182880" bIns="182880">
            <a:spAutoFit/>
          </a:bodyPr>
          <a:lstStyle/>
          <a:p>
            <a:pPr algn="just" eaLnBrk="1" hangingPunct="1"/>
            <a:r>
              <a:rPr lang="en-US" dirty="0">
                <a:latin typeface="Calibri" panose="020F0502020204030204" pitchFamily="34" charset="0"/>
                <a:ea typeface="Calibri" panose="020F0502020204030204" pitchFamily="34" charset="0"/>
                <a:cs typeface="Calibri" panose="020F0502020204030204" pitchFamily="34" charset="0"/>
              </a:rPr>
              <a:t>The annual lack of agricultural productiveness is as a result of intense plant sicknesses. As a result, diagnosing sicknesses in flora at an early level is vital for averting such intense losses withinside the future. The Monocotyledonous and Dicotyledonous plant families, in addition to the applicable method comprising the photograph processing phases had been included on this study. The maximum substantially used classification techniques for the identity and detection of sicknesses on plant leaves had been evaluated. The maximum current paintings has been tested and illustrated. It may be said that some of the techniques utilized withinside the preceding paintings, the deep studying principles. www especially the CNN approach, have received the highest accuracy.</a:t>
            </a:r>
          </a:p>
        </p:txBody>
      </p:sp>
      <p:sp>
        <p:nvSpPr>
          <p:cNvPr id="2247" name="Text Box 199"/>
          <p:cNvSpPr txBox="1">
            <a:spLocks noChangeArrowheads="1"/>
          </p:cNvSpPr>
          <p:nvPr/>
        </p:nvSpPr>
        <p:spPr bwMode="auto">
          <a:xfrm>
            <a:off x="8229600" y="4570413"/>
            <a:ext cx="10969625" cy="8125301"/>
          </a:xfrm>
          <a:prstGeom prst="rect">
            <a:avLst/>
          </a:prstGeom>
          <a:solidFill>
            <a:schemeClr val="bg1"/>
          </a:solidFill>
          <a:ln>
            <a:noFill/>
          </a:ln>
          <a:effectLst/>
        </p:spPr>
        <p:txBody>
          <a:bodyPr lIns="182880" tIns="182880" rIns="182880" bIns="182880">
            <a:spAutoFit/>
          </a:bodyPr>
          <a:lstStyle/>
          <a:p>
            <a:pPr algn="just" eaLnBrk="1" hangingPunct="1"/>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In India, agriculture is a major source of income. The agricultural sector employs the majority of the country's people, either directly or indirectly. As a result, creating high-quality agricultural yields is essential for the country's economic progress to continue Farmers choose the proper products by monitoring and maintaining the necessary temperature, light, and humidity needs in order to generate harvests of higher quality and productivity [1]. Furthermore, due to population expansion weather fluctuations, and political instability, the agriculture business has begun to explore for new ways to enhance food production Famers are still grappling with issues such as early detection of plant diseases. Because serving the sort of dis- ease on a plant's leaf with the naked eye is not always possible, an automated expert system that can </a:t>
            </a:r>
            <a:r>
              <a:rPr lang="en-US" dirty="0">
                <a:latin typeface="Calibri" panose="020F0502020204030204" pitchFamily="34" charset="0"/>
                <a:ea typeface="Calibri" panose="020F0502020204030204" pitchFamily="34" charset="0"/>
                <a:cs typeface="Calibri" panose="020F0502020204030204" pitchFamily="34" charset="0"/>
              </a:rPr>
              <a:t>H</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elp detect the disease in a timely manner would be very valuable Advances in technology, particularly the use of image processing in conjunction with a machine learning technique, will aid farmers in detecting plant disease in its early stages. Turmeric is the dried rhizome of Curcuma longa, a perennial herbaceous plant in the </a:t>
            </a:r>
            <a:r>
              <a:rPr lang="en-US" dirty="0" err="1">
                <a:solidFill>
                  <a:schemeClr val="tx1"/>
                </a:solidFill>
                <a:latin typeface="Calibri" panose="020F0502020204030204" pitchFamily="34" charset="0"/>
                <a:ea typeface="Calibri" panose="020F0502020204030204" pitchFamily="34" charset="0"/>
                <a:cs typeface="Calibri" panose="020F0502020204030204" pitchFamily="34" charset="0"/>
              </a:rPr>
              <a:t>Zingiberaceae</a:t>
            </a: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 family, Turmeric contains up to 3 percent of curcumin, the most physiologically active phytochemical component Due of its high concentration, Indian numeric is regarded as the greatest in the world. It's extracted and studied for its well-known medicinal properties. The creation of an automated system for turmeric disease classification is motivated by the goal of integrating Information and Communications Technology (ICT) with the agriculture sector. Leaf spot leaf blotch, and rhizome rot are the three diseases that damage turmeric leaves</a:t>
            </a:r>
            <a:r>
              <a:rPr lang="en-US" b="1" dirty="0">
                <a:latin typeface="Calibri" panose="020F0502020204030204" pitchFamily="34" charset="0"/>
                <a:ea typeface="Calibri" panose="020F0502020204030204" pitchFamily="34" charset="0"/>
                <a:cs typeface="Calibri" panose="020F0502020204030204" pitchFamily="34" charset="0"/>
              </a:rPr>
              <a:t>.</a:t>
            </a:r>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2248" name="Text Box 200"/>
          <p:cNvSpPr txBox="1">
            <a:spLocks noChangeArrowheads="1"/>
          </p:cNvSpPr>
          <p:nvPr/>
        </p:nvSpPr>
        <p:spPr bwMode="auto">
          <a:xfrm>
            <a:off x="32080200" y="18858437"/>
            <a:ext cx="10969625" cy="2339102"/>
          </a:xfrm>
          <a:prstGeom prst="rect">
            <a:avLst/>
          </a:prstGeom>
          <a:solidFill>
            <a:schemeClr val="bg1"/>
          </a:solidFill>
          <a:ln>
            <a:noFill/>
          </a:ln>
          <a:effectLst/>
        </p:spPr>
        <p:txBody>
          <a:bodyPr lIns="182880" tIns="182880" rIns="182880" bIns="182880">
            <a:spAutoFit/>
          </a:bodyPr>
          <a:lstStyle>
            <a:lvl1pPr marL="457200" indent="-457200">
              <a:defRPr>
                <a:solidFill>
                  <a:schemeClr val="tx1"/>
                </a:solidFill>
                <a:latin typeface="Arial" charset="0"/>
              </a:defRPr>
            </a:lvl1pPr>
            <a:lvl2pPr marL="914400" indent="-342900">
              <a:defRPr>
                <a:solidFill>
                  <a:schemeClr val="tx1"/>
                </a:solidFill>
                <a:latin typeface="Arial" charset="0"/>
              </a:defRPr>
            </a:lvl2pPr>
            <a:lvl3pPr marL="1371600" indent="-342900">
              <a:defRPr>
                <a:solidFill>
                  <a:schemeClr val="tx1"/>
                </a:solidFill>
                <a:latin typeface="Arial" charset="0"/>
              </a:defRPr>
            </a:lvl3pPr>
            <a:lvl4pPr marL="1828800" indent="-342900">
              <a:defRPr>
                <a:solidFill>
                  <a:schemeClr val="tx1"/>
                </a:solidFill>
                <a:latin typeface="Arial" charset="0"/>
              </a:defRPr>
            </a:lvl4pPr>
            <a:lvl5pPr marL="2286000" indent="-342900">
              <a:defRPr>
                <a:solidFill>
                  <a:schemeClr val="tx1"/>
                </a:solidFill>
                <a:latin typeface="Arial" charset="0"/>
              </a:defRPr>
            </a:lvl5pPr>
            <a:lvl6pPr marL="2743200" indent="-342900" fontAlgn="base">
              <a:spcBef>
                <a:spcPct val="0"/>
              </a:spcBef>
              <a:spcAft>
                <a:spcPct val="0"/>
              </a:spcAft>
              <a:defRPr>
                <a:solidFill>
                  <a:schemeClr val="tx1"/>
                </a:solidFill>
                <a:latin typeface="Arial" charset="0"/>
              </a:defRPr>
            </a:lvl6pPr>
            <a:lvl7pPr marL="3200400" indent="-342900" fontAlgn="base">
              <a:spcBef>
                <a:spcPct val="0"/>
              </a:spcBef>
              <a:spcAft>
                <a:spcPct val="0"/>
              </a:spcAft>
              <a:defRPr>
                <a:solidFill>
                  <a:schemeClr val="tx1"/>
                </a:solidFill>
                <a:latin typeface="Arial" charset="0"/>
              </a:defRPr>
            </a:lvl7pPr>
            <a:lvl8pPr marL="3657600" indent="-342900" fontAlgn="base">
              <a:spcBef>
                <a:spcPct val="0"/>
              </a:spcBef>
              <a:spcAft>
                <a:spcPct val="0"/>
              </a:spcAft>
              <a:defRPr>
                <a:solidFill>
                  <a:schemeClr val="tx1"/>
                </a:solidFill>
                <a:latin typeface="Arial" charset="0"/>
              </a:defRPr>
            </a:lvl8pPr>
            <a:lvl9pPr marL="4114800" indent="-342900" fontAlgn="base">
              <a:spcBef>
                <a:spcPct val="0"/>
              </a:spcBef>
              <a:spcAft>
                <a:spcPct val="0"/>
              </a:spcAft>
              <a:defRPr>
                <a:solidFill>
                  <a:schemeClr val="tx1"/>
                </a:solidFill>
                <a:latin typeface="Arial" charset="0"/>
              </a:defRPr>
            </a:lvl9pPr>
          </a:lstStyle>
          <a:p>
            <a:pPr>
              <a:spcAft>
                <a:spcPct val="50000"/>
              </a:spcAft>
              <a:buFontTx/>
              <a:buAutoNum type="arabicPeriod"/>
            </a:pPr>
            <a:r>
              <a:rPr lang="en-US" sz="3200" dirty="0">
                <a:latin typeface="Calibri" pitchFamily="34" charset="0"/>
              </a:rPr>
              <a:t> Dr. S. SRIDEVI M.E., Ph.D. PROFESSOR</a:t>
            </a:r>
          </a:p>
          <a:p>
            <a:pPr>
              <a:spcAft>
                <a:spcPct val="50000"/>
              </a:spcAft>
              <a:buFontTx/>
              <a:buAutoNum type="arabicPeriod"/>
            </a:pPr>
            <a:r>
              <a:rPr lang="en-US" sz="3200" dirty="0">
                <a:latin typeface="Calibri" pitchFamily="34" charset="0"/>
              </a:rPr>
              <a:t>9940963713</a:t>
            </a:r>
          </a:p>
          <a:p>
            <a:pPr>
              <a:spcAft>
                <a:spcPct val="50000"/>
              </a:spcAft>
              <a:buFontTx/>
              <a:buAutoNum type="arabicPeriod"/>
            </a:pPr>
            <a:r>
              <a:rPr lang="en-US" sz="3200" dirty="0">
                <a:latin typeface="Calibri" pitchFamily="34" charset="0"/>
              </a:rPr>
              <a:t>drsridevis@veltech.edu.in</a:t>
            </a:r>
          </a:p>
        </p:txBody>
      </p:sp>
      <p:sp>
        <p:nvSpPr>
          <p:cNvPr id="66" name="Text Box 240"/>
          <p:cNvSpPr txBox="1">
            <a:spLocks noChangeArrowheads="1"/>
          </p:cNvSpPr>
          <p:nvPr/>
        </p:nvSpPr>
        <p:spPr bwMode="auto">
          <a:xfrm>
            <a:off x="19888200" y="21442603"/>
            <a:ext cx="5251315" cy="402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3814" tIns="41907" rIns="83814" bIns="41907">
            <a:spAutoFit/>
          </a:bodyPr>
          <a:lstStyle>
            <a:lvl1pPr defTabSz="4022725">
              <a:defRPr>
                <a:solidFill>
                  <a:schemeClr val="tx1"/>
                </a:solidFill>
                <a:latin typeface="Arial" pitchFamily="34" charset="0"/>
              </a:defRPr>
            </a:lvl1pPr>
            <a:lvl2pPr marL="419100" defTabSz="4022725">
              <a:defRPr>
                <a:solidFill>
                  <a:schemeClr val="tx1"/>
                </a:solidFill>
                <a:latin typeface="Arial" pitchFamily="34" charset="0"/>
              </a:defRPr>
            </a:lvl2pPr>
            <a:lvl3pPr marL="838200" defTabSz="4022725">
              <a:defRPr>
                <a:solidFill>
                  <a:schemeClr val="tx1"/>
                </a:solidFill>
                <a:latin typeface="Arial" pitchFamily="34" charset="0"/>
              </a:defRPr>
            </a:lvl3pPr>
            <a:lvl4pPr marL="1257300" defTabSz="4022725">
              <a:defRPr>
                <a:solidFill>
                  <a:schemeClr val="tx1"/>
                </a:solidFill>
                <a:latin typeface="Arial" pitchFamily="34" charset="0"/>
              </a:defRPr>
            </a:lvl4pPr>
            <a:lvl5pPr marL="1676400" defTabSz="4022725">
              <a:defRPr>
                <a:solidFill>
                  <a:schemeClr val="tx1"/>
                </a:solidFill>
                <a:latin typeface="Arial" pitchFamily="34" charset="0"/>
              </a:defRPr>
            </a:lvl5pPr>
            <a:lvl6pPr marL="2133600" defTabSz="4022725" fontAlgn="base">
              <a:spcBef>
                <a:spcPct val="0"/>
              </a:spcBef>
              <a:spcAft>
                <a:spcPct val="0"/>
              </a:spcAft>
              <a:defRPr>
                <a:solidFill>
                  <a:schemeClr val="tx1"/>
                </a:solidFill>
                <a:latin typeface="Arial" pitchFamily="34" charset="0"/>
              </a:defRPr>
            </a:lvl6pPr>
            <a:lvl7pPr marL="2590800" defTabSz="4022725" fontAlgn="base">
              <a:spcBef>
                <a:spcPct val="0"/>
              </a:spcBef>
              <a:spcAft>
                <a:spcPct val="0"/>
              </a:spcAft>
              <a:defRPr>
                <a:solidFill>
                  <a:schemeClr val="tx1"/>
                </a:solidFill>
                <a:latin typeface="Arial" pitchFamily="34" charset="0"/>
              </a:defRPr>
            </a:lvl7pPr>
            <a:lvl8pPr marL="3048000" defTabSz="4022725" fontAlgn="base">
              <a:spcBef>
                <a:spcPct val="0"/>
              </a:spcBef>
              <a:spcAft>
                <a:spcPct val="0"/>
              </a:spcAft>
              <a:defRPr>
                <a:solidFill>
                  <a:schemeClr val="tx1"/>
                </a:solidFill>
                <a:latin typeface="Arial" pitchFamily="34" charset="0"/>
              </a:defRPr>
            </a:lvl8pPr>
            <a:lvl9pPr marL="3505200" defTabSz="4022725" fontAlgn="base">
              <a:spcBef>
                <a:spcPct val="0"/>
              </a:spcBef>
              <a:spcAft>
                <a:spcPct val="0"/>
              </a:spcAft>
              <a:defRPr>
                <a:solidFill>
                  <a:schemeClr val="tx1"/>
                </a:solidFill>
                <a:latin typeface="Arial" pitchFamily="34" charset="0"/>
              </a:defRPr>
            </a:lvl9pPr>
          </a:lstStyle>
          <a:p>
            <a:r>
              <a:rPr lang="en-US" sz="2000" b="1" dirty="0">
                <a:solidFill>
                  <a:schemeClr val="accent1">
                    <a:lumMod val="50000"/>
                  </a:schemeClr>
                </a:solidFill>
                <a:latin typeface="Calibri" pitchFamily="34" charset="0"/>
              </a:rPr>
              <a:t>Chart 1.</a:t>
            </a:r>
            <a:r>
              <a:rPr lang="en-US" sz="2000" dirty="0">
                <a:solidFill>
                  <a:schemeClr val="accent1">
                    <a:lumMod val="50000"/>
                  </a:schemeClr>
                </a:solidFill>
                <a:latin typeface="Calibri" pitchFamily="34" charset="0"/>
              </a:rPr>
              <a:t> Accuracy Graph.</a:t>
            </a:r>
          </a:p>
        </p:txBody>
      </p:sp>
      <p:sp>
        <p:nvSpPr>
          <p:cNvPr id="67" name="Text Box 241"/>
          <p:cNvSpPr txBox="1">
            <a:spLocks noChangeArrowheads="1"/>
          </p:cNvSpPr>
          <p:nvPr/>
        </p:nvSpPr>
        <p:spPr bwMode="auto">
          <a:xfrm>
            <a:off x="20116800" y="9982200"/>
            <a:ext cx="3067110" cy="392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3814" tIns="41907" rIns="83814" bIns="41907">
            <a:spAutoFit/>
          </a:bodyPr>
          <a:lstStyle>
            <a:lvl1pPr defTabSz="4022725">
              <a:defRPr>
                <a:solidFill>
                  <a:schemeClr val="tx1"/>
                </a:solidFill>
                <a:latin typeface="Arial" pitchFamily="34" charset="0"/>
              </a:defRPr>
            </a:lvl1pPr>
            <a:lvl2pPr marL="419100" defTabSz="4022725">
              <a:defRPr>
                <a:solidFill>
                  <a:schemeClr val="tx1"/>
                </a:solidFill>
                <a:latin typeface="Arial" pitchFamily="34" charset="0"/>
              </a:defRPr>
            </a:lvl2pPr>
            <a:lvl3pPr marL="838200" defTabSz="4022725">
              <a:defRPr>
                <a:solidFill>
                  <a:schemeClr val="tx1"/>
                </a:solidFill>
                <a:latin typeface="Arial" pitchFamily="34" charset="0"/>
              </a:defRPr>
            </a:lvl3pPr>
            <a:lvl4pPr marL="1257300" defTabSz="4022725">
              <a:defRPr>
                <a:solidFill>
                  <a:schemeClr val="tx1"/>
                </a:solidFill>
                <a:latin typeface="Arial" pitchFamily="34" charset="0"/>
              </a:defRPr>
            </a:lvl4pPr>
            <a:lvl5pPr marL="1676400" defTabSz="4022725">
              <a:defRPr>
                <a:solidFill>
                  <a:schemeClr val="tx1"/>
                </a:solidFill>
                <a:latin typeface="Arial" pitchFamily="34" charset="0"/>
              </a:defRPr>
            </a:lvl5pPr>
            <a:lvl6pPr marL="2133600" defTabSz="4022725" fontAlgn="base">
              <a:spcBef>
                <a:spcPct val="0"/>
              </a:spcBef>
              <a:spcAft>
                <a:spcPct val="0"/>
              </a:spcAft>
              <a:defRPr>
                <a:solidFill>
                  <a:schemeClr val="tx1"/>
                </a:solidFill>
                <a:latin typeface="Arial" pitchFamily="34" charset="0"/>
              </a:defRPr>
            </a:lvl6pPr>
            <a:lvl7pPr marL="2590800" defTabSz="4022725" fontAlgn="base">
              <a:spcBef>
                <a:spcPct val="0"/>
              </a:spcBef>
              <a:spcAft>
                <a:spcPct val="0"/>
              </a:spcAft>
              <a:defRPr>
                <a:solidFill>
                  <a:schemeClr val="tx1"/>
                </a:solidFill>
                <a:latin typeface="Arial" pitchFamily="34" charset="0"/>
              </a:defRPr>
            </a:lvl7pPr>
            <a:lvl8pPr marL="3048000" defTabSz="4022725" fontAlgn="base">
              <a:spcBef>
                <a:spcPct val="0"/>
              </a:spcBef>
              <a:spcAft>
                <a:spcPct val="0"/>
              </a:spcAft>
              <a:defRPr>
                <a:solidFill>
                  <a:schemeClr val="tx1"/>
                </a:solidFill>
                <a:latin typeface="Arial" pitchFamily="34" charset="0"/>
              </a:defRPr>
            </a:lvl8pPr>
            <a:lvl9pPr marL="3505200" defTabSz="4022725" fontAlgn="base">
              <a:spcBef>
                <a:spcPct val="0"/>
              </a:spcBef>
              <a:spcAft>
                <a:spcPct val="0"/>
              </a:spcAft>
              <a:defRPr>
                <a:solidFill>
                  <a:schemeClr val="tx1"/>
                </a:solidFill>
                <a:latin typeface="Arial" pitchFamily="34" charset="0"/>
              </a:defRPr>
            </a:lvl9pPr>
          </a:lstStyle>
          <a:p>
            <a:r>
              <a:rPr lang="en-US" sz="2000" b="1" dirty="0">
                <a:solidFill>
                  <a:schemeClr val="accent1">
                    <a:lumMod val="50000"/>
                  </a:schemeClr>
                </a:solidFill>
                <a:latin typeface="Calibri" pitchFamily="34" charset="0"/>
              </a:rPr>
              <a:t>Figure 3.</a:t>
            </a:r>
            <a:r>
              <a:rPr lang="en-US" sz="2000" dirty="0">
                <a:solidFill>
                  <a:schemeClr val="accent1">
                    <a:lumMod val="50000"/>
                  </a:schemeClr>
                </a:solidFill>
                <a:latin typeface="Calibri" pitchFamily="34" charset="0"/>
              </a:rPr>
              <a:t> Test image results.</a:t>
            </a:r>
          </a:p>
        </p:txBody>
      </p:sp>
      <p:pic>
        <p:nvPicPr>
          <p:cNvPr id="30" name="image1.jpeg">
            <a:extLst>
              <a:ext uri="{FF2B5EF4-FFF2-40B4-BE49-F238E27FC236}">
                <a16:creationId xmlns:a16="http://schemas.microsoft.com/office/drawing/2014/main" id="{CF9C150D-A562-4D95-8D95-ECA9A6CA5F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163" y="828937"/>
            <a:ext cx="3886200" cy="1769052"/>
          </a:xfrm>
          <a:prstGeom prst="rect">
            <a:avLst/>
          </a:prstGeom>
        </p:spPr>
      </p:pic>
      <p:pic>
        <p:nvPicPr>
          <p:cNvPr id="3" name="Picture 2">
            <a:extLst>
              <a:ext uri="{FF2B5EF4-FFF2-40B4-BE49-F238E27FC236}">
                <a16:creationId xmlns:a16="http://schemas.microsoft.com/office/drawing/2014/main" id="{3650671A-4ED4-C679-2935-F758A4F577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16526" y="9419093"/>
            <a:ext cx="4753800" cy="3331414"/>
          </a:xfrm>
          <a:prstGeom prst="rect">
            <a:avLst/>
          </a:prstGeom>
        </p:spPr>
      </p:pic>
      <p:pic>
        <p:nvPicPr>
          <p:cNvPr id="5" name="Picture 4">
            <a:extLst>
              <a:ext uri="{FF2B5EF4-FFF2-40B4-BE49-F238E27FC236}">
                <a16:creationId xmlns:a16="http://schemas.microsoft.com/office/drawing/2014/main" id="{12749AFA-E256-16EB-0F29-967C8C624A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503279" y="9391872"/>
            <a:ext cx="5546546" cy="3358635"/>
          </a:xfrm>
          <a:prstGeom prst="rect">
            <a:avLst/>
          </a:prstGeom>
        </p:spPr>
      </p:pic>
      <p:pic>
        <p:nvPicPr>
          <p:cNvPr id="7" name="Picture 6">
            <a:extLst>
              <a:ext uri="{FF2B5EF4-FFF2-40B4-BE49-F238E27FC236}">
                <a16:creationId xmlns:a16="http://schemas.microsoft.com/office/drawing/2014/main" id="{FD96E1CA-D820-5A16-36A7-3CDA9DBA77B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49481" y="15128521"/>
            <a:ext cx="12215359" cy="6111993"/>
          </a:xfrm>
          <a:prstGeom prst="rect">
            <a:avLst/>
          </a:prstGeom>
        </p:spPr>
      </p:pic>
      <p:pic>
        <p:nvPicPr>
          <p:cNvPr id="9" name="Picture 8">
            <a:extLst>
              <a:ext uri="{FF2B5EF4-FFF2-40B4-BE49-F238E27FC236}">
                <a16:creationId xmlns:a16="http://schemas.microsoft.com/office/drawing/2014/main" id="{1C215529-2710-4544-5ADE-688DB0CA6AB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932178" y="10495164"/>
            <a:ext cx="10852622" cy="3780314"/>
          </a:xfrm>
          <a:prstGeom prst="rect">
            <a:avLst/>
          </a:prstGeom>
        </p:spPr>
      </p:pic>
      <p:pic>
        <p:nvPicPr>
          <p:cNvPr id="2" name="Picture 2">
            <a:extLst>
              <a:ext uri="{FF2B5EF4-FFF2-40B4-BE49-F238E27FC236}">
                <a16:creationId xmlns:a16="http://schemas.microsoft.com/office/drawing/2014/main" id="{DBD8A7FC-7AA3-C8F0-C99B-7E6047B69D8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84738" y="133350"/>
            <a:ext cx="2058987" cy="169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6">
            <a:extLst>
              <a:ext uri="{FF2B5EF4-FFF2-40B4-BE49-F238E27FC236}">
                <a16:creationId xmlns:a16="http://schemas.microsoft.com/office/drawing/2014/main" id="{6E4D0347-C4C7-17E0-5850-171065FE111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99013" y="1828800"/>
            <a:ext cx="2058987"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Default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1828</TotalTime>
  <Words>1238</Words>
  <Application>Microsoft Office PowerPoint</Application>
  <PresentationFormat>Custom</PresentationFormat>
  <Paragraphs>47</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Times New Roman</vt:lpstr>
      <vt:lpstr>Verdana</vt:lpstr>
      <vt:lpstr>Default Design</vt:lpstr>
      <vt:lpstr>PowerPoint Presentation</vt:lpstr>
    </vt:vector>
  </TitlesOfParts>
  <Company>Genigraphics 800.790.4001</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24x48</dc:title>
  <dc:creator>Ashok Vijay</dc:creator>
  <dc:description>To order poster prints visit us at www.genigraphics.com</dc:description>
  <cp:lastModifiedBy>pujari mahi</cp:lastModifiedBy>
  <cp:revision>59</cp:revision>
  <dcterms:created xsi:type="dcterms:W3CDTF">2008-05-03T03:01:56Z</dcterms:created>
  <dcterms:modified xsi:type="dcterms:W3CDTF">2024-04-18T02:17:34Z</dcterms:modified>
</cp:coreProperties>
</file>