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34"/>
  </p:notesMasterIdLst>
  <p:sldIdLst>
    <p:sldId id="257" r:id="rId2"/>
    <p:sldId id="259" r:id="rId3"/>
    <p:sldId id="260" r:id="rId4"/>
    <p:sldId id="261" r:id="rId5"/>
    <p:sldId id="262" r:id="rId6"/>
    <p:sldId id="274" r:id="rId7"/>
    <p:sldId id="264" r:id="rId8"/>
    <p:sldId id="275" r:id="rId9"/>
    <p:sldId id="266" r:id="rId10"/>
    <p:sldId id="276" r:id="rId11"/>
    <p:sldId id="270" r:id="rId12"/>
    <p:sldId id="285" r:id="rId13"/>
    <p:sldId id="286" r:id="rId14"/>
    <p:sldId id="277" r:id="rId15"/>
    <p:sldId id="278" r:id="rId16"/>
    <p:sldId id="279" r:id="rId17"/>
    <p:sldId id="280" r:id="rId18"/>
    <p:sldId id="281" r:id="rId19"/>
    <p:sldId id="282" r:id="rId20"/>
    <p:sldId id="283" r:id="rId21"/>
    <p:sldId id="287" r:id="rId22"/>
    <p:sldId id="288" r:id="rId23"/>
    <p:sldId id="289" r:id="rId24"/>
    <p:sldId id="290" r:id="rId25"/>
    <p:sldId id="291" r:id="rId26"/>
    <p:sldId id="292" r:id="rId27"/>
    <p:sldId id="294" r:id="rId28"/>
    <p:sldId id="295" r:id="rId29"/>
    <p:sldId id="296" r:id="rId30"/>
    <p:sldId id="297" r:id="rId31"/>
    <p:sldId id="299"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53E48-B3B5-4D61-9E93-2D79F805AC06}" type="datetimeFigureOut">
              <a:rPr lang="en-US" smtClean="0"/>
              <a:t>3/2/2021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8F7D51-2D19-44E8-8502-302EA462BC0D}" type="slidenum">
              <a:rPr lang="en-US" smtClean="0"/>
              <a:t>‹#›</a:t>
            </a:fld>
            <a:endParaRPr lang="en-US"/>
          </a:p>
        </p:txBody>
      </p:sp>
    </p:spTree>
    <p:extLst>
      <p:ext uri="{BB962C8B-B14F-4D97-AF65-F5344CB8AC3E}">
        <p14:creationId xmlns:p14="http://schemas.microsoft.com/office/powerpoint/2010/main" val="2586791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8F7D51-2D19-44E8-8502-302EA462BC0D}" type="slidenum">
              <a:rPr lang="en-US" smtClean="0"/>
              <a:t>1</a:t>
            </a:fld>
            <a:endParaRPr lang="en-US"/>
          </a:p>
        </p:txBody>
      </p:sp>
    </p:spTree>
    <p:extLst>
      <p:ext uri="{BB962C8B-B14F-4D97-AF65-F5344CB8AC3E}">
        <p14:creationId xmlns:p14="http://schemas.microsoft.com/office/powerpoint/2010/main" val="253731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8F7D51-2D19-44E8-8502-302EA462BC0D}" type="slidenum">
              <a:rPr lang="en-US" smtClean="0"/>
              <a:t>7</a:t>
            </a:fld>
            <a:endParaRPr lang="en-US"/>
          </a:p>
        </p:txBody>
      </p:sp>
    </p:spTree>
    <p:extLst>
      <p:ext uri="{BB962C8B-B14F-4D97-AF65-F5344CB8AC3E}">
        <p14:creationId xmlns:p14="http://schemas.microsoft.com/office/powerpoint/2010/main" val="2818711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04EB22-C0F8-4D7E-95BE-04B8B9A31D21}" type="slidenum">
              <a:rPr lang="en-US" smtClean="0"/>
              <a:t>21</a:t>
            </a:fld>
            <a:endParaRPr lang="en-US"/>
          </a:p>
        </p:txBody>
      </p:sp>
    </p:spTree>
    <p:extLst>
      <p:ext uri="{BB962C8B-B14F-4D97-AF65-F5344CB8AC3E}">
        <p14:creationId xmlns:p14="http://schemas.microsoft.com/office/powerpoint/2010/main" val="1561603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04EB22-C0F8-4D7E-95BE-04B8B9A31D21}" type="slidenum">
              <a:rPr lang="en-US" smtClean="0"/>
              <a:t>22</a:t>
            </a:fld>
            <a:endParaRPr lang="en-US"/>
          </a:p>
        </p:txBody>
      </p:sp>
    </p:spTree>
    <p:extLst>
      <p:ext uri="{BB962C8B-B14F-4D97-AF65-F5344CB8AC3E}">
        <p14:creationId xmlns:p14="http://schemas.microsoft.com/office/powerpoint/2010/main" val="1564893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8C0A99-9876-4A3D-B061-A58DDEE1AF8B}"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832235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09934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045267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7D9AA5B-CE80-46F3-9044-FAC6F69F042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80099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05111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18C0A99-9876-4A3D-B061-A58DDEE1AF8B}"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489075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18C0A99-9876-4A3D-B061-A58DDEE1AF8B}"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764310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8C0A99-9876-4A3D-B061-A58DDEE1AF8B}"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902753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8C0A99-9876-4A3D-B061-A58DDEE1AF8B}" type="datetimeFigureOut">
              <a:rPr lang="en-US" smtClean="0"/>
              <a:t>3/2/2021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7D9AA5B-CE80-46F3-9044-FAC6F69F0428}" type="slidenum">
              <a:rPr lang="en-US" smtClean="0"/>
              <a:t>‹#›</a:t>
            </a:fld>
            <a:endParaRPr lang="en-US"/>
          </a:p>
        </p:txBody>
      </p:sp>
    </p:spTree>
    <p:extLst>
      <p:ext uri="{BB962C8B-B14F-4D97-AF65-F5344CB8AC3E}">
        <p14:creationId xmlns:p14="http://schemas.microsoft.com/office/powerpoint/2010/main" val="283228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8C0A99-9876-4A3D-B061-A58DDEE1AF8B}"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103090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8C0A99-9876-4A3D-B061-A58DDEE1AF8B}"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141701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8C0A99-9876-4A3D-B061-A58DDEE1AF8B}"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954241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8C0A99-9876-4A3D-B061-A58DDEE1AF8B}" type="datetimeFigureOut">
              <a:rPr lang="en-US" smtClean="0"/>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3707802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8C0A99-9876-4A3D-B061-A58DDEE1AF8B}"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439809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8C0A99-9876-4A3D-B061-A58DDEE1AF8B}" type="datetimeFigureOut">
              <a:rPr lang="en-US" smtClean="0"/>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1145542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48006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79750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8C0A99-9876-4A3D-B061-A58DDEE1AF8B}" type="datetimeFigureOut">
              <a:rPr lang="en-US" smtClean="0"/>
              <a:t>3/2/2021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7D9AA5B-CE80-46F3-9044-FAC6F69F0428}" type="slidenum">
              <a:rPr lang="en-US" smtClean="0"/>
              <a:t>‹#›</a:t>
            </a:fld>
            <a:endParaRPr lang="en-US"/>
          </a:p>
        </p:txBody>
      </p:sp>
    </p:spTree>
    <p:extLst>
      <p:ext uri="{BB962C8B-B14F-4D97-AF65-F5344CB8AC3E}">
        <p14:creationId xmlns:p14="http://schemas.microsoft.com/office/powerpoint/2010/main" val="3430672384"/>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466" y="2591004"/>
            <a:ext cx="8361229" cy="1511970"/>
          </a:xfrm>
        </p:spPr>
        <p:txBody>
          <a:bodyPr/>
          <a:lstStyle/>
          <a:p>
            <a:r>
              <a:rPr lang="es-UY" altLang="en-US" sz="48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roadway" panose="04040905080B02020502" pitchFamily="82" charset="0"/>
              </a:rPr>
              <a:t>ONLINE REGISTRATION OF BUS PASS</a:t>
            </a:r>
            <a:endParaRPr lang="en-US" sz="48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Box 4"/>
          <p:cNvSpPr txBox="1"/>
          <p:nvPr/>
        </p:nvSpPr>
        <p:spPr>
          <a:xfrm>
            <a:off x="7119732" y="4699428"/>
            <a:ext cx="3890058" cy="1323439"/>
          </a:xfrm>
          <a:prstGeom prst="rect">
            <a:avLst/>
          </a:prstGeom>
          <a:noFill/>
        </p:spPr>
        <p:txBody>
          <a:bodyPr wrap="square" rtlCol="0">
            <a:spAutoFit/>
          </a:bodyPr>
          <a:lstStyle/>
          <a:p>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BATCH NO</a:t>
            </a:r>
            <a:r>
              <a:rPr lang="en-US" sz="2000" b="1"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 :  </a:t>
            </a:r>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13</a:t>
            </a:r>
          </a:p>
          <a:p>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NIKITH KUMAR S </a:t>
            </a:r>
            <a:r>
              <a:rPr lang="en-US" sz="2000" b="1"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 RA1911003020</a:t>
            </a:r>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480</a:t>
            </a:r>
          </a:p>
          <a:p>
            <a:r>
              <a:rPr lang="en-US" sz="2000" b="1"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VIGNESH P          – RA1911003020468</a:t>
            </a:r>
          </a:p>
          <a:p>
            <a:r>
              <a:rPr lang="en-US" sz="2000" b="1"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ROHITH</a:t>
            </a:r>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 S            </a:t>
            </a:r>
            <a:r>
              <a:rPr lang="en-US" sz="2000" b="1"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 RA1911003020</a:t>
            </a:r>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474</a:t>
            </a:r>
            <a:endParaRPr lang="en-US" sz="2000" b="1" dirty="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endParaRPr>
          </a:p>
        </p:txBody>
      </p:sp>
      <p:sp>
        <p:nvSpPr>
          <p:cNvPr id="6" name="TextBox 5"/>
          <p:cNvSpPr txBox="1"/>
          <p:nvPr/>
        </p:nvSpPr>
        <p:spPr>
          <a:xfrm>
            <a:off x="468466" y="1257602"/>
            <a:ext cx="6651266" cy="1200329"/>
          </a:xfrm>
          <a:prstGeom prst="rect">
            <a:avLst/>
          </a:prstGeom>
          <a:noFill/>
        </p:spPr>
        <p:txBody>
          <a:bodyPr wrap="square" rtlCol="0">
            <a:spAutoFit/>
          </a:bodyPr>
          <a:lstStyle/>
          <a:p>
            <a:r>
              <a:rPr lang="en-US" sz="2400" dirty="0" smtClean="0"/>
              <a:t>Software Engineering and Project Management – 18CSC206J</a:t>
            </a:r>
            <a:endParaRPr lang="en-US" sz="2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sz="24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2241" y="431253"/>
            <a:ext cx="1457439" cy="1426513"/>
          </a:xfrm>
          <a:prstGeom prst="rect">
            <a:avLst/>
          </a:prstGeom>
        </p:spPr>
      </p:pic>
    </p:spTree>
    <p:extLst>
      <p:ext uri="{BB962C8B-B14F-4D97-AF65-F5344CB8AC3E}">
        <p14:creationId xmlns:p14="http://schemas.microsoft.com/office/powerpoint/2010/main" val="2947608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373" y="822277"/>
            <a:ext cx="5616054" cy="815454"/>
          </a:xfrm>
        </p:spPr>
        <p:txBody>
          <a:bodyPr/>
          <a:lstStyle/>
          <a:p>
            <a:r>
              <a:rPr lang="en-US" b="1" dirty="0" smtClean="0">
                <a:effectLst>
                  <a:outerShdw blurRad="38100" dist="38100" dir="2700000" algn="tl">
                    <a:srgbClr val="000000">
                      <a:alpha val="43137"/>
                    </a:srgbClr>
                  </a:outerShdw>
                </a:effectLst>
                <a:latin typeface="Bell MT" panose="02020503060305020303" pitchFamily="18" charset="0"/>
              </a:rPr>
              <a:t>MODULE :</a:t>
            </a:r>
            <a:endParaRPr lang="en-US" b="1"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a:xfrm>
            <a:off x="1098645" y="2169993"/>
            <a:ext cx="9601200" cy="4339990"/>
          </a:xfrm>
        </p:spPr>
        <p:txBody>
          <a:bodyPr>
            <a:normAutofit fontScale="92500" lnSpcReduction="20000"/>
          </a:bodyPr>
          <a:lstStyle/>
          <a:p>
            <a:r>
              <a:rPr lang="en-US" u="sng" dirty="0" smtClean="0">
                <a:solidFill>
                  <a:schemeClr val="bg1"/>
                </a:solidFill>
              </a:rPr>
              <a:t>Operating Module :</a:t>
            </a:r>
          </a:p>
          <a:p>
            <a:pPr lvl="1">
              <a:buFont typeface="Arial" panose="020B0604020202020204" pitchFamily="34" charset="0"/>
              <a:buChar char="•"/>
            </a:pPr>
            <a:r>
              <a:rPr lang="en-US" dirty="0" err="1" smtClean="0"/>
              <a:t>Sercure</a:t>
            </a:r>
            <a:r>
              <a:rPr lang="en-US" dirty="0" smtClean="0"/>
              <a:t> payment</a:t>
            </a:r>
          </a:p>
          <a:p>
            <a:pPr lvl="1">
              <a:buFont typeface="Arial" panose="020B0604020202020204" pitchFamily="34" charset="0"/>
              <a:buChar char="•"/>
            </a:pPr>
            <a:r>
              <a:rPr lang="en-US" dirty="0" smtClean="0"/>
              <a:t>Application management </a:t>
            </a:r>
          </a:p>
          <a:p>
            <a:pPr lvl="1">
              <a:buFont typeface="Arial" panose="020B0604020202020204" pitchFamily="34" charset="0"/>
              <a:buChar char="•"/>
            </a:pPr>
            <a:r>
              <a:rPr lang="en-US" dirty="0" smtClean="0"/>
              <a:t>Receives message alert notification for renewal of bus pass. </a:t>
            </a:r>
          </a:p>
          <a:p>
            <a:r>
              <a:rPr lang="en-US" u="sng" dirty="0" smtClean="0">
                <a:solidFill>
                  <a:schemeClr val="bg1"/>
                </a:solidFill>
              </a:rPr>
              <a:t>User Module :</a:t>
            </a:r>
          </a:p>
          <a:p>
            <a:pPr lvl="1">
              <a:buFont typeface="Arial" panose="020B0604020202020204" pitchFamily="34" charset="0"/>
              <a:buChar char="•"/>
            </a:pPr>
            <a:r>
              <a:rPr lang="en-US" dirty="0" smtClean="0"/>
              <a:t>Registering User</a:t>
            </a:r>
          </a:p>
          <a:p>
            <a:pPr lvl="1">
              <a:buFont typeface="Arial" panose="020B0604020202020204" pitchFamily="34" charset="0"/>
              <a:buChar char="•"/>
            </a:pPr>
            <a:r>
              <a:rPr lang="en-US" dirty="0" smtClean="0"/>
              <a:t>Updating Information</a:t>
            </a:r>
          </a:p>
          <a:p>
            <a:pPr lvl="1">
              <a:buFont typeface="Arial" panose="020B0604020202020204" pitchFamily="34" charset="0"/>
              <a:buChar char="•"/>
            </a:pPr>
            <a:r>
              <a:rPr lang="en-US" dirty="0" smtClean="0"/>
              <a:t>Generating pass</a:t>
            </a:r>
          </a:p>
          <a:p>
            <a:pPr lvl="1">
              <a:buFont typeface="Arial" panose="020B0604020202020204" pitchFamily="34" charset="0"/>
              <a:buChar char="•"/>
            </a:pPr>
            <a:r>
              <a:rPr lang="en-US" dirty="0" smtClean="0"/>
              <a:t>Renewal pass</a:t>
            </a:r>
          </a:p>
          <a:p>
            <a:pPr lvl="1">
              <a:buFont typeface="Arial" panose="020B0604020202020204" pitchFamily="34" charset="0"/>
              <a:buChar char="•"/>
            </a:pPr>
            <a:r>
              <a:rPr lang="en-US" dirty="0" smtClean="0"/>
              <a:t>Generating PDF</a:t>
            </a:r>
          </a:p>
          <a:p>
            <a:pPr lvl="1">
              <a:buFont typeface="Arial" panose="020B0604020202020204" pitchFamily="34" charset="0"/>
              <a:buChar char="•"/>
            </a:pPr>
            <a:r>
              <a:rPr lang="en-US" dirty="0" smtClean="0"/>
              <a:t>Generating QR Code</a:t>
            </a:r>
          </a:p>
          <a:p>
            <a:r>
              <a:rPr lang="en-US" u="sng" dirty="0" smtClean="0">
                <a:solidFill>
                  <a:schemeClr val="bg1"/>
                </a:solidFill>
              </a:rPr>
              <a:t>Problems faced :</a:t>
            </a:r>
          </a:p>
          <a:p>
            <a:pPr lvl="1">
              <a:buFont typeface="Arial" panose="020B0604020202020204" pitchFamily="34" charset="0"/>
              <a:buChar char="•"/>
            </a:pPr>
            <a:r>
              <a:rPr lang="en-US" dirty="0" smtClean="0"/>
              <a:t>Delaying in creation and deletion of message notification.</a:t>
            </a:r>
          </a:p>
          <a:p>
            <a:pPr lvl="1">
              <a:buFont typeface="Arial" panose="020B0604020202020204" pitchFamily="34" charset="0"/>
              <a:buChar char="•"/>
            </a:pPr>
            <a:r>
              <a:rPr lang="en-US" dirty="0" err="1" smtClean="0"/>
              <a:t>Tendious</a:t>
            </a:r>
            <a:r>
              <a:rPr lang="en-US" dirty="0" smtClean="0"/>
              <a:t> procedure for issuing/renewing passes.</a:t>
            </a:r>
          </a:p>
        </p:txBody>
      </p:sp>
    </p:spTree>
    <p:extLst>
      <p:ext uri="{BB962C8B-B14F-4D97-AF65-F5344CB8AC3E}">
        <p14:creationId xmlns:p14="http://schemas.microsoft.com/office/powerpoint/2010/main" val="1095489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169995" y="2074460"/>
            <a:ext cx="6796584" cy="4544704"/>
            <a:chOff x="2107441" y="2169994"/>
            <a:chExt cx="5958386" cy="4409913"/>
          </a:xfrm>
        </p:grpSpPr>
        <p:sp>
          <p:nvSpPr>
            <p:cNvPr id="24" name="Rectangle 23"/>
            <p:cNvSpPr/>
            <p:nvPr/>
          </p:nvSpPr>
          <p:spPr>
            <a:xfrm>
              <a:off x="4240437" y="5651859"/>
              <a:ext cx="1679163" cy="928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 Pass Generated</a:t>
              </a:r>
            </a:p>
          </p:txBody>
        </p:sp>
        <p:grpSp>
          <p:nvGrpSpPr>
            <p:cNvPr id="83" name="Group 82"/>
            <p:cNvGrpSpPr/>
            <p:nvPr/>
          </p:nvGrpSpPr>
          <p:grpSpPr>
            <a:xfrm>
              <a:off x="2107441" y="2169994"/>
              <a:ext cx="5958386" cy="3945888"/>
              <a:chOff x="2115399" y="122830"/>
              <a:chExt cx="7167352" cy="5552737"/>
            </a:xfrm>
          </p:grpSpPr>
          <p:sp>
            <p:nvSpPr>
              <p:cNvPr id="2" name="Flowchart: Alternate Process 1"/>
              <p:cNvSpPr/>
              <p:nvPr/>
            </p:nvSpPr>
            <p:spPr>
              <a:xfrm>
                <a:off x="2115404" y="916670"/>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User</a:t>
                </a:r>
                <a:endParaRPr lang="en-US" dirty="0"/>
              </a:p>
            </p:txBody>
          </p:sp>
          <p:sp>
            <p:nvSpPr>
              <p:cNvPr id="5" name="Rectangle 4"/>
              <p:cNvSpPr/>
              <p:nvPr/>
            </p:nvSpPr>
            <p:spPr>
              <a:xfrm>
                <a:off x="4681183" y="122830"/>
                <a:ext cx="2019868" cy="64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REGISTRATION</a:t>
                </a:r>
                <a:endParaRPr lang="en-US" dirty="0"/>
              </a:p>
            </p:txBody>
          </p:sp>
          <p:sp>
            <p:nvSpPr>
              <p:cNvPr id="13" name="Flowchart: Alternate Process 12"/>
              <p:cNvSpPr/>
              <p:nvPr/>
            </p:nvSpPr>
            <p:spPr>
              <a:xfrm>
                <a:off x="2115403" y="1749183"/>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16" name="Flowchart: Alternate Process 15"/>
              <p:cNvSpPr/>
              <p:nvPr/>
            </p:nvSpPr>
            <p:spPr>
              <a:xfrm>
                <a:off x="2115401" y="3409655"/>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Verification</a:t>
                </a:r>
                <a:endParaRPr lang="en-US" dirty="0"/>
              </a:p>
            </p:txBody>
          </p:sp>
          <p:sp>
            <p:nvSpPr>
              <p:cNvPr id="17" name="Flowchart: Alternate Process 16"/>
              <p:cNvSpPr/>
              <p:nvPr/>
            </p:nvSpPr>
            <p:spPr>
              <a:xfrm>
                <a:off x="2115400" y="4237614"/>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Payment</a:t>
                </a:r>
                <a:endParaRPr lang="en-US" dirty="0"/>
              </a:p>
            </p:txBody>
          </p:sp>
          <p:sp>
            <p:nvSpPr>
              <p:cNvPr id="18" name="Flowchart: Alternate Process 17"/>
              <p:cNvSpPr/>
              <p:nvPr/>
            </p:nvSpPr>
            <p:spPr>
              <a:xfrm>
                <a:off x="7085462" y="916669"/>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Existing User</a:t>
                </a:r>
                <a:endParaRPr lang="en-US" dirty="0"/>
              </a:p>
            </p:txBody>
          </p:sp>
          <p:sp>
            <p:nvSpPr>
              <p:cNvPr id="19" name="Flowchart: Alternate Process 18"/>
              <p:cNvSpPr/>
              <p:nvPr/>
            </p:nvSpPr>
            <p:spPr>
              <a:xfrm>
                <a:off x="7085461" y="1749182"/>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20" name="Flowchart: Alternate Process 19"/>
              <p:cNvSpPr/>
              <p:nvPr/>
            </p:nvSpPr>
            <p:spPr>
              <a:xfrm>
                <a:off x="7085458" y="2577142"/>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Renewal</a:t>
                </a:r>
                <a:endParaRPr lang="en-US" dirty="0"/>
              </a:p>
            </p:txBody>
          </p:sp>
          <p:sp>
            <p:nvSpPr>
              <p:cNvPr id="21" name="Flowchart: Alternate Process 20"/>
              <p:cNvSpPr/>
              <p:nvPr/>
            </p:nvSpPr>
            <p:spPr>
              <a:xfrm>
                <a:off x="7085459" y="3405099"/>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Renewal Form</a:t>
                </a:r>
                <a:endParaRPr lang="en-US" dirty="0"/>
              </a:p>
            </p:txBody>
          </p:sp>
          <p:sp>
            <p:nvSpPr>
              <p:cNvPr id="22" name="Flowchart: Alternate Process 21"/>
              <p:cNvSpPr/>
              <p:nvPr/>
            </p:nvSpPr>
            <p:spPr>
              <a:xfrm>
                <a:off x="7085459" y="4246723"/>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Payment</a:t>
                </a:r>
                <a:endParaRPr lang="en-US" dirty="0"/>
              </a:p>
            </p:txBody>
          </p:sp>
          <p:sp>
            <p:nvSpPr>
              <p:cNvPr id="26" name="Flowchart: Alternate Process 25"/>
              <p:cNvSpPr/>
              <p:nvPr/>
            </p:nvSpPr>
            <p:spPr>
              <a:xfrm>
                <a:off x="2115399" y="2577142"/>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 Registration</a:t>
                </a:r>
                <a:endParaRPr lang="en-US" dirty="0"/>
              </a:p>
            </p:txBody>
          </p:sp>
          <p:cxnSp>
            <p:nvCxnSpPr>
              <p:cNvPr id="28" name="Elbow Connector 27"/>
              <p:cNvCxnSpPr>
                <a:stCxn id="5" idx="1"/>
                <a:endCxn id="2" idx="0"/>
              </p:cNvCxnSpPr>
              <p:nvPr/>
            </p:nvCxnSpPr>
            <p:spPr>
              <a:xfrm rot="10800000" flipV="1">
                <a:off x="3214049" y="443552"/>
                <a:ext cx="1467134" cy="473117"/>
              </a:xfrm>
              <a:prstGeom prst="bentConnector2">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5" idx="3"/>
                <a:endCxn id="18" idx="0"/>
              </p:cNvCxnSpPr>
              <p:nvPr/>
            </p:nvCxnSpPr>
            <p:spPr>
              <a:xfrm>
                <a:off x="6701051" y="443553"/>
                <a:ext cx="1483056" cy="473116"/>
              </a:xfrm>
              <a:prstGeom prst="bentConnector2">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 idx="2"/>
                <a:endCxn id="13" idx="0"/>
              </p:cNvCxnSpPr>
              <p:nvPr/>
            </p:nvCxnSpPr>
            <p:spPr>
              <a:xfrm flipH="1">
                <a:off x="3214048" y="1421639"/>
                <a:ext cx="1" cy="327544"/>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a:endCxn id="19" idx="0"/>
              </p:cNvCxnSpPr>
              <p:nvPr/>
            </p:nvCxnSpPr>
            <p:spPr>
              <a:xfrm flipH="1">
                <a:off x="8184106" y="1421638"/>
                <a:ext cx="1" cy="327544"/>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2"/>
                <a:endCxn id="26" idx="0"/>
              </p:cNvCxnSpPr>
              <p:nvPr/>
            </p:nvCxnSpPr>
            <p:spPr>
              <a:xfrm flipH="1">
                <a:off x="3214044" y="2254152"/>
                <a:ext cx="4" cy="322990"/>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9" idx="2"/>
                <a:endCxn id="20" idx="0"/>
              </p:cNvCxnSpPr>
              <p:nvPr/>
            </p:nvCxnSpPr>
            <p:spPr>
              <a:xfrm flipH="1">
                <a:off x="8184103" y="2254151"/>
                <a:ext cx="3" cy="322991"/>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0" idx="2"/>
                <a:endCxn id="21" idx="0"/>
              </p:cNvCxnSpPr>
              <p:nvPr/>
            </p:nvCxnSpPr>
            <p:spPr>
              <a:xfrm>
                <a:off x="8184103" y="3082111"/>
                <a:ext cx="1" cy="322988"/>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6" idx="2"/>
                <a:endCxn id="16" idx="0"/>
              </p:cNvCxnSpPr>
              <p:nvPr/>
            </p:nvCxnSpPr>
            <p:spPr>
              <a:xfrm>
                <a:off x="3214044" y="3082111"/>
                <a:ext cx="2" cy="327544"/>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6" idx="2"/>
                <a:endCxn id="17" idx="0"/>
              </p:cNvCxnSpPr>
              <p:nvPr/>
            </p:nvCxnSpPr>
            <p:spPr>
              <a:xfrm flipH="1">
                <a:off x="3214045" y="3914624"/>
                <a:ext cx="1" cy="322990"/>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1" idx="2"/>
                <a:endCxn id="22" idx="0"/>
              </p:cNvCxnSpPr>
              <p:nvPr/>
            </p:nvCxnSpPr>
            <p:spPr>
              <a:xfrm>
                <a:off x="8184104" y="3910068"/>
                <a:ext cx="0" cy="336655"/>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7" idx="2"/>
                <a:endCxn id="24" idx="1"/>
              </p:cNvCxnSpPr>
              <p:nvPr/>
            </p:nvCxnSpPr>
            <p:spPr>
              <a:xfrm>
                <a:off x="3214045" y="4742583"/>
                <a:ext cx="1467138" cy="932984"/>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2" idx="2"/>
                <a:endCxn id="24" idx="3"/>
              </p:cNvCxnSpPr>
              <p:nvPr/>
            </p:nvCxnSpPr>
            <p:spPr>
              <a:xfrm flipH="1">
                <a:off x="6701051" y="4751692"/>
                <a:ext cx="1483052" cy="923875"/>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84" name="Title 83"/>
          <p:cNvSpPr>
            <a:spLocks noGrp="1"/>
          </p:cNvSpPr>
          <p:nvPr>
            <p:ph type="title"/>
          </p:nvPr>
        </p:nvSpPr>
        <p:spPr/>
        <p:txBody>
          <a:bodyPr/>
          <a:lstStyle/>
          <a:p>
            <a:r>
              <a:rPr lang="en-US" b="1" u="sng" dirty="0" smtClean="0">
                <a:effectLst>
                  <a:outerShdw blurRad="38100" dist="38100" dir="2700000" algn="tl">
                    <a:srgbClr val="000000">
                      <a:alpha val="43137"/>
                    </a:srgbClr>
                  </a:outerShdw>
                </a:effectLst>
                <a:latin typeface="Bell MT" panose="02020503060305020303" pitchFamily="18" charset="0"/>
              </a:rPr>
              <a:t>Registration Process :</a:t>
            </a:r>
            <a:endParaRPr lang="en-US" b="1" u="sng" dirty="0">
              <a:effectLst>
                <a:outerShdw blurRad="38100" dist="38100" dir="2700000" algn="tl">
                  <a:srgbClr val="000000">
                    <a:alpha val="43137"/>
                  </a:srgbClr>
                </a:outerShdw>
              </a:effectLst>
              <a:latin typeface="Bell MT" panose="02020503060305020303" pitchFamily="18" charset="0"/>
            </a:endParaRPr>
          </a:p>
        </p:txBody>
      </p:sp>
    </p:spTree>
    <p:extLst>
      <p:ext uri="{BB962C8B-B14F-4D97-AF65-F5344CB8AC3E}">
        <p14:creationId xmlns:p14="http://schemas.microsoft.com/office/powerpoint/2010/main" val="3945485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COMPARSION BETWEEN WATERFALL MODEL AND AGILE MODEL</a:t>
            </a:r>
            <a:endParaRPr lang="en-US" sz="3200" b="1" dirty="0"/>
          </a:p>
        </p:txBody>
      </p:sp>
      <p:sp>
        <p:nvSpPr>
          <p:cNvPr id="3" name="TextBox 2"/>
          <p:cNvSpPr txBox="1"/>
          <p:nvPr/>
        </p:nvSpPr>
        <p:spPr>
          <a:xfrm>
            <a:off x="680321" y="2279176"/>
            <a:ext cx="10701912" cy="3785652"/>
          </a:xfrm>
          <a:prstGeom prst="rect">
            <a:avLst/>
          </a:prstGeom>
          <a:noFill/>
        </p:spPr>
        <p:txBody>
          <a:bodyPr wrap="square" rtlCol="0">
            <a:spAutoFit/>
          </a:bodyPr>
          <a:lstStyle/>
          <a:p>
            <a:r>
              <a:rPr lang="en-US" sz="2000" dirty="0"/>
              <a:t>WHY AGILE MODEL IS BETTER THAN WATERFALL MODEL?????? </a:t>
            </a:r>
          </a:p>
          <a:p>
            <a:r>
              <a:rPr lang="en-US" sz="2000" dirty="0"/>
              <a:t>1. The Agile Model is based on iterative development and hence it divides the entire project into smaller parts which reduces the risk factor which is not the case in waterfall model. </a:t>
            </a:r>
          </a:p>
          <a:p>
            <a:r>
              <a:rPr lang="en-US" sz="2000" dirty="0"/>
              <a:t>2.The Waterfall model cannot accept the changes in requirements but in agile model it is easy to change the system requirements. </a:t>
            </a:r>
          </a:p>
          <a:p>
            <a:r>
              <a:rPr lang="en-US" sz="2000" dirty="0"/>
              <a:t>3.In agile model, the entire project is divided into smaller parts which helps to minimize the project risk and to reduce the overall project delivery time requirements. </a:t>
            </a:r>
          </a:p>
          <a:p>
            <a:r>
              <a:rPr lang="en-US" sz="2000" dirty="0"/>
              <a:t>4. In waterfall model since risk factor is high, it is not suitable for complex projects. </a:t>
            </a:r>
          </a:p>
          <a:p>
            <a:r>
              <a:rPr lang="en-US" sz="2000" dirty="0"/>
              <a:t>5.In waterfall model the testing is done in later stage it does not allow identifying the challenges and risks in the earlier phase, so the risk reduction strategy is difficult to prepare, which is not the case in agile model. </a:t>
            </a:r>
          </a:p>
        </p:txBody>
      </p:sp>
    </p:spTree>
    <p:extLst>
      <p:ext uri="{BB962C8B-B14F-4D97-AF65-F5344CB8AC3E}">
        <p14:creationId xmlns:p14="http://schemas.microsoft.com/office/powerpoint/2010/main" val="401768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5218" y="682387"/>
            <a:ext cx="9717206" cy="3662541"/>
          </a:xfrm>
          <a:prstGeom prst="rect">
            <a:avLst/>
          </a:prstGeom>
          <a:noFill/>
        </p:spPr>
        <p:txBody>
          <a:bodyPr wrap="square" rtlCol="0">
            <a:spAutoFit/>
          </a:bodyPr>
          <a:lstStyle/>
          <a:p>
            <a:r>
              <a:rPr lang="en-US" sz="2000" dirty="0" smtClean="0"/>
              <a:t>6</a:t>
            </a:r>
            <a:r>
              <a:rPr lang="en-US" sz="2000" dirty="0"/>
              <a:t>. In waterfall model, it follows a sequential approach whereas in agile model it explains the process in order of incremental approach. </a:t>
            </a:r>
          </a:p>
          <a:p>
            <a:r>
              <a:rPr lang="en-US" sz="2000" dirty="0"/>
              <a:t>7.In agile it performs the testing concurrently with software development whereas in waterfall model the testing comes after the build phase only.</a:t>
            </a:r>
          </a:p>
          <a:p>
            <a:r>
              <a:rPr lang="en-US" sz="2000" dirty="0"/>
              <a:t>8.In agile model the distance between the customer and developer is in short whereas in waterfall model it is long.</a:t>
            </a:r>
          </a:p>
          <a:p>
            <a:r>
              <a:rPr lang="en-US" sz="2000" dirty="0"/>
              <a:t>9.In agile there can be done any change in the project but in waterfall model there is no changes throughout the project work.</a:t>
            </a:r>
          </a:p>
          <a:p>
            <a:r>
              <a:rPr lang="en-US" dirty="0"/>
              <a:t/>
            </a:r>
            <a:br>
              <a:rPr lang="en-US" dirty="0"/>
            </a:br>
            <a:endParaRPr lang="en-US" dirty="0"/>
          </a:p>
          <a:p>
            <a:r>
              <a:rPr lang="en-US" dirty="0"/>
              <a:t/>
            </a:r>
            <a:br>
              <a:rPr lang="en-US" dirty="0"/>
            </a:br>
            <a:endParaRPr lang="en-US" dirty="0"/>
          </a:p>
        </p:txBody>
      </p:sp>
    </p:spTree>
    <p:extLst>
      <p:ext uri="{BB962C8B-B14F-4D97-AF65-F5344CB8AC3E}">
        <p14:creationId xmlns:p14="http://schemas.microsoft.com/office/powerpoint/2010/main" val="271735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6876"/>
            <a:ext cx="9613861" cy="1080938"/>
          </a:xfrm>
        </p:spPr>
        <p:txBody>
          <a:bodyPr/>
          <a:lstStyle/>
          <a:p>
            <a:r>
              <a:rPr lang="en-US" dirty="0" smtClean="0"/>
              <a:t>IDENTIFYING THE REQUIREMENTS FROM THE PROJECT STATEMENT</a:t>
            </a:r>
            <a:endParaRPr lang="en-US" dirty="0"/>
          </a:p>
        </p:txBody>
      </p:sp>
      <p:sp>
        <p:nvSpPr>
          <p:cNvPr id="5" name="TextBox 4"/>
          <p:cNvSpPr txBox="1"/>
          <p:nvPr/>
        </p:nvSpPr>
        <p:spPr>
          <a:xfrm>
            <a:off x="477672" y="2224585"/>
            <a:ext cx="10495128" cy="3693319"/>
          </a:xfrm>
          <a:prstGeom prst="rect">
            <a:avLst/>
          </a:prstGeom>
          <a:noFill/>
        </p:spPr>
        <p:txBody>
          <a:bodyPr wrap="square" rtlCol="0">
            <a:spAutoFit/>
          </a:bodyPr>
          <a:lstStyle/>
          <a:p>
            <a:pPr marL="285750" indent="-285750">
              <a:buFont typeface="Wingdings" panose="05000000000000000000" pitchFamily="2" charset="2"/>
              <a:buChar char="v"/>
            </a:pPr>
            <a:r>
              <a:rPr lang="en-US" b="1" u="sng" dirty="0" smtClean="0">
                <a:solidFill>
                  <a:schemeClr val="bg1"/>
                </a:solidFill>
                <a:effectLst>
                  <a:outerShdw blurRad="38100" dist="38100" dir="2700000" algn="tl">
                    <a:srgbClr val="000000">
                      <a:alpha val="43137"/>
                    </a:srgbClr>
                  </a:outerShdw>
                </a:effectLst>
              </a:rPr>
              <a:t>REQUIREMENTS</a:t>
            </a:r>
            <a:r>
              <a:rPr lang="en-US" dirty="0" smtClean="0">
                <a:solidFill>
                  <a:schemeClr val="bg1"/>
                </a:solidFill>
              </a:rPr>
              <a:t> : </a:t>
            </a:r>
          </a:p>
          <a:p>
            <a:pPr lvl="1"/>
            <a:r>
              <a:rPr lang="en-US" dirty="0" smtClean="0"/>
              <a:t>The requirement definition is concerned with the analysis of the existing system with the aim of determining and structuring the requirement of the proposed system. It is achieved with the aid of user requirement.</a:t>
            </a:r>
          </a:p>
          <a:p>
            <a:pPr lvl="1"/>
            <a:r>
              <a:rPr lang="en-US" dirty="0" smtClean="0"/>
              <a:t>Requirement </a:t>
            </a:r>
            <a:r>
              <a:rPr lang="en-US" dirty="0"/>
              <a:t>analysis determines the needs to be fulfilled and what the prepared </a:t>
            </a:r>
            <a:r>
              <a:rPr lang="en-US" dirty="0" smtClean="0"/>
              <a:t>document should </a:t>
            </a:r>
            <a:r>
              <a:rPr lang="en-US" dirty="0"/>
              <a:t>do after completion. For the better understanding of the requirements we will draw the context diagram then build a prototype, </a:t>
            </a:r>
            <a:r>
              <a:rPr lang="en-US" dirty="0" err="1"/>
              <a:t>analyse</a:t>
            </a:r>
            <a:r>
              <a:rPr lang="en-US" dirty="0"/>
              <a:t> the requirements and lastly </a:t>
            </a:r>
            <a:r>
              <a:rPr lang="en-US" dirty="0" err="1"/>
              <a:t>finalise</a:t>
            </a:r>
            <a:r>
              <a:rPr lang="en-US" dirty="0"/>
              <a:t> them. In feasibility we analyses the feasibility of the project in terms of economic feasibility, technical feasibility and operational feasibility. </a:t>
            </a:r>
            <a:endParaRPr lang="en-US" dirty="0" smtClean="0"/>
          </a:p>
          <a:p>
            <a:pPr marL="285750" indent="-285750">
              <a:buFont typeface="Wingdings" panose="05000000000000000000" pitchFamily="2" charset="2"/>
              <a:buChar char="v"/>
            </a:pPr>
            <a:r>
              <a:rPr lang="en-US" b="1" u="sng" dirty="0" smtClean="0">
                <a:solidFill>
                  <a:schemeClr val="bg1"/>
                </a:solidFill>
                <a:effectLst>
                  <a:outerShdw blurRad="38100" dist="38100" dir="2700000" algn="tl">
                    <a:srgbClr val="000000">
                      <a:alpha val="43137"/>
                    </a:srgbClr>
                  </a:outerShdw>
                </a:effectLst>
              </a:rPr>
              <a:t>SYSTEM REQUIREMENTS</a:t>
            </a:r>
            <a:r>
              <a:rPr lang="en-US" dirty="0" smtClean="0">
                <a:solidFill>
                  <a:schemeClr val="bg1"/>
                </a:solidFill>
              </a:rPr>
              <a:t> :</a:t>
            </a:r>
          </a:p>
          <a:p>
            <a:r>
              <a:rPr lang="en-US" dirty="0"/>
              <a:t>	</a:t>
            </a:r>
            <a:r>
              <a:rPr lang="en-US" dirty="0" smtClean="0"/>
              <a:t>List of City/Local Busses and Bus Stations.</a:t>
            </a:r>
          </a:p>
          <a:p>
            <a:r>
              <a:rPr lang="en-US" dirty="0"/>
              <a:t>	</a:t>
            </a:r>
            <a:r>
              <a:rPr lang="en-US" dirty="0" smtClean="0"/>
              <a:t>GPS Tracker supported for the city busses.</a:t>
            </a:r>
          </a:p>
          <a:p>
            <a:r>
              <a:rPr lang="en-US" dirty="0"/>
              <a:t>	</a:t>
            </a:r>
            <a:r>
              <a:rPr lang="en-US" dirty="0" smtClean="0"/>
              <a:t>Alert message generating System(For Renewal Process /Any maintenance Work).</a:t>
            </a:r>
          </a:p>
        </p:txBody>
      </p:sp>
    </p:spTree>
    <p:extLst>
      <p:ext uri="{BB962C8B-B14F-4D97-AF65-F5344CB8AC3E}">
        <p14:creationId xmlns:p14="http://schemas.microsoft.com/office/powerpoint/2010/main" val="1206715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923" y="982639"/>
            <a:ext cx="9648967" cy="4585871"/>
          </a:xfrm>
          <a:prstGeom prst="rect">
            <a:avLst/>
          </a:prstGeom>
          <a:noFill/>
        </p:spPr>
        <p:txBody>
          <a:bodyPr wrap="square" rtlCol="0">
            <a:spAutoFit/>
          </a:bodyPr>
          <a:lstStyle/>
          <a:p>
            <a:pPr marL="342900" indent="-342900">
              <a:buFont typeface="Wingdings" panose="05000000000000000000" pitchFamily="2" charset="2"/>
              <a:buChar char="v"/>
            </a:pPr>
            <a:r>
              <a:rPr lang="en-US" sz="2000" b="1" i="1" u="sng" dirty="0" smtClean="0">
                <a:solidFill>
                  <a:schemeClr val="bg1"/>
                </a:solidFill>
              </a:rPr>
              <a:t>FUNCTIONAL REQUIREMENTS :</a:t>
            </a:r>
          </a:p>
          <a:p>
            <a:pPr marL="742950" lvl="1" indent="-285750">
              <a:buFont typeface="Arial" panose="020B0604020202020204" pitchFamily="34" charset="0"/>
              <a:buChar char="•"/>
            </a:pPr>
            <a:r>
              <a:rPr lang="en-US" dirty="0" smtClean="0"/>
              <a:t>REGISTERING USER </a:t>
            </a:r>
          </a:p>
          <a:p>
            <a:pPr marL="742950" lvl="1" indent="-285750">
              <a:buFont typeface="Arial" panose="020B0604020202020204" pitchFamily="34" charset="0"/>
              <a:buChar char="•"/>
            </a:pPr>
            <a:r>
              <a:rPr lang="en-US" dirty="0" smtClean="0"/>
              <a:t>UPDATING INFORMATION</a:t>
            </a:r>
          </a:p>
          <a:p>
            <a:pPr marL="742950" lvl="1" indent="-285750">
              <a:buFont typeface="Arial" panose="020B0604020202020204" pitchFamily="34" charset="0"/>
              <a:buChar char="•"/>
            </a:pPr>
            <a:r>
              <a:rPr lang="en-US" dirty="0" smtClean="0"/>
              <a:t>GENERATING PASS</a:t>
            </a:r>
          </a:p>
          <a:p>
            <a:pPr marL="742950" lvl="1" indent="-285750">
              <a:buFont typeface="Arial" panose="020B0604020202020204" pitchFamily="34" charset="0"/>
              <a:buChar char="•"/>
            </a:pPr>
            <a:r>
              <a:rPr lang="en-US" dirty="0" smtClean="0"/>
              <a:t>RENEWING PASS</a:t>
            </a:r>
          </a:p>
          <a:p>
            <a:pPr marL="742950" lvl="1" indent="-285750">
              <a:buFont typeface="Arial" panose="020B0604020202020204" pitchFamily="34" charset="0"/>
              <a:buChar char="•"/>
            </a:pPr>
            <a:r>
              <a:rPr lang="en-US" dirty="0" smtClean="0"/>
              <a:t>AUTHENTICATION OF USER</a:t>
            </a:r>
          </a:p>
          <a:p>
            <a:pPr marL="742950" lvl="1" indent="-285750">
              <a:buFont typeface="Arial" panose="020B0604020202020204" pitchFamily="34" charset="0"/>
              <a:buChar char="•"/>
            </a:pPr>
            <a:r>
              <a:rPr lang="en-US" dirty="0" smtClean="0"/>
              <a:t>LOG IN</a:t>
            </a:r>
          </a:p>
          <a:p>
            <a:pPr marL="742950" lvl="1" indent="-285750">
              <a:buFont typeface="Arial" panose="020B0604020202020204" pitchFamily="34" charset="0"/>
              <a:buChar char="•"/>
            </a:pPr>
            <a:r>
              <a:rPr lang="en-US" dirty="0" smtClean="0"/>
              <a:t>ONLINE PAYMENT </a:t>
            </a:r>
          </a:p>
          <a:p>
            <a:pPr marL="742950" lvl="1" indent="-285750">
              <a:buFont typeface="Arial" panose="020B0604020202020204" pitchFamily="34" charset="0"/>
              <a:buChar char="•"/>
            </a:pPr>
            <a:r>
              <a:rPr lang="en-US" dirty="0" smtClean="0"/>
              <a:t>GENERATING PDF</a:t>
            </a:r>
          </a:p>
          <a:p>
            <a:pPr marL="742950" lvl="1" indent="-285750">
              <a:buFont typeface="Arial" panose="020B0604020202020204" pitchFamily="34" charset="0"/>
              <a:buChar char="•"/>
            </a:pPr>
            <a:r>
              <a:rPr lang="en-US" dirty="0" smtClean="0"/>
              <a:t>GENERATING QR CODE</a:t>
            </a:r>
          </a:p>
          <a:p>
            <a:pPr marL="342900" indent="-342900">
              <a:buFont typeface="Wingdings" panose="05000000000000000000" pitchFamily="2" charset="2"/>
              <a:buChar char="v"/>
            </a:pPr>
            <a:r>
              <a:rPr lang="en-US" sz="2000" b="1" i="1" u="sng" dirty="0" smtClean="0">
                <a:solidFill>
                  <a:schemeClr val="bg1"/>
                </a:solidFill>
              </a:rPr>
              <a:t>NON-FUNCTIONAL REQUIREMENTS :</a:t>
            </a:r>
          </a:p>
          <a:p>
            <a:pPr marL="742950" lvl="1" indent="-285750">
              <a:buFont typeface="Arial" panose="020B0604020202020204" pitchFamily="34" charset="0"/>
              <a:buChar char="•"/>
            </a:pPr>
            <a:r>
              <a:rPr lang="en-US" dirty="0" smtClean="0"/>
              <a:t>RELIABILITY.</a:t>
            </a:r>
          </a:p>
          <a:p>
            <a:pPr marL="742950" lvl="1" indent="-285750">
              <a:buFont typeface="Arial" panose="020B0604020202020204" pitchFamily="34" charset="0"/>
              <a:buChar char="•"/>
            </a:pPr>
            <a:r>
              <a:rPr lang="en-US" dirty="0" smtClean="0"/>
              <a:t>AVALIABILITY.</a:t>
            </a:r>
          </a:p>
          <a:p>
            <a:pPr marL="742950" lvl="1" indent="-285750">
              <a:buFont typeface="Arial" panose="020B0604020202020204" pitchFamily="34" charset="0"/>
              <a:buChar char="•"/>
            </a:pPr>
            <a:r>
              <a:rPr lang="en-US" dirty="0" smtClean="0"/>
              <a:t>THIS WEB APPLICATION WILL BE AVALIABLE IN FEW LANGUAGES.</a:t>
            </a:r>
          </a:p>
          <a:p>
            <a:pPr marL="742950" lvl="1" indent="-285750">
              <a:buFont typeface="Arial" panose="020B0604020202020204" pitchFamily="34" charset="0"/>
              <a:buChar char="•"/>
            </a:pPr>
            <a:r>
              <a:rPr lang="en-US" dirty="0" smtClean="0"/>
              <a:t>SECURITY.</a:t>
            </a:r>
          </a:p>
          <a:p>
            <a:pPr marL="742950" lvl="1" indent="-285750">
              <a:buFont typeface="Arial" panose="020B0604020202020204" pitchFamily="34" charset="0"/>
              <a:buChar char="•"/>
            </a:pPr>
            <a:r>
              <a:rPr lang="en-US" dirty="0" smtClean="0"/>
              <a:t>STABILITY</a:t>
            </a:r>
          </a:p>
        </p:txBody>
      </p:sp>
    </p:spTree>
    <p:extLst>
      <p:ext uri="{BB962C8B-B14F-4D97-AF65-F5344CB8AC3E}">
        <p14:creationId xmlns:p14="http://schemas.microsoft.com/office/powerpoint/2010/main" val="1873177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PROJECT PLAN AND PROJECT EFFORT BASED ON RESOURSES</a:t>
            </a:r>
            <a:endParaRPr lang="en-US" b="1" dirty="0">
              <a:effectLst>
                <a:outerShdw blurRad="38100" dist="38100" dir="2700000" algn="tl">
                  <a:srgbClr val="000000">
                    <a:alpha val="43137"/>
                  </a:srgbClr>
                </a:outerShdw>
              </a:effectLst>
            </a:endParaRPr>
          </a:p>
        </p:txBody>
      </p:sp>
      <p:sp>
        <p:nvSpPr>
          <p:cNvPr id="3" name="TextBox 2"/>
          <p:cNvSpPr txBox="1"/>
          <p:nvPr/>
        </p:nvSpPr>
        <p:spPr>
          <a:xfrm>
            <a:off x="557491" y="2156346"/>
            <a:ext cx="10633673" cy="2031325"/>
          </a:xfrm>
          <a:prstGeom prst="rect">
            <a:avLst/>
          </a:prstGeom>
          <a:noFill/>
        </p:spPr>
        <p:txBody>
          <a:bodyPr wrap="square" rtlCol="0">
            <a:spAutoFit/>
          </a:bodyPr>
          <a:lstStyle/>
          <a:p>
            <a:pPr marL="285750" indent="-285750">
              <a:buFont typeface="Wingdings" panose="05000000000000000000" pitchFamily="2" charset="2"/>
              <a:buChar char="q"/>
            </a:pPr>
            <a:r>
              <a:rPr lang="en-US" b="1" u="sng" dirty="0" smtClean="0">
                <a:solidFill>
                  <a:schemeClr val="bg1"/>
                </a:solidFill>
              </a:rPr>
              <a:t>Project Name :</a:t>
            </a:r>
          </a:p>
          <a:p>
            <a:pPr lvl="1"/>
            <a:r>
              <a:rPr lang="en-US" dirty="0" smtClean="0"/>
              <a:t>Online Registration of Bus Pass</a:t>
            </a:r>
          </a:p>
          <a:p>
            <a:pPr marL="285750" indent="-285750">
              <a:buFont typeface="Wingdings" panose="05000000000000000000" pitchFamily="2" charset="2"/>
              <a:buChar char="q"/>
            </a:pPr>
            <a:r>
              <a:rPr lang="en-US" b="1" u="sng" dirty="0" smtClean="0">
                <a:solidFill>
                  <a:schemeClr val="bg1"/>
                </a:solidFill>
              </a:rPr>
              <a:t>Project Members :</a:t>
            </a:r>
          </a:p>
          <a:p>
            <a:pPr marL="800100" lvl="1" indent="-342900">
              <a:buFont typeface="+mj-lt"/>
              <a:buAutoNum type="arabicPeriod"/>
            </a:pPr>
            <a:r>
              <a:rPr lang="en-US" dirty="0" smtClean="0"/>
              <a:t>VIGNESH P  –RA1911003020468</a:t>
            </a:r>
            <a:endParaRPr lang="en-US" dirty="0"/>
          </a:p>
          <a:p>
            <a:pPr marL="800100" lvl="1" indent="-342900">
              <a:buFont typeface="+mj-lt"/>
              <a:buAutoNum type="arabicPeriod"/>
            </a:pPr>
            <a:r>
              <a:rPr lang="en-US" dirty="0" smtClean="0"/>
              <a:t>NIKITH S     -RA1911003020480</a:t>
            </a:r>
          </a:p>
          <a:p>
            <a:pPr marL="800100" lvl="1" indent="-342900">
              <a:buFont typeface="+mj-lt"/>
              <a:buAutoNum type="arabicPeriod"/>
            </a:pPr>
            <a:r>
              <a:rPr lang="en-US" dirty="0" smtClean="0"/>
              <a:t>ROHITH S    -RA1911003020474</a:t>
            </a:r>
          </a:p>
          <a:p>
            <a:pPr marL="285750" indent="-285750">
              <a:buFont typeface="Wingdings" panose="05000000000000000000" pitchFamily="2" charset="2"/>
              <a:buChar char="Ø"/>
            </a:pPr>
            <a:r>
              <a:rPr lang="en-US" u="sng" dirty="0" smtClean="0">
                <a:solidFill>
                  <a:schemeClr val="bg1"/>
                </a:solidFill>
              </a:rPr>
              <a:t>The following budget is set according to the requirements :</a:t>
            </a:r>
            <a:r>
              <a:rPr lang="en-US" dirty="0" smtClean="0"/>
              <a:t> </a:t>
            </a:r>
          </a:p>
        </p:txBody>
      </p:sp>
      <p:graphicFrame>
        <p:nvGraphicFramePr>
          <p:cNvPr id="4" name="Table 3"/>
          <p:cNvGraphicFramePr>
            <a:graphicFrameLocks noGrp="1"/>
          </p:cNvGraphicFramePr>
          <p:nvPr>
            <p:extLst/>
          </p:nvPr>
        </p:nvGraphicFramePr>
        <p:xfrm>
          <a:off x="1308669" y="4187671"/>
          <a:ext cx="8128000" cy="2468880"/>
        </p:xfrm>
        <a:graphic>
          <a:graphicData uri="http://schemas.openxmlformats.org/drawingml/2006/table">
            <a:tbl>
              <a:tblPr firstRow="1" bandRow="1">
                <a:tableStyleId>{5C22544A-7EE6-4342-B048-85BDC9FD1C3A}</a:tableStyleId>
              </a:tblPr>
              <a:tblGrid>
                <a:gridCol w="4064000"/>
                <a:gridCol w="4064000"/>
              </a:tblGrid>
              <a:tr h="323738">
                <a:tc>
                  <a:txBody>
                    <a:bodyPr/>
                    <a:lstStyle/>
                    <a:p>
                      <a:r>
                        <a:rPr lang="en-US" dirty="0" smtClean="0"/>
                        <a:t>Resource</a:t>
                      </a:r>
                      <a:r>
                        <a:rPr lang="en-US" baseline="0" dirty="0" smtClean="0"/>
                        <a:t> Requirements</a:t>
                      </a:r>
                      <a:endParaRPr lang="en-US" dirty="0"/>
                    </a:p>
                  </a:txBody>
                  <a:tcPr/>
                </a:tc>
                <a:tc>
                  <a:txBody>
                    <a:bodyPr/>
                    <a:lstStyle/>
                    <a:p>
                      <a:r>
                        <a:rPr lang="en-US" dirty="0" smtClean="0"/>
                        <a:t>Cost</a:t>
                      </a:r>
                      <a:endParaRPr lang="en-US" dirty="0"/>
                    </a:p>
                  </a:txBody>
                  <a:tcPr/>
                </a:tc>
              </a:tr>
              <a:tr h="558780">
                <a:tc>
                  <a:txBody>
                    <a:bodyPr/>
                    <a:lstStyle/>
                    <a:p>
                      <a:r>
                        <a:rPr lang="en-US" dirty="0" smtClean="0"/>
                        <a:t>Computer higher CPU and</a:t>
                      </a:r>
                      <a:r>
                        <a:rPr lang="en-US" baseline="0" dirty="0" smtClean="0"/>
                        <a:t> a Windows 10 or higher OS</a:t>
                      </a:r>
                      <a:endParaRPr lang="en-US" dirty="0"/>
                    </a:p>
                  </a:txBody>
                  <a:tcPr/>
                </a:tc>
                <a:tc>
                  <a:txBody>
                    <a:bodyPr/>
                    <a:lstStyle/>
                    <a:p>
                      <a:r>
                        <a:rPr lang="en-US" dirty="0" smtClean="0"/>
                        <a:t>Rs.30000</a:t>
                      </a:r>
                      <a:endParaRPr lang="en-US" dirty="0"/>
                    </a:p>
                  </a:txBody>
                  <a:tcPr/>
                </a:tc>
              </a:tr>
              <a:tr h="323738">
                <a:tc>
                  <a:txBody>
                    <a:bodyPr/>
                    <a:lstStyle/>
                    <a:p>
                      <a:r>
                        <a:rPr lang="en-US" dirty="0" smtClean="0"/>
                        <a:t>Printing</a:t>
                      </a:r>
                      <a:endParaRPr lang="en-US" dirty="0"/>
                    </a:p>
                  </a:txBody>
                  <a:tcPr/>
                </a:tc>
                <a:tc>
                  <a:txBody>
                    <a:bodyPr/>
                    <a:lstStyle/>
                    <a:p>
                      <a:r>
                        <a:rPr lang="en-US" dirty="0" smtClean="0"/>
                        <a:t>Rs.500</a:t>
                      </a:r>
                      <a:endParaRPr lang="en-US" dirty="0"/>
                    </a:p>
                  </a:txBody>
                  <a:tcPr/>
                </a:tc>
              </a:tr>
              <a:tr h="323738">
                <a:tc>
                  <a:txBody>
                    <a:bodyPr/>
                    <a:lstStyle/>
                    <a:p>
                      <a:r>
                        <a:rPr lang="en-US" dirty="0" err="1" smtClean="0"/>
                        <a:t>Node.Js</a:t>
                      </a:r>
                      <a:endParaRPr lang="en-US" dirty="0"/>
                    </a:p>
                  </a:txBody>
                  <a:tcPr/>
                </a:tc>
                <a:tc>
                  <a:txBody>
                    <a:bodyPr/>
                    <a:lstStyle/>
                    <a:p>
                      <a:r>
                        <a:rPr lang="en-US" dirty="0" smtClean="0"/>
                        <a:t>FREE</a:t>
                      </a:r>
                      <a:endParaRPr lang="en-US" dirty="0"/>
                    </a:p>
                  </a:txBody>
                  <a:tcPr/>
                </a:tc>
              </a:tr>
              <a:tr h="323738">
                <a:tc>
                  <a:txBody>
                    <a:bodyPr/>
                    <a:lstStyle/>
                    <a:p>
                      <a:r>
                        <a:rPr lang="en-US" dirty="0" smtClean="0"/>
                        <a:t>File</a:t>
                      </a:r>
                      <a:endParaRPr lang="en-US" dirty="0"/>
                    </a:p>
                  </a:txBody>
                  <a:tcPr/>
                </a:tc>
                <a:tc>
                  <a:txBody>
                    <a:bodyPr/>
                    <a:lstStyle/>
                    <a:p>
                      <a:r>
                        <a:rPr lang="en-US" dirty="0" smtClean="0"/>
                        <a:t>Rs.50</a:t>
                      </a:r>
                      <a:endParaRPr lang="en-US" dirty="0"/>
                    </a:p>
                  </a:txBody>
                  <a:tcPr/>
                </a:tc>
              </a:tr>
              <a:tr h="323738">
                <a:tc>
                  <a:txBody>
                    <a:bodyPr/>
                    <a:lstStyle/>
                    <a:p>
                      <a:r>
                        <a:rPr lang="en-US" dirty="0" smtClean="0"/>
                        <a:t>TOTAL</a:t>
                      </a:r>
                      <a:endParaRPr lang="en-US" dirty="0"/>
                    </a:p>
                  </a:txBody>
                  <a:tcPr/>
                </a:tc>
                <a:tc>
                  <a:txBody>
                    <a:bodyPr/>
                    <a:lstStyle/>
                    <a:p>
                      <a:r>
                        <a:rPr lang="en-US" dirty="0" smtClean="0"/>
                        <a:t>Rs.30550</a:t>
                      </a:r>
                      <a:endParaRPr lang="en-US" dirty="0"/>
                    </a:p>
                  </a:txBody>
                  <a:tcPr/>
                </a:tc>
              </a:tr>
            </a:tbl>
          </a:graphicData>
        </a:graphic>
      </p:graphicFrame>
    </p:spTree>
    <p:extLst>
      <p:ext uri="{BB962C8B-B14F-4D97-AF65-F5344CB8AC3E}">
        <p14:creationId xmlns:p14="http://schemas.microsoft.com/office/powerpoint/2010/main" val="3657982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4811" y="368490"/>
            <a:ext cx="9389660" cy="2400657"/>
          </a:xfrm>
          <a:prstGeom prst="rect">
            <a:avLst/>
          </a:prstGeom>
          <a:noFill/>
        </p:spPr>
        <p:txBody>
          <a:bodyPr wrap="square" rtlCol="0">
            <a:spAutoFit/>
          </a:bodyPr>
          <a:lstStyle/>
          <a:p>
            <a:pPr marL="285750" indent="-285750">
              <a:buFont typeface="Wingdings" panose="05000000000000000000" pitchFamily="2" charset="2"/>
              <a:buChar char="v"/>
            </a:pPr>
            <a:r>
              <a:rPr lang="en-US" b="1" u="sng" dirty="0" smtClean="0">
                <a:solidFill>
                  <a:schemeClr val="bg1">
                    <a:lumMod val="95000"/>
                    <a:lumOff val="5000"/>
                  </a:schemeClr>
                </a:solidFill>
                <a:effectLst>
                  <a:outerShdw blurRad="38100" dist="38100" dir="2700000" algn="tl">
                    <a:srgbClr val="000000">
                      <a:alpha val="43137"/>
                    </a:srgbClr>
                  </a:outerShdw>
                </a:effectLst>
              </a:rPr>
              <a:t>MODULES :</a:t>
            </a:r>
          </a:p>
          <a:p>
            <a:pPr marL="742950" lvl="1" indent="-285750">
              <a:buFont typeface="Wingdings" panose="05000000000000000000" pitchFamily="2" charset="2"/>
              <a:buChar char="§"/>
            </a:pPr>
            <a:r>
              <a:rPr lang="en-US" sz="2400" dirty="0" smtClean="0"/>
              <a:t>Login</a:t>
            </a:r>
          </a:p>
          <a:p>
            <a:pPr marL="742950" lvl="1" indent="-285750">
              <a:buFont typeface="Wingdings" panose="05000000000000000000" pitchFamily="2" charset="2"/>
              <a:buChar char="§"/>
            </a:pPr>
            <a:r>
              <a:rPr lang="en-US" sz="2400" dirty="0" smtClean="0"/>
              <a:t>Update</a:t>
            </a:r>
          </a:p>
          <a:p>
            <a:pPr marL="742950" lvl="1" indent="-285750">
              <a:buFont typeface="Wingdings" panose="05000000000000000000" pitchFamily="2" charset="2"/>
              <a:buChar char="§"/>
            </a:pPr>
            <a:r>
              <a:rPr lang="en-US" sz="2400" dirty="0" smtClean="0"/>
              <a:t>Display</a:t>
            </a:r>
          </a:p>
          <a:p>
            <a:pPr marL="742950" lvl="1" indent="-285750">
              <a:buFont typeface="Wingdings" panose="05000000000000000000" pitchFamily="2" charset="2"/>
              <a:buChar char="§"/>
            </a:pPr>
            <a:r>
              <a:rPr lang="en-US" sz="2400" dirty="0" smtClean="0"/>
              <a:t>Check</a:t>
            </a:r>
          </a:p>
          <a:p>
            <a:pPr lvl="1"/>
            <a:endParaRPr lang="en-US" dirty="0" smtClean="0"/>
          </a:p>
          <a:p>
            <a:pPr marL="285750" indent="-285750">
              <a:buFont typeface="Wingdings" panose="05000000000000000000" pitchFamily="2" charset="2"/>
              <a:buChar char="v"/>
            </a:pPr>
            <a:r>
              <a:rPr lang="en-US" b="1" u="sng" dirty="0" smtClean="0">
                <a:solidFill>
                  <a:schemeClr val="bg1">
                    <a:lumMod val="95000"/>
                    <a:lumOff val="5000"/>
                  </a:schemeClr>
                </a:solidFill>
                <a:effectLst>
                  <a:outerShdw blurRad="38100" dist="38100" dir="2700000" algn="tl">
                    <a:srgbClr val="000000">
                      <a:alpha val="43137"/>
                    </a:srgbClr>
                  </a:outerShdw>
                </a:effectLst>
              </a:rPr>
              <a:t>SCHEDULING</a:t>
            </a:r>
            <a:r>
              <a:rPr lang="en-US" dirty="0" smtClean="0">
                <a:solidFill>
                  <a:schemeClr val="bg1">
                    <a:lumMod val="95000"/>
                    <a:lumOff val="5000"/>
                  </a:schemeClr>
                </a:solidFill>
              </a:rPr>
              <a:t> :</a:t>
            </a:r>
            <a:r>
              <a:rPr lang="en-US" dirty="0" smtClean="0"/>
              <a:t> </a:t>
            </a:r>
            <a:endParaRPr lang="en-US" dirty="0"/>
          </a:p>
        </p:txBody>
      </p:sp>
      <p:pic>
        <p:nvPicPr>
          <p:cNvPr id="3" name="table"/>
          <p:cNvPicPr>
            <a:picLocks noChangeAspect="1"/>
          </p:cNvPicPr>
          <p:nvPr/>
        </p:nvPicPr>
        <p:blipFill>
          <a:blip r:embed="rId2"/>
          <a:stretch>
            <a:fillRect/>
          </a:stretch>
        </p:blipFill>
        <p:spPr>
          <a:xfrm>
            <a:off x="1214650" y="2953813"/>
            <a:ext cx="7533564" cy="3587056"/>
          </a:xfrm>
          <a:prstGeom prst="rect">
            <a:avLst/>
          </a:prstGeom>
        </p:spPr>
      </p:pic>
    </p:spTree>
    <p:extLst>
      <p:ext uri="{BB962C8B-B14F-4D97-AF65-F5344CB8AC3E}">
        <p14:creationId xmlns:p14="http://schemas.microsoft.com/office/powerpoint/2010/main" val="246767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377" y="491320"/>
            <a:ext cx="7601802" cy="2862322"/>
          </a:xfrm>
          <a:prstGeom prst="rect">
            <a:avLst/>
          </a:prstGeom>
          <a:noFill/>
        </p:spPr>
        <p:txBody>
          <a:bodyPr wrap="square" rtlCol="0">
            <a:spAutoFit/>
          </a:bodyPr>
          <a:lstStyle/>
          <a:p>
            <a:pPr marL="285750" indent="-285750">
              <a:buFont typeface="Wingdings" panose="05000000000000000000" pitchFamily="2" charset="2"/>
              <a:buChar char="v"/>
            </a:pPr>
            <a:r>
              <a:rPr lang="en-US" b="1" u="sng" dirty="0" smtClean="0">
                <a:solidFill>
                  <a:schemeClr val="bg1">
                    <a:lumMod val="95000"/>
                    <a:lumOff val="5000"/>
                  </a:schemeClr>
                </a:solidFill>
                <a:effectLst>
                  <a:outerShdw blurRad="38100" dist="38100" dir="2700000" algn="tl">
                    <a:srgbClr val="000000">
                      <a:alpha val="43137"/>
                    </a:srgbClr>
                  </a:outerShdw>
                </a:effectLst>
                <a:uFillTx/>
                <a:latin typeface="Microsoft JhengHei" panose="020B0604030504040204" charset="-120"/>
                <a:ea typeface="Microsoft JhengHei" panose="020B0604030504040204" charset="-120"/>
              </a:rPr>
              <a:t>Software and Hardware requirements for the system:</a:t>
            </a:r>
          </a:p>
          <a:p>
            <a:pPr marL="742950" lvl="1" indent="-285750">
              <a:buFont typeface="Arial" panose="020B0604020202020204" pitchFamily="34" charset="0"/>
              <a:buChar char="•"/>
            </a:pPr>
            <a:r>
              <a:rPr lang="en-US" dirty="0" smtClean="0"/>
              <a:t>QR code Scanner.</a:t>
            </a:r>
          </a:p>
          <a:p>
            <a:pPr marL="742950" lvl="1" indent="-285750">
              <a:buFont typeface="Arial" panose="020B0604020202020204" pitchFamily="34" charset="0"/>
              <a:buChar char="•"/>
            </a:pPr>
            <a:r>
              <a:rPr lang="en-US" dirty="0" smtClean="0"/>
              <a:t>Web Application. </a:t>
            </a:r>
          </a:p>
          <a:p>
            <a:pPr marL="742950" lvl="1" indent="-285750">
              <a:buFont typeface="Arial" panose="020B0604020202020204" pitchFamily="34" charset="0"/>
              <a:buChar char="•"/>
            </a:pPr>
            <a:r>
              <a:rPr lang="en-US" dirty="0" smtClean="0"/>
              <a:t>PHP.</a:t>
            </a:r>
            <a:endParaRPr lang="en-US" dirty="0"/>
          </a:p>
          <a:p>
            <a:pPr marL="742950" lvl="1" indent="-285750">
              <a:buFont typeface="Arial" panose="020B0604020202020204" pitchFamily="34" charset="0"/>
              <a:buChar char="•"/>
            </a:pPr>
            <a:r>
              <a:rPr lang="en-US" dirty="0" smtClean="0"/>
              <a:t>Any Operating System.</a:t>
            </a:r>
          </a:p>
          <a:p>
            <a:pPr marL="742950" lvl="1" indent="-285750">
              <a:buFont typeface="Arial" panose="020B0604020202020204" pitchFamily="34" charset="0"/>
              <a:buChar char="•"/>
            </a:pPr>
            <a:r>
              <a:rPr lang="en-US" dirty="0" smtClean="0"/>
              <a:t>MySQL Databases.</a:t>
            </a:r>
          </a:p>
          <a:p>
            <a:pPr marL="742950" lvl="1" indent="-285750">
              <a:buFont typeface="Arial" panose="020B0604020202020204" pitchFamily="34" charset="0"/>
              <a:buChar char="•"/>
            </a:pPr>
            <a:r>
              <a:rPr lang="en-US" dirty="0" smtClean="0"/>
              <a:t>JAVASCRIPT , HTML, Graphics Supported Browser.</a:t>
            </a:r>
          </a:p>
          <a:p>
            <a:pPr marL="742950" lvl="1" indent="-285750">
              <a:buFont typeface="Arial" panose="020B0604020202020204" pitchFamily="34" charset="0"/>
              <a:buChar char="•"/>
            </a:pPr>
            <a:r>
              <a:rPr lang="en-US" dirty="0" smtClean="0"/>
              <a:t>System must be Connected to the Server.</a:t>
            </a:r>
          </a:p>
          <a:p>
            <a:pPr marL="742950" lvl="1" indent="-285750">
              <a:buFont typeface="Arial" panose="020B0604020202020204" pitchFamily="34" charset="0"/>
              <a:buChar char="•"/>
            </a:pPr>
            <a:r>
              <a:rPr lang="en-US" dirty="0" err="1" smtClean="0"/>
              <a:t>Atleast</a:t>
            </a:r>
            <a:r>
              <a:rPr lang="en-US" dirty="0" smtClean="0"/>
              <a:t> 1GB RAM is required.</a:t>
            </a:r>
          </a:p>
          <a:p>
            <a:pPr marL="285750" indent="-285750">
              <a:buFont typeface="Wingdings" panose="05000000000000000000" pitchFamily="2" charset="2"/>
              <a:buChar char="v"/>
            </a:pPr>
            <a:r>
              <a:rPr lang="en-US" b="1" u="sng" dirty="0" smtClean="0">
                <a:solidFill>
                  <a:schemeClr val="bg1">
                    <a:lumMod val="95000"/>
                    <a:lumOff val="5000"/>
                  </a:schemeClr>
                </a:solidFill>
                <a:effectLst>
                  <a:outerShdw blurRad="38100" dist="38100" dir="2700000" algn="tl">
                    <a:srgbClr val="000000">
                      <a:alpha val="43137"/>
                    </a:srgbClr>
                  </a:outerShdw>
                </a:effectLst>
              </a:rPr>
              <a:t>Identify Job Roles and Responsibilities :</a:t>
            </a:r>
          </a:p>
        </p:txBody>
      </p:sp>
      <p:graphicFrame>
        <p:nvGraphicFramePr>
          <p:cNvPr id="5" name="Table 4"/>
          <p:cNvGraphicFramePr>
            <a:graphicFrameLocks noGrp="1"/>
          </p:cNvGraphicFramePr>
          <p:nvPr>
            <p:extLst/>
          </p:nvPr>
        </p:nvGraphicFramePr>
        <p:xfrm>
          <a:off x="1322316" y="3667582"/>
          <a:ext cx="8128000" cy="25654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Members</a:t>
                      </a:r>
                      <a:endParaRPr lang="en-US" dirty="0"/>
                    </a:p>
                  </a:txBody>
                  <a:tcPr/>
                </a:tc>
                <a:tc>
                  <a:txBody>
                    <a:bodyPr/>
                    <a:lstStyle/>
                    <a:p>
                      <a:r>
                        <a:rPr lang="en-US" dirty="0" smtClean="0"/>
                        <a:t>Roles and</a:t>
                      </a:r>
                      <a:r>
                        <a:rPr lang="en-US" baseline="0" dirty="0" smtClean="0"/>
                        <a:t> Responsibilities</a:t>
                      </a:r>
                      <a:endParaRPr lang="en-US" dirty="0"/>
                    </a:p>
                  </a:txBody>
                  <a:tcPr/>
                </a:tc>
              </a:tr>
              <a:tr h="370840">
                <a:tc>
                  <a:txBody>
                    <a:bodyPr/>
                    <a:lstStyle/>
                    <a:p>
                      <a:r>
                        <a:rPr lang="en-US" dirty="0" smtClean="0"/>
                        <a:t>VIGNESH P</a:t>
                      </a:r>
                      <a:endParaRPr lang="en-US" dirty="0"/>
                    </a:p>
                  </a:txBody>
                  <a:tcPr/>
                </a:tc>
                <a:tc>
                  <a:txBody>
                    <a:bodyPr/>
                    <a:lstStyle/>
                    <a:p>
                      <a:r>
                        <a:rPr lang="en-US" dirty="0" smtClean="0"/>
                        <a:t>Team Leader</a:t>
                      </a:r>
                    </a:p>
                    <a:p>
                      <a:r>
                        <a:rPr lang="en-US" dirty="0" smtClean="0"/>
                        <a:t>-Technical Lead</a:t>
                      </a:r>
                    </a:p>
                    <a:p>
                      <a:r>
                        <a:rPr lang="en-US" dirty="0" smtClean="0"/>
                        <a:t>-Web Developer</a:t>
                      </a:r>
                    </a:p>
                  </a:txBody>
                  <a:tcPr/>
                </a:tc>
              </a:tr>
              <a:tr h="370840">
                <a:tc>
                  <a:txBody>
                    <a:bodyPr/>
                    <a:lstStyle/>
                    <a:p>
                      <a:r>
                        <a:rPr lang="en-US" dirty="0" smtClean="0"/>
                        <a:t>NIKITH</a:t>
                      </a:r>
                      <a:r>
                        <a:rPr lang="en-US" baseline="0" dirty="0" smtClean="0"/>
                        <a:t> S</a:t>
                      </a:r>
                      <a:endParaRPr lang="en-US" dirty="0"/>
                    </a:p>
                  </a:txBody>
                  <a:tcPr/>
                </a:tc>
                <a:tc>
                  <a:txBody>
                    <a:bodyPr/>
                    <a:lstStyle/>
                    <a:p>
                      <a:r>
                        <a:rPr lang="en-US" dirty="0" smtClean="0"/>
                        <a:t>Team Member </a:t>
                      </a:r>
                    </a:p>
                    <a:p>
                      <a:r>
                        <a:rPr lang="en-US" dirty="0" smtClean="0"/>
                        <a:t>-Web</a:t>
                      </a:r>
                      <a:r>
                        <a:rPr lang="en-US" baseline="0" dirty="0" smtClean="0"/>
                        <a:t> Developer</a:t>
                      </a:r>
                    </a:p>
                  </a:txBody>
                  <a:tcPr/>
                </a:tc>
              </a:tr>
              <a:tr h="370840">
                <a:tc>
                  <a:txBody>
                    <a:bodyPr/>
                    <a:lstStyle/>
                    <a:p>
                      <a:r>
                        <a:rPr lang="en-US" dirty="0" smtClean="0"/>
                        <a:t>ROHITH</a:t>
                      </a:r>
                      <a:r>
                        <a:rPr lang="en-US" baseline="0" dirty="0" smtClean="0"/>
                        <a:t> S</a:t>
                      </a:r>
                      <a:endParaRPr lang="en-US" dirty="0"/>
                    </a:p>
                  </a:txBody>
                  <a:tcPr/>
                </a:tc>
                <a:tc>
                  <a:txBody>
                    <a:bodyPr/>
                    <a:lstStyle/>
                    <a:p>
                      <a:r>
                        <a:rPr lang="en-US" dirty="0" smtClean="0"/>
                        <a:t>Team</a:t>
                      </a:r>
                      <a:r>
                        <a:rPr lang="en-US" baseline="0" dirty="0" smtClean="0"/>
                        <a:t> Member</a:t>
                      </a:r>
                    </a:p>
                    <a:p>
                      <a:r>
                        <a:rPr lang="en-US" baseline="0" dirty="0" smtClean="0"/>
                        <a:t>-Tester</a:t>
                      </a:r>
                    </a:p>
                  </a:txBody>
                  <a:tcPr/>
                </a:tc>
              </a:tr>
            </a:tbl>
          </a:graphicData>
        </a:graphic>
      </p:graphicFrame>
    </p:spTree>
    <p:extLst>
      <p:ext uri="{BB962C8B-B14F-4D97-AF65-F5344CB8AC3E}">
        <p14:creationId xmlns:p14="http://schemas.microsoft.com/office/powerpoint/2010/main" val="824014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ROLES AND RESPONSIBILITIES :</a:t>
            </a:r>
            <a:endParaRPr lang="en-US" dirty="0"/>
          </a:p>
        </p:txBody>
      </p:sp>
      <p:sp>
        <p:nvSpPr>
          <p:cNvPr id="3" name="TextBox 2"/>
          <p:cNvSpPr txBox="1"/>
          <p:nvPr/>
        </p:nvSpPr>
        <p:spPr>
          <a:xfrm>
            <a:off x="518614" y="2019870"/>
            <a:ext cx="10672549" cy="4708981"/>
          </a:xfrm>
          <a:prstGeom prst="rect">
            <a:avLst/>
          </a:prstGeom>
          <a:noFill/>
        </p:spPr>
        <p:txBody>
          <a:bodyPr wrap="square" rtlCol="0">
            <a:spAutoFit/>
          </a:bodyPr>
          <a:lstStyle/>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PROJECT SPONSOR</a:t>
            </a:r>
            <a:r>
              <a:rPr lang="en-US" dirty="0" smtClean="0">
                <a:solidFill>
                  <a:schemeClr val="bg1">
                    <a:lumMod val="95000"/>
                    <a:lumOff val="5000"/>
                  </a:schemeClr>
                </a:solidFill>
              </a:rPr>
              <a:t>:</a:t>
            </a:r>
          </a:p>
          <a:p>
            <a:pPr lvl="1"/>
            <a:r>
              <a:rPr lang="en-US" dirty="0" smtClean="0"/>
              <a:t>Project sponsor is the one who provides the financial support for the whole project</a:t>
            </a:r>
            <a:r>
              <a:rPr lang="en-IN" altLang="en-US" dirty="0" smtClean="0"/>
              <a:t>  </a:t>
            </a:r>
            <a:r>
              <a:rPr lang="en-US" dirty="0" smtClean="0"/>
              <a:t>development and execution. They</a:t>
            </a:r>
            <a:r>
              <a:rPr lang="en-IN" altLang="en-US" dirty="0" smtClean="0"/>
              <a:t> </a:t>
            </a:r>
            <a:r>
              <a:rPr lang="en-US" dirty="0" smtClean="0"/>
              <a:t>also</a:t>
            </a:r>
            <a:r>
              <a:rPr lang="en-IN" altLang="en-US" dirty="0" smtClean="0"/>
              <a:t> </a:t>
            </a:r>
            <a:r>
              <a:rPr lang="en-US" dirty="0" smtClean="0"/>
              <a:t>monitor the process and clarifies scope questions. They also provide expert judgement and dictate milestones, key events, or the project</a:t>
            </a:r>
            <a:r>
              <a:rPr lang="en-IN" altLang="en-US" dirty="0" smtClean="0"/>
              <a:t> </a:t>
            </a:r>
            <a:r>
              <a:rPr lang="en-US" dirty="0" smtClean="0"/>
              <a:t>end date.</a:t>
            </a: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SUBJECT MATTER EXPERTS (SME):</a:t>
            </a:r>
          </a:p>
          <a:p>
            <a:pPr lvl="1"/>
            <a:r>
              <a:rPr lang="en-US" dirty="0" smtClean="0"/>
              <a:t>SME is a person who has a special skills or knowledge on particular job or topic. They have a</a:t>
            </a:r>
            <a:r>
              <a:rPr lang="en-IN" altLang="en-US" dirty="0" smtClean="0"/>
              <a:t> </a:t>
            </a:r>
            <a:r>
              <a:rPr lang="en-US" dirty="0" smtClean="0"/>
              <a:t>deep understanding of particular</a:t>
            </a:r>
            <a:r>
              <a:rPr lang="en-IN" altLang="en-US" dirty="0" smtClean="0"/>
              <a:t> </a:t>
            </a:r>
            <a:r>
              <a:rPr lang="en-US" dirty="0" smtClean="0"/>
              <a:t>process, function or machine and hence they help to solve</a:t>
            </a:r>
            <a:r>
              <a:rPr lang="en-IN" altLang="en-US" dirty="0" smtClean="0"/>
              <a:t> </a:t>
            </a:r>
            <a:r>
              <a:rPr lang="en-US" dirty="0" smtClean="0"/>
              <a:t>the technical challenges faced by the project.</a:t>
            </a: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PRODUCT OWNER:</a:t>
            </a:r>
          </a:p>
          <a:p>
            <a:pPr lvl="1"/>
            <a:r>
              <a:rPr lang="en-US" dirty="0" smtClean="0"/>
              <a:t>A Product Owner in the Scrum Framework is the single person who is responsible for the</a:t>
            </a:r>
            <a:r>
              <a:rPr lang="en-IN" altLang="en-US" dirty="0" smtClean="0"/>
              <a:t> </a:t>
            </a:r>
            <a:r>
              <a:rPr lang="en-US" dirty="0" smtClean="0"/>
              <a:t>success of a Product and for maximizing the value of that Product. In the Scrum Framework, a</a:t>
            </a:r>
            <a:r>
              <a:rPr lang="en-IN" altLang="en-US" dirty="0" smtClean="0"/>
              <a:t> </a:t>
            </a:r>
            <a:r>
              <a:rPr lang="en-US" dirty="0" smtClean="0"/>
              <a:t>few of the Product Owners' responsibilities are described, such as Product Backlog</a:t>
            </a:r>
            <a:r>
              <a:rPr lang="en-IN" altLang="en-US" dirty="0" smtClean="0"/>
              <a:t> </a:t>
            </a:r>
            <a:r>
              <a:rPr lang="en-US" dirty="0" smtClean="0"/>
              <a:t>management, maximizing value and stakeholder management.</a:t>
            </a: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PROJECT MANAGER (PM):</a:t>
            </a:r>
          </a:p>
          <a:p>
            <a:pPr lvl="1"/>
            <a:r>
              <a:rPr lang="en-US" dirty="0" smtClean="0"/>
              <a:t>A project manager is a professional in the field of project management. Project managers have</a:t>
            </a:r>
            <a:r>
              <a:rPr lang="en-IN" altLang="en-US" dirty="0" smtClean="0"/>
              <a:t> </a:t>
            </a:r>
            <a:r>
              <a:rPr lang="en-US" dirty="0" smtClean="0"/>
              <a:t>the responsibility of the planning, procurement and execution of a project, in any undertaking</a:t>
            </a:r>
            <a:r>
              <a:rPr lang="en-IN" altLang="en-US" dirty="0" smtClean="0"/>
              <a:t> </a:t>
            </a:r>
            <a:r>
              <a:rPr lang="en-US" dirty="0" smtClean="0"/>
              <a:t>that has a defined scope, defined start and a defined finish; regardless of industry.</a:t>
            </a:r>
          </a:p>
        </p:txBody>
      </p:sp>
    </p:spTree>
    <p:extLst>
      <p:ext uri="{BB962C8B-B14F-4D97-AF65-F5344CB8AC3E}">
        <p14:creationId xmlns:p14="http://schemas.microsoft.com/office/powerpoint/2010/main" val="2799196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Bell MT" panose="02020503060305020303" pitchFamily="18" charset="0"/>
              </a:rPr>
              <a:t>INTRODUCTION</a:t>
            </a:r>
            <a:endParaRPr lang="en-US" b="1" u="sng"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p:txBody>
          <a:bodyPr/>
          <a:lstStyle/>
          <a:p>
            <a:r>
              <a:rPr lang="en-US" dirty="0"/>
              <a:t>This project was created to provide "safe, reliable, timesaving, efficient, comfortable and affordable" service for people.</a:t>
            </a:r>
          </a:p>
          <a:p>
            <a:r>
              <a:rPr lang="en-US" dirty="0"/>
              <a:t>It makes the passenger easy to travel with the ticket QR code with the </a:t>
            </a:r>
            <a:r>
              <a:rPr lang="en-US" dirty="0" smtClean="0"/>
              <a:t>mobile.</a:t>
            </a:r>
          </a:p>
          <a:p>
            <a:r>
              <a:rPr lang="en-US" dirty="0" smtClean="0"/>
              <a:t>So </a:t>
            </a:r>
            <a:r>
              <a:rPr lang="en-US" dirty="0"/>
              <a:t>that even if the passenger loses the ticket at the time of checking he can show the QR code.</a:t>
            </a:r>
          </a:p>
          <a:p>
            <a:r>
              <a:rPr lang="en-US" dirty="0"/>
              <a:t>The TTE can check the QR code with the Admin weather matches or not</a:t>
            </a:r>
          </a:p>
        </p:txBody>
      </p:sp>
    </p:spTree>
    <p:extLst>
      <p:ext uri="{BB962C8B-B14F-4D97-AF65-F5344CB8AC3E}">
        <p14:creationId xmlns:p14="http://schemas.microsoft.com/office/powerpoint/2010/main" val="3769590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011" y="163785"/>
            <a:ext cx="10413241" cy="6782939"/>
          </a:xfrm>
          <a:prstGeom prst="rect">
            <a:avLst/>
          </a:prstGeom>
          <a:noFill/>
        </p:spPr>
        <p:txBody>
          <a:bodyPr wrap="square" rtlCol="0">
            <a:spAutoFit/>
          </a:bodyPr>
          <a:lstStyle/>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TECHNICAL LEAD:</a:t>
            </a:r>
          </a:p>
          <a:p>
            <a:pPr lvl="1"/>
            <a:r>
              <a:rPr lang="en-US" dirty="0" smtClean="0"/>
              <a:t>This person is responsible for overall planning, execution and success of overall complex</a:t>
            </a:r>
            <a:r>
              <a:rPr lang="en-IN" altLang="en-US" dirty="0" smtClean="0"/>
              <a:t> </a:t>
            </a:r>
            <a:r>
              <a:rPr lang="en-US" dirty="0" smtClean="0"/>
              <a:t>software solutions to meet customers needs. They have to implement best practice and</a:t>
            </a:r>
            <a:r>
              <a:rPr lang="en-IN" altLang="en-US" dirty="0" smtClean="0"/>
              <a:t> </a:t>
            </a:r>
            <a:r>
              <a:rPr lang="en-US" dirty="0" smtClean="0"/>
              <a:t>coding standards to the project. They have to manage the technical scope of the project</a:t>
            </a:r>
            <a:r>
              <a:rPr lang="en-IN" altLang="en-US" dirty="0" smtClean="0"/>
              <a:t>  </a:t>
            </a:r>
            <a:r>
              <a:rPr lang="en-US" dirty="0" smtClean="0"/>
              <a:t>during and after the delivery.</a:t>
            </a: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SOFTWARE DEVELOPERS:</a:t>
            </a:r>
          </a:p>
          <a:p>
            <a:pPr lvl="1"/>
            <a:r>
              <a:rPr lang="en-US" dirty="0" smtClean="0"/>
              <a:t>Individual who builds and creates an application is called software developers. They write and debug and then execute the source code of the software application. They are also called as</a:t>
            </a:r>
            <a:r>
              <a:rPr lang="en-IN" altLang="en-US" dirty="0" smtClean="0"/>
              <a:t> </a:t>
            </a:r>
            <a:r>
              <a:rPr lang="en-US" dirty="0" smtClean="0"/>
              <a:t>programmers since they are the ones that create the programs or the source code.</a:t>
            </a:r>
            <a:endParaRPr lang="en-US" sz="1600" b="1" i="1" u="sng" dirty="0" smtClean="0">
              <a:effectLst>
                <a:outerShdw blurRad="38100" dist="38100" dir="2700000" algn="tl">
                  <a:srgbClr val="000000">
                    <a:alpha val="43137"/>
                  </a:srgbClr>
                </a:outerShdw>
              </a:effectLst>
            </a:endParaRP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SOFTWARE TESTERS:</a:t>
            </a:r>
          </a:p>
          <a:p>
            <a:pPr lvl="1"/>
            <a:r>
              <a:rPr lang="en-US" dirty="0" smtClean="0"/>
              <a:t>Their main role is to check if the actual result match the expected result and to ensure the</a:t>
            </a:r>
            <a:r>
              <a:rPr lang="en-IN" altLang="en-US" dirty="0" smtClean="0"/>
              <a:t> </a:t>
            </a:r>
            <a:r>
              <a:rPr lang="en-US" dirty="0" smtClean="0"/>
              <a:t>software system is defect free. Software testing helps to identify the errors or the missing</a:t>
            </a:r>
            <a:r>
              <a:rPr lang="en-IN" altLang="en-US" dirty="0" smtClean="0"/>
              <a:t> </a:t>
            </a:r>
            <a:r>
              <a:rPr lang="en-US" dirty="0" smtClean="0"/>
              <a:t>requirements due to which it becomes a vital role. It can be either manually or by using</a:t>
            </a:r>
            <a:r>
              <a:rPr lang="en-IN" altLang="en-US" dirty="0" smtClean="0"/>
              <a:t> </a:t>
            </a:r>
            <a:r>
              <a:rPr lang="en-US" dirty="0" smtClean="0"/>
              <a:t>automated tools.</a:t>
            </a: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USER ACCEPTANCE TESTERS:</a:t>
            </a:r>
          </a:p>
          <a:p>
            <a:pPr lvl="1"/>
            <a:r>
              <a:rPr lang="en-US" dirty="0" smtClean="0"/>
              <a:t>This testing is performed by end user or client to accept the software system before moving</a:t>
            </a:r>
            <a:r>
              <a:rPr lang="en-IN" altLang="en-US" dirty="0" smtClean="0"/>
              <a:t> </a:t>
            </a:r>
            <a:r>
              <a:rPr lang="en-US" dirty="0" smtClean="0"/>
              <a:t>the software application to the moving environment. This is usually the last process involved in</a:t>
            </a:r>
            <a:r>
              <a:rPr lang="en-IN" altLang="en-US" dirty="0" smtClean="0"/>
              <a:t> </a:t>
            </a:r>
            <a:r>
              <a:rPr lang="en-US" dirty="0" smtClean="0"/>
              <a:t>the project management.</a:t>
            </a: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WEB DEVELOPER:</a:t>
            </a:r>
          </a:p>
          <a:p>
            <a:pPr lvl="1"/>
            <a:r>
              <a:rPr lang="en-US" dirty="0" smtClean="0"/>
              <a:t>A web developer is a programmer who specializes in, or is specifically engaged in, the</a:t>
            </a:r>
            <a:r>
              <a:rPr lang="en-IN" altLang="en-US" dirty="0" smtClean="0"/>
              <a:t> </a:t>
            </a:r>
            <a:r>
              <a:rPr lang="en-US" dirty="0" smtClean="0"/>
              <a:t>development of World Wide Web applications using a client–server model. The applications</a:t>
            </a:r>
            <a:r>
              <a:rPr lang="en-IN" altLang="en-US" dirty="0" smtClean="0"/>
              <a:t> </a:t>
            </a:r>
            <a:r>
              <a:rPr lang="en-US" dirty="0" smtClean="0"/>
              <a:t>typically use HTML, CSS and JavaScript in the client, PHP in the server,</a:t>
            </a:r>
            <a:r>
              <a:rPr lang="en-IN" altLang="en-US" dirty="0" smtClean="0"/>
              <a:t> </a:t>
            </a:r>
            <a:r>
              <a:rPr lang="en-US" dirty="0" smtClean="0"/>
              <a:t>and http for communications between client and server. A web content management system</a:t>
            </a:r>
            <a:r>
              <a:rPr lang="en-IN" altLang="en-US" dirty="0" smtClean="0"/>
              <a:t> </a:t>
            </a:r>
            <a:r>
              <a:rPr lang="en-US" dirty="0" smtClean="0"/>
              <a:t>is often used to develop and maintain web applications.</a:t>
            </a:r>
          </a:p>
        </p:txBody>
      </p:sp>
    </p:spTree>
    <p:extLst>
      <p:ext uri="{BB962C8B-B14F-4D97-AF65-F5344CB8AC3E}">
        <p14:creationId xmlns:p14="http://schemas.microsoft.com/office/powerpoint/2010/main" val="2165406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971" y="329116"/>
            <a:ext cx="8925636" cy="1138773"/>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PROJECT EFFORT BASED ON RESOURCES</a:t>
            </a:r>
          </a:p>
          <a:p>
            <a:r>
              <a:rPr lang="en-US" sz="2400" b="1" dirty="0" smtClean="0">
                <a:effectLst>
                  <a:outerShdw blurRad="38100" dist="38100" dir="2700000" algn="tl">
                    <a:srgbClr val="000000">
                      <a:alpha val="43137"/>
                    </a:srgbClr>
                  </a:outerShdw>
                </a:effectLst>
              </a:rPr>
              <a:t>WORK BREAKDOWN STRUCTURE:</a:t>
            </a:r>
          </a:p>
          <a:p>
            <a:r>
              <a:rPr lang="en-US" sz="2000" b="1" dirty="0" smtClean="0"/>
              <a:t>The work breakdown structure of the project is given below:</a:t>
            </a:r>
            <a:endParaRPr lang="en-US" sz="2000" b="1" dirty="0"/>
          </a:p>
        </p:txBody>
      </p:sp>
      <p:grpSp>
        <p:nvGrpSpPr>
          <p:cNvPr id="3" name="Group 2"/>
          <p:cNvGrpSpPr/>
          <p:nvPr/>
        </p:nvGrpSpPr>
        <p:grpSpPr>
          <a:xfrm>
            <a:off x="419971" y="1648724"/>
            <a:ext cx="10974948" cy="4977110"/>
            <a:chOff x="118489" y="533588"/>
            <a:chExt cx="11896172" cy="5339180"/>
          </a:xfrm>
        </p:grpSpPr>
        <p:sp>
          <p:nvSpPr>
            <p:cNvPr id="4" name="Rounded Rectangle 3"/>
            <p:cNvSpPr/>
            <p:nvPr/>
          </p:nvSpPr>
          <p:spPr>
            <a:xfrm>
              <a:off x="9811368" y="1643601"/>
              <a:ext cx="1864172" cy="45594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Implementation</a:t>
              </a:r>
              <a:endParaRPr lang="en-US" sz="1400" dirty="0"/>
            </a:p>
          </p:txBody>
        </p:sp>
        <p:sp>
          <p:nvSpPr>
            <p:cNvPr id="5" name="Rounded Rectangle 4"/>
            <p:cNvSpPr/>
            <p:nvPr/>
          </p:nvSpPr>
          <p:spPr>
            <a:xfrm>
              <a:off x="118489" y="2641655"/>
              <a:ext cx="1333904" cy="331972"/>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Feasibility</a:t>
              </a:r>
              <a:endParaRPr lang="en-US" sz="1400" dirty="0"/>
            </a:p>
          </p:txBody>
        </p:sp>
        <p:sp>
          <p:nvSpPr>
            <p:cNvPr id="6" name="Rounded Rectangle 5"/>
            <p:cNvSpPr/>
            <p:nvPr/>
          </p:nvSpPr>
          <p:spPr>
            <a:xfrm>
              <a:off x="5124736" y="2550233"/>
              <a:ext cx="1051650" cy="853749"/>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Physical system design</a:t>
              </a:r>
              <a:endParaRPr lang="en-US" sz="1400" dirty="0"/>
            </a:p>
          </p:txBody>
        </p:sp>
        <p:sp>
          <p:nvSpPr>
            <p:cNvPr id="7" name="Rounded Rectangle 6"/>
            <p:cNvSpPr/>
            <p:nvPr/>
          </p:nvSpPr>
          <p:spPr>
            <a:xfrm>
              <a:off x="10680757" y="5181068"/>
              <a:ext cx="1333904" cy="534434"/>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Update system</a:t>
              </a:r>
              <a:endParaRPr lang="en-US" sz="1400" dirty="0"/>
            </a:p>
          </p:txBody>
        </p:sp>
        <p:sp>
          <p:nvSpPr>
            <p:cNvPr id="8" name="Rounded Rectangle 7"/>
            <p:cNvSpPr/>
            <p:nvPr/>
          </p:nvSpPr>
          <p:spPr>
            <a:xfrm>
              <a:off x="11127221" y="2660964"/>
              <a:ext cx="782172" cy="418565"/>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Users</a:t>
              </a:r>
              <a:endParaRPr lang="en-US" sz="1400" dirty="0"/>
            </a:p>
          </p:txBody>
        </p:sp>
        <p:sp>
          <p:nvSpPr>
            <p:cNvPr id="9" name="Rounded Rectangle 8"/>
            <p:cNvSpPr/>
            <p:nvPr/>
          </p:nvSpPr>
          <p:spPr>
            <a:xfrm>
              <a:off x="10386990" y="3311245"/>
              <a:ext cx="1462945" cy="397468"/>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Maintenance</a:t>
              </a:r>
              <a:endParaRPr lang="en-US" sz="1400" dirty="0"/>
            </a:p>
          </p:txBody>
        </p:sp>
        <p:sp>
          <p:nvSpPr>
            <p:cNvPr id="10" name="Rounded Rectangle 9"/>
            <p:cNvSpPr/>
            <p:nvPr/>
          </p:nvSpPr>
          <p:spPr>
            <a:xfrm>
              <a:off x="4778230" y="533588"/>
              <a:ext cx="2393398" cy="575056"/>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Online Registration of Bus Pass</a:t>
              </a:r>
              <a:endParaRPr lang="en-US" sz="1400" dirty="0"/>
            </a:p>
          </p:txBody>
        </p:sp>
        <p:sp>
          <p:nvSpPr>
            <p:cNvPr id="11" name="Rounded Rectangle 10"/>
            <p:cNvSpPr/>
            <p:nvPr/>
          </p:nvSpPr>
          <p:spPr>
            <a:xfrm>
              <a:off x="479941" y="1645812"/>
              <a:ext cx="1345224" cy="45594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Analysis</a:t>
              </a:r>
              <a:endParaRPr lang="en-US" sz="1400" dirty="0"/>
            </a:p>
          </p:txBody>
        </p:sp>
        <p:sp>
          <p:nvSpPr>
            <p:cNvPr id="12" name="Rounded Rectangle 11"/>
            <p:cNvSpPr/>
            <p:nvPr/>
          </p:nvSpPr>
          <p:spPr>
            <a:xfrm>
              <a:off x="2082688" y="1645812"/>
              <a:ext cx="1602747" cy="45594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Requirement</a:t>
              </a:r>
              <a:endParaRPr lang="en-US" sz="1400" dirty="0"/>
            </a:p>
          </p:txBody>
        </p:sp>
        <p:sp>
          <p:nvSpPr>
            <p:cNvPr id="13" name="Rounded Rectangle 12"/>
            <p:cNvSpPr/>
            <p:nvPr/>
          </p:nvSpPr>
          <p:spPr>
            <a:xfrm>
              <a:off x="3942958" y="1645812"/>
              <a:ext cx="1696038" cy="45594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System Design</a:t>
              </a:r>
              <a:endParaRPr lang="en-US" sz="1400" dirty="0"/>
            </a:p>
          </p:txBody>
        </p:sp>
        <p:sp>
          <p:nvSpPr>
            <p:cNvPr id="14" name="Rounded Rectangle 13"/>
            <p:cNvSpPr/>
            <p:nvPr/>
          </p:nvSpPr>
          <p:spPr>
            <a:xfrm>
              <a:off x="6367984" y="1645811"/>
              <a:ext cx="1607287" cy="45594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Development</a:t>
              </a:r>
              <a:endParaRPr lang="en-US" sz="1400" dirty="0"/>
            </a:p>
          </p:txBody>
        </p:sp>
        <p:sp>
          <p:nvSpPr>
            <p:cNvPr id="15" name="Rounded Rectangle 14"/>
            <p:cNvSpPr/>
            <p:nvPr/>
          </p:nvSpPr>
          <p:spPr>
            <a:xfrm>
              <a:off x="8228254" y="1645811"/>
              <a:ext cx="1345224" cy="45594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Testing</a:t>
              </a:r>
              <a:endParaRPr lang="en-US" sz="1400" dirty="0"/>
            </a:p>
          </p:txBody>
        </p:sp>
        <p:sp>
          <p:nvSpPr>
            <p:cNvPr id="16" name="Rounded Rectangle 15"/>
            <p:cNvSpPr/>
            <p:nvPr/>
          </p:nvSpPr>
          <p:spPr>
            <a:xfrm>
              <a:off x="479941" y="3653852"/>
              <a:ext cx="1345224" cy="368735"/>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Designable</a:t>
              </a:r>
              <a:endParaRPr lang="en-US" sz="1400" dirty="0"/>
            </a:p>
          </p:txBody>
        </p:sp>
        <p:sp>
          <p:nvSpPr>
            <p:cNvPr id="17" name="Rounded Rectangle 16"/>
            <p:cNvSpPr/>
            <p:nvPr/>
          </p:nvSpPr>
          <p:spPr>
            <a:xfrm>
              <a:off x="1716776" y="2621419"/>
              <a:ext cx="1399825" cy="372444"/>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Functional</a:t>
              </a:r>
              <a:endParaRPr lang="en-US" sz="1400" dirty="0"/>
            </a:p>
          </p:txBody>
        </p:sp>
        <p:sp>
          <p:nvSpPr>
            <p:cNvPr id="18" name="Rounded Rectangle 17"/>
            <p:cNvSpPr/>
            <p:nvPr/>
          </p:nvSpPr>
          <p:spPr>
            <a:xfrm>
              <a:off x="2016927" y="3446811"/>
              <a:ext cx="1554217" cy="391408"/>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Non Functional</a:t>
              </a:r>
              <a:endParaRPr lang="en-US" sz="1400" dirty="0"/>
            </a:p>
          </p:txBody>
        </p:sp>
        <p:sp>
          <p:nvSpPr>
            <p:cNvPr id="19" name="Rounded Rectangle 18"/>
            <p:cNvSpPr/>
            <p:nvPr/>
          </p:nvSpPr>
          <p:spPr>
            <a:xfrm>
              <a:off x="3409704" y="2582827"/>
              <a:ext cx="1576763" cy="674422"/>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System Requirements</a:t>
              </a:r>
              <a:endParaRPr lang="en-US" sz="1400" dirty="0"/>
            </a:p>
          </p:txBody>
        </p:sp>
        <p:sp>
          <p:nvSpPr>
            <p:cNvPr id="20" name="Rounded Rectangle 19"/>
            <p:cNvSpPr/>
            <p:nvPr/>
          </p:nvSpPr>
          <p:spPr>
            <a:xfrm>
              <a:off x="2695900" y="4274859"/>
              <a:ext cx="1041097" cy="517009"/>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Cost</a:t>
              </a:r>
              <a:endParaRPr lang="en-US" sz="1400" dirty="0"/>
            </a:p>
          </p:txBody>
        </p:sp>
        <p:sp>
          <p:nvSpPr>
            <p:cNvPr id="21" name="Rounded Rectangle 20"/>
            <p:cNvSpPr/>
            <p:nvPr/>
          </p:nvSpPr>
          <p:spPr>
            <a:xfrm>
              <a:off x="4118365" y="4250363"/>
              <a:ext cx="1190304" cy="382617"/>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Materials</a:t>
              </a:r>
              <a:endParaRPr lang="en-US" sz="1400" dirty="0"/>
            </a:p>
          </p:txBody>
        </p:sp>
        <p:sp>
          <p:nvSpPr>
            <p:cNvPr id="22" name="Rounded Rectangle 21"/>
            <p:cNvSpPr/>
            <p:nvPr/>
          </p:nvSpPr>
          <p:spPr>
            <a:xfrm>
              <a:off x="3821863" y="5150367"/>
              <a:ext cx="1783309" cy="527206"/>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Hire programmer</a:t>
              </a:r>
              <a:endParaRPr lang="en-US" sz="1400" dirty="0"/>
            </a:p>
          </p:txBody>
        </p:sp>
        <p:sp>
          <p:nvSpPr>
            <p:cNvPr id="23" name="Rounded Rectangle 22"/>
            <p:cNvSpPr/>
            <p:nvPr/>
          </p:nvSpPr>
          <p:spPr>
            <a:xfrm>
              <a:off x="5814113" y="5087085"/>
              <a:ext cx="1342950" cy="722401"/>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Hire database engineer</a:t>
              </a:r>
              <a:endParaRPr lang="en-US" sz="1400" dirty="0"/>
            </a:p>
          </p:txBody>
        </p:sp>
        <p:sp>
          <p:nvSpPr>
            <p:cNvPr id="24" name="Rounded Rectangle 23"/>
            <p:cNvSpPr/>
            <p:nvPr/>
          </p:nvSpPr>
          <p:spPr>
            <a:xfrm>
              <a:off x="7348975" y="5150367"/>
              <a:ext cx="1345224" cy="722401"/>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Hire network engineer</a:t>
              </a:r>
              <a:endParaRPr lang="en-US" sz="1400" dirty="0"/>
            </a:p>
          </p:txBody>
        </p:sp>
        <p:sp>
          <p:nvSpPr>
            <p:cNvPr id="25" name="Rounded Rectangle 24"/>
            <p:cNvSpPr/>
            <p:nvPr/>
          </p:nvSpPr>
          <p:spPr>
            <a:xfrm>
              <a:off x="8900866" y="5244350"/>
              <a:ext cx="1631228" cy="534435"/>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Train maintenance</a:t>
              </a:r>
              <a:endParaRPr lang="en-US" sz="1400" dirty="0"/>
            </a:p>
          </p:txBody>
        </p:sp>
        <p:sp>
          <p:nvSpPr>
            <p:cNvPr id="26" name="Rounded Rectangle 25"/>
            <p:cNvSpPr/>
            <p:nvPr/>
          </p:nvSpPr>
          <p:spPr>
            <a:xfrm>
              <a:off x="5650562" y="3984500"/>
              <a:ext cx="1521067" cy="412598"/>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Programming</a:t>
              </a:r>
              <a:endParaRPr lang="en-US" sz="1400" dirty="0"/>
            </a:p>
          </p:txBody>
        </p:sp>
        <p:sp>
          <p:nvSpPr>
            <p:cNvPr id="27" name="Rounded Rectangle 26"/>
            <p:cNvSpPr/>
            <p:nvPr/>
          </p:nvSpPr>
          <p:spPr>
            <a:xfrm>
              <a:off x="7005988" y="2604464"/>
              <a:ext cx="944058" cy="494189"/>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QA testing</a:t>
              </a:r>
              <a:endParaRPr lang="en-US" sz="1400" dirty="0"/>
            </a:p>
          </p:txBody>
        </p:sp>
        <p:sp>
          <p:nvSpPr>
            <p:cNvPr id="28" name="Rounded Rectangle 27"/>
            <p:cNvSpPr/>
            <p:nvPr/>
          </p:nvSpPr>
          <p:spPr>
            <a:xfrm>
              <a:off x="8128441" y="2621419"/>
              <a:ext cx="1387439" cy="503174"/>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Acceptance Testing</a:t>
              </a:r>
              <a:endParaRPr lang="en-US" sz="1400" dirty="0"/>
            </a:p>
          </p:txBody>
        </p:sp>
        <p:sp>
          <p:nvSpPr>
            <p:cNvPr id="29" name="Rounded Rectangle 28"/>
            <p:cNvSpPr/>
            <p:nvPr/>
          </p:nvSpPr>
          <p:spPr>
            <a:xfrm>
              <a:off x="9753770" y="2623586"/>
              <a:ext cx="926137" cy="45594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Online</a:t>
              </a:r>
              <a:endParaRPr lang="en-US" sz="1400" dirty="0"/>
            </a:p>
          </p:txBody>
        </p:sp>
        <p:sp>
          <p:nvSpPr>
            <p:cNvPr id="30" name="Rounded Rectangle 29"/>
            <p:cNvSpPr/>
            <p:nvPr/>
          </p:nvSpPr>
          <p:spPr>
            <a:xfrm>
              <a:off x="7302753" y="4071013"/>
              <a:ext cx="1150390" cy="467319"/>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Database</a:t>
              </a:r>
              <a:endParaRPr lang="en-US" sz="1400" dirty="0"/>
            </a:p>
          </p:txBody>
        </p:sp>
        <p:sp>
          <p:nvSpPr>
            <p:cNvPr id="31" name="Rounded Rectangle 30"/>
            <p:cNvSpPr/>
            <p:nvPr/>
          </p:nvSpPr>
          <p:spPr>
            <a:xfrm>
              <a:off x="8566163" y="4155952"/>
              <a:ext cx="1048407" cy="398808"/>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Network</a:t>
              </a:r>
              <a:endParaRPr lang="en-US" sz="1400" dirty="0"/>
            </a:p>
          </p:txBody>
        </p:sp>
        <p:sp>
          <p:nvSpPr>
            <p:cNvPr id="32" name="Rounded Rectangle 31"/>
            <p:cNvSpPr/>
            <p:nvPr/>
          </p:nvSpPr>
          <p:spPr>
            <a:xfrm>
              <a:off x="8822160" y="3397647"/>
              <a:ext cx="1065239" cy="335509"/>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Website</a:t>
              </a:r>
              <a:endParaRPr lang="en-US" sz="1400" dirty="0"/>
            </a:p>
          </p:txBody>
        </p:sp>
        <p:sp>
          <p:nvSpPr>
            <p:cNvPr id="33" name="Rounded Rectangle 32"/>
            <p:cNvSpPr/>
            <p:nvPr/>
          </p:nvSpPr>
          <p:spPr>
            <a:xfrm>
              <a:off x="9651405" y="3861696"/>
              <a:ext cx="1123732" cy="334658"/>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Database</a:t>
              </a:r>
              <a:endParaRPr lang="en-US" sz="1400" dirty="0"/>
            </a:p>
          </p:txBody>
        </p:sp>
        <p:cxnSp>
          <p:nvCxnSpPr>
            <p:cNvPr id="34" name="Straight Arrow Connector 38"/>
            <p:cNvCxnSpPr>
              <a:stCxn id="10" idx="1"/>
            </p:cNvCxnSpPr>
            <p:nvPr/>
          </p:nvCxnSpPr>
          <p:spPr>
            <a:xfrm rot="10800000" flipV="1">
              <a:off x="1195237" y="821115"/>
              <a:ext cx="3582994" cy="837269"/>
            </a:xfrm>
            <a:prstGeom prst="bentConnector3">
              <a:avLst>
                <a:gd name="adj1" fmla="val 9993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2" idx="0"/>
            </p:cNvCxnSpPr>
            <p:nvPr/>
          </p:nvCxnSpPr>
          <p:spPr>
            <a:xfrm>
              <a:off x="2884061" y="821114"/>
              <a:ext cx="0" cy="8246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4"/>
            <p:cNvCxnSpPr>
              <a:stCxn id="10" idx="2"/>
              <a:endCxn id="13" idx="0"/>
            </p:cNvCxnSpPr>
            <p:nvPr/>
          </p:nvCxnSpPr>
          <p:spPr>
            <a:xfrm rot="5400000">
              <a:off x="5114369" y="785253"/>
              <a:ext cx="537168" cy="1183952"/>
            </a:xfrm>
            <a:prstGeom prst="bentConnector3">
              <a:avLst>
                <a:gd name="adj1" fmla="val 4237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0" idx="2"/>
              <a:endCxn id="14" idx="0"/>
            </p:cNvCxnSpPr>
            <p:nvPr/>
          </p:nvCxnSpPr>
          <p:spPr>
            <a:xfrm rot="16200000" flipH="1">
              <a:off x="6304695" y="778877"/>
              <a:ext cx="537167" cy="1196699"/>
            </a:xfrm>
            <a:prstGeom prst="bentConnector3">
              <a:avLst>
                <a:gd name="adj1" fmla="val 62704"/>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0" idx="3"/>
              <a:endCxn id="4" idx="0"/>
            </p:cNvCxnSpPr>
            <p:nvPr/>
          </p:nvCxnSpPr>
          <p:spPr>
            <a:xfrm>
              <a:off x="7171628" y="821116"/>
              <a:ext cx="3571826" cy="822485"/>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5" idx="0"/>
            </p:cNvCxnSpPr>
            <p:nvPr/>
          </p:nvCxnSpPr>
          <p:spPr>
            <a:xfrm>
              <a:off x="8900866" y="821114"/>
              <a:ext cx="0" cy="8246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1" idx="2"/>
              <a:endCxn id="5" idx="0"/>
            </p:cNvCxnSpPr>
            <p:nvPr/>
          </p:nvCxnSpPr>
          <p:spPr>
            <a:xfrm rot="5400000">
              <a:off x="700343" y="2189445"/>
              <a:ext cx="539900" cy="36451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1" idx="2"/>
            </p:cNvCxnSpPr>
            <p:nvPr/>
          </p:nvCxnSpPr>
          <p:spPr>
            <a:xfrm rot="16200000" flipH="1">
              <a:off x="566680" y="2687628"/>
              <a:ext cx="1552098" cy="380353"/>
            </a:xfrm>
            <a:prstGeom prst="bentConnector3">
              <a:avLst>
                <a:gd name="adj1" fmla="val 26259"/>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2" idx="2"/>
              <a:endCxn id="17" idx="0"/>
            </p:cNvCxnSpPr>
            <p:nvPr/>
          </p:nvCxnSpPr>
          <p:spPr>
            <a:xfrm rot="5400000">
              <a:off x="2390543" y="2127901"/>
              <a:ext cx="519664" cy="467373"/>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2" idx="2"/>
            </p:cNvCxnSpPr>
            <p:nvPr/>
          </p:nvCxnSpPr>
          <p:spPr>
            <a:xfrm rot="16200000" flipH="1">
              <a:off x="2394164" y="2591653"/>
              <a:ext cx="1345057" cy="365261"/>
            </a:xfrm>
            <a:prstGeom prst="bentConnector3">
              <a:avLst>
                <a:gd name="adj1" fmla="val 2970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3" idx="2"/>
              <a:endCxn id="19" idx="0"/>
            </p:cNvCxnSpPr>
            <p:nvPr/>
          </p:nvCxnSpPr>
          <p:spPr>
            <a:xfrm rot="5400000">
              <a:off x="4253996" y="2045846"/>
              <a:ext cx="481072" cy="59289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3" idx="2"/>
              <a:endCxn id="6" idx="0"/>
            </p:cNvCxnSpPr>
            <p:nvPr/>
          </p:nvCxnSpPr>
          <p:spPr>
            <a:xfrm rot="16200000" flipH="1">
              <a:off x="4996530" y="1896202"/>
              <a:ext cx="448478" cy="859583"/>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6" idx="2"/>
              <a:endCxn id="20" idx="0"/>
            </p:cNvCxnSpPr>
            <p:nvPr/>
          </p:nvCxnSpPr>
          <p:spPr>
            <a:xfrm rot="5400000">
              <a:off x="3998068" y="2622364"/>
              <a:ext cx="870876" cy="2434112"/>
            </a:xfrm>
            <a:prstGeom prst="bentConnector3">
              <a:avLst>
                <a:gd name="adj1" fmla="val 63449"/>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6" idx="2"/>
              <a:endCxn id="21" idx="0"/>
            </p:cNvCxnSpPr>
            <p:nvPr/>
          </p:nvCxnSpPr>
          <p:spPr>
            <a:xfrm rot="5400000">
              <a:off x="4758849" y="3358650"/>
              <a:ext cx="846381" cy="937044"/>
            </a:xfrm>
            <a:prstGeom prst="bentConnector3">
              <a:avLst>
                <a:gd name="adj1" fmla="val 2924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endCxn id="26" idx="0"/>
            </p:cNvCxnSpPr>
            <p:nvPr/>
          </p:nvCxnSpPr>
          <p:spPr>
            <a:xfrm rot="5400000">
              <a:off x="5661744" y="2851105"/>
              <a:ext cx="1882747" cy="384042"/>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6" idx="2"/>
              <a:endCxn id="22" idx="0"/>
            </p:cNvCxnSpPr>
            <p:nvPr/>
          </p:nvCxnSpPr>
          <p:spPr>
            <a:xfrm rot="5400000">
              <a:off x="5185672" y="3924943"/>
              <a:ext cx="753269" cy="1697578"/>
            </a:xfrm>
            <a:prstGeom prst="bentConnector3">
              <a:avLst>
                <a:gd name="adj1" fmla="val 5583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endCxn id="30" idx="0"/>
            </p:cNvCxnSpPr>
            <p:nvPr/>
          </p:nvCxnSpPr>
          <p:spPr>
            <a:xfrm>
              <a:off x="6403512" y="3801013"/>
              <a:ext cx="1474436" cy="27000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endCxn id="31" idx="0"/>
            </p:cNvCxnSpPr>
            <p:nvPr/>
          </p:nvCxnSpPr>
          <p:spPr>
            <a:xfrm>
              <a:off x="7877949" y="3801013"/>
              <a:ext cx="1212418" cy="354939"/>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29" idx="2"/>
              <a:endCxn id="33" idx="0"/>
            </p:cNvCxnSpPr>
            <p:nvPr/>
          </p:nvCxnSpPr>
          <p:spPr>
            <a:xfrm rot="5400000">
              <a:off x="9823972" y="3468829"/>
              <a:ext cx="782167" cy="3567"/>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9" idx="2"/>
              <a:endCxn id="32" idx="0"/>
            </p:cNvCxnSpPr>
            <p:nvPr/>
          </p:nvCxnSpPr>
          <p:spPr>
            <a:xfrm rot="5400000">
              <a:off x="9626751" y="2807559"/>
              <a:ext cx="318118" cy="862059"/>
            </a:xfrm>
            <a:prstGeom prst="bentConnector3">
              <a:avLst>
                <a:gd name="adj1" fmla="val 3619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30" idx="2"/>
              <a:endCxn id="23" idx="0"/>
            </p:cNvCxnSpPr>
            <p:nvPr/>
          </p:nvCxnSpPr>
          <p:spPr>
            <a:xfrm rot="5400000">
              <a:off x="6907392" y="4116528"/>
              <a:ext cx="548753" cy="1392361"/>
            </a:xfrm>
            <a:prstGeom prst="bentConnector3">
              <a:avLst>
                <a:gd name="adj1" fmla="val 44664"/>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31" idx="2"/>
              <a:endCxn id="24" idx="0"/>
            </p:cNvCxnSpPr>
            <p:nvPr/>
          </p:nvCxnSpPr>
          <p:spPr>
            <a:xfrm rot="5400000">
              <a:off x="8258174" y="4318174"/>
              <a:ext cx="595607" cy="106878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9" idx="2"/>
              <a:endCxn id="25" idx="0"/>
            </p:cNvCxnSpPr>
            <p:nvPr/>
          </p:nvCxnSpPr>
          <p:spPr>
            <a:xfrm rot="5400000">
              <a:off x="9649652" y="3775541"/>
              <a:ext cx="1535637" cy="1401982"/>
            </a:xfrm>
            <a:prstGeom prst="bentConnector3">
              <a:avLst>
                <a:gd name="adj1" fmla="val 6620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9" idx="2"/>
              <a:endCxn id="7" idx="0"/>
            </p:cNvCxnSpPr>
            <p:nvPr/>
          </p:nvCxnSpPr>
          <p:spPr>
            <a:xfrm rot="16200000" flipH="1">
              <a:off x="10496909" y="4330267"/>
              <a:ext cx="1472355" cy="229247"/>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15" idx="2"/>
              <a:endCxn id="27" idx="0"/>
            </p:cNvCxnSpPr>
            <p:nvPr/>
          </p:nvCxnSpPr>
          <p:spPr>
            <a:xfrm rot="5400000">
              <a:off x="7938087" y="1641684"/>
              <a:ext cx="502710" cy="142284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5" idx="2"/>
              <a:endCxn id="28" idx="0"/>
            </p:cNvCxnSpPr>
            <p:nvPr/>
          </p:nvCxnSpPr>
          <p:spPr>
            <a:xfrm rot="5400000">
              <a:off x="8601681" y="2322233"/>
              <a:ext cx="519665" cy="78706"/>
            </a:xfrm>
            <a:prstGeom prst="bentConnector3">
              <a:avLst>
                <a:gd name="adj1" fmla="val 2636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4" idx="2"/>
              <a:endCxn id="29" idx="0"/>
            </p:cNvCxnSpPr>
            <p:nvPr/>
          </p:nvCxnSpPr>
          <p:spPr>
            <a:xfrm rot="5400000">
              <a:off x="10218126" y="2098258"/>
              <a:ext cx="524042" cy="526615"/>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4" idx="2"/>
            </p:cNvCxnSpPr>
            <p:nvPr/>
          </p:nvCxnSpPr>
          <p:spPr>
            <a:xfrm rot="16200000" flipH="1">
              <a:off x="10283037" y="2559962"/>
              <a:ext cx="1211703" cy="290866"/>
            </a:xfrm>
            <a:prstGeom prst="bentConnector3">
              <a:avLst>
                <a:gd name="adj1" fmla="val 3791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 idx="2"/>
              <a:endCxn id="8" idx="0"/>
            </p:cNvCxnSpPr>
            <p:nvPr/>
          </p:nvCxnSpPr>
          <p:spPr>
            <a:xfrm rot="16200000" flipH="1">
              <a:off x="10850170" y="1992827"/>
              <a:ext cx="561420" cy="774853"/>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9534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effectLst>
                  <a:outerShdw blurRad="38100" dist="38100" dir="2700000" algn="tl">
                    <a:srgbClr val="000000">
                      <a:alpha val="43137"/>
                    </a:srgbClr>
                  </a:outerShdw>
                </a:effectLst>
              </a:rPr>
              <a:t>RISK ANALYSIS:</a:t>
            </a:r>
            <a:endParaRPr lang="en-US" b="1" u="sng" dirty="0">
              <a:effectLst>
                <a:outerShdw blurRad="38100" dist="38100" dir="2700000" algn="tl">
                  <a:srgbClr val="000000">
                    <a:alpha val="43137"/>
                  </a:srgbClr>
                </a:outerShdw>
              </a:effectLst>
            </a:endParaRPr>
          </a:p>
        </p:txBody>
      </p:sp>
      <p:sp>
        <p:nvSpPr>
          <p:cNvPr id="3" name="TextBox 2"/>
          <p:cNvSpPr txBox="1"/>
          <p:nvPr/>
        </p:nvSpPr>
        <p:spPr>
          <a:xfrm>
            <a:off x="543844" y="2183641"/>
            <a:ext cx="10770151" cy="4570482"/>
          </a:xfrm>
          <a:prstGeom prst="rect">
            <a:avLst/>
          </a:prstGeom>
          <a:noFill/>
        </p:spPr>
        <p:txBody>
          <a:bodyPr wrap="square" rtlCol="0">
            <a:spAutoFit/>
          </a:bodyPr>
          <a:lstStyle/>
          <a:p>
            <a:r>
              <a:rPr lang="en-US" sz="2400" b="1" u="sng" dirty="0" smtClean="0">
                <a:effectLst>
                  <a:outerShdw blurRad="38100" dist="38100" dir="2700000" algn="tl">
                    <a:srgbClr val="000000">
                      <a:alpha val="43137"/>
                    </a:srgbClr>
                  </a:outerShdw>
                </a:effectLst>
              </a:rPr>
              <a:t>PASSENGER PRIVACY AND DATA:</a:t>
            </a:r>
          </a:p>
          <a:p>
            <a:pPr marL="342900" indent="-342900">
              <a:buFont typeface="Arial" panose="020B0604020202020204" pitchFamily="34" charset="0"/>
              <a:buChar char="•"/>
            </a:pPr>
            <a:r>
              <a:rPr lang="en-US" sz="2400" dirty="0" smtClean="0"/>
              <a:t>Passenger details should be provide information about the traveler. We do not sell or share any personally identifiable information volunteered on the bus pass website to any third party(public/private). Any information provided to this portal will be protected from loss, misuse, unauthorized access or disclosure, alteration, or destruction.</a:t>
            </a:r>
          </a:p>
          <a:p>
            <a:r>
              <a:rPr lang="en-US" sz="2400" b="1" u="sng" dirty="0" smtClean="0">
                <a:effectLst>
                  <a:outerShdw blurRad="38100" dist="38100" dir="2700000" algn="tl">
                    <a:srgbClr val="000000">
                      <a:alpha val="43137"/>
                    </a:srgbClr>
                  </a:outerShdw>
                </a:effectLst>
              </a:rPr>
              <a:t>BUS PASS ELIGIBLE CRITERIA:</a:t>
            </a:r>
          </a:p>
          <a:p>
            <a:pPr marL="342900" indent="-342900">
              <a:buFont typeface="Arial" panose="020B0604020202020204" pitchFamily="34" charset="0"/>
              <a:buChar char="•"/>
            </a:pPr>
            <a:r>
              <a:rPr lang="en-US" sz="2400" dirty="0"/>
              <a:t>In pursuance of the policy </a:t>
            </a:r>
            <a:r>
              <a:rPr lang="en-US" sz="2400" dirty="0" smtClean="0"/>
              <a:t>of Central Government</a:t>
            </a:r>
            <a:r>
              <a:rPr lang="en-US" sz="2400" dirty="0"/>
              <a:t>, Corporation has implemented the facility of issuing free bus passes to all the Students below </a:t>
            </a:r>
            <a:r>
              <a:rPr lang="en-US" sz="2400" dirty="0" smtClean="0"/>
              <a:t>14 </a:t>
            </a:r>
            <a:r>
              <a:rPr lang="en-US" sz="2400" dirty="0"/>
              <a:t>years of </a:t>
            </a:r>
            <a:r>
              <a:rPr lang="en-US" sz="2400" dirty="0" smtClean="0"/>
              <a:t>age, </a:t>
            </a:r>
            <a:r>
              <a:rPr lang="en-US" sz="2400" dirty="0"/>
              <a:t>to travel free from the residence to </a:t>
            </a:r>
            <a:r>
              <a:rPr lang="en-US" sz="2400" dirty="0" smtClean="0"/>
              <a:t>school.</a:t>
            </a:r>
          </a:p>
          <a:p>
            <a:pPr marL="342900" indent="-342900">
              <a:buFont typeface="Arial" panose="020B0604020202020204" pitchFamily="34" charset="0"/>
              <a:buChar char="•"/>
            </a:pPr>
            <a:r>
              <a:rPr lang="en-US" sz="2400" dirty="0" smtClean="0"/>
              <a:t>In order to carry their school ID card and Xerox copy of Aadhar card.</a:t>
            </a:r>
          </a:p>
          <a:p>
            <a:pPr marL="342900" indent="-342900">
              <a:buFont typeface="Arial" panose="020B0604020202020204" pitchFamily="34" charset="0"/>
              <a:buChar char="•"/>
            </a:pPr>
            <a:endParaRPr lang="en-US" sz="1900" dirty="0" smtClean="0"/>
          </a:p>
        </p:txBody>
      </p:sp>
    </p:spTree>
    <p:extLst>
      <p:ext uri="{BB962C8B-B14F-4D97-AF65-F5344CB8AC3E}">
        <p14:creationId xmlns:p14="http://schemas.microsoft.com/office/powerpoint/2010/main" val="9017701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1359" y="650304"/>
            <a:ext cx="9785445"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t>Issuing bus passes to the Physically challenged, mentally retarded, blind, deaf &amp; dumb, dwarf persons and etc., and above 60 aged travelers, to travel free by the buses operating in cities / towns. In case of services operating in rural areas, these physically challenged persons are allowed 40%-50 % concession in normal fares</a:t>
            </a:r>
            <a:r>
              <a:rPr lang="en-US" sz="2400" dirty="0" smtClean="0"/>
              <a:t>.</a:t>
            </a:r>
            <a:endParaRPr lang="en-US" sz="2400" b="1" u="sng" dirty="0">
              <a:effectLst>
                <a:outerShdw blurRad="38100" dist="38100" dir="2700000" algn="tl">
                  <a:srgbClr val="000000">
                    <a:alpha val="43137"/>
                  </a:srgbClr>
                </a:outerShdw>
              </a:effectLst>
            </a:endParaRPr>
          </a:p>
          <a:p>
            <a:r>
              <a:rPr lang="en-US" sz="2400" b="1" u="sng" dirty="0" smtClean="0">
                <a:effectLst>
                  <a:outerShdw blurRad="38100" dist="38100" dir="2700000" algn="tl">
                    <a:srgbClr val="000000">
                      <a:alpha val="43137"/>
                    </a:srgbClr>
                  </a:outerShdw>
                </a:effectLst>
              </a:rPr>
              <a:t>CRIME:</a:t>
            </a:r>
          </a:p>
          <a:p>
            <a:pPr marL="342900" indent="-342900">
              <a:buFont typeface="Arial" panose="020B0604020202020204" pitchFamily="34" charset="0"/>
              <a:buChar char="•"/>
            </a:pPr>
            <a:r>
              <a:rPr lang="en-US" sz="2400" dirty="0"/>
              <a:t>If your </a:t>
            </a:r>
            <a:r>
              <a:rPr lang="en-US" sz="2400" b="1" dirty="0" smtClean="0"/>
              <a:t>Pass</a:t>
            </a:r>
            <a:r>
              <a:rPr lang="en-US" sz="2400" dirty="0"/>
              <a:t> has been </a:t>
            </a:r>
            <a:r>
              <a:rPr lang="en-US" sz="2400" b="1" dirty="0"/>
              <a:t>stolen</a:t>
            </a:r>
            <a:r>
              <a:rPr lang="en-US" sz="2400" dirty="0"/>
              <a:t>, </a:t>
            </a:r>
            <a:r>
              <a:rPr lang="en-US" sz="2400" b="1" dirty="0"/>
              <a:t>report</a:t>
            </a:r>
            <a:r>
              <a:rPr lang="en-US" sz="2400" dirty="0"/>
              <a:t> it to the </a:t>
            </a:r>
            <a:r>
              <a:rPr lang="en-US" sz="2400" b="1" dirty="0"/>
              <a:t>Police</a:t>
            </a:r>
            <a:r>
              <a:rPr lang="en-US" sz="2400" dirty="0"/>
              <a:t> and they will give you a </a:t>
            </a:r>
            <a:r>
              <a:rPr lang="en-US" sz="2400" b="1" dirty="0"/>
              <a:t>Crime</a:t>
            </a:r>
            <a:r>
              <a:rPr lang="en-US" sz="2400" dirty="0"/>
              <a:t> Reference Number. There will be no charge if you order </a:t>
            </a:r>
            <a:r>
              <a:rPr lang="en-US" sz="2400" dirty="0" smtClean="0"/>
              <a:t>a</a:t>
            </a:r>
            <a:r>
              <a:rPr lang="en-US" sz="2400" dirty="0"/>
              <a:t> </a:t>
            </a:r>
            <a:r>
              <a:rPr lang="en-US" sz="2400" dirty="0" smtClean="0"/>
              <a:t>replacement Bus Pass</a:t>
            </a:r>
            <a:r>
              <a:rPr lang="en-US" sz="2400" dirty="0"/>
              <a:t> when you provide your </a:t>
            </a:r>
            <a:r>
              <a:rPr lang="en-US" sz="2400" b="1" dirty="0"/>
              <a:t>Crime</a:t>
            </a:r>
            <a:r>
              <a:rPr lang="en-US" sz="2400" dirty="0"/>
              <a:t> Reference Number. Please be aware you will need to submit a </a:t>
            </a:r>
            <a:r>
              <a:rPr lang="en-US" sz="2400" b="1" dirty="0"/>
              <a:t>Crime</a:t>
            </a:r>
            <a:r>
              <a:rPr lang="en-US" sz="2400" dirty="0"/>
              <a:t> Reference Number during the application.</a:t>
            </a:r>
          </a:p>
          <a:p>
            <a:endParaRPr lang="en-US" dirty="0"/>
          </a:p>
        </p:txBody>
      </p:sp>
    </p:spTree>
    <p:extLst>
      <p:ext uri="{BB962C8B-B14F-4D97-AF65-F5344CB8AC3E}">
        <p14:creationId xmlns:p14="http://schemas.microsoft.com/office/powerpoint/2010/main" val="911122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ESTIMATION OF PROJECT MATRICES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Function Point Analysis:</a:t>
            </a:r>
            <a:endParaRPr lang="en-US" b="1" dirty="0">
              <a:effectLst>
                <a:outerShdw blurRad="38100" dist="38100" dir="2700000" algn="tl">
                  <a:srgbClr val="000000">
                    <a:alpha val="43137"/>
                  </a:srgbClr>
                </a:outerShdw>
              </a:effectLst>
            </a:endParaRPr>
          </a:p>
        </p:txBody>
      </p:sp>
      <p:sp>
        <p:nvSpPr>
          <p:cNvPr id="3" name="TextBox 2"/>
          <p:cNvSpPr txBox="1"/>
          <p:nvPr/>
        </p:nvSpPr>
        <p:spPr>
          <a:xfrm>
            <a:off x="680321" y="2361063"/>
            <a:ext cx="10606378" cy="3416320"/>
          </a:xfrm>
          <a:prstGeom prst="rect">
            <a:avLst/>
          </a:prstGeom>
          <a:noFill/>
        </p:spPr>
        <p:txBody>
          <a:bodyPr wrap="square" rtlCol="0">
            <a:spAutoFit/>
          </a:bodyPr>
          <a:lstStyle/>
          <a:p>
            <a:r>
              <a:rPr lang="en-US" b="1" u="sng" dirty="0" smtClean="0"/>
              <a:t>Objective of FPA:</a:t>
            </a:r>
          </a:p>
          <a:p>
            <a:r>
              <a:rPr lang="en-US" dirty="0" smtClean="0"/>
              <a:t>	The basic and primary purpose of the functional point analysis is to measure and provide the software application functional size to the client, customer, and the stakeholder on their request. Further, it is used to measure the software project development along with its maintenance, consistently throughout the project irrespective of the tools and the technologies. </a:t>
            </a:r>
          </a:p>
          <a:p>
            <a:r>
              <a:rPr lang="en-US" b="1" u="sng" dirty="0" smtClean="0"/>
              <a:t>Types of FP Attributes</a:t>
            </a:r>
          </a:p>
          <a:p>
            <a:r>
              <a:rPr lang="en-US" dirty="0" smtClean="0"/>
              <a:t>Measurements Parameters Examples</a:t>
            </a:r>
          </a:p>
          <a:p>
            <a:r>
              <a:rPr lang="en-US" dirty="0" smtClean="0"/>
              <a:t>1.Number of External Inputs(EI) - Input screen and tables</a:t>
            </a:r>
          </a:p>
          <a:p>
            <a:r>
              <a:rPr lang="en-US" dirty="0" smtClean="0"/>
              <a:t>2. Number of External Output (EO) - Output screens and reports</a:t>
            </a:r>
          </a:p>
          <a:p>
            <a:r>
              <a:rPr lang="en-US" dirty="0" smtClean="0"/>
              <a:t>3. Number of external inquiries (EQ) - Prompts and interrupts.</a:t>
            </a:r>
          </a:p>
          <a:p>
            <a:r>
              <a:rPr lang="en-US" dirty="0" smtClean="0"/>
              <a:t>4. Number of internal files (ILF) - Databases and directories</a:t>
            </a:r>
          </a:p>
          <a:p>
            <a:r>
              <a:rPr lang="en-US" dirty="0" smtClean="0"/>
              <a:t>5. Number of external interfaces (EIF) - Shared databases and shared</a:t>
            </a:r>
            <a:endParaRPr lang="en-US" dirty="0"/>
          </a:p>
        </p:txBody>
      </p:sp>
    </p:spTree>
    <p:extLst>
      <p:ext uri="{BB962C8B-B14F-4D97-AF65-F5344CB8AC3E}">
        <p14:creationId xmlns:p14="http://schemas.microsoft.com/office/powerpoint/2010/main" val="707607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0627" y="545910"/>
            <a:ext cx="9498842" cy="2031325"/>
          </a:xfrm>
          <a:prstGeom prst="rect">
            <a:avLst/>
          </a:prstGeom>
          <a:noFill/>
        </p:spPr>
        <p:txBody>
          <a:bodyPr wrap="square" rtlCol="0">
            <a:spAutoFit/>
          </a:bodyPr>
          <a:lstStyle/>
          <a:p>
            <a:r>
              <a:rPr lang="en-US" b="1" u="sng" dirty="0" smtClean="0"/>
              <a:t>COCOMO Model:</a:t>
            </a:r>
          </a:p>
          <a:p>
            <a:endParaRPr lang="en-US" b="1" u="sng" dirty="0" smtClean="0"/>
          </a:p>
          <a:p>
            <a:pPr marL="285750" indent="-285750">
              <a:buFont typeface="Arial" panose="020B0604020202020204" pitchFamily="34" charset="0"/>
              <a:buChar char="•"/>
            </a:pPr>
            <a:r>
              <a:rPr lang="en-US" dirty="0" smtClean="0"/>
              <a:t>E = ab(KLOC)bb</a:t>
            </a:r>
          </a:p>
          <a:p>
            <a:pPr marL="285750" indent="-285750">
              <a:buFont typeface="Arial" panose="020B0604020202020204" pitchFamily="34" charset="0"/>
              <a:buChar char="•"/>
            </a:pPr>
            <a:r>
              <a:rPr lang="en-US" dirty="0" smtClean="0"/>
              <a:t>D = cb(E)b</a:t>
            </a:r>
          </a:p>
          <a:p>
            <a:pPr marL="285750" indent="-285750">
              <a:buFont typeface="Arial" panose="020B0604020202020204" pitchFamily="34" charset="0"/>
              <a:buChar char="•"/>
            </a:pPr>
            <a:r>
              <a:rPr lang="en-US" dirty="0" smtClean="0"/>
              <a:t>P = E / D</a:t>
            </a:r>
          </a:p>
          <a:p>
            <a:r>
              <a:rPr lang="en-US" dirty="0" smtClean="0"/>
              <a:t>Where E refers to the effort, D refers to the deployment time ,P refers to the productivity and ab,bb,cb,db are called as coefficients.</a:t>
            </a:r>
            <a:endParaRPr lang="en-US" dirty="0"/>
          </a:p>
        </p:txBody>
      </p:sp>
      <p:pic>
        <p:nvPicPr>
          <p:cNvPr id="10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222" y="2934237"/>
            <a:ext cx="7124802" cy="36589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05747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7951" y="268689"/>
            <a:ext cx="9474740" cy="1200329"/>
          </a:xfrm>
          <a:prstGeom prst="rect">
            <a:avLst/>
          </a:prstGeom>
          <a:noFill/>
        </p:spPr>
        <p:txBody>
          <a:bodyPr wrap="square" rtlCol="0">
            <a:spAutoFit/>
          </a:bodyPr>
          <a:lstStyle/>
          <a:p>
            <a:r>
              <a:rPr lang="en-US" b="1" u="sng" dirty="0" smtClean="0">
                <a:effectLst>
                  <a:outerShdw blurRad="38100" dist="38100" dir="2700000" algn="tl">
                    <a:srgbClr val="000000">
                      <a:alpha val="43137"/>
                    </a:srgbClr>
                  </a:outerShdw>
                </a:effectLst>
              </a:rPr>
              <a:t>SYSTEM DESIGN:</a:t>
            </a:r>
          </a:p>
          <a:p>
            <a:endParaRPr lang="en-US" b="1" u="sng" dirty="0" smtClean="0">
              <a:effectLst>
                <a:outerShdw blurRad="38100" dist="38100" dir="2700000" algn="tl">
                  <a:srgbClr val="000000">
                    <a:alpha val="43137"/>
                  </a:srgbClr>
                </a:outerShdw>
              </a:effectLst>
            </a:endParaRPr>
          </a:p>
          <a:p>
            <a:r>
              <a:rPr lang="en-US" dirty="0" smtClean="0"/>
              <a:t>	Here we have used the basic software front end design model in order to represent the system architecture of our software model.</a:t>
            </a:r>
          </a:p>
        </p:txBody>
      </p:sp>
      <p:sp>
        <p:nvSpPr>
          <p:cNvPr id="4" name="TextBox 3"/>
          <p:cNvSpPr txBox="1"/>
          <p:nvPr/>
        </p:nvSpPr>
        <p:spPr>
          <a:xfrm>
            <a:off x="953311" y="5575922"/>
            <a:ext cx="978648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above is a simple form of system design diagram which uses front end design.</a:t>
            </a:r>
          </a:p>
          <a:p>
            <a:pPr marL="285750" indent="-285750">
              <a:buFont typeface="Arial" panose="020B0604020202020204" pitchFamily="34" charset="0"/>
              <a:buChar char="•"/>
            </a:pPr>
            <a:r>
              <a:rPr lang="en-US" dirty="0" smtClean="0"/>
              <a:t>This shows a loop of functions that need to be executed when this project is  implemented. This is a chain of operations through which this project is implemented.</a:t>
            </a:r>
          </a:p>
          <a:p>
            <a:endParaRPr lang="en-US" dirty="0"/>
          </a:p>
        </p:txBody>
      </p:sp>
      <p:grpSp>
        <p:nvGrpSpPr>
          <p:cNvPr id="16" name="Group 15"/>
          <p:cNvGrpSpPr/>
          <p:nvPr/>
        </p:nvGrpSpPr>
        <p:grpSpPr>
          <a:xfrm>
            <a:off x="1426190" y="1959801"/>
            <a:ext cx="6898945" cy="3125338"/>
            <a:chOff x="1453485" y="1050877"/>
            <a:chExt cx="7695062" cy="3502926"/>
          </a:xfrm>
        </p:grpSpPr>
        <p:sp>
          <p:nvSpPr>
            <p:cNvPr id="17" name="Rounded Rectangle 16"/>
            <p:cNvSpPr/>
            <p:nvPr/>
          </p:nvSpPr>
          <p:spPr>
            <a:xfrm>
              <a:off x="1453485" y="1050877"/>
              <a:ext cx="1801504" cy="1023582"/>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dirty="0" smtClean="0"/>
                <a:t>LOGIN </a:t>
              </a:r>
              <a:endParaRPr lang="en-US" sz="1600" dirty="0"/>
            </a:p>
          </p:txBody>
        </p:sp>
        <p:sp>
          <p:nvSpPr>
            <p:cNvPr id="18" name="Rounded Rectangle 17"/>
            <p:cNvSpPr/>
            <p:nvPr/>
          </p:nvSpPr>
          <p:spPr>
            <a:xfrm>
              <a:off x="4383205" y="3530221"/>
              <a:ext cx="1801504" cy="1023582"/>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dirty="0" smtClean="0"/>
                <a:t>BUS PASS </a:t>
              </a:r>
              <a:br>
                <a:rPr lang="en-US" sz="1600" dirty="0" smtClean="0"/>
              </a:br>
              <a:r>
                <a:rPr lang="en-US" sz="1600" dirty="0" smtClean="0"/>
                <a:t>GENERATED</a:t>
              </a:r>
              <a:endParaRPr lang="en-US" sz="1600" dirty="0"/>
            </a:p>
          </p:txBody>
        </p:sp>
        <p:sp>
          <p:nvSpPr>
            <p:cNvPr id="19" name="Rounded Rectangle 18"/>
            <p:cNvSpPr/>
            <p:nvPr/>
          </p:nvSpPr>
          <p:spPr>
            <a:xfrm>
              <a:off x="7347043" y="3530221"/>
              <a:ext cx="1801504" cy="1023582"/>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dirty="0" smtClean="0"/>
                <a:t>PAYMENT</a:t>
              </a:r>
              <a:endParaRPr lang="en-US" sz="1600" dirty="0"/>
            </a:p>
          </p:txBody>
        </p:sp>
        <p:sp>
          <p:nvSpPr>
            <p:cNvPr id="20" name="Rounded Rectangle 19"/>
            <p:cNvSpPr/>
            <p:nvPr/>
          </p:nvSpPr>
          <p:spPr>
            <a:xfrm>
              <a:off x="7347043" y="1050877"/>
              <a:ext cx="1801504" cy="1023582"/>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smtClean="0"/>
                <a:t>VERIFICATION</a:t>
              </a:r>
              <a:endParaRPr lang="en-US" sz="1600" dirty="0"/>
            </a:p>
          </p:txBody>
        </p:sp>
        <p:sp>
          <p:nvSpPr>
            <p:cNvPr id="21" name="Rounded Rectangle 20"/>
            <p:cNvSpPr/>
            <p:nvPr/>
          </p:nvSpPr>
          <p:spPr>
            <a:xfrm>
              <a:off x="1453485" y="3530221"/>
              <a:ext cx="1801504" cy="1023582"/>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dirty="0" smtClean="0"/>
                <a:t>LOGOUT</a:t>
              </a:r>
              <a:endParaRPr lang="en-US" sz="1600" dirty="0"/>
            </a:p>
          </p:txBody>
        </p:sp>
        <p:sp>
          <p:nvSpPr>
            <p:cNvPr id="22" name="Rounded Rectangle 21"/>
            <p:cNvSpPr/>
            <p:nvPr/>
          </p:nvSpPr>
          <p:spPr>
            <a:xfrm>
              <a:off x="4383205" y="1050877"/>
              <a:ext cx="1801504" cy="1023582"/>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dirty="0" smtClean="0"/>
                <a:t>REGISTER/</a:t>
              </a:r>
            </a:p>
            <a:p>
              <a:pPr algn="ctr"/>
              <a:r>
                <a:rPr lang="en-US" sz="1600" dirty="0" smtClean="0"/>
                <a:t>RENEWAL PROCESS</a:t>
              </a:r>
              <a:endParaRPr lang="en-US" sz="1600" dirty="0"/>
            </a:p>
          </p:txBody>
        </p:sp>
        <p:cxnSp>
          <p:nvCxnSpPr>
            <p:cNvPr id="23" name="Straight Arrow Connector 22"/>
            <p:cNvCxnSpPr>
              <a:stCxn id="17" idx="3"/>
              <a:endCxn id="22" idx="1"/>
            </p:cNvCxnSpPr>
            <p:nvPr/>
          </p:nvCxnSpPr>
          <p:spPr>
            <a:xfrm>
              <a:off x="3254989" y="1562668"/>
              <a:ext cx="112821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3"/>
              <a:endCxn id="18" idx="1"/>
            </p:cNvCxnSpPr>
            <p:nvPr/>
          </p:nvCxnSpPr>
          <p:spPr>
            <a:xfrm>
              <a:off x="3254989" y="4042012"/>
              <a:ext cx="112821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2" idx="3"/>
              <a:endCxn id="20" idx="1"/>
            </p:cNvCxnSpPr>
            <p:nvPr/>
          </p:nvCxnSpPr>
          <p:spPr>
            <a:xfrm>
              <a:off x="6184709" y="1562668"/>
              <a:ext cx="11623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3"/>
              <a:endCxn id="19" idx="1"/>
            </p:cNvCxnSpPr>
            <p:nvPr/>
          </p:nvCxnSpPr>
          <p:spPr>
            <a:xfrm>
              <a:off x="6184709" y="4042012"/>
              <a:ext cx="11623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2"/>
              <a:endCxn id="19" idx="0"/>
            </p:cNvCxnSpPr>
            <p:nvPr/>
          </p:nvCxnSpPr>
          <p:spPr>
            <a:xfrm>
              <a:off x="8247795" y="2074459"/>
              <a:ext cx="0" cy="14557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0"/>
              <a:endCxn id="17" idx="2"/>
            </p:cNvCxnSpPr>
            <p:nvPr/>
          </p:nvCxnSpPr>
          <p:spPr>
            <a:xfrm flipV="1">
              <a:off x="2354237" y="2074459"/>
              <a:ext cx="0" cy="14557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402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11" y="739581"/>
            <a:ext cx="9613861" cy="1080938"/>
          </a:xfrm>
        </p:spPr>
        <p:txBody>
          <a:bodyPr>
            <a:normAutofit fontScale="90000"/>
          </a:bodyPr>
          <a:lstStyle/>
          <a:p>
            <a:r>
              <a:rPr lang="en-US" sz="3200" b="1" u="sng" dirty="0" smtClean="0">
                <a:effectLst>
                  <a:outerShdw blurRad="38100" dist="38100" dir="2700000" algn="tl">
                    <a:srgbClr val="000000">
                      <a:alpha val="43137"/>
                    </a:srgbClr>
                  </a:outerShdw>
                </a:effectLst>
              </a:rPr>
              <a:t>MODELING USE CASE DIAGRAM AND SCENARIOS</a:t>
            </a:r>
            <a:br>
              <a:rPr lang="en-US" sz="3200" b="1" u="sng" dirty="0" smtClean="0">
                <a:effectLst>
                  <a:outerShdw blurRad="38100" dist="38100" dir="2700000" algn="tl">
                    <a:srgbClr val="000000">
                      <a:alpha val="43137"/>
                    </a:srgbClr>
                  </a:outerShdw>
                </a:effectLst>
              </a:rPr>
            </a:br>
            <a:r>
              <a:rPr lang="en-US" sz="3200" b="1" u="sng" dirty="0" smtClean="0">
                <a:effectLst>
                  <a:outerShdw blurRad="38100" dist="38100" dir="2700000" algn="tl">
                    <a:srgbClr val="000000">
                      <a:alpha val="43137"/>
                    </a:srgbClr>
                  </a:outerShdw>
                </a:effectLst>
              </a:rPr>
              <a:t/>
            </a:r>
            <a:br>
              <a:rPr lang="en-US" sz="3200" b="1" u="sng" dirty="0" smtClean="0">
                <a:effectLst>
                  <a:outerShdw blurRad="38100" dist="38100" dir="2700000" algn="tl">
                    <a:srgbClr val="000000">
                      <a:alpha val="43137"/>
                    </a:srgbClr>
                  </a:outerShdw>
                </a:effectLst>
              </a:rPr>
            </a:br>
            <a:r>
              <a:rPr lang="en-US" sz="3200" b="1" dirty="0" smtClean="0">
                <a:solidFill>
                  <a:schemeClr val="accent1"/>
                </a:solidFill>
                <a:effectLst>
                  <a:outerShdw blurRad="38100" dist="38100" dir="2700000" algn="tl">
                    <a:srgbClr val="000000">
                      <a:alpha val="43137"/>
                    </a:srgbClr>
                  </a:outerShdw>
                </a:effectLst>
              </a:rPr>
              <a:t>Use Case Diagram Description</a:t>
            </a:r>
            <a:endParaRPr lang="en-US" sz="3200" b="1" dirty="0">
              <a:solidFill>
                <a:schemeClr val="accent1"/>
              </a:solidFill>
              <a:effectLst>
                <a:outerShdw blurRad="38100" dist="38100" dir="2700000" algn="tl">
                  <a:srgbClr val="000000">
                    <a:alpha val="43137"/>
                  </a:srgbClr>
                </a:outerShdw>
              </a:effectLst>
            </a:endParaRPr>
          </a:p>
        </p:txBody>
      </p:sp>
      <p:sp>
        <p:nvSpPr>
          <p:cNvPr id="3" name="TextBox 2"/>
          <p:cNvSpPr txBox="1"/>
          <p:nvPr/>
        </p:nvSpPr>
        <p:spPr>
          <a:xfrm>
            <a:off x="573207" y="2156346"/>
            <a:ext cx="9921922" cy="3970318"/>
          </a:xfrm>
          <a:prstGeom prst="rect">
            <a:avLst/>
          </a:prstGeom>
          <a:noFill/>
        </p:spPr>
        <p:txBody>
          <a:bodyPr wrap="square" rtlCol="0">
            <a:spAutoFit/>
          </a:bodyPr>
          <a:lstStyle/>
          <a:p>
            <a:r>
              <a:rPr lang="en-US" dirty="0" smtClean="0"/>
              <a:t>Here there are three actors</a:t>
            </a:r>
          </a:p>
          <a:p>
            <a:pPr marL="285750" indent="-285750">
              <a:buFont typeface="Arial" panose="020B0604020202020204" pitchFamily="34" charset="0"/>
              <a:buChar char="•"/>
            </a:pPr>
            <a:r>
              <a:rPr lang="en-US" dirty="0" smtClean="0"/>
              <a:t>User</a:t>
            </a:r>
          </a:p>
          <a:p>
            <a:pPr marL="285750" indent="-285750">
              <a:buFont typeface="Arial" panose="020B0604020202020204" pitchFamily="34" charset="0"/>
              <a:buChar char="•"/>
            </a:pPr>
            <a:r>
              <a:rPr lang="en-US" dirty="0" smtClean="0"/>
              <a:t>Admin</a:t>
            </a:r>
          </a:p>
          <a:p>
            <a:pPr marL="285750" indent="-285750">
              <a:buFont typeface="Arial" panose="020B0604020202020204" pitchFamily="34" charset="0"/>
              <a:buChar char="•"/>
            </a:pPr>
            <a:r>
              <a:rPr lang="en-US" dirty="0" smtClean="0"/>
              <a:t>TTE</a:t>
            </a:r>
          </a:p>
          <a:p>
            <a:r>
              <a:rPr lang="en-US" dirty="0"/>
              <a:t>With QR </a:t>
            </a:r>
            <a:r>
              <a:rPr lang="en-US" dirty="0" smtClean="0"/>
              <a:t>Code</a:t>
            </a:r>
            <a:r>
              <a:rPr lang="en-US" dirty="0"/>
              <a:t>:</a:t>
            </a:r>
            <a:endParaRPr lang="en-US" dirty="0" smtClean="0"/>
          </a:p>
          <a:p>
            <a:pPr marL="342900" indent="-342900">
              <a:buFont typeface="+mj-lt"/>
              <a:buAutoNum type="arabicPeriod"/>
            </a:pPr>
            <a:r>
              <a:rPr lang="en-US" dirty="0" smtClean="0"/>
              <a:t>The registration use case has the relation with both user and admin.</a:t>
            </a:r>
          </a:p>
          <a:p>
            <a:pPr marL="342900" indent="-342900">
              <a:buFont typeface="+mj-lt"/>
              <a:buAutoNum type="arabicPeriod"/>
            </a:pPr>
            <a:r>
              <a:rPr lang="en-US" dirty="0" smtClean="0"/>
              <a:t>The ID Proof use case has the relation with User have to submit the ID Proof to admin for verification.</a:t>
            </a:r>
          </a:p>
          <a:p>
            <a:pPr marL="342900" indent="-342900">
              <a:buFont typeface="+mj-lt"/>
              <a:buAutoNum type="arabicPeriod"/>
            </a:pPr>
            <a:r>
              <a:rPr lang="en-US" dirty="0" smtClean="0"/>
              <a:t>User have to pay the amount for the pass.</a:t>
            </a:r>
          </a:p>
          <a:p>
            <a:pPr marL="342900" indent="-342900">
              <a:buFont typeface="+mj-lt"/>
              <a:buAutoNum type="arabicPeriod"/>
            </a:pPr>
            <a:r>
              <a:rPr lang="en-US" dirty="0" smtClean="0"/>
              <a:t>After payment, User will collect/generate the ticket from the admin.</a:t>
            </a:r>
          </a:p>
          <a:p>
            <a:pPr marL="342900" indent="-342900">
              <a:buFont typeface="+mj-lt"/>
              <a:buAutoNum type="arabicPeriod"/>
            </a:pPr>
            <a:r>
              <a:rPr lang="en-US" dirty="0" smtClean="0"/>
              <a:t>QR Code use case is related to User, TTE and the admin.</a:t>
            </a:r>
          </a:p>
          <a:p>
            <a:r>
              <a:rPr lang="en-US" dirty="0" smtClean="0"/>
              <a:t>Without QR Code:</a:t>
            </a:r>
          </a:p>
          <a:p>
            <a:pPr marL="342900" indent="-342900">
              <a:buFont typeface="+mj-lt"/>
              <a:buAutoNum type="arabicPeriod"/>
            </a:pPr>
            <a:r>
              <a:rPr lang="en-US" dirty="0" smtClean="0"/>
              <a:t>If user has lost the QR code pass. User has to buy the ticket or pay the penalty.</a:t>
            </a:r>
          </a:p>
          <a:p>
            <a:pPr marL="342900" indent="-342900">
              <a:buFont typeface="+mj-lt"/>
              <a:buAutoNum type="arabicPeriod"/>
            </a:pPr>
            <a:r>
              <a:rPr lang="en-US" dirty="0" smtClean="0"/>
              <a:t>In the TTE use case, TTE has submit the records of the travelers to the Admin.</a:t>
            </a:r>
          </a:p>
        </p:txBody>
      </p:sp>
    </p:spTree>
    <p:extLst>
      <p:ext uri="{BB962C8B-B14F-4D97-AF65-F5344CB8AC3E}">
        <p14:creationId xmlns:p14="http://schemas.microsoft.com/office/powerpoint/2010/main" val="748036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51" y="807820"/>
            <a:ext cx="9613861" cy="1080938"/>
          </a:xfrm>
        </p:spPr>
        <p:txBody>
          <a:bodyPr>
            <a:normAutofit/>
          </a:bodyPr>
          <a:lstStyle/>
          <a:p>
            <a:r>
              <a:rPr lang="en-US" sz="3200" b="1" u="sng" dirty="0" smtClean="0">
                <a:effectLst>
                  <a:outerShdw blurRad="38100" dist="38100" dir="2700000" algn="tl">
                    <a:srgbClr val="000000">
                      <a:alpha val="43137"/>
                    </a:srgbClr>
                  </a:outerShdw>
                </a:effectLst>
              </a:rPr>
              <a:t>USE CASE DIAGRAM:</a:t>
            </a:r>
            <a:endParaRPr lang="en-US" sz="3200" b="1" u="sng"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933" y="2483893"/>
            <a:ext cx="6030207" cy="4037087"/>
          </a:xfrm>
          <a:prstGeom prst="rect">
            <a:avLst/>
          </a:prstGeom>
        </p:spPr>
      </p:pic>
      <p:sp>
        <p:nvSpPr>
          <p:cNvPr id="5" name="TextBox 4"/>
          <p:cNvSpPr txBox="1"/>
          <p:nvPr/>
        </p:nvSpPr>
        <p:spPr>
          <a:xfrm>
            <a:off x="300251" y="2210937"/>
            <a:ext cx="2538483" cy="461665"/>
          </a:xfrm>
          <a:prstGeom prst="rect">
            <a:avLst/>
          </a:prstGeom>
          <a:noFill/>
        </p:spPr>
        <p:txBody>
          <a:bodyPr wrap="square" rtlCol="0">
            <a:spAutoFit/>
          </a:bodyPr>
          <a:lstStyle/>
          <a:p>
            <a:r>
              <a:rPr lang="en-US" sz="2400" b="1" u="sng" dirty="0" smtClean="0">
                <a:solidFill>
                  <a:schemeClr val="bg1">
                    <a:lumMod val="95000"/>
                    <a:lumOff val="5000"/>
                  </a:schemeClr>
                </a:solidFill>
                <a:latin typeface="Bahnschrift SemiBold Condensed" panose="020B0502040204020203" pitchFamily="34" charset="0"/>
              </a:rPr>
              <a:t>WITH QR CODE:</a:t>
            </a:r>
            <a:endParaRPr lang="en-US" sz="2000" b="1" u="sng" dirty="0">
              <a:solidFill>
                <a:schemeClr val="bg1">
                  <a:lumMod val="95000"/>
                  <a:lumOff val="5000"/>
                </a:schemeClr>
              </a:solidFill>
              <a:latin typeface="Bahnschrift SemiBold Condensed" panose="020B0502040204020203" pitchFamily="34" charset="0"/>
            </a:endParaRPr>
          </a:p>
        </p:txBody>
      </p:sp>
    </p:spTree>
    <p:extLst>
      <p:ext uri="{BB962C8B-B14F-4D97-AF65-F5344CB8AC3E}">
        <p14:creationId xmlns:p14="http://schemas.microsoft.com/office/powerpoint/2010/main" val="3929116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132" y="1323834"/>
            <a:ext cx="6247680" cy="5135524"/>
          </a:xfrm>
          <a:prstGeom prst="rect">
            <a:avLst/>
          </a:prstGeom>
        </p:spPr>
      </p:pic>
      <p:sp>
        <p:nvSpPr>
          <p:cNvPr id="4" name="TextBox 3"/>
          <p:cNvSpPr txBox="1"/>
          <p:nvPr/>
        </p:nvSpPr>
        <p:spPr>
          <a:xfrm>
            <a:off x="313899" y="395784"/>
            <a:ext cx="4694829" cy="461665"/>
          </a:xfrm>
          <a:prstGeom prst="rect">
            <a:avLst/>
          </a:prstGeom>
          <a:noFill/>
        </p:spPr>
        <p:txBody>
          <a:bodyPr wrap="square" rtlCol="0">
            <a:spAutoFit/>
          </a:bodyPr>
          <a:lstStyle/>
          <a:p>
            <a:r>
              <a:rPr lang="en-US" sz="2400" b="1" u="sng" dirty="0" smtClean="0">
                <a:solidFill>
                  <a:schemeClr val="bg1">
                    <a:lumMod val="95000"/>
                    <a:lumOff val="5000"/>
                  </a:schemeClr>
                </a:solidFill>
                <a:latin typeface="Bahnschrift Condensed" panose="020B0502040204020203" pitchFamily="34" charset="0"/>
              </a:rPr>
              <a:t>WITHOUT QR CODE:</a:t>
            </a:r>
            <a:endParaRPr lang="en-US" sz="2400" b="1" u="sng" dirty="0">
              <a:solidFill>
                <a:schemeClr val="bg1">
                  <a:lumMod val="95000"/>
                  <a:lumOff val="5000"/>
                </a:schemeClr>
              </a:solidFill>
              <a:latin typeface="Bahnschrift Condensed" panose="020B0502040204020203" pitchFamily="34" charset="0"/>
            </a:endParaRPr>
          </a:p>
        </p:txBody>
      </p:sp>
    </p:spTree>
    <p:extLst>
      <p:ext uri="{BB962C8B-B14F-4D97-AF65-F5344CB8AC3E}">
        <p14:creationId xmlns:p14="http://schemas.microsoft.com/office/powerpoint/2010/main" val="3224467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Bell MT" panose="02020503060305020303" pitchFamily="18" charset="0"/>
              </a:rPr>
              <a:t>PROBLEM STATEMENT</a:t>
            </a:r>
            <a:endParaRPr lang="en-US" b="1" u="sng"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a:xfrm>
            <a:off x="680321" y="2432407"/>
            <a:ext cx="10524491" cy="3599316"/>
          </a:xfrm>
        </p:spPr>
        <p:txBody>
          <a:bodyPr>
            <a:normAutofit/>
          </a:bodyPr>
          <a:lstStyle/>
          <a:p>
            <a:r>
              <a:rPr lang="en-US" dirty="0"/>
              <a:t> The present conventional method of ticketing is tedious. Since the volume of passengers is very high.</a:t>
            </a:r>
          </a:p>
          <a:p>
            <a:r>
              <a:rPr lang="en-US" dirty="0"/>
              <a:t>Manual ticket buying concept involves a lot of time, effort and manpower. </a:t>
            </a:r>
          </a:p>
          <a:p>
            <a:r>
              <a:rPr lang="en-US" dirty="0"/>
              <a:t>This system is highly unsuitable when there is a huge rush of commuters and many times, lot of commuter’s fail to catch their </a:t>
            </a:r>
            <a:r>
              <a:rPr lang="en-US" dirty="0" smtClean="0"/>
              <a:t>Bus. </a:t>
            </a:r>
            <a:r>
              <a:rPr lang="en-US" dirty="0"/>
              <a:t>This is not only affecting the efficiency of people at their work place but also affecting them psychologically by less respect to co-passengers, staff members and at the end of the day at home. </a:t>
            </a:r>
          </a:p>
        </p:txBody>
      </p:sp>
    </p:spTree>
    <p:extLst>
      <p:ext uri="{BB962C8B-B14F-4D97-AF65-F5344CB8AC3E}">
        <p14:creationId xmlns:p14="http://schemas.microsoft.com/office/powerpoint/2010/main" val="40935405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98" y="753228"/>
            <a:ext cx="9613861" cy="1080938"/>
          </a:xfrm>
        </p:spPr>
        <p:txBody>
          <a:bodyPr>
            <a:normAutofit fontScale="90000"/>
          </a:bodyPr>
          <a:lstStyle/>
          <a:p>
            <a:r>
              <a:rPr lang="en-US" sz="2800" b="1" u="sng" dirty="0" smtClean="0">
                <a:effectLst>
                  <a:outerShdw blurRad="38100" dist="38100" dir="2700000" algn="tl">
                    <a:srgbClr val="000000">
                      <a:alpha val="43137"/>
                    </a:srgbClr>
                  </a:outerShdw>
                </a:effectLst>
              </a:rPr>
              <a:t>ER MODELING FROM THE PROBLEM STATEMENT</a:t>
            </a:r>
            <a:br>
              <a:rPr lang="en-US" sz="2800" b="1" u="sng" dirty="0" smtClean="0">
                <a:effectLst>
                  <a:outerShdw blurRad="38100" dist="38100" dir="2700000" algn="tl">
                    <a:srgbClr val="000000">
                      <a:alpha val="43137"/>
                    </a:srgbClr>
                  </a:outerShdw>
                </a:effectLst>
              </a:rPr>
            </a:br>
            <a:r>
              <a:rPr lang="en-US" sz="2800" b="1" u="sng" dirty="0" smtClean="0">
                <a:effectLst>
                  <a:outerShdw blurRad="38100" dist="38100" dir="2700000" algn="tl">
                    <a:srgbClr val="000000">
                      <a:alpha val="43137"/>
                    </a:srgbClr>
                  </a:outerShdw>
                </a:effectLst>
              </a:rPr>
              <a:t/>
            </a:r>
            <a:br>
              <a:rPr lang="en-US" sz="2800" b="1" u="sng"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ER DIAGRAM DESCRIPTION:</a:t>
            </a:r>
            <a:endParaRPr lang="en-US" sz="2800" b="1" dirty="0">
              <a:effectLst>
                <a:outerShdw blurRad="38100" dist="38100" dir="2700000" algn="tl">
                  <a:srgbClr val="000000">
                    <a:alpha val="43137"/>
                  </a:srgbClr>
                </a:outerShdw>
              </a:effectLst>
            </a:endParaRPr>
          </a:p>
        </p:txBody>
      </p:sp>
      <p:sp>
        <p:nvSpPr>
          <p:cNvPr id="3" name="TextBox 2"/>
          <p:cNvSpPr txBox="1"/>
          <p:nvPr/>
        </p:nvSpPr>
        <p:spPr>
          <a:xfrm>
            <a:off x="341194" y="2210937"/>
            <a:ext cx="10153934"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An Entity-Relationship Model describes interrelated things of interest in a specify domain of knowledge. A basic ER Model is composed of Entity types and specifies relationship that can exist between entities.</a:t>
            </a:r>
          </a:p>
          <a:p>
            <a:pPr marL="285750" indent="-285750">
              <a:buFont typeface="Wingdings" panose="05000000000000000000" pitchFamily="2" charset="2"/>
              <a:buChar char="Ø"/>
            </a:pPr>
            <a:r>
              <a:rPr lang="en-US" dirty="0" smtClean="0"/>
              <a:t>The Details of the product are stored in the product tables</a:t>
            </a:r>
          </a:p>
          <a:p>
            <a:pPr marL="285750" indent="-285750">
              <a:buFont typeface="Wingdings" panose="05000000000000000000" pitchFamily="2" charset="2"/>
              <a:buChar char="Ø"/>
            </a:pPr>
            <a:r>
              <a:rPr lang="en-US" dirty="0" smtClean="0"/>
              <a:t>Each entity has a primary key and unique keys</a:t>
            </a:r>
          </a:p>
          <a:p>
            <a:pPr marL="285750" indent="-285750">
              <a:buFont typeface="Wingdings" panose="05000000000000000000" pitchFamily="2" charset="2"/>
              <a:buChar char="Ø"/>
            </a:pPr>
            <a:r>
              <a:rPr lang="en-US" dirty="0" smtClean="0"/>
              <a:t>The Entities set presented here are </a:t>
            </a:r>
          </a:p>
          <a:p>
            <a:r>
              <a:rPr lang="en-US" dirty="0" smtClean="0"/>
              <a:t>	User, Pass registration, Verification and Pass generation.</a:t>
            </a:r>
          </a:p>
          <a:p>
            <a:pPr marL="285750" indent="-285750">
              <a:buFont typeface="Wingdings" panose="05000000000000000000" pitchFamily="2" charset="2"/>
              <a:buChar char="Ø"/>
            </a:pPr>
            <a:r>
              <a:rPr lang="en-US" dirty="0" smtClean="0"/>
              <a:t>All the entities like user, type of registration, reduce duplicacy pass.</a:t>
            </a:r>
          </a:p>
          <a:p>
            <a:pPr marL="285750" indent="-285750">
              <a:buFont typeface="Wingdings" panose="05000000000000000000" pitchFamily="2" charset="2"/>
              <a:buChar char="Ø"/>
            </a:pPr>
            <a:r>
              <a:rPr lang="en-US" dirty="0" smtClean="0"/>
              <a:t>There is one to one relationship between travelers and the TTE.</a:t>
            </a:r>
          </a:p>
          <a:p>
            <a:pPr marL="285750" indent="-285750">
              <a:buFont typeface="Wingdings" panose="05000000000000000000" pitchFamily="2" charset="2"/>
              <a:buChar char="Ø"/>
            </a:pPr>
            <a:r>
              <a:rPr lang="en-US" dirty="0" smtClean="0"/>
              <a:t>The issue is </a:t>
            </a:r>
            <a:r>
              <a:rPr lang="en-US" dirty="0" err="1" smtClean="0"/>
              <a:t>araised</a:t>
            </a:r>
            <a:r>
              <a:rPr lang="en-US" dirty="0" smtClean="0"/>
              <a:t> when someone misuse the pass/ Stolen by someone.</a:t>
            </a:r>
          </a:p>
          <a:p>
            <a:pPr marL="285750" indent="-285750">
              <a:buFont typeface="Wingdings" panose="05000000000000000000" pitchFamily="2" charset="2"/>
              <a:buChar char="Ø"/>
            </a:pPr>
            <a:r>
              <a:rPr lang="en-US" dirty="0" smtClean="0"/>
              <a:t>Another Issues when the user pass has the date of expiration.</a:t>
            </a:r>
          </a:p>
          <a:p>
            <a:pPr marL="285750" indent="-285750">
              <a:buFont typeface="Wingdings" panose="05000000000000000000" pitchFamily="2" charset="2"/>
              <a:buChar char="Ø"/>
            </a:pPr>
            <a:r>
              <a:rPr lang="en-US" dirty="0" smtClean="0"/>
              <a:t>Then the request will be sent to the user for renewal of the pass.</a:t>
            </a:r>
          </a:p>
        </p:txBody>
      </p:sp>
    </p:spTree>
    <p:extLst>
      <p:ext uri="{BB962C8B-B14F-4D97-AF65-F5344CB8AC3E}">
        <p14:creationId xmlns:p14="http://schemas.microsoft.com/office/powerpoint/2010/main" val="11582827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0032" y="1286757"/>
            <a:ext cx="9636040" cy="5416709"/>
          </a:xfrm>
          <a:prstGeom prst="rect">
            <a:avLst/>
          </a:prstGeom>
        </p:spPr>
      </p:pic>
      <p:sp>
        <p:nvSpPr>
          <p:cNvPr id="3" name="TextBox 2"/>
          <p:cNvSpPr txBox="1"/>
          <p:nvPr/>
        </p:nvSpPr>
        <p:spPr>
          <a:xfrm>
            <a:off x="532263" y="122830"/>
            <a:ext cx="5895833" cy="523220"/>
          </a:xfrm>
          <a:prstGeom prst="rect">
            <a:avLst/>
          </a:prstGeom>
          <a:noFill/>
        </p:spPr>
        <p:txBody>
          <a:bodyPr wrap="square" rtlCol="0">
            <a:spAutoFit/>
          </a:bodyPr>
          <a:lstStyle/>
          <a:p>
            <a:r>
              <a:rPr lang="en-US" sz="2800" b="1" u="sng" dirty="0" smtClean="0">
                <a:effectLst>
                  <a:outerShdw blurRad="38100" dist="38100" dir="2700000" algn="tl">
                    <a:srgbClr val="000000">
                      <a:alpha val="43137"/>
                    </a:srgbClr>
                  </a:outerShdw>
                </a:effectLst>
              </a:rPr>
              <a:t>ER DIAGRAM:</a:t>
            </a:r>
            <a:endParaRPr lang="en-US" sz="28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78989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164" y="923496"/>
            <a:ext cx="9613858" cy="3592750"/>
          </a:xfrm>
        </p:spPr>
        <p:txBody>
          <a:bodyPr>
            <a:noAutofit/>
          </a:bodyPr>
          <a:lstStyle/>
          <a:p>
            <a:r>
              <a:rPr lang="en-US" sz="13800" dirty="0" smtClean="0">
                <a:latin typeface="Arial Rounded MT Bold" panose="020F0704030504030204" pitchFamily="34" charset="0"/>
              </a:rPr>
              <a:t>THANK YOU</a:t>
            </a:r>
            <a:endParaRPr lang="en-US" sz="13800" dirty="0">
              <a:latin typeface="Arial Rounded MT Bold" panose="020F0704030504030204" pitchFamily="34" charset="0"/>
            </a:endParaRPr>
          </a:p>
        </p:txBody>
      </p:sp>
    </p:spTree>
    <p:extLst>
      <p:ext uri="{BB962C8B-B14F-4D97-AF65-F5344CB8AC3E}">
        <p14:creationId xmlns:p14="http://schemas.microsoft.com/office/powerpoint/2010/main" val="3999462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Bell MT" panose="02020503060305020303" pitchFamily="18" charset="0"/>
              </a:rPr>
              <a:t>PROPOSAL</a:t>
            </a:r>
            <a:endParaRPr lang="en-US" b="1" u="sng"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a:xfrm>
            <a:off x="921224" y="2565779"/>
            <a:ext cx="9601200" cy="3683758"/>
          </a:xfrm>
        </p:spPr>
        <p:txBody>
          <a:bodyPr>
            <a:normAutofit fontScale="62500" lnSpcReduction="20000"/>
          </a:bodyPr>
          <a:lstStyle/>
          <a:p>
            <a:endParaRPr lang="en-US" dirty="0"/>
          </a:p>
          <a:p>
            <a:r>
              <a:rPr lang="en-US" dirty="0"/>
              <a:t> The commuters of Public Transport can be categorized in to two categories namely: </a:t>
            </a:r>
          </a:p>
          <a:p>
            <a:pPr marL="0" indent="0">
              <a:buNone/>
            </a:pPr>
            <a:r>
              <a:rPr lang="en-US" dirty="0" smtClean="0"/>
              <a:t>	1 . Regular commuters</a:t>
            </a:r>
          </a:p>
          <a:p>
            <a:pPr marL="0" indent="0">
              <a:buNone/>
            </a:pPr>
            <a:r>
              <a:rPr lang="en-US" dirty="0"/>
              <a:t>	</a:t>
            </a:r>
            <a:r>
              <a:rPr lang="en-US" dirty="0" smtClean="0"/>
              <a:t>2 . Short Time Commuters</a:t>
            </a:r>
          </a:p>
          <a:p>
            <a:r>
              <a:rPr lang="en-US" dirty="0" smtClean="0"/>
              <a:t>Nowadays , We are using more network and communications with high speed data exchange we are introducing it in a new way to use for ticketing in Public Transport System</a:t>
            </a:r>
          </a:p>
          <a:p>
            <a:r>
              <a:rPr lang="en-US" dirty="0" smtClean="0"/>
              <a:t>In Online </a:t>
            </a:r>
            <a:r>
              <a:rPr lang="en-US" dirty="0"/>
              <a:t>Ticketing </a:t>
            </a:r>
            <a:r>
              <a:rPr lang="en-US" dirty="0" smtClean="0"/>
              <a:t>, a </a:t>
            </a:r>
            <a:r>
              <a:rPr lang="en-US" dirty="0"/>
              <a:t>commuter will use his or her </a:t>
            </a:r>
            <a:r>
              <a:rPr lang="en-US" dirty="0" smtClean="0"/>
              <a:t>Online System </a:t>
            </a:r>
            <a:r>
              <a:rPr lang="en-US" dirty="0"/>
              <a:t>to access </a:t>
            </a:r>
            <a:r>
              <a:rPr lang="en-US" dirty="0" smtClean="0"/>
              <a:t>the bus pass of </a:t>
            </a:r>
            <a:r>
              <a:rPr lang="en-US" dirty="0"/>
              <a:t>entry and exit of </a:t>
            </a:r>
            <a:r>
              <a:rPr lang="en-US" dirty="0" smtClean="0"/>
              <a:t>bus stations. It may be done using mobile network/Net connection. </a:t>
            </a:r>
            <a:r>
              <a:rPr lang="en-US" dirty="0"/>
              <a:t>The fair for distance travelled will be deducted from available balance of </a:t>
            </a:r>
            <a:r>
              <a:rPr lang="en-US" dirty="0" smtClean="0"/>
              <a:t>Debit card/credit cards</a:t>
            </a:r>
            <a:endParaRPr lang="en-US" dirty="0"/>
          </a:p>
          <a:p>
            <a:r>
              <a:rPr lang="en-US" dirty="0"/>
              <a:t> Anyone can avail this service by registering </a:t>
            </a:r>
            <a:r>
              <a:rPr lang="en-US" dirty="0" smtClean="0"/>
              <a:t>account </a:t>
            </a:r>
            <a:r>
              <a:rPr lang="en-US" dirty="0"/>
              <a:t>from his or her </a:t>
            </a:r>
            <a:r>
              <a:rPr lang="en-US" dirty="0" smtClean="0"/>
              <a:t>mobile </a:t>
            </a:r>
            <a:r>
              <a:rPr lang="en-US" dirty="0"/>
              <a:t>in a specified registration </a:t>
            </a:r>
            <a:r>
              <a:rPr lang="en-US" dirty="0" smtClean="0"/>
              <a:t>guidelines and they </a:t>
            </a:r>
            <a:r>
              <a:rPr lang="en-US" dirty="0"/>
              <a:t>can start travelling after activation of service. </a:t>
            </a:r>
          </a:p>
          <a:p>
            <a:r>
              <a:rPr lang="en-US" dirty="0" smtClean="0"/>
              <a:t>Using Online for </a:t>
            </a:r>
            <a:r>
              <a:rPr lang="en-US" dirty="0"/>
              <a:t>ticketing </a:t>
            </a:r>
            <a:r>
              <a:rPr lang="en-US" dirty="0" smtClean="0"/>
              <a:t>, it will </a:t>
            </a:r>
            <a:r>
              <a:rPr lang="en-US" dirty="0"/>
              <a:t>help to overcome billing hurdles and its fast and widely available network will suitable for communication and information exchange among entry and exit stations, Transport Service Provider Data Centre and Mobile Service Provider for billing purpose. </a:t>
            </a:r>
            <a:endParaRPr lang="en-US" dirty="0" smtClean="0"/>
          </a:p>
        </p:txBody>
      </p:sp>
    </p:spTree>
    <p:extLst>
      <p:ext uri="{BB962C8B-B14F-4D97-AF65-F5344CB8AC3E}">
        <p14:creationId xmlns:p14="http://schemas.microsoft.com/office/powerpoint/2010/main" val="3405907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1572"/>
            <a:ext cx="4469644" cy="614149"/>
          </a:xfrm>
        </p:spPr>
        <p:txBody>
          <a:bodyPr>
            <a:normAutofit/>
          </a:bodyPr>
          <a:lstStyle/>
          <a:p>
            <a:r>
              <a:rPr lang="en-US" b="1" u="sng" dirty="0" smtClean="0">
                <a:effectLst>
                  <a:outerShdw blurRad="38100" dist="38100" dir="2700000" algn="tl">
                    <a:srgbClr val="000000">
                      <a:alpha val="43137"/>
                    </a:srgbClr>
                  </a:outerShdw>
                </a:effectLst>
                <a:latin typeface="Bell MT" panose="02020503060305020303" pitchFamily="18" charset="0"/>
              </a:rPr>
              <a:t>BUSINESS CASE :</a:t>
            </a:r>
            <a:r>
              <a:rPr lang="en-US" dirty="0" smtClean="0">
                <a:effectLst>
                  <a:outerShdw blurRad="38100" dist="38100" dir="2700000" algn="tl">
                    <a:srgbClr val="000000">
                      <a:alpha val="43137"/>
                    </a:srgbClr>
                  </a:outerShdw>
                </a:effectLst>
                <a:latin typeface="Bell MT" panose="02020503060305020303" pitchFamily="18" charset="0"/>
              </a:rPr>
              <a:t> </a:t>
            </a:r>
            <a:endParaRPr lang="en-US" dirty="0">
              <a:effectLst>
                <a:outerShdw blurRad="38100" dist="38100" dir="2700000" algn="tl">
                  <a:srgbClr val="000000">
                    <a:alpha val="43137"/>
                  </a:srgbClr>
                </a:outerShdw>
              </a:effectLst>
              <a:latin typeface="Bell MT" panose="020205030603050203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6850419"/>
              </p:ext>
            </p:extLst>
          </p:nvPr>
        </p:nvGraphicFramePr>
        <p:xfrm>
          <a:off x="4374105" y="2080097"/>
          <a:ext cx="7117310" cy="1645920"/>
        </p:xfrm>
        <a:graphic>
          <a:graphicData uri="http://schemas.openxmlformats.org/drawingml/2006/table">
            <a:tbl>
              <a:tblPr firstRow="1" bandRow="1">
                <a:tableStyleId>{5C22544A-7EE6-4342-B048-85BDC9FD1C3A}</a:tableStyleId>
              </a:tblPr>
              <a:tblGrid>
                <a:gridCol w="3558655"/>
                <a:gridCol w="3558655"/>
              </a:tblGrid>
              <a:tr h="365469">
                <a:tc>
                  <a:txBody>
                    <a:bodyPr/>
                    <a:lstStyle/>
                    <a:p>
                      <a:pPr algn="ctr"/>
                      <a:r>
                        <a:rPr lang="en-US" dirty="0" smtClean="0"/>
                        <a:t>DATE</a:t>
                      </a:r>
                      <a:endParaRPr lang="en-US" dirty="0"/>
                    </a:p>
                  </a:txBody>
                  <a:tcPr/>
                </a:tc>
                <a:tc>
                  <a:txBody>
                    <a:bodyPr/>
                    <a:lstStyle/>
                    <a:p>
                      <a:pPr algn="ctr"/>
                      <a:r>
                        <a:rPr lang="en-US" dirty="0" smtClean="0"/>
                        <a:t>03/02/2021</a:t>
                      </a:r>
                      <a:endParaRPr lang="en-US" dirty="0"/>
                    </a:p>
                  </a:txBody>
                  <a:tcPr/>
                </a:tc>
              </a:tr>
              <a:tr h="901155">
                <a:tc>
                  <a:txBody>
                    <a:bodyPr/>
                    <a:lstStyle/>
                    <a:p>
                      <a:pPr algn="l"/>
                      <a:r>
                        <a:rPr lang="en-US" dirty="0" smtClean="0"/>
                        <a:t>SUBMITTED BY :</a:t>
                      </a:r>
                      <a:endParaRPr lang="en-US" dirty="0"/>
                    </a:p>
                  </a:txBody>
                  <a:tcPr/>
                </a:tc>
                <a:tc>
                  <a:txBody>
                    <a:bodyPr/>
                    <a:lstStyle/>
                    <a:p>
                      <a:r>
                        <a:rPr lang="en-US" baseline="0" dirty="0" smtClean="0"/>
                        <a:t>NIKITH KUMAR (480)</a:t>
                      </a:r>
                    </a:p>
                    <a:p>
                      <a:r>
                        <a:rPr lang="en-US" dirty="0" smtClean="0"/>
                        <a:t>VIGNESH (468)</a:t>
                      </a:r>
                    </a:p>
                    <a:p>
                      <a:r>
                        <a:rPr lang="en-US" dirty="0" smtClean="0"/>
                        <a:t>ROHITH</a:t>
                      </a:r>
                      <a:r>
                        <a:rPr lang="en-US" baseline="0" dirty="0" smtClean="0"/>
                        <a:t> (474)</a:t>
                      </a:r>
                    </a:p>
                  </a:txBody>
                  <a:tcPr/>
                </a:tc>
              </a:tr>
              <a:tr h="365469">
                <a:tc>
                  <a:txBody>
                    <a:bodyPr/>
                    <a:lstStyle/>
                    <a:p>
                      <a:r>
                        <a:rPr lang="en-US" dirty="0" smtClean="0"/>
                        <a:t>TITLE</a:t>
                      </a:r>
                      <a:r>
                        <a:rPr lang="en-US" baseline="0" dirty="0" smtClean="0"/>
                        <a:t> :</a:t>
                      </a:r>
                      <a:endParaRPr lang="en-US" dirty="0"/>
                    </a:p>
                  </a:txBody>
                  <a:tcPr/>
                </a:tc>
                <a:tc>
                  <a:txBody>
                    <a:bodyPr/>
                    <a:lstStyle/>
                    <a:p>
                      <a:r>
                        <a:rPr lang="en-US" dirty="0" smtClean="0"/>
                        <a:t>Online</a:t>
                      </a:r>
                      <a:r>
                        <a:rPr lang="en-US" baseline="0" dirty="0" smtClean="0"/>
                        <a:t> Registration of Bus Pass</a:t>
                      </a:r>
                      <a:endParaRPr lang="en-US" dirty="0"/>
                    </a:p>
                  </a:txBody>
                  <a:tcPr/>
                </a:tc>
              </a:tr>
            </a:tbl>
          </a:graphicData>
        </a:graphic>
      </p:graphicFrame>
      <p:sp>
        <p:nvSpPr>
          <p:cNvPr id="7" name="TextBox 6"/>
          <p:cNvSpPr txBox="1"/>
          <p:nvPr/>
        </p:nvSpPr>
        <p:spPr>
          <a:xfrm>
            <a:off x="682388" y="3726017"/>
            <a:ext cx="10673179" cy="2862322"/>
          </a:xfrm>
          <a:prstGeom prst="rect">
            <a:avLst/>
          </a:prstGeom>
          <a:noFill/>
        </p:spPr>
        <p:txBody>
          <a:bodyPr wrap="square" rtlCol="0">
            <a:spAutoFit/>
          </a:bodyPr>
          <a:lstStyle/>
          <a:p>
            <a:r>
              <a:rPr lang="en-US" b="1" u="sng" dirty="0" smtClean="0">
                <a:solidFill>
                  <a:schemeClr val="bg1"/>
                </a:solidFill>
                <a:latin typeface="+mj-lt"/>
              </a:rPr>
              <a:t>THE PROJECT: </a:t>
            </a:r>
          </a:p>
          <a:p>
            <a:r>
              <a:rPr lang="en-US" dirty="0" smtClean="0">
                <a:latin typeface="Bell MT" panose="02020503060305020303" pitchFamily="18" charset="0"/>
              </a:rPr>
              <a:t>This Project “Online Registration of Bus Pass “ is a real time project which is useful for the commuters who are facing problems with the current manual work of bus system. It makes the passenger easy to travel with the ticket QR code with the mobile. So that even if the passenger loses the ticket at the time of checking he can show the QR code. The TTE can check the QR code with the admin </a:t>
            </a:r>
            <a:r>
              <a:rPr lang="en-US" dirty="0" err="1" smtClean="0">
                <a:latin typeface="Bell MT" panose="02020503060305020303" pitchFamily="18" charset="0"/>
              </a:rPr>
              <a:t>wheather</a:t>
            </a:r>
            <a:r>
              <a:rPr lang="en-US" dirty="0" smtClean="0">
                <a:latin typeface="Bell MT" panose="02020503060305020303" pitchFamily="18" charset="0"/>
              </a:rPr>
              <a:t> it  matches or not.</a:t>
            </a:r>
          </a:p>
          <a:p>
            <a:endParaRPr lang="en-US" dirty="0">
              <a:latin typeface="Bell MT" panose="02020503060305020303" pitchFamily="18" charset="0"/>
            </a:endParaRPr>
          </a:p>
          <a:p>
            <a:r>
              <a:rPr lang="en-US" b="1" u="sng" dirty="0" smtClean="0">
                <a:solidFill>
                  <a:schemeClr val="bg1"/>
                </a:solidFill>
                <a:latin typeface="+mj-lt"/>
              </a:rPr>
              <a:t>THE HISTORY:</a:t>
            </a:r>
          </a:p>
          <a:p>
            <a:r>
              <a:rPr lang="en-US" dirty="0" smtClean="0">
                <a:latin typeface="Bell MT" panose="02020503060305020303" pitchFamily="18" charset="0"/>
              </a:rPr>
              <a:t>Older days, Commuters are used spend more time in Que to register their bus pass . Lot’s of commuter are lose to catch their buses.  </a:t>
            </a:r>
            <a:r>
              <a:rPr lang="en-US" dirty="0">
                <a:latin typeface="Bell MT" panose="02020503060305020303" pitchFamily="18" charset="0"/>
              </a:rPr>
              <a:t>This is not only affecting the efficiency of people at their work place but also affecting them psychologically by less respect to co-passengers, staff members and at the end of the day at home. </a:t>
            </a:r>
          </a:p>
        </p:txBody>
      </p:sp>
    </p:spTree>
    <p:extLst>
      <p:ext uri="{BB962C8B-B14F-4D97-AF65-F5344CB8AC3E}">
        <p14:creationId xmlns:p14="http://schemas.microsoft.com/office/powerpoint/2010/main" val="3826838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7606" y="1078173"/>
            <a:ext cx="9007522" cy="4493538"/>
          </a:xfrm>
          <a:prstGeom prst="rect">
            <a:avLst/>
          </a:prstGeom>
          <a:noFill/>
        </p:spPr>
        <p:txBody>
          <a:bodyPr wrap="square" rtlCol="0">
            <a:spAutoFit/>
          </a:bodyPr>
          <a:lstStyle/>
          <a:p>
            <a:pPr marL="342900" indent="-342900">
              <a:buFont typeface="Wingdings" panose="05000000000000000000" pitchFamily="2" charset="2"/>
              <a:buChar char="§"/>
            </a:pPr>
            <a:r>
              <a:rPr lang="en-US" sz="2200" b="1" u="sng" dirty="0" smtClean="0">
                <a:solidFill>
                  <a:schemeClr val="bg1"/>
                </a:solidFill>
              </a:rPr>
              <a:t>Limitations:</a:t>
            </a:r>
            <a:r>
              <a:rPr lang="en-US" sz="2200" b="1" dirty="0" smtClean="0">
                <a:solidFill>
                  <a:schemeClr val="bg1"/>
                </a:solidFill>
              </a:rPr>
              <a:t> </a:t>
            </a:r>
          </a:p>
          <a:p>
            <a:r>
              <a:rPr lang="en-US" sz="2200" b="1" dirty="0"/>
              <a:t>	</a:t>
            </a:r>
            <a:r>
              <a:rPr lang="en-US" sz="2200" dirty="0" smtClean="0"/>
              <a:t>Volume </a:t>
            </a:r>
            <a:r>
              <a:rPr lang="en-US" sz="2200" dirty="0"/>
              <a:t>of the Commuter’s is Very High.</a:t>
            </a:r>
          </a:p>
          <a:p>
            <a:r>
              <a:rPr lang="en-US" sz="2200" dirty="0"/>
              <a:t>	</a:t>
            </a:r>
            <a:r>
              <a:rPr lang="en-US" sz="2200" dirty="0" smtClean="0"/>
              <a:t>Manual </a:t>
            </a:r>
            <a:r>
              <a:rPr lang="en-US" sz="2200" dirty="0"/>
              <a:t>buying ticket/bus pass requires lots of time, Effort and </a:t>
            </a:r>
            <a:r>
              <a:rPr lang="en-US" sz="2200" dirty="0" smtClean="0"/>
              <a:t>	Manpower</a:t>
            </a:r>
            <a:r>
              <a:rPr lang="en-US" sz="2200" dirty="0"/>
              <a:t>.</a:t>
            </a:r>
          </a:p>
          <a:p>
            <a:r>
              <a:rPr lang="en-US" sz="2200" dirty="0" smtClean="0"/>
              <a:t>	Lot’s </a:t>
            </a:r>
            <a:r>
              <a:rPr lang="en-US" sz="2200" dirty="0"/>
              <a:t>of travelers are lose to approach their buses at the time.</a:t>
            </a:r>
          </a:p>
          <a:p>
            <a:pPr marL="342900" indent="-342900">
              <a:buFont typeface="Wingdings" panose="05000000000000000000" pitchFamily="2" charset="2"/>
              <a:buChar char="§"/>
            </a:pPr>
            <a:r>
              <a:rPr lang="en-US" sz="2200" b="1" u="sng" dirty="0" smtClean="0">
                <a:solidFill>
                  <a:schemeClr val="bg1"/>
                </a:solidFill>
              </a:rPr>
              <a:t>Approach:</a:t>
            </a:r>
            <a:endParaRPr lang="en-US" sz="2200" b="1" u="sng" dirty="0">
              <a:solidFill>
                <a:schemeClr val="bg1"/>
              </a:solidFill>
            </a:endParaRPr>
          </a:p>
          <a:p>
            <a:r>
              <a:rPr lang="en-US" sz="2200" dirty="0" smtClean="0"/>
              <a:t>	Permission </a:t>
            </a:r>
            <a:r>
              <a:rPr lang="en-US" sz="2200" dirty="0"/>
              <a:t>from Authentication process.</a:t>
            </a:r>
          </a:p>
          <a:p>
            <a:r>
              <a:rPr lang="en-US" sz="2200" dirty="0" smtClean="0"/>
              <a:t>	Software </a:t>
            </a:r>
            <a:r>
              <a:rPr lang="en-US" sz="2200" dirty="0"/>
              <a:t>requirement to build an application.</a:t>
            </a:r>
          </a:p>
          <a:p>
            <a:r>
              <a:rPr lang="en-US" sz="2200" dirty="0" smtClean="0"/>
              <a:t>	Permission </a:t>
            </a:r>
            <a:r>
              <a:rPr lang="en-US" sz="2200" dirty="0"/>
              <a:t>from Transport Service Provider Data Centre </a:t>
            </a:r>
          </a:p>
          <a:p>
            <a:pPr marL="342900" indent="-342900">
              <a:buFont typeface="Wingdings" panose="05000000000000000000" pitchFamily="2" charset="2"/>
              <a:buChar char="§"/>
            </a:pPr>
            <a:r>
              <a:rPr lang="en-US" sz="2200" b="1" u="sng" dirty="0" smtClean="0">
                <a:solidFill>
                  <a:schemeClr val="bg1"/>
                </a:solidFill>
              </a:rPr>
              <a:t>Benefits:</a:t>
            </a:r>
            <a:endParaRPr lang="en-US" sz="2200" b="1" u="sng" dirty="0">
              <a:solidFill>
                <a:schemeClr val="bg1"/>
              </a:solidFill>
            </a:endParaRPr>
          </a:p>
          <a:p>
            <a:r>
              <a:rPr lang="en-US" sz="2200" dirty="0" smtClean="0"/>
              <a:t>	We </a:t>
            </a:r>
            <a:r>
              <a:rPr lang="en-US" sz="2200" dirty="0"/>
              <a:t>can save time.</a:t>
            </a:r>
          </a:p>
          <a:p>
            <a:r>
              <a:rPr lang="en-US" sz="2200" dirty="0" smtClean="0"/>
              <a:t>	Quick </a:t>
            </a:r>
            <a:r>
              <a:rPr lang="en-US" sz="2200" dirty="0"/>
              <a:t>to catch their booked buses.</a:t>
            </a:r>
          </a:p>
          <a:p>
            <a:r>
              <a:rPr lang="en-US" sz="2200" dirty="0" smtClean="0"/>
              <a:t>	This </a:t>
            </a:r>
            <a:r>
              <a:rPr lang="en-US" sz="2200" dirty="0"/>
              <a:t>system helps people to make the work a bit faster.</a:t>
            </a:r>
          </a:p>
        </p:txBody>
      </p:sp>
    </p:spTree>
    <p:extLst>
      <p:ext uri="{BB962C8B-B14F-4D97-AF65-F5344CB8AC3E}">
        <p14:creationId xmlns:p14="http://schemas.microsoft.com/office/powerpoint/2010/main" val="3349089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779" y="849573"/>
            <a:ext cx="9601200" cy="870045"/>
          </a:xfrm>
        </p:spPr>
        <p:txBody>
          <a:bodyPr/>
          <a:lstStyle/>
          <a:p>
            <a:r>
              <a:rPr lang="en-US" b="1" dirty="0" smtClean="0">
                <a:effectLst>
                  <a:outerShdw blurRad="38100" dist="38100" dir="2700000" algn="tl">
                    <a:srgbClr val="000000">
                      <a:alpha val="43137"/>
                    </a:srgbClr>
                  </a:outerShdw>
                </a:effectLst>
                <a:latin typeface="Bell MT" panose="02020503060305020303" pitchFamily="18" charset="0"/>
              </a:rPr>
              <a:t>Stake Holders and User Description</a:t>
            </a:r>
            <a:endParaRPr lang="en-US" b="1"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a:xfrm>
            <a:off x="1166884" y="2251880"/>
            <a:ext cx="9601200" cy="4094329"/>
          </a:xfrm>
        </p:spPr>
        <p:txBody>
          <a:bodyPr>
            <a:normAutofit/>
          </a:bodyPr>
          <a:lstStyle/>
          <a:p>
            <a:pPr marL="530352" lvl="1" indent="0">
              <a:buNone/>
            </a:pPr>
            <a:r>
              <a:rPr lang="en-US" b="1" u="sng" dirty="0" smtClean="0">
                <a:solidFill>
                  <a:schemeClr val="bg1"/>
                </a:solidFill>
                <a:effectLst>
                  <a:outerShdw blurRad="38100" dist="38100" dir="2700000" algn="tl">
                    <a:srgbClr val="000000">
                      <a:alpha val="43137"/>
                    </a:srgbClr>
                  </a:outerShdw>
                </a:effectLst>
                <a:latin typeface="+mj-lt"/>
              </a:rPr>
              <a:t>STAKE HOLDERS:</a:t>
            </a:r>
          </a:p>
          <a:p>
            <a:r>
              <a:rPr lang="en-US" b="1" u="sng" dirty="0" smtClean="0">
                <a:solidFill>
                  <a:schemeClr val="bg1"/>
                </a:solidFill>
                <a:latin typeface="+mj-lt"/>
              </a:rPr>
              <a:t>User: </a:t>
            </a:r>
          </a:p>
          <a:p>
            <a:pPr lvl="1"/>
            <a:r>
              <a:rPr lang="en-US" dirty="0" smtClean="0"/>
              <a:t>The </a:t>
            </a:r>
            <a:r>
              <a:rPr lang="en-US" dirty="0"/>
              <a:t>users are the persons, who are using the online web or online services </a:t>
            </a:r>
            <a:r>
              <a:rPr lang="en-US" dirty="0" smtClean="0"/>
              <a:t>to register the bus </a:t>
            </a:r>
            <a:r>
              <a:rPr lang="en-US" dirty="0"/>
              <a:t>pass</a:t>
            </a:r>
            <a:r>
              <a:rPr lang="en-US" dirty="0" smtClean="0"/>
              <a:t>.</a:t>
            </a:r>
          </a:p>
          <a:p>
            <a:r>
              <a:rPr lang="en-US" b="1" u="sng" dirty="0" smtClean="0">
                <a:solidFill>
                  <a:schemeClr val="bg1"/>
                </a:solidFill>
                <a:latin typeface="+mj-lt"/>
              </a:rPr>
              <a:t>Sponsor:</a:t>
            </a:r>
            <a:r>
              <a:rPr lang="en-US" b="1" dirty="0" smtClean="0">
                <a:solidFill>
                  <a:schemeClr val="bg1"/>
                </a:solidFill>
                <a:latin typeface="+mj-lt"/>
              </a:rPr>
              <a:t> </a:t>
            </a:r>
          </a:p>
          <a:p>
            <a:pPr lvl="1"/>
            <a:r>
              <a:rPr lang="en-US" dirty="0" smtClean="0"/>
              <a:t>A </a:t>
            </a:r>
            <a:r>
              <a:rPr lang="en-US" dirty="0"/>
              <a:t>sponsor is the person or group that provides the financial resources in kind or </a:t>
            </a:r>
            <a:r>
              <a:rPr lang="en-US" dirty="0" smtClean="0"/>
              <a:t>in </a:t>
            </a:r>
            <a:r>
              <a:rPr lang="en-US" dirty="0"/>
              <a:t>cash for the project</a:t>
            </a:r>
            <a:r>
              <a:rPr lang="en-US" dirty="0" smtClean="0"/>
              <a:t>.</a:t>
            </a:r>
          </a:p>
          <a:p>
            <a:r>
              <a:rPr lang="en-US" b="1" u="sng" dirty="0" smtClean="0">
                <a:solidFill>
                  <a:schemeClr val="bg1"/>
                </a:solidFill>
                <a:latin typeface="+mj-lt"/>
              </a:rPr>
              <a:t>Program Manager:     </a:t>
            </a:r>
          </a:p>
          <a:p>
            <a:pPr lvl="1"/>
            <a:r>
              <a:rPr lang="en-US" dirty="0" smtClean="0"/>
              <a:t>They </a:t>
            </a:r>
            <a:r>
              <a:rPr lang="en-US" dirty="0"/>
              <a:t>are responsible for managing related project in a coordinated way </a:t>
            </a:r>
            <a:r>
              <a:rPr lang="en-US" dirty="0" smtClean="0"/>
              <a:t>to</a:t>
            </a:r>
            <a:r>
              <a:rPr lang="en-US" dirty="0"/>
              <a:t> </a:t>
            </a:r>
            <a:r>
              <a:rPr lang="en-US" dirty="0" smtClean="0"/>
              <a:t>obtain </a:t>
            </a:r>
            <a:r>
              <a:rPr lang="en-US" dirty="0"/>
              <a:t>benefits and control</a:t>
            </a:r>
            <a:r>
              <a:rPr lang="en-US" dirty="0" smtClean="0"/>
              <a:t>.</a:t>
            </a:r>
            <a:endParaRPr lang="en-US" dirty="0"/>
          </a:p>
        </p:txBody>
      </p:sp>
    </p:spTree>
    <p:extLst>
      <p:ext uri="{BB962C8B-B14F-4D97-AF65-F5344CB8AC3E}">
        <p14:creationId xmlns:p14="http://schemas.microsoft.com/office/powerpoint/2010/main" val="488281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91821" y="832513"/>
            <a:ext cx="8952931" cy="5170646"/>
          </a:xfrm>
          <a:prstGeom prst="rect">
            <a:avLst/>
          </a:prstGeom>
          <a:noFill/>
        </p:spPr>
        <p:txBody>
          <a:bodyPr wrap="square" rtlCol="0">
            <a:spAutoFit/>
          </a:bodyPr>
          <a:lstStyle/>
          <a:p>
            <a:pPr marL="342900" indent="-342900">
              <a:buFont typeface="Wingdings" panose="05000000000000000000" pitchFamily="2" charset="2"/>
              <a:buChar char="§"/>
            </a:pPr>
            <a:r>
              <a:rPr lang="en-US" sz="2200" b="1" u="sng" dirty="0">
                <a:solidFill>
                  <a:schemeClr val="bg1"/>
                </a:solidFill>
              </a:rPr>
              <a:t>Project Team </a:t>
            </a:r>
            <a:r>
              <a:rPr lang="en-US" sz="2200" b="1" u="sng" dirty="0" smtClean="0">
                <a:solidFill>
                  <a:schemeClr val="bg1"/>
                </a:solidFill>
              </a:rPr>
              <a:t>:</a:t>
            </a:r>
            <a:endParaRPr lang="en-US" sz="2200" b="1" dirty="0" smtClean="0">
              <a:solidFill>
                <a:schemeClr val="bg1"/>
              </a:solidFill>
            </a:endParaRPr>
          </a:p>
          <a:p>
            <a:r>
              <a:rPr lang="en-US" sz="2200" b="1" dirty="0" smtClean="0"/>
              <a:t>           </a:t>
            </a:r>
            <a:r>
              <a:rPr lang="en-US" sz="2200" dirty="0" smtClean="0">
                <a:cs typeface="Aharoni" panose="020B0604020202020204" pitchFamily="2" charset="-79"/>
              </a:rPr>
              <a:t>A </a:t>
            </a:r>
            <a:r>
              <a:rPr lang="en-US" sz="2200" dirty="0">
                <a:cs typeface="Aharoni" panose="020B0604020202020204" pitchFamily="2" charset="-79"/>
              </a:rPr>
              <a:t>project team is comprised of the project manager, </a:t>
            </a:r>
            <a:r>
              <a:rPr lang="en-US" sz="2200" dirty="0" smtClean="0">
                <a:cs typeface="Aharoni" panose="020B0604020202020204" pitchFamily="2" charset="-79"/>
              </a:rPr>
              <a:t>project	management </a:t>
            </a:r>
            <a:r>
              <a:rPr lang="en-US" sz="2200" dirty="0">
                <a:cs typeface="Aharoni" panose="020B0604020202020204" pitchFamily="2" charset="-79"/>
              </a:rPr>
              <a:t>team and other team members who carry </a:t>
            </a:r>
            <a:r>
              <a:rPr lang="en-US" sz="2200" dirty="0" smtClean="0">
                <a:cs typeface="Aharoni" panose="020B0604020202020204" pitchFamily="2" charset="-79"/>
              </a:rPr>
              <a:t>out     	the </a:t>
            </a:r>
            <a:r>
              <a:rPr lang="en-US" sz="2200" dirty="0">
                <a:cs typeface="Aharoni" panose="020B0604020202020204" pitchFamily="2" charset="-79"/>
              </a:rPr>
              <a:t>work. </a:t>
            </a:r>
            <a:endParaRPr lang="en-US" sz="2200" dirty="0"/>
          </a:p>
          <a:p>
            <a:pPr marL="342900" indent="-342900">
              <a:buFont typeface="Wingdings" panose="05000000000000000000" pitchFamily="2" charset="2"/>
              <a:buChar char="§"/>
            </a:pPr>
            <a:r>
              <a:rPr lang="en-US" sz="2200" b="1" u="sng" dirty="0">
                <a:solidFill>
                  <a:schemeClr val="bg1"/>
                </a:solidFill>
              </a:rPr>
              <a:t>Function Manager :</a:t>
            </a:r>
          </a:p>
          <a:p>
            <a:pPr lvl="1"/>
            <a:r>
              <a:rPr lang="en-US" sz="2200" dirty="0" smtClean="0"/>
              <a:t>      They </a:t>
            </a:r>
            <a:r>
              <a:rPr lang="en-US" sz="2200" dirty="0"/>
              <a:t>are key individual who play a management role </a:t>
            </a:r>
            <a:r>
              <a:rPr lang="en-US" sz="2200" dirty="0" smtClean="0"/>
              <a:t>within 	an </a:t>
            </a:r>
            <a:r>
              <a:rPr lang="en-US" sz="2200" dirty="0"/>
              <a:t>administrative or functional area of the business such as </a:t>
            </a:r>
            <a:r>
              <a:rPr lang="en-US" sz="2200" dirty="0" smtClean="0"/>
              <a:t>	human </a:t>
            </a:r>
            <a:r>
              <a:rPr lang="en-US" sz="2200" dirty="0"/>
              <a:t>resources, finance, accounting or procurement.</a:t>
            </a:r>
          </a:p>
          <a:p>
            <a:pPr marL="342900" indent="-342900">
              <a:buFont typeface="Wingdings" panose="05000000000000000000" pitchFamily="2" charset="2"/>
              <a:buChar char="§"/>
            </a:pPr>
            <a:r>
              <a:rPr lang="en-US" sz="2200" b="1" u="sng" dirty="0">
                <a:solidFill>
                  <a:schemeClr val="bg1"/>
                </a:solidFill>
              </a:rPr>
              <a:t>Transporters and Commuters management system : </a:t>
            </a:r>
          </a:p>
          <a:p>
            <a:pPr lvl="1"/>
            <a:r>
              <a:rPr lang="en-US" sz="2200" dirty="0" smtClean="0"/>
              <a:t>	This </a:t>
            </a:r>
            <a:r>
              <a:rPr lang="en-US" sz="2200" dirty="0"/>
              <a:t>system is responsible for generating a message alert to </a:t>
            </a:r>
            <a:r>
              <a:rPr lang="en-US" sz="2200" dirty="0" smtClean="0"/>
              <a:t>	the </a:t>
            </a:r>
            <a:r>
              <a:rPr lang="en-US" sz="2200" dirty="0"/>
              <a:t>Bus pass Holders .</a:t>
            </a:r>
          </a:p>
          <a:p>
            <a:pPr marL="342900" indent="-342900">
              <a:buFont typeface="Wingdings" panose="05000000000000000000" pitchFamily="2" charset="2"/>
              <a:buChar char="§"/>
            </a:pPr>
            <a:r>
              <a:rPr lang="en-US" sz="2200" b="1" u="sng" dirty="0">
                <a:solidFill>
                  <a:schemeClr val="bg1"/>
                </a:solidFill>
              </a:rPr>
              <a:t>Registered Users :</a:t>
            </a:r>
          </a:p>
          <a:p>
            <a:pPr lvl="1"/>
            <a:r>
              <a:rPr lang="en-US" sz="2200" dirty="0" smtClean="0"/>
              <a:t>	After </a:t>
            </a:r>
            <a:r>
              <a:rPr lang="en-US" sz="2200" dirty="0"/>
              <a:t>the Bus Pass Holder/Commuters has book their </a:t>
            </a:r>
            <a:r>
              <a:rPr lang="en-US" sz="2200" dirty="0" smtClean="0"/>
              <a:t>	tickets/bus </a:t>
            </a:r>
            <a:r>
              <a:rPr lang="en-US" sz="2200" dirty="0"/>
              <a:t>pass they can receive their ticket number(QR </a:t>
            </a:r>
            <a:r>
              <a:rPr lang="en-US" sz="2200" dirty="0" smtClean="0"/>
              <a:t>	code</a:t>
            </a:r>
            <a:r>
              <a:rPr lang="en-US" sz="2200" dirty="0"/>
              <a:t>)/bus pass application number.</a:t>
            </a:r>
          </a:p>
        </p:txBody>
      </p:sp>
    </p:spTree>
    <p:extLst>
      <p:ext uri="{BB962C8B-B14F-4D97-AF65-F5344CB8AC3E}">
        <p14:creationId xmlns:p14="http://schemas.microsoft.com/office/powerpoint/2010/main" val="1203259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075" y="904164"/>
            <a:ext cx="6776113" cy="788158"/>
          </a:xfrm>
        </p:spPr>
        <p:txBody>
          <a:bodyPr/>
          <a:lstStyle/>
          <a:p>
            <a:r>
              <a:rPr lang="en-US" b="1" dirty="0" smtClean="0">
                <a:effectLst>
                  <a:outerShdw blurRad="38100" dist="38100" dir="2700000" algn="tl">
                    <a:srgbClr val="000000">
                      <a:alpha val="43137"/>
                    </a:srgbClr>
                  </a:outerShdw>
                </a:effectLst>
                <a:latin typeface="Bell MT" panose="02020503060305020303" pitchFamily="18" charset="0"/>
              </a:rPr>
              <a:t>USER STORY :</a:t>
            </a:r>
            <a:endParaRPr lang="en-US" b="1"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a:xfrm>
            <a:off x="1262418" y="2238231"/>
            <a:ext cx="9601200" cy="4080681"/>
          </a:xfrm>
        </p:spPr>
        <p:txBody>
          <a:bodyPr>
            <a:normAutofit/>
          </a:bodyPr>
          <a:lstStyle/>
          <a:p>
            <a:r>
              <a:rPr lang="en-US" b="1" u="sng" dirty="0" smtClean="0">
                <a:solidFill>
                  <a:schemeClr val="bg1"/>
                </a:solidFill>
                <a:latin typeface="+mj-lt"/>
              </a:rPr>
              <a:t>User’s End :</a:t>
            </a:r>
          </a:p>
          <a:p>
            <a:pPr lvl="1"/>
            <a:r>
              <a:rPr lang="en-US" dirty="0"/>
              <a:t>After Registration bus pass, the user will receive the message to </a:t>
            </a:r>
            <a:r>
              <a:rPr lang="en-US" dirty="0" smtClean="0"/>
              <a:t>their registered </a:t>
            </a:r>
            <a:r>
              <a:rPr lang="en-US" dirty="0"/>
              <a:t>mobile or mail ID</a:t>
            </a:r>
            <a:r>
              <a:rPr lang="en-US" dirty="0" smtClean="0"/>
              <a:t>.</a:t>
            </a:r>
            <a:endParaRPr lang="en-US" b="1" u="sng" dirty="0" smtClean="0">
              <a:latin typeface="+mj-lt"/>
            </a:endParaRPr>
          </a:p>
          <a:p>
            <a:r>
              <a:rPr lang="en-US" b="1" u="sng" dirty="0" smtClean="0">
                <a:solidFill>
                  <a:schemeClr val="bg1"/>
                </a:solidFill>
                <a:latin typeface="+mj-lt"/>
              </a:rPr>
              <a:t>Advertising :</a:t>
            </a:r>
          </a:p>
          <a:p>
            <a:pPr lvl="1"/>
            <a:r>
              <a:rPr lang="en-US" dirty="0" smtClean="0">
                <a:latin typeface="+mj-lt"/>
              </a:rPr>
              <a:t>This agency promote the service through call centers, newspapers and even through the display the posters near bus stations. </a:t>
            </a:r>
          </a:p>
          <a:p>
            <a:r>
              <a:rPr lang="en-US" b="1" u="sng" dirty="0" smtClean="0">
                <a:solidFill>
                  <a:schemeClr val="bg1"/>
                </a:solidFill>
                <a:latin typeface="+mj-lt"/>
              </a:rPr>
              <a:t>IT Executive :</a:t>
            </a:r>
          </a:p>
          <a:p>
            <a:pPr lvl="1"/>
            <a:r>
              <a:rPr lang="en-US" dirty="0" smtClean="0">
                <a:latin typeface="+mj-lt"/>
              </a:rPr>
              <a:t>The agents will help to solve the Queries of the Commuters.</a:t>
            </a:r>
          </a:p>
          <a:p>
            <a:r>
              <a:rPr lang="en-US" b="1" u="sng" dirty="0" smtClean="0">
                <a:solidFill>
                  <a:schemeClr val="bg1"/>
                </a:solidFill>
                <a:latin typeface="+mj-lt"/>
              </a:rPr>
              <a:t>Technical </a:t>
            </a:r>
            <a:r>
              <a:rPr lang="en-US" b="1" u="sng" dirty="0" err="1" smtClean="0">
                <a:solidFill>
                  <a:schemeClr val="bg1"/>
                </a:solidFill>
                <a:latin typeface="+mj-lt"/>
              </a:rPr>
              <a:t>Departrment</a:t>
            </a:r>
            <a:r>
              <a:rPr lang="en-US" b="1" u="sng" dirty="0" smtClean="0">
                <a:solidFill>
                  <a:schemeClr val="bg1"/>
                </a:solidFill>
                <a:latin typeface="+mj-lt"/>
              </a:rPr>
              <a:t> :</a:t>
            </a:r>
          </a:p>
          <a:p>
            <a:pPr lvl="1"/>
            <a:r>
              <a:rPr lang="en-US" dirty="0" smtClean="0">
                <a:latin typeface="+mj-lt"/>
              </a:rPr>
              <a:t>The Employees in the technical department will be updating the web browser and solve the technical glitches/problems when </a:t>
            </a:r>
            <a:r>
              <a:rPr lang="en-US" dirty="0" err="1" smtClean="0">
                <a:latin typeface="+mj-lt"/>
              </a:rPr>
              <a:t>arised</a:t>
            </a:r>
            <a:r>
              <a:rPr lang="en-US" dirty="0" smtClean="0">
                <a:latin typeface="+mj-lt"/>
              </a:rPr>
              <a:t>.</a:t>
            </a:r>
          </a:p>
          <a:p>
            <a:pPr lvl="2"/>
            <a:endParaRPr lang="en-US" dirty="0" smtClean="0"/>
          </a:p>
          <a:p>
            <a:pPr lvl="3"/>
            <a:endParaRPr lang="en-US" dirty="0" smtClean="0"/>
          </a:p>
        </p:txBody>
      </p:sp>
    </p:spTree>
    <p:extLst>
      <p:ext uri="{BB962C8B-B14F-4D97-AF65-F5344CB8AC3E}">
        <p14:creationId xmlns:p14="http://schemas.microsoft.com/office/powerpoint/2010/main" val="3786756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ln>
          <a:noFill/>
        </a:ln>
        <a:effectLst/>
      </a:spPr>
      <a:bodyPr vert="horz"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382</TotalTime>
  <Words>2069</Words>
  <Application>Microsoft Office PowerPoint</Application>
  <PresentationFormat>Widescreen</PresentationFormat>
  <Paragraphs>312</Paragraphs>
  <Slides>32</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32</vt:i4>
      </vt:variant>
    </vt:vector>
  </HeadingPairs>
  <TitlesOfParts>
    <vt:vector size="46" baseType="lpstr">
      <vt:lpstr>Microsoft JhengHei</vt:lpstr>
      <vt:lpstr>Aharoni</vt:lpstr>
      <vt:lpstr>Arial</vt:lpstr>
      <vt:lpstr>Arial Black</vt:lpstr>
      <vt:lpstr>Arial Rounded MT Bold</vt:lpstr>
      <vt:lpstr>Bahnschrift Condensed</vt:lpstr>
      <vt:lpstr>Bahnschrift SemiBold Condensed</vt:lpstr>
      <vt:lpstr>Bahnschrift SemiLight SemiConde</vt:lpstr>
      <vt:lpstr>Bell MT</vt:lpstr>
      <vt:lpstr>Broadway</vt:lpstr>
      <vt:lpstr>Calibri</vt:lpstr>
      <vt:lpstr>Trebuchet MS</vt:lpstr>
      <vt:lpstr>Wingdings</vt:lpstr>
      <vt:lpstr>Berlin</vt:lpstr>
      <vt:lpstr>ONLINE REGISTRATION OF BUS PASS</vt:lpstr>
      <vt:lpstr>INTRODUCTION</vt:lpstr>
      <vt:lpstr>PROBLEM STATEMENT</vt:lpstr>
      <vt:lpstr>PROPOSAL</vt:lpstr>
      <vt:lpstr>BUSINESS CASE : </vt:lpstr>
      <vt:lpstr>PowerPoint Presentation</vt:lpstr>
      <vt:lpstr>Stake Holders and User Description</vt:lpstr>
      <vt:lpstr>PowerPoint Presentation</vt:lpstr>
      <vt:lpstr>USER STORY :</vt:lpstr>
      <vt:lpstr>MODULE :</vt:lpstr>
      <vt:lpstr>Registration Process :</vt:lpstr>
      <vt:lpstr>COMPARSION BETWEEN WATERFALL MODEL AND AGILE MODEL</vt:lpstr>
      <vt:lpstr>PowerPoint Presentation</vt:lpstr>
      <vt:lpstr>IDENTIFYING THE REQUIREMENTS FROM THE PROJECT STATEMENT</vt:lpstr>
      <vt:lpstr>PowerPoint Presentation</vt:lpstr>
      <vt:lpstr>PROJECT PLAN AND PROJECT EFFORT BASED ON RESOURSES</vt:lpstr>
      <vt:lpstr>PowerPoint Presentation</vt:lpstr>
      <vt:lpstr>PowerPoint Presentation</vt:lpstr>
      <vt:lpstr>JOB ROLES AND RESPONSIBILITIES :</vt:lpstr>
      <vt:lpstr>PowerPoint Presentation</vt:lpstr>
      <vt:lpstr>PowerPoint Presentation</vt:lpstr>
      <vt:lpstr>RISK ANALYSIS:</vt:lpstr>
      <vt:lpstr>PowerPoint Presentation</vt:lpstr>
      <vt:lpstr>ESTIMATION OF PROJECT MATRICES  Function Point Analysis:</vt:lpstr>
      <vt:lpstr>PowerPoint Presentation</vt:lpstr>
      <vt:lpstr>PowerPoint Presentation</vt:lpstr>
      <vt:lpstr>MODELING USE CASE DIAGRAM AND SCENARIOS  Use Case Diagram Description</vt:lpstr>
      <vt:lpstr>USE CASE DIAGRAM:</vt:lpstr>
      <vt:lpstr>PowerPoint Presentation</vt:lpstr>
      <vt:lpstr>ER MODELING FROM THE PROBLEM STATEMENT  ER DIAGRAM DESCRIPTION: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REGISTRATION OF BUS PASS</dc:title>
  <dc:creator>Mr</dc:creator>
  <cp:lastModifiedBy>Mr</cp:lastModifiedBy>
  <cp:revision>44</cp:revision>
  <dcterms:created xsi:type="dcterms:W3CDTF">2021-01-31T15:29:33Z</dcterms:created>
  <dcterms:modified xsi:type="dcterms:W3CDTF">2021-03-02T17:06:55Z</dcterms:modified>
</cp:coreProperties>
</file>