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9" r:id="rId4"/>
    <p:sldId id="259" r:id="rId5"/>
    <p:sldId id="260" r:id="rId6"/>
    <p:sldId id="27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2F49F3-D5B3-4801-9256-C76B0F69B13F}" v="1195" dt="2021-03-30T12:44:28.678"/>
    <p1510:client id="{60891D37-007F-4B50-B0C1-FFF5CE6F0665}" v="1830" dt="2021-03-30T15:50:29.654"/>
    <p1510:client id="{8165E60C-3E12-445F-BAA0-6AAEC4F4F4ED}" v="506" dt="2021-03-29T17:47:19.1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74" d="100"/>
          <a:sy n="74"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4/28/2021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4/28/2021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Calibri"/>
                <a:cs typeface="Calibri"/>
              </a:rPr>
              <a:t>14.1</a:t>
            </a:r>
            <a:r>
              <a:rPr lang="en-US" dirty="0" smtClean="0">
                <a:latin typeface="Calibri"/>
                <a:cs typeface="Calibri"/>
              </a:rPr>
              <a:t> </a:t>
            </a:r>
            <a:r>
              <a:rPr lang="en-US" u="sng" dirty="0" smtClean="0">
                <a:latin typeface="Calibri"/>
                <a:cs typeface="Calibri"/>
              </a:rPr>
              <a:t>IMPLEMENTATION</a:t>
            </a:r>
            <a:r>
              <a:rPr lang="en-US" u="sng" dirty="0">
                <a:latin typeface="Calibri"/>
                <a:cs typeface="Calibri"/>
              </a:rPr>
              <a:t>:</a:t>
            </a:r>
          </a:p>
        </p:txBody>
      </p:sp>
      <p:sp>
        <p:nvSpPr>
          <p:cNvPr id="3" name="Subtitle 2"/>
          <p:cNvSpPr>
            <a:spLocks noGrp="1"/>
          </p:cNvSpPr>
          <p:nvPr>
            <p:ph idx="1"/>
          </p:nvPr>
        </p:nvSpPr>
        <p:spPr>
          <a:xfrm>
            <a:off x="162737" y="2221855"/>
            <a:ext cx="11885481" cy="4390069"/>
          </a:xfrm>
        </p:spPr>
        <p:txBody>
          <a:bodyPr vert="horz" lIns="91440" tIns="45720" rIns="91440" bIns="45720" rtlCol="0" anchor="t">
            <a:normAutofit/>
          </a:bodyPr>
          <a:lstStyle/>
          <a:p>
            <a:pPr>
              <a:buFont typeface="Wingdings" panose="020B0604020202020204" pitchFamily="34" charset="0"/>
              <a:buChar char="v"/>
            </a:pPr>
            <a:r>
              <a:rPr lang="en-US" dirty="0" smtClean="0">
                <a:solidFill>
                  <a:schemeClr val="bg1"/>
                </a:solidFill>
                <a:latin typeface="Arial Black"/>
                <a:cs typeface="Calibri"/>
              </a:rPr>
              <a:t>14.1.1</a:t>
            </a:r>
            <a:r>
              <a:rPr lang="en-US" dirty="0">
                <a:latin typeface="Arial Black"/>
                <a:cs typeface="Calibri"/>
              </a:rPr>
              <a:t> </a:t>
            </a:r>
            <a:r>
              <a:rPr lang="en-US" sz="2800" dirty="0">
                <a:solidFill>
                  <a:schemeClr val="bg1"/>
                </a:solidFill>
                <a:latin typeface="Calibri"/>
                <a:cs typeface="Calibri"/>
              </a:rPr>
              <a:t>DESIGNER VIEW:</a:t>
            </a:r>
            <a:endParaRPr lang="en-US" dirty="0">
              <a:solidFill>
                <a:schemeClr val="bg1"/>
              </a:solidFill>
              <a:latin typeface="Calibri"/>
              <a:cs typeface="Calibri"/>
            </a:endParaRPr>
          </a:p>
          <a:p>
            <a:pPr marL="0" indent="0">
              <a:buNone/>
            </a:pPr>
            <a:endParaRPr lang="en-US" b="1" dirty="0">
              <a:latin typeface="Calibri"/>
              <a:cs typeface="Calibri"/>
            </a:endParaRPr>
          </a:p>
          <a:p>
            <a:pPr marL="0" indent="0">
              <a:lnSpc>
                <a:spcPct val="130000"/>
              </a:lnSpc>
              <a:spcBef>
                <a:spcPts val="300"/>
              </a:spcBef>
              <a:spcAft>
                <a:spcPts val="1200"/>
              </a:spcAft>
              <a:buNone/>
            </a:pPr>
            <a:r>
              <a:rPr lang="en-US" dirty="0">
                <a:latin typeface="Calibri"/>
                <a:cs typeface="Calibri"/>
              </a:rPr>
              <a:t> This views displays a pictorial representation of customer or the organization needs. Each button in the above diagram redirects to the links of respective domains and site. This is enabled through HTML and CSS in Microsoft Expression web, a simple software or application to create our own websites.</a:t>
            </a:r>
            <a:endParaRPr lang="en-US" dirty="0">
              <a:latin typeface="Times"/>
              <a:cs typeface="Calibri"/>
            </a:endParaRPr>
          </a:p>
          <a:p>
            <a:pPr marL="0" indent="0">
              <a:lnSpc>
                <a:spcPct val="130000"/>
              </a:lnSpc>
              <a:spcBef>
                <a:spcPts val="300"/>
              </a:spcBef>
              <a:spcAft>
                <a:spcPts val="1200"/>
              </a:spcAft>
              <a:buNone/>
            </a:pPr>
            <a:endParaRPr lang="en-US" dirty="0">
              <a:latin typeface="Calibri"/>
              <a:cs typeface="Calibri"/>
            </a:endParaRPr>
          </a:p>
        </p:txBody>
      </p:sp>
    </p:spTree>
    <p:extLst>
      <p:ext uri="{BB962C8B-B14F-4D97-AF65-F5344CB8AC3E}">
        <p14:creationId xmlns:p14="http://schemas.microsoft.com/office/powerpoint/2010/main" val="2211856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4485"/>
          <a:stretch/>
        </p:blipFill>
        <p:spPr>
          <a:xfrm>
            <a:off x="-1" y="0"/>
            <a:ext cx="12192001" cy="6841363"/>
          </a:xfrm>
          <a:prstGeom prst="rect">
            <a:avLst/>
          </a:prstGeom>
        </p:spPr>
      </p:pic>
    </p:spTree>
    <p:extLst>
      <p:ext uri="{BB962C8B-B14F-4D97-AF65-F5344CB8AC3E}">
        <p14:creationId xmlns:p14="http://schemas.microsoft.com/office/powerpoint/2010/main" val="2190767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3614"/>
          <a:stretch/>
        </p:blipFill>
        <p:spPr>
          <a:xfrm>
            <a:off x="0" y="0"/>
            <a:ext cx="12192000" cy="6858000"/>
          </a:xfrm>
          <a:prstGeom prst="rect">
            <a:avLst/>
          </a:prstGeom>
        </p:spPr>
      </p:pic>
    </p:spTree>
    <p:extLst>
      <p:ext uri="{BB962C8B-B14F-4D97-AF65-F5344CB8AC3E}">
        <p14:creationId xmlns:p14="http://schemas.microsoft.com/office/powerpoint/2010/main" val="3805799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490E12-148D-49F5-814E-DDB35B65C214}"/>
              </a:ext>
            </a:extLst>
          </p:cNvPr>
          <p:cNvSpPr>
            <a:spLocks noGrp="1"/>
          </p:cNvSpPr>
          <p:nvPr>
            <p:ph type="title"/>
          </p:nvPr>
        </p:nvSpPr>
        <p:spPr/>
        <p:txBody>
          <a:bodyPr/>
          <a:lstStyle/>
          <a:p>
            <a:endParaRPr lang="en-US"/>
          </a:p>
        </p:txBody>
      </p:sp>
      <p:pic>
        <p:nvPicPr>
          <p:cNvPr id="3" name="Picture 3" descr="Graphical user interface, text, application, email&#10;&#10;Description automatically generated">
            <a:extLst>
              <a:ext uri="{FF2B5EF4-FFF2-40B4-BE49-F238E27FC236}">
                <a16:creationId xmlns:a16="http://schemas.microsoft.com/office/drawing/2014/main" xmlns="" id="{355D1829-3FD2-4D7C-9755-5FFEBC0A674D}"/>
              </a:ext>
            </a:extLst>
          </p:cNvPr>
          <p:cNvPicPr>
            <a:picLocks noChangeAspect="1"/>
          </p:cNvPicPr>
          <p:nvPr/>
        </p:nvPicPr>
        <p:blipFill rotWithShape="1">
          <a:blip r:embed="rId2"/>
          <a:srcRect l="43" t="-623" b="5187"/>
          <a:stretch/>
        </p:blipFill>
        <p:spPr>
          <a:xfrm>
            <a:off x="-542" y="-145036"/>
            <a:ext cx="12198300" cy="7147967"/>
          </a:xfrm>
          <a:prstGeom prst="rect">
            <a:avLst/>
          </a:prstGeom>
        </p:spPr>
      </p:pic>
    </p:spTree>
    <p:extLst>
      <p:ext uri="{BB962C8B-B14F-4D97-AF65-F5344CB8AC3E}">
        <p14:creationId xmlns:p14="http://schemas.microsoft.com/office/powerpoint/2010/main" val="3885768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3B74E6-888C-4B04-BED2-770B83B9844C}"/>
              </a:ext>
            </a:extLst>
          </p:cNvPr>
          <p:cNvSpPr>
            <a:spLocks noGrp="1"/>
          </p:cNvSpPr>
          <p:nvPr>
            <p:ph type="title"/>
          </p:nvPr>
        </p:nvSpPr>
        <p:spPr/>
        <p:txBody>
          <a:bodyPr/>
          <a:lstStyle/>
          <a:p>
            <a:endParaRPr lang="en-US"/>
          </a:p>
        </p:txBody>
      </p:sp>
      <p:pic>
        <p:nvPicPr>
          <p:cNvPr id="3" name="Picture 3" descr="Graphical user interface, text, application, email&#10;&#10;Description automatically generated">
            <a:extLst>
              <a:ext uri="{FF2B5EF4-FFF2-40B4-BE49-F238E27FC236}">
                <a16:creationId xmlns:a16="http://schemas.microsoft.com/office/drawing/2014/main" xmlns="" id="{F2F703E9-F882-43FF-94AA-596E3D663BBD}"/>
              </a:ext>
            </a:extLst>
          </p:cNvPr>
          <p:cNvPicPr>
            <a:picLocks noChangeAspect="1"/>
          </p:cNvPicPr>
          <p:nvPr/>
        </p:nvPicPr>
        <p:blipFill rotWithShape="1">
          <a:blip r:embed="rId2"/>
          <a:srcRect r="76" b="5022"/>
          <a:stretch/>
        </p:blipFill>
        <p:spPr>
          <a:xfrm>
            <a:off x="-5750" y="-101904"/>
            <a:ext cx="12194339" cy="70911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65843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p:cNvSpPr txBox="1">
            <a:spLocks/>
          </p:cNvSpPr>
          <p:nvPr/>
        </p:nvSpPr>
        <p:spPr>
          <a:xfrm>
            <a:off x="229560" y="273010"/>
            <a:ext cx="9613861" cy="1053514"/>
          </a:xfrm>
          <a:prstGeom prst="rect">
            <a:avLst/>
          </a:prstGeom>
        </p:spPr>
        <p:txBody>
          <a:bodyPr>
            <a:normAutofit fontScale="90000" lnSpcReduction="2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3300" b="1" dirty="0" smtClean="0">
                <a:solidFill>
                  <a:schemeClr val="bg1"/>
                </a:solidFill>
                <a:latin typeface="Calibri"/>
                <a:cs typeface="Calibri"/>
              </a:rPr>
              <a:t>15.1 Estimation of Test Coverage Metrics &amp; Structural complexity</a:t>
            </a:r>
            <a:r>
              <a:rPr lang="en-US" sz="3100" b="1" dirty="0" smtClean="0">
                <a:solidFill>
                  <a:schemeClr val="bg1"/>
                </a:solidFill>
                <a:latin typeface="Calibri"/>
                <a:cs typeface="Calibri"/>
              </a:rPr>
              <a:t/>
            </a:r>
            <a:br>
              <a:rPr lang="en-US" sz="3100" b="1" dirty="0" smtClean="0">
                <a:solidFill>
                  <a:schemeClr val="bg1"/>
                </a:solidFill>
                <a:latin typeface="Calibri"/>
                <a:cs typeface="Calibri"/>
              </a:rPr>
            </a:br>
            <a:r>
              <a:rPr lang="en-US" sz="3100" dirty="0" smtClean="0">
                <a:solidFill>
                  <a:schemeClr val="bg1"/>
                </a:solidFill>
                <a:latin typeface="Calibri"/>
                <a:cs typeface="Calibri"/>
              </a:rPr>
              <a:t>15.1.1 Control Flow Graph </a:t>
            </a:r>
            <a:endParaRPr lang="en-US" sz="3100" dirty="0">
              <a:solidFill>
                <a:schemeClr val="bg1"/>
              </a:solidFill>
            </a:endParaRPr>
          </a:p>
        </p:txBody>
      </p:sp>
      <p:grpSp>
        <p:nvGrpSpPr>
          <p:cNvPr id="120" name="Group 119"/>
          <p:cNvGrpSpPr/>
          <p:nvPr/>
        </p:nvGrpSpPr>
        <p:grpSpPr>
          <a:xfrm>
            <a:off x="1870986" y="1891390"/>
            <a:ext cx="7435110" cy="4459532"/>
            <a:chOff x="1819471" y="1711086"/>
            <a:chExt cx="7435110" cy="4459532"/>
          </a:xfrm>
        </p:grpSpPr>
        <p:grpSp>
          <p:nvGrpSpPr>
            <p:cNvPr id="109" name="Group 108"/>
            <p:cNvGrpSpPr/>
            <p:nvPr/>
          </p:nvGrpSpPr>
          <p:grpSpPr>
            <a:xfrm>
              <a:off x="1987145" y="1711086"/>
              <a:ext cx="6868789" cy="4459532"/>
              <a:chOff x="1819721" y="603503"/>
              <a:chExt cx="6868789" cy="4459532"/>
            </a:xfrm>
          </p:grpSpPr>
          <p:sp>
            <p:nvSpPr>
              <p:cNvPr id="2" name="Rounded Rectangle 1"/>
              <p:cNvSpPr/>
              <p:nvPr/>
            </p:nvSpPr>
            <p:spPr>
              <a:xfrm>
                <a:off x="4611772" y="603503"/>
                <a:ext cx="1033340" cy="5183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LOGIN</a:t>
                </a:r>
                <a:endParaRPr lang="en-US" sz="1200" dirty="0"/>
              </a:p>
            </p:txBody>
          </p:sp>
          <p:sp>
            <p:nvSpPr>
              <p:cNvPr id="3" name="Rounded Rectangle 2"/>
              <p:cNvSpPr/>
              <p:nvPr/>
            </p:nvSpPr>
            <p:spPr>
              <a:xfrm>
                <a:off x="2779057" y="1093120"/>
                <a:ext cx="961117" cy="490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a:t>
                </a:r>
                <a:endParaRPr lang="en-US" sz="1200" dirty="0"/>
              </a:p>
            </p:txBody>
          </p:sp>
          <p:sp>
            <p:nvSpPr>
              <p:cNvPr id="4" name="Rounded Rectangle 3"/>
              <p:cNvSpPr/>
              <p:nvPr/>
            </p:nvSpPr>
            <p:spPr>
              <a:xfrm>
                <a:off x="6516710" y="1093119"/>
                <a:ext cx="1016928" cy="490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ADMIN</a:t>
                </a:r>
                <a:endParaRPr lang="en-US" sz="1200" dirty="0"/>
              </a:p>
            </p:txBody>
          </p:sp>
          <p:sp>
            <p:nvSpPr>
              <p:cNvPr id="5" name="Rounded Rectangle 4"/>
              <p:cNvSpPr/>
              <p:nvPr/>
            </p:nvSpPr>
            <p:spPr>
              <a:xfrm>
                <a:off x="1819721" y="1744748"/>
                <a:ext cx="996723" cy="4969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HOME PAGE</a:t>
                </a:r>
                <a:endParaRPr lang="en-US" sz="1200" dirty="0"/>
              </a:p>
            </p:txBody>
          </p:sp>
          <p:sp>
            <p:nvSpPr>
              <p:cNvPr id="7" name="Rounded Rectangle 6"/>
              <p:cNvSpPr/>
              <p:nvPr/>
            </p:nvSpPr>
            <p:spPr>
              <a:xfrm>
                <a:off x="3509333" y="1745854"/>
                <a:ext cx="1204049" cy="4947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REGISTER PAGE</a:t>
                </a:r>
                <a:endParaRPr lang="en-US" sz="1200" dirty="0"/>
              </a:p>
            </p:txBody>
          </p:sp>
          <p:sp>
            <p:nvSpPr>
              <p:cNvPr id="9" name="Rounded Rectangle 8"/>
              <p:cNvSpPr/>
              <p:nvPr/>
            </p:nvSpPr>
            <p:spPr>
              <a:xfrm>
                <a:off x="2507210" y="2438298"/>
                <a:ext cx="1264023" cy="510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MANAGE USER DETAILS</a:t>
                </a:r>
                <a:endParaRPr lang="en-US" sz="1200" dirty="0"/>
              </a:p>
            </p:txBody>
          </p:sp>
          <p:sp>
            <p:nvSpPr>
              <p:cNvPr id="10" name="Rounded Rectangle 9"/>
              <p:cNvSpPr/>
              <p:nvPr/>
            </p:nvSpPr>
            <p:spPr>
              <a:xfrm>
                <a:off x="6515780" y="2438298"/>
                <a:ext cx="1239585" cy="5123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MANAGE USER DETAILS</a:t>
                </a:r>
                <a:endParaRPr lang="en-US" sz="1200" dirty="0"/>
              </a:p>
            </p:txBody>
          </p:sp>
          <p:sp>
            <p:nvSpPr>
              <p:cNvPr id="11" name="Rounded Rectangle 10"/>
              <p:cNvSpPr/>
              <p:nvPr/>
            </p:nvSpPr>
            <p:spPr>
              <a:xfrm>
                <a:off x="2507210" y="3172586"/>
                <a:ext cx="1264024" cy="4978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MANAGE PASS DETAILS</a:t>
                </a:r>
                <a:endParaRPr lang="en-US" sz="1200" dirty="0"/>
              </a:p>
            </p:txBody>
          </p:sp>
          <p:sp>
            <p:nvSpPr>
              <p:cNvPr id="12" name="Rounded Rectangle 11"/>
              <p:cNvSpPr/>
              <p:nvPr/>
            </p:nvSpPr>
            <p:spPr>
              <a:xfrm>
                <a:off x="2511691" y="3896367"/>
                <a:ext cx="1255059" cy="472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PAYMENT</a:t>
                </a:r>
                <a:endParaRPr lang="en-US" sz="1200" dirty="0"/>
              </a:p>
            </p:txBody>
          </p:sp>
          <p:sp>
            <p:nvSpPr>
              <p:cNvPr id="13" name="Rounded Rectangle 12"/>
              <p:cNvSpPr/>
              <p:nvPr/>
            </p:nvSpPr>
            <p:spPr>
              <a:xfrm>
                <a:off x="6532512" y="3170629"/>
                <a:ext cx="1206120" cy="5278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MANAGE BUS DETAILS</a:t>
                </a:r>
                <a:endParaRPr lang="en-US" sz="1200" dirty="0"/>
              </a:p>
            </p:txBody>
          </p:sp>
          <p:sp>
            <p:nvSpPr>
              <p:cNvPr id="14" name="Rounded Rectangle 13"/>
              <p:cNvSpPr/>
              <p:nvPr/>
            </p:nvSpPr>
            <p:spPr>
              <a:xfrm>
                <a:off x="6532513" y="3918538"/>
                <a:ext cx="1206120" cy="6454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MANAGE PASS DETAILS</a:t>
                </a:r>
                <a:endParaRPr lang="en-US" sz="1200" dirty="0"/>
              </a:p>
            </p:txBody>
          </p:sp>
          <p:sp>
            <p:nvSpPr>
              <p:cNvPr id="18" name="Rounded Rectangle 17"/>
              <p:cNvSpPr/>
              <p:nvPr/>
            </p:nvSpPr>
            <p:spPr>
              <a:xfrm>
                <a:off x="4575786" y="4563997"/>
                <a:ext cx="1033340" cy="499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LOGOUT</a:t>
                </a:r>
                <a:endParaRPr lang="en-US" sz="1200" dirty="0"/>
              </a:p>
            </p:txBody>
          </p:sp>
          <p:sp>
            <p:nvSpPr>
              <p:cNvPr id="21" name="Rounded Rectangle 20"/>
              <p:cNvSpPr/>
              <p:nvPr/>
            </p:nvSpPr>
            <p:spPr>
              <a:xfrm>
                <a:off x="7691787" y="1744748"/>
                <a:ext cx="996723" cy="4969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HOME PAGE</a:t>
                </a:r>
                <a:endParaRPr lang="en-US" sz="1200" dirty="0"/>
              </a:p>
            </p:txBody>
          </p:sp>
          <p:sp>
            <p:nvSpPr>
              <p:cNvPr id="22" name="Rounded Rectangle 21"/>
              <p:cNvSpPr/>
              <p:nvPr/>
            </p:nvSpPr>
            <p:spPr>
              <a:xfrm>
                <a:off x="5359379" y="1745854"/>
                <a:ext cx="1161879" cy="4947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REGISTER PAGE</a:t>
                </a:r>
                <a:endParaRPr lang="en-US" sz="1200" dirty="0"/>
              </a:p>
            </p:txBody>
          </p:sp>
          <p:cxnSp>
            <p:nvCxnSpPr>
              <p:cNvPr id="26" name="Elbow Connector 25"/>
              <p:cNvCxnSpPr>
                <a:stCxn id="2" idx="1"/>
                <a:endCxn id="3" idx="0"/>
              </p:cNvCxnSpPr>
              <p:nvPr/>
            </p:nvCxnSpPr>
            <p:spPr>
              <a:xfrm rot="10800000" flipV="1">
                <a:off x="3259616" y="862680"/>
                <a:ext cx="1352156" cy="230439"/>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3" idx="1"/>
                <a:endCxn id="5" idx="0"/>
              </p:cNvCxnSpPr>
              <p:nvPr/>
            </p:nvCxnSpPr>
            <p:spPr>
              <a:xfrm rot="10800000" flipV="1">
                <a:off x="2318083" y="1338326"/>
                <a:ext cx="460974" cy="406421"/>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3" idx="3"/>
                <a:endCxn id="7" idx="0"/>
              </p:cNvCxnSpPr>
              <p:nvPr/>
            </p:nvCxnSpPr>
            <p:spPr>
              <a:xfrm>
                <a:off x="3740174" y="1338327"/>
                <a:ext cx="371184" cy="407527"/>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5" idx="2"/>
                <a:endCxn id="9" idx="1"/>
              </p:cNvCxnSpPr>
              <p:nvPr/>
            </p:nvCxnSpPr>
            <p:spPr>
              <a:xfrm rot="16200000" flipH="1">
                <a:off x="2186662" y="2373096"/>
                <a:ext cx="451969" cy="189127"/>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9" idx="2"/>
                <a:endCxn id="11" idx="0"/>
              </p:cNvCxnSpPr>
              <p:nvPr/>
            </p:nvCxnSpPr>
            <p:spPr>
              <a:xfrm>
                <a:off x="3139222" y="2948992"/>
                <a:ext cx="0" cy="2235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 idx="2"/>
                <a:endCxn id="12" idx="0"/>
              </p:cNvCxnSpPr>
              <p:nvPr/>
            </p:nvCxnSpPr>
            <p:spPr>
              <a:xfrm rot="5400000">
                <a:off x="3026236" y="3783381"/>
                <a:ext cx="225972" cy="1"/>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2" idx="3"/>
                <a:endCxn id="4" idx="0"/>
              </p:cNvCxnSpPr>
              <p:nvPr/>
            </p:nvCxnSpPr>
            <p:spPr>
              <a:xfrm>
                <a:off x="5645112" y="862681"/>
                <a:ext cx="1380062" cy="230438"/>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7" idx="3"/>
                <a:endCxn id="2" idx="2"/>
              </p:cNvCxnSpPr>
              <p:nvPr/>
            </p:nvCxnSpPr>
            <p:spPr>
              <a:xfrm flipV="1">
                <a:off x="4713382" y="1121859"/>
                <a:ext cx="415060" cy="871353"/>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22" idx="1"/>
                <a:endCxn id="2" idx="2"/>
              </p:cNvCxnSpPr>
              <p:nvPr/>
            </p:nvCxnSpPr>
            <p:spPr>
              <a:xfrm rot="10800000">
                <a:off x="5128443" y="1121860"/>
                <a:ext cx="230937" cy="871353"/>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22" idx="0"/>
                <a:endCxn id="4" idx="1"/>
              </p:cNvCxnSpPr>
              <p:nvPr/>
            </p:nvCxnSpPr>
            <p:spPr>
              <a:xfrm rot="5400000" flipH="1" flipV="1">
                <a:off x="6024750" y="1253895"/>
                <a:ext cx="407528" cy="576391"/>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Elbow Connector 86"/>
              <p:cNvCxnSpPr>
                <a:stCxn id="21" idx="0"/>
                <a:endCxn id="4" idx="3"/>
              </p:cNvCxnSpPr>
              <p:nvPr/>
            </p:nvCxnSpPr>
            <p:spPr>
              <a:xfrm rot="16200000" flipV="1">
                <a:off x="7658683" y="1213281"/>
                <a:ext cx="406422" cy="656511"/>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10" idx="3"/>
                <a:endCxn id="21" idx="2"/>
              </p:cNvCxnSpPr>
              <p:nvPr/>
            </p:nvCxnSpPr>
            <p:spPr>
              <a:xfrm flipV="1">
                <a:off x="7755365" y="2241676"/>
                <a:ext cx="434784" cy="452781"/>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10" idx="2"/>
                <a:endCxn id="13" idx="0"/>
              </p:cNvCxnSpPr>
              <p:nvPr/>
            </p:nvCxnSpPr>
            <p:spPr>
              <a:xfrm rot="5400000">
                <a:off x="7025567" y="3060622"/>
                <a:ext cx="220013" cy="1"/>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7" name="Elbow Connector 96"/>
              <p:cNvCxnSpPr>
                <a:stCxn id="13" idx="2"/>
                <a:endCxn id="14" idx="0"/>
              </p:cNvCxnSpPr>
              <p:nvPr/>
            </p:nvCxnSpPr>
            <p:spPr>
              <a:xfrm rot="16200000" flipH="1">
                <a:off x="7025566" y="3808530"/>
                <a:ext cx="220013" cy="1"/>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12" idx="2"/>
                <a:endCxn id="18" idx="1"/>
              </p:cNvCxnSpPr>
              <p:nvPr/>
            </p:nvCxnSpPr>
            <p:spPr>
              <a:xfrm rot="16200000" flipH="1">
                <a:off x="3634952" y="3872681"/>
                <a:ext cx="445103" cy="1436565"/>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Elbow Connector 107"/>
              <p:cNvCxnSpPr>
                <a:stCxn id="14" idx="2"/>
                <a:endCxn id="18" idx="3"/>
              </p:cNvCxnSpPr>
              <p:nvPr/>
            </p:nvCxnSpPr>
            <p:spPr>
              <a:xfrm rot="5400000">
                <a:off x="6247591" y="3925533"/>
                <a:ext cx="249519" cy="1526447"/>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5" name="TextBox 114"/>
            <p:cNvSpPr txBox="1"/>
            <p:nvPr/>
          </p:nvSpPr>
          <p:spPr>
            <a:xfrm>
              <a:off x="1819471" y="2539481"/>
              <a:ext cx="730047" cy="307777"/>
            </a:xfrm>
            <a:prstGeom prst="rect">
              <a:avLst/>
            </a:prstGeom>
            <a:noFill/>
          </p:spPr>
          <p:txBody>
            <a:bodyPr wrap="square" rtlCol="0">
              <a:spAutoFit/>
            </a:bodyPr>
            <a:lstStyle/>
            <a:p>
              <a:r>
                <a:rPr lang="en-US" sz="1400" dirty="0" smtClean="0"/>
                <a:t>TRUE</a:t>
              </a:r>
              <a:endParaRPr lang="en-US" sz="1400" dirty="0"/>
            </a:p>
          </p:txBody>
        </p:sp>
        <p:sp>
          <p:nvSpPr>
            <p:cNvPr id="116" name="TextBox 115"/>
            <p:cNvSpPr txBox="1"/>
            <p:nvPr/>
          </p:nvSpPr>
          <p:spPr>
            <a:xfrm>
              <a:off x="8457287" y="2501820"/>
              <a:ext cx="797294" cy="307777"/>
            </a:xfrm>
            <a:prstGeom prst="rect">
              <a:avLst/>
            </a:prstGeom>
            <a:noFill/>
          </p:spPr>
          <p:txBody>
            <a:bodyPr wrap="square" rtlCol="0">
              <a:spAutoFit/>
            </a:bodyPr>
            <a:lstStyle/>
            <a:p>
              <a:r>
                <a:rPr lang="en-US" sz="1400" dirty="0" smtClean="0"/>
                <a:t>TRUE</a:t>
              </a:r>
              <a:endParaRPr lang="en-US" sz="1400" dirty="0"/>
            </a:p>
          </p:txBody>
        </p:sp>
        <p:sp>
          <p:nvSpPr>
            <p:cNvPr id="118" name="TextBox 117"/>
            <p:cNvSpPr txBox="1"/>
            <p:nvPr/>
          </p:nvSpPr>
          <p:spPr>
            <a:xfrm>
              <a:off x="5433582" y="2539481"/>
              <a:ext cx="909385" cy="307777"/>
            </a:xfrm>
            <a:prstGeom prst="rect">
              <a:avLst/>
            </a:prstGeom>
            <a:noFill/>
          </p:spPr>
          <p:txBody>
            <a:bodyPr wrap="square" rtlCol="0">
              <a:spAutoFit/>
            </a:bodyPr>
            <a:lstStyle/>
            <a:p>
              <a:r>
                <a:rPr lang="en-US" sz="1400" dirty="0" smtClean="0"/>
                <a:t>FALSE</a:t>
              </a:r>
              <a:endParaRPr lang="en-US" sz="1400" dirty="0"/>
            </a:p>
          </p:txBody>
        </p:sp>
        <p:sp>
          <p:nvSpPr>
            <p:cNvPr id="119" name="TextBox 118"/>
            <p:cNvSpPr txBox="1"/>
            <p:nvPr/>
          </p:nvSpPr>
          <p:spPr>
            <a:xfrm>
              <a:off x="4232649" y="2548618"/>
              <a:ext cx="830925" cy="307777"/>
            </a:xfrm>
            <a:prstGeom prst="rect">
              <a:avLst/>
            </a:prstGeom>
            <a:noFill/>
          </p:spPr>
          <p:txBody>
            <a:bodyPr wrap="square" rtlCol="0">
              <a:spAutoFit/>
            </a:bodyPr>
            <a:lstStyle/>
            <a:p>
              <a:r>
                <a:rPr lang="en-US" sz="1400" dirty="0" smtClean="0"/>
                <a:t>FALSE</a:t>
              </a:r>
              <a:endParaRPr lang="en-US" sz="1400" dirty="0"/>
            </a:p>
          </p:txBody>
        </p:sp>
      </p:grpSp>
    </p:spTree>
    <p:extLst>
      <p:ext uri="{BB962C8B-B14F-4D97-AF65-F5344CB8AC3E}">
        <p14:creationId xmlns:p14="http://schemas.microsoft.com/office/powerpoint/2010/main" val="367334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B4E065-ABC7-4931-9AA5-1C2BD38464FF}"/>
              </a:ext>
            </a:extLst>
          </p:cNvPr>
          <p:cNvSpPr>
            <a:spLocks noGrp="1"/>
          </p:cNvSpPr>
          <p:nvPr>
            <p:ph type="title" idx="4294967295"/>
          </p:nvPr>
        </p:nvSpPr>
        <p:spPr>
          <a:xfrm>
            <a:off x="306388" y="141668"/>
            <a:ext cx="9613900" cy="1112346"/>
          </a:xfrm>
        </p:spPr>
        <p:txBody>
          <a:bodyPr>
            <a:normAutofit/>
          </a:bodyPr>
          <a:lstStyle/>
          <a:p>
            <a:r>
              <a:rPr lang="en-US" sz="2800" b="1" dirty="0" smtClean="0">
                <a:solidFill>
                  <a:schemeClr val="bg1"/>
                </a:solidFill>
                <a:effectLst>
                  <a:outerShdw blurRad="38100" dist="38100" dir="2700000" algn="tl">
                    <a:srgbClr val="000000">
                      <a:alpha val="43137"/>
                    </a:srgbClr>
                  </a:outerShdw>
                </a:effectLst>
                <a:latin typeface="Calibri"/>
                <a:cs typeface="Calibri"/>
              </a:rPr>
              <a:t>15.1.2 McCabe's </a:t>
            </a:r>
            <a:r>
              <a:rPr lang="en-US" sz="2800" b="1" dirty="0">
                <a:solidFill>
                  <a:schemeClr val="bg1"/>
                </a:solidFill>
                <a:effectLst>
                  <a:outerShdw blurRad="38100" dist="38100" dir="2700000" algn="tl">
                    <a:srgbClr val="000000">
                      <a:alpha val="43137"/>
                    </a:srgbClr>
                  </a:outerShdw>
                </a:effectLst>
                <a:latin typeface="Calibri"/>
                <a:cs typeface="Calibri"/>
              </a:rPr>
              <a:t>cyclomatic complexity</a:t>
            </a:r>
          </a:p>
        </p:txBody>
      </p:sp>
      <p:sp>
        <p:nvSpPr>
          <p:cNvPr id="3" name="Content Placeholder 2">
            <a:extLst>
              <a:ext uri="{FF2B5EF4-FFF2-40B4-BE49-F238E27FC236}">
                <a16:creationId xmlns:a16="http://schemas.microsoft.com/office/drawing/2014/main" xmlns="" id="{26E17AF7-9496-45D7-A7AD-1767B527EDB1}"/>
              </a:ext>
            </a:extLst>
          </p:cNvPr>
          <p:cNvSpPr>
            <a:spLocks noGrp="1"/>
          </p:cNvSpPr>
          <p:nvPr>
            <p:ph idx="4294967295"/>
          </p:nvPr>
        </p:nvSpPr>
        <p:spPr>
          <a:xfrm>
            <a:off x="306388" y="1254014"/>
            <a:ext cx="11885612" cy="4664075"/>
          </a:xfrm>
        </p:spPr>
        <p:txBody>
          <a:bodyPr vert="horz" lIns="91440" tIns="45720" rIns="91440" bIns="45720" rtlCol="0" anchor="t">
            <a:normAutofit fontScale="92500" lnSpcReduction="20000"/>
          </a:bodyPr>
          <a:lstStyle/>
          <a:p>
            <a:pPr marL="342900" indent="-342900">
              <a:lnSpc>
                <a:spcPct val="50000"/>
              </a:lnSpc>
              <a:spcBef>
                <a:spcPts val="300"/>
              </a:spcBef>
              <a:spcAft>
                <a:spcPts val="1200"/>
              </a:spcAft>
            </a:pPr>
            <a:endParaRPr lang="en-US" sz="2000" b="1" dirty="0" smtClean="0">
              <a:solidFill>
                <a:schemeClr val="bg1"/>
              </a:solidFill>
              <a:latin typeface="Calibri"/>
              <a:ea typeface="+mn-lt"/>
              <a:cs typeface="+mn-lt"/>
            </a:endParaRPr>
          </a:p>
          <a:p>
            <a:pPr marL="342900" indent="-342900">
              <a:lnSpc>
                <a:spcPct val="50000"/>
              </a:lnSpc>
              <a:spcBef>
                <a:spcPts val="300"/>
              </a:spcBef>
              <a:spcAft>
                <a:spcPts val="1200"/>
              </a:spcAft>
            </a:pPr>
            <a:r>
              <a:rPr lang="en-US" sz="2000" b="1" dirty="0" smtClean="0">
                <a:solidFill>
                  <a:schemeClr val="bg1"/>
                </a:solidFill>
                <a:latin typeface="Calibri"/>
                <a:ea typeface="+mn-lt"/>
                <a:cs typeface="+mn-lt"/>
              </a:rPr>
              <a:t>Cyclomatic complexity:</a:t>
            </a:r>
            <a:endParaRPr lang="en-US" sz="2000" dirty="0" smtClean="0">
              <a:latin typeface="Calibri"/>
              <a:ea typeface="+mn-lt"/>
              <a:cs typeface="+mn-lt"/>
            </a:endParaRPr>
          </a:p>
          <a:p>
            <a:pPr marL="457200" lvl="1" indent="0">
              <a:lnSpc>
                <a:spcPct val="100000"/>
              </a:lnSpc>
              <a:spcBef>
                <a:spcPts val="300"/>
              </a:spcBef>
              <a:spcAft>
                <a:spcPts val="1200"/>
              </a:spcAft>
              <a:buNone/>
            </a:pPr>
            <a:r>
              <a:rPr lang="en-US" dirty="0" smtClean="0">
                <a:latin typeface="Calibri"/>
                <a:ea typeface="+mn-lt"/>
                <a:cs typeface="+mn-lt"/>
              </a:rPr>
              <a:t>It is </a:t>
            </a:r>
            <a:r>
              <a:rPr lang="en-US" dirty="0">
                <a:latin typeface="Calibri"/>
                <a:ea typeface="+mn-lt"/>
                <a:cs typeface="+mn-lt"/>
              </a:rPr>
              <a:t>a software metric used to measure the complexity of a program. </a:t>
            </a:r>
            <a:r>
              <a:rPr lang="en-US" dirty="0" smtClean="0">
                <a:latin typeface="Calibri"/>
                <a:ea typeface="+mn-lt"/>
                <a:cs typeface="+mn-lt"/>
              </a:rPr>
              <a:t>It</a:t>
            </a:r>
            <a:r>
              <a:rPr lang="en-US" sz="2000" dirty="0">
                <a:latin typeface="Calibri"/>
                <a:ea typeface="+mn-lt"/>
                <a:cs typeface="+mn-lt"/>
              </a:rPr>
              <a:t> is  a quantitative measure of independent paths in the source code of  the program</a:t>
            </a:r>
            <a:r>
              <a:rPr lang="en-US" sz="2000" dirty="0" smtClean="0">
                <a:latin typeface="Calibri"/>
                <a:ea typeface="+mn-lt"/>
                <a:cs typeface="+mn-lt"/>
              </a:rPr>
              <a:t>. </a:t>
            </a:r>
            <a:r>
              <a:rPr lang="en-US" sz="2000" dirty="0">
                <a:latin typeface="Calibri"/>
                <a:ea typeface="+mn-lt"/>
                <a:cs typeface="+mn-lt"/>
              </a:rPr>
              <a:t> Independent path is defined as a path that has at least one edge </a:t>
            </a:r>
            <a:r>
              <a:rPr lang="en-US" sz="2000" dirty="0">
                <a:latin typeface="Calibri"/>
                <a:ea typeface="+mn-lt"/>
                <a:cs typeface="Calibri"/>
              </a:rPr>
              <a:t>which has not been</a:t>
            </a:r>
            <a:r>
              <a:rPr lang="en-US" sz="2000" dirty="0">
                <a:latin typeface="Calibri"/>
                <a:ea typeface="+mn-lt"/>
                <a:cs typeface="+mn-lt"/>
              </a:rPr>
              <a:t> </a:t>
            </a:r>
            <a:r>
              <a:rPr lang="en-US" sz="2000" dirty="0" smtClean="0">
                <a:latin typeface="Calibri"/>
                <a:ea typeface="+mn-lt"/>
                <a:cs typeface="+mn-lt"/>
              </a:rPr>
              <a:t>traversed </a:t>
            </a:r>
            <a:r>
              <a:rPr lang="en-US" sz="2000" dirty="0">
                <a:latin typeface="Calibri"/>
                <a:ea typeface="+mn-lt"/>
                <a:cs typeface="+mn-lt"/>
              </a:rPr>
              <a:t>before in any other paths. Cyclomatic complexity can be calculated </a:t>
            </a:r>
            <a:r>
              <a:rPr lang="en-US" sz="2000" dirty="0" smtClean="0">
                <a:latin typeface="Calibri"/>
                <a:ea typeface="+mn-lt"/>
                <a:cs typeface="+mn-lt"/>
              </a:rPr>
              <a:t>with</a:t>
            </a:r>
            <a:r>
              <a:rPr lang="en-US" sz="2000" dirty="0">
                <a:latin typeface="Calibri"/>
                <a:ea typeface="+mn-lt"/>
                <a:cs typeface="+mn-lt"/>
              </a:rPr>
              <a:t> respect to functions, modules, methods or classes within a program. This metric </a:t>
            </a:r>
            <a:r>
              <a:rPr lang="en-US" sz="2000" dirty="0" smtClean="0">
                <a:latin typeface="Calibri"/>
                <a:ea typeface="+mn-lt"/>
                <a:cs typeface="+mn-lt"/>
              </a:rPr>
              <a:t>was</a:t>
            </a:r>
            <a:r>
              <a:rPr lang="en-US" dirty="0">
                <a:latin typeface="Calibri"/>
                <a:ea typeface="+mn-lt"/>
                <a:cs typeface="Calibri"/>
              </a:rPr>
              <a:t> </a:t>
            </a:r>
            <a:r>
              <a:rPr lang="en-US" sz="2000" dirty="0" smtClean="0">
                <a:latin typeface="Calibri"/>
                <a:ea typeface="+mn-lt"/>
                <a:cs typeface="+mn-lt"/>
              </a:rPr>
              <a:t>developed </a:t>
            </a:r>
            <a:r>
              <a:rPr lang="en-US" sz="2000" dirty="0">
                <a:latin typeface="Calibri"/>
                <a:ea typeface="+mn-lt"/>
                <a:cs typeface="+mn-lt"/>
              </a:rPr>
              <a:t>by Thomas J. McCabe in 1976 and it is based on a control flow </a:t>
            </a:r>
            <a:r>
              <a:rPr lang="en-US" sz="2000" dirty="0" smtClean="0">
                <a:latin typeface="Calibri"/>
                <a:ea typeface="+mn-lt"/>
                <a:cs typeface="+mn-lt"/>
              </a:rPr>
              <a:t>representation of</a:t>
            </a:r>
            <a:r>
              <a:rPr lang="en-US" sz="2000" dirty="0">
                <a:latin typeface="Calibri"/>
                <a:ea typeface="+mn-lt"/>
                <a:cs typeface="+mn-lt"/>
              </a:rPr>
              <a:t>  the program. Control flow depicts a program as a graph which consists of </a:t>
            </a:r>
            <a:r>
              <a:rPr lang="en-US" sz="2000" dirty="0" smtClean="0">
                <a:latin typeface="Calibri"/>
                <a:ea typeface="+mn-lt"/>
                <a:cs typeface="+mn-lt"/>
              </a:rPr>
              <a:t>Nodes and</a:t>
            </a:r>
            <a:r>
              <a:rPr lang="en-US" sz="2000" dirty="0">
                <a:latin typeface="Calibri"/>
                <a:ea typeface="+mn-lt"/>
                <a:cs typeface="+mn-lt"/>
              </a:rPr>
              <a:t>  Edges</a:t>
            </a:r>
            <a:r>
              <a:rPr lang="en-US" sz="2000" dirty="0" smtClean="0">
                <a:latin typeface="Calibri"/>
                <a:ea typeface="+mn-lt"/>
                <a:cs typeface="+mn-lt"/>
              </a:rPr>
              <a:t>.</a:t>
            </a:r>
            <a:endParaRPr lang="en-US" sz="2000" dirty="0">
              <a:latin typeface="Calibri"/>
              <a:ea typeface="+mn-lt"/>
              <a:cs typeface="+mn-lt"/>
            </a:endParaRPr>
          </a:p>
          <a:p>
            <a:pPr>
              <a:lnSpc>
                <a:spcPct val="50000"/>
              </a:lnSpc>
              <a:spcBef>
                <a:spcPts val="300"/>
              </a:spcBef>
              <a:spcAft>
                <a:spcPts val="1200"/>
              </a:spcAft>
            </a:pPr>
            <a:r>
              <a:rPr lang="en-US" sz="2000" b="1" dirty="0">
                <a:solidFill>
                  <a:schemeClr val="bg1"/>
                </a:solidFill>
                <a:latin typeface="Calibri"/>
                <a:ea typeface="+mn-lt"/>
                <a:cs typeface="+mn-lt"/>
              </a:rPr>
              <a:t>Mathematical </a:t>
            </a:r>
            <a:r>
              <a:rPr lang="en-US" sz="2000" b="1" dirty="0" smtClean="0">
                <a:solidFill>
                  <a:schemeClr val="bg1"/>
                </a:solidFill>
                <a:latin typeface="Calibri"/>
                <a:ea typeface="+mn-lt"/>
                <a:cs typeface="+mn-lt"/>
              </a:rPr>
              <a:t>representation:</a:t>
            </a:r>
            <a:endParaRPr lang="en-US" sz="2000" b="1" dirty="0">
              <a:solidFill>
                <a:schemeClr val="bg1"/>
              </a:solidFill>
              <a:latin typeface="Calibri"/>
              <a:ea typeface="+mn-lt"/>
              <a:cs typeface="Calibri"/>
            </a:endParaRPr>
          </a:p>
          <a:p>
            <a:pPr marL="457200" lvl="1" indent="0">
              <a:lnSpc>
                <a:spcPct val="50000"/>
              </a:lnSpc>
              <a:spcBef>
                <a:spcPts val="300"/>
              </a:spcBef>
              <a:spcAft>
                <a:spcPts val="1200"/>
              </a:spcAft>
              <a:buNone/>
            </a:pPr>
            <a:r>
              <a:rPr lang="en-US" dirty="0" smtClean="0">
                <a:latin typeface="Calibri"/>
                <a:ea typeface="+mn-lt"/>
                <a:cs typeface="+mn-lt"/>
              </a:rPr>
              <a:t>Mathematically</a:t>
            </a:r>
            <a:r>
              <a:rPr lang="en-US" dirty="0">
                <a:latin typeface="Calibri"/>
                <a:ea typeface="+mn-lt"/>
                <a:cs typeface="+mn-lt"/>
              </a:rPr>
              <a:t>, it is set of independent paths through the graph diagram. The Code</a:t>
            </a:r>
            <a:endParaRPr lang="en-US" dirty="0">
              <a:latin typeface="Calibri"/>
              <a:ea typeface="+mn-lt"/>
              <a:cs typeface="Calibri"/>
            </a:endParaRPr>
          </a:p>
          <a:p>
            <a:pPr marL="0" indent="0">
              <a:lnSpc>
                <a:spcPct val="50000"/>
              </a:lnSpc>
              <a:spcBef>
                <a:spcPts val="300"/>
              </a:spcBef>
              <a:spcAft>
                <a:spcPts val="1200"/>
              </a:spcAft>
              <a:buNone/>
            </a:pPr>
            <a:r>
              <a:rPr lang="en-US" sz="2000" dirty="0">
                <a:latin typeface="Calibri"/>
                <a:ea typeface="+mn-lt"/>
                <a:cs typeface="+mn-lt"/>
              </a:rPr>
              <a:t>  </a:t>
            </a:r>
            <a:r>
              <a:rPr lang="en-US" sz="2000" dirty="0" smtClean="0">
                <a:latin typeface="Calibri"/>
                <a:ea typeface="+mn-lt"/>
                <a:cs typeface="+mn-lt"/>
              </a:rPr>
              <a:t>      complexity </a:t>
            </a:r>
            <a:r>
              <a:rPr lang="en-US" sz="2000" dirty="0">
                <a:latin typeface="Calibri"/>
                <a:ea typeface="+mn-lt"/>
                <a:cs typeface="+mn-lt"/>
              </a:rPr>
              <a:t>of the program can be defined using the formula </a:t>
            </a:r>
            <a:r>
              <a:rPr lang="en-US" sz="2000" dirty="0" smtClean="0">
                <a:latin typeface="Calibri"/>
                <a:ea typeface="+mn-lt"/>
                <a:cs typeface="+mn-lt"/>
              </a:rPr>
              <a:t>–</a:t>
            </a:r>
          </a:p>
          <a:p>
            <a:pPr marL="0" indent="0">
              <a:lnSpc>
                <a:spcPct val="50000"/>
              </a:lnSpc>
              <a:buNone/>
            </a:pPr>
            <a:r>
              <a:rPr lang="en-US" sz="2000" dirty="0">
                <a:latin typeface="Calibri"/>
                <a:ea typeface="+mn-lt"/>
                <a:cs typeface="+mn-lt"/>
              </a:rPr>
              <a:t> </a:t>
            </a:r>
            <a:r>
              <a:rPr lang="en-US" sz="2000" dirty="0" smtClean="0">
                <a:latin typeface="Calibri"/>
                <a:ea typeface="+mn-lt"/>
                <a:cs typeface="+mn-lt"/>
              </a:rPr>
              <a:t>       V(G</a:t>
            </a:r>
            <a:r>
              <a:rPr lang="en-US" sz="2000" dirty="0">
                <a:latin typeface="Calibri"/>
                <a:ea typeface="+mn-lt"/>
                <a:cs typeface="+mn-lt"/>
              </a:rPr>
              <a:t>) = E – N + 2</a:t>
            </a:r>
            <a:endParaRPr lang="en-US" sz="2000" dirty="0">
              <a:latin typeface="Calibri"/>
              <a:ea typeface="+mn-lt"/>
              <a:cs typeface="Calibri"/>
            </a:endParaRPr>
          </a:p>
          <a:p>
            <a:pPr marL="0" indent="0">
              <a:lnSpc>
                <a:spcPct val="50000"/>
              </a:lnSpc>
              <a:buNone/>
            </a:pPr>
            <a:r>
              <a:rPr lang="en-US" sz="2000" dirty="0" smtClean="0">
                <a:latin typeface="Calibri"/>
                <a:ea typeface="+mn-lt"/>
                <a:cs typeface="+mn-lt"/>
              </a:rPr>
              <a:t>        Where</a:t>
            </a:r>
            <a:r>
              <a:rPr lang="en-US" sz="2000" dirty="0">
                <a:latin typeface="Calibri"/>
                <a:ea typeface="+mn-lt"/>
                <a:cs typeface="+mn-lt"/>
              </a:rPr>
              <a:t>,</a:t>
            </a:r>
            <a:endParaRPr lang="en-US" sz="2000" dirty="0">
              <a:latin typeface="Calibri"/>
              <a:cs typeface="Calibri"/>
            </a:endParaRPr>
          </a:p>
          <a:p>
            <a:pPr marL="0" indent="0">
              <a:lnSpc>
                <a:spcPct val="50000"/>
              </a:lnSpc>
              <a:buNone/>
            </a:pPr>
            <a:r>
              <a:rPr lang="en-US" sz="2000" dirty="0" smtClean="0">
                <a:latin typeface="Calibri"/>
                <a:ea typeface="+mn-lt"/>
                <a:cs typeface="+mn-lt"/>
              </a:rPr>
              <a:t>	E </a:t>
            </a:r>
            <a:r>
              <a:rPr lang="en-US" sz="2000" dirty="0">
                <a:latin typeface="Calibri"/>
                <a:ea typeface="+mn-lt"/>
                <a:cs typeface="+mn-lt"/>
              </a:rPr>
              <a:t>- Number of edges</a:t>
            </a:r>
            <a:endParaRPr lang="en-US" sz="2000" dirty="0">
              <a:latin typeface="Calibri"/>
              <a:cs typeface="Calibri"/>
            </a:endParaRPr>
          </a:p>
          <a:p>
            <a:pPr marL="0" indent="0">
              <a:lnSpc>
                <a:spcPct val="50000"/>
              </a:lnSpc>
              <a:buNone/>
            </a:pPr>
            <a:r>
              <a:rPr lang="en-US" sz="2000" dirty="0" smtClean="0">
                <a:latin typeface="Calibri"/>
                <a:ea typeface="+mn-lt"/>
                <a:cs typeface="+mn-lt"/>
              </a:rPr>
              <a:t>	N </a:t>
            </a:r>
            <a:r>
              <a:rPr lang="en-US" sz="2000" dirty="0">
                <a:latin typeface="Calibri"/>
                <a:ea typeface="+mn-lt"/>
                <a:cs typeface="+mn-lt"/>
              </a:rPr>
              <a:t>- Number of Nodes</a:t>
            </a:r>
            <a:endParaRPr lang="en-US" sz="2000" dirty="0">
              <a:latin typeface="Calibri"/>
              <a:cs typeface="Calibri"/>
            </a:endParaRPr>
          </a:p>
          <a:p>
            <a:pPr marL="0" indent="0">
              <a:lnSpc>
                <a:spcPct val="50000"/>
              </a:lnSpc>
              <a:buNone/>
            </a:pPr>
            <a:r>
              <a:rPr lang="en-US" sz="2000" dirty="0" smtClean="0">
                <a:latin typeface="Calibri"/>
                <a:ea typeface="+mn-lt"/>
                <a:cs typeface="+mn-lt"/>
              </a:rPr>
              <a:t>	V(G</a:t>
            </a:r>
            <a:r>
              <a:rPr lang="en-US" sz="2000" dirty="0">
                <a:latin typeface="Calibri"/>
                <a:ea typeface="+mn-lt"/>
                <a:cs typeface="+mn-lt"/>
              </a:rPr>
              <a:t>) </a:t>
            </a:r>
            <a:r>
              <a:rPr lang="en-US" sz="2000" dirty="0" smtClean="0">
                <a:latin typeface="Calibri"/>
                <a:ea typeface="+mn-lt"/>
                <a:cs typeface="+mn-lt"/>
              </a:rPr>
              <a:t>= </a:t>
            </a:r>
            <a:r>
              <a:rPr lang="en-US" sz="2000" dirty="0">
                <a:latin typeface="Calibri"/>
                <a:ea typeface="+mn-lt"/>
                <a:cs typeface="+mn-lt"/>
              </a:rPr>
              <a:t>P + 1 ,</a:t>
            </a:r>
            <a:endParaRPr lang="en-US" sz="2000" dirty="0">
              <a:latin typeface="Calibri"/>
              <a:cs typeface="Calibri"/>
            </a:endParaRPr>
          </a:p>
          <a:p>
            <a:pPr marL="0" indent="0">
              <a:lnSpc>
                <a:spcPct val="50000"/>
              </a:lnSpc>
              <a:buNone/>
            </a:pPr>
            <a:r>
              <a:rPr lang="en-US" sz="2000" dirty="0">
                <a:latin typeface="Calibri"/>
                <a:ea typeface="+mn-lt"/>
                <a:cs typeface="+mn-lt"/>
              </a:rPr>
              <a:t> </a:t>
            </a:r>
            <a:r>
              <a:rPr lang="en-US" sz="2000" dirty="0" smtClean="0">
                <a:latin typeface="Calibri"/>
                <a:ea typeface="+mn-lt"/>
                <a:cs typeface="+mn-lt"/>
              </a:rPr>
              <a:t>      Where </a:t>
            </a:r>
            <a:r>
              <a:rPr lang="en-US" sz="2000" dirty="0">
                <a:latin typeface="Calibri"/>
                <a:ea typeface="+mn-lt"/>
                <a:cs typeface="+mn-lt"/>
              </a:rPr>
              <a:t>P = Number of predicate nodes (node that contains condition</a:t>
            </a:r>
            <a:r>
              <a:rPr lang="en-US" sz="2000" dirty="0" smtClean="0">
                <a:latin typeface="Calibri"/>
                <a:ea typeface="+mn-lt"/>
                <a:cs typeface="+mn-lt"/>
              </a:rPr>
              <a:t>).</a:t>
            </a:r>
            <a:endParaRPr lang="en-US" sz="2000" b="1" dirty="0"/>
          </a:p>
        </p:txBody>
      </p:sp>
    </p:spTree>
    <p:extLst>
      <p:ext uri="{BB962C8B-B14F-4D97-AF65-F5344CB8AC3E}">
        <p14:creationId xmlns:p14="http://schemas.microsoft.com/office/powerpoint/2010/main" val="3120565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xmlns="" id="{CE16729D-5A5E-480B-9D61-5E14C57FA166}"/>
              </a:ext>
            </a:extLst>
          </p:cNvPr>
          <p:cNvSpPr>
            <a:spLocks noGrp="1"/>
          </p:cNvSpPr>
          <p:nvPr>
            <p:ph idx="4294967295"/>
          </p:nvPr>
        </p:nvSpPr>
        <p:spPr>
          <a:xfrm>
            <a:off x="166129" y="152611"/>
            <a:ext cx="11884204" cy="6604958"/>
          </a:xfrm>
        </p:spPr>
        <p:txBody>
          <a:bodyPr vert="horz" lIns="91440" tIns="45720" rIns="91440" bIns="45720" rtlCol="0" anchor="t">
            <a:normAutofit/>
          </a:bodyPr>
          <a:lstStyle/>
          <a:p>
            <a:pPr marL="0" indent="0">
              <a:lnSpc>
                <a:spcPct val="50000"/>
              </a:lnSpc>
              <a:buNone/>
            </a:pPr>
            <a:endParaRPr lang="en-US" sz="1900" dirty="0" smtClean="0">
              <a:latin typeface="Calibri"/>
              <a:ea typeface="+mn-lt"/>
              <a:cs typeface="+mn-lt"/>
            </a:endParaRPr>
          </a:p>
          <a:p>
            <a:pPr marL="0" indent="0">
              <a:lnSpc>
                <a:spcPct val="50000"/>
              </a:lnSpc>
              <a:buNone/>
            </a:pPr>
            <a:r>
              <a:rPr lang="en-US" sz="1900" b="1" dirty="0" smtClean="0"/>
              <a:t>CALCULATION:</a:t>
            </a:r>
            <a:endParaRPr lang="en-US" sz="1900" dirty="0"/>
          </a:p>
          <a:p>
            <a:r>
              <a:rPr lang="en-US" sz="1900" dirty="0"/>
              <a:t>E - Number of </a:t>
            </a:r>
            <a:r>
              <a:rPr lang="en-US" sz="1900" dirty="0" smtClean="0"/>
              <a:t>edges=16</a:t>
            </a:r>
            <a:endParaRPr lang="en-US" sz="1900" dirty="0"/>
          </a:p>
          <a:p>
            <a:r>
              <a:rPr lang="en-US" sz="1900" dirty="0"/>
              <a:t>N - Number of </a:t>
            </a:r>
            <a:r>
              <a:rPr lang="en-US" sz="1900" dirty="0" smtClean="0"/>
              <a:t>Nodes=14</a:t>
            </a:r>
            <a:endParaRPr lang="en-US" sz="1900" dirty="0"/>
          </a:p>
          <a:p>
            <a:r>
              <a:rPr lang="en-US" sz="1900" dirty="0"/>
              <a:t>V(G)=</a:t>
            </a:r>
            <a:r>
              <a:rPr lang="en-US" sz="1900" dirty="0" smtClean="0"/>
              <a:t>16-14+2=4</a:t>
            </a:r>
            <a:endParaRPr lang="en-US" sz="1900" dirty="0"/>
          </a:p>
          <a:p>
            <a:pPr marL="0" indent="0">
              <a:lnSpc>
                <a:spcPct val="50000"/>
              </a:lnSpc>
              <a:buNone/>
            </a:pPr>
            <a:r>
              <a:rPr lang="en-US" sz="1900" dirty="0" smtClean="0"/>
              <a:t>- Complexity </a:t>
            </a:r>
            <a:r>
              <a:rPr lang="en-US" sz="1900" dirty="0"/>
              <a:t>=</a:t>
            </a:r>
            <a:r>
              <a:rPr lang="en-US" sz="1900" dirty="0" smtClean="0"/>
              <a:t>4</a:t>
            </a:r>
          </a:p>
          <a:p>
            <a:pPr marL="0" indent="0">
              <a:lnSpc>
                <a:spcPct val="50000"/>
              </a:lnSpc>
              <a:buNone/>
            </a:pPr>
            <a:endParaRPr lang="en-US" sz="1900" dirty="0" smtClean="0"/>
          </a:p>
          <a:p>
            <a:pPr marL="0" indent="0">
              <a:lnSpc>
                <a:spcPct val="50000"/>
              </a:lnSpc>
              <a:buNone/>
            </a:pPr>
            <a:r>
              <a:rPr lang="en-US" sz="2000" dirty="0">
                <a:latin typeface="Calibri"/>
                <a:cs typeface="Calibri"/>
              </a:rPr>
              <a:t> </a:t>
            </a:r>
            <a:r>
              <a:rPr lang="en-US" b="1" dirty="0">
                <a:solidFill>
                  <a:schemeClr val="bg1"/>
                </a:solidFill>
                <a:effectLst>
                  <a:outerShdw blurRad="38100" dist="38100" dir="2700000" algn="tl">
                    <a:srgbClr val="000000">
                      <a:alpha val="43137"/>
                    </a:srgbClr>
                  </a:outerShdw>
                </a:effectLst>
                <a:latin typeface="Calibri"/>
                <a:cs typeface="Calibri"/>
              </a:rPr>
              <a:t>15.1.3 Optimum value of </a:t>
            </a:r>
            <a:r>
              <a:rPr lang="en-US" b="1" dirty="0" smtClean="0">
                <a:solidFill>
                  <a:schemeClr val="bg1"/>
                </a:solidFill>
                <a:effectLst>
                  <a:outerShdw blurRad="38100" dist="38100" dir="2700000" algn="tl">
                    <a:srgbClr val="000000">
                      <a:alpha val="43137"/>
                    </a:srgbClr>
                  </a:outerShdw>
                </a:effectLst>
                <a:latin typeface="Calibri"/>
                <a:cs typeface="Calibri"/>
              </a:rPr>
              <a:t>Cyclomatic </a:t>
            </a:r>
            <a:r>
              <a:rPr lang="en-US" b="1" dirty="0">
                <a:solidFill>
                  <a:schemeClr val="bg1"/>
                </a:solidFill>
                <a:effectLst>
                  <a:outerShdw blurRad="38100" dist="38100" dir="2700000" algn="tl">
                    <a:srgbClr val="000000">
                      <a:alpha val="43137"/>
                    </a:srgbClr>
                  </a:outerShdw>
                </a:effectLst>
                <a:latin typeface="Calibri"/>
                <a:cs typeface="Calibri"/>
              </a:rPr>
              <a:t>complexity</a:t>
            </a:r>
          </a:p>
          <a:p>
            <a:r>
              <a:rPr lang="en-US" sz="2000" dirty="0"/>
              <a:t>Cyclomatic complexity is used to gauge the overall intricacy of an application or specific functionality within it. The software metric quantitatively measures a program's logical strength based on existing decision paths in the source code.</a:t>
            </a:r>
            <a:endParaRPr lang="en-US" sz="2000" dirty="0"/>
          </a:p>
          <a:p>
            <a:r>
              <a:rPr lang="en-US" sz="2000" dirty="0"/>
              <a:t>Complexity (M) = Edges (E) – Nodes (N) + Exit Nodes (P)</a:t>
            </a:r>
            <a:endParaRPr lang="en-US" sz="2000" dirty="0"/>
          </a:p>
          <a:p>
            <a:r>
              <a:rPr lang="en-US" sz="2000" dirty="0"/>
              <a:t>Complexity(M)=</a:t>
            </a:r>
            <a:r>
              <a:rPr lang="en-US" sz="2000" dirty="0" smtClean="0"/>
              <a:t>16-14+1=3</a:t>
            </a:r>
            <a:r>
              <a:rPr lang="en-US" sz="2000" dirty="0"/>
              <a:t>; </a:t>
            </a:r>
            <a:endParaRPr lang="en-US" sz="2000" dirty="0"/>
          </a:p>
          <a:p>
            <a:r>
              <a:rPr lang="en-US" sz="2000" dirty="0"/>
              <a:t>Hence It is a </a:t>
            </a:r>
            <a:r>
              <a:rPr lang="en-US" sz="2000" b="1" dirty="0"/>
              <a:t>Simple</a:t>
            </a:r>
            <a:r>
              <a:rPr lang="en-US" sz="2000" dirty="0"/>
              <a:t> Module with </a:t>
            </a:r>
            <a:r>
              <a:rPr lang="en-US" sz="2000" b="1" dirty="0"/>
              <a:t>low </a:t>
            </a:r>
            <a:r>
              <a:rPr lang="en-US" sz="2000" dirty="0"/>
              <a:t>risk level</a:t>
            </a:r>
            <a:r>
              <a:rPr lang="en-US" sz="2000" dirty="0" smtClean="0"/>
              <a:t>.</a:t>
            </a:r>
            <a:endParaRPr lang="en-US" sz="1900" dirty="0">
              <a:latin typeface="Calibri"/>
              <a:cs typeface="Calibri"/>
            </a:endParaRPr>
          </a:p>
        </p:txBody>
      </p:sp>
    </p:spTree>
    <p:extLst>
      <p:ext uri="{BB962C8B-B14F-4D97-AF65-F5344CB8AC3E}">
        <p14:creationId xmlns:p14="http://schemas.microsoft.com/office/powerpoint/2010/main" val="1066224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CA2DBEAE-18A4-4342-B528-5397842E28CC}"/>
              </a:ext>
            </a:extLst>
          </p:cNvPr>
          <p:cNvSpPr>
            <a:spLocks noGrp="1"/>
          </p:cNvSpPr>
          <p:nvPr>
            <p:ph idx="4294967295"/>
          </p:nvPr>
        </p:nvSpPr>
        <p:spPr>
          <a:xfrm>
            <a:off x="143773" y="109029"/>
            <a:ext cx="11855720" cy="6574346"/>
          </a:xfrm>
        </p:spPr>
        <p:txBody>
          <a:bodyPr vert="horz" lIns="91440" tIns="45720" rIns="91440" bIns="45720" rtlCol="0" anchor="t">
            <a:normAutofit/>
          </a:bodyPr>
          <a:lstStyle/>
          <a:p>
            <a:pPr marL="0" indent="0">
              <a:lnSpc>
                <a:spcPct val="50000"/>
              </a:lnSpc>
              <a:buNone/>
            </a:pPr>
            <a:endParaRPr lang="en-US" sz="2800" dirty="0" smtClean="0">
              <a:latin typeface="Calibri"/>
              <a:cs typeface="Calibri"/>
            </a:endParaRPr>
          </a:p>
          <a:p>
            <a:pPr marL="0" indent="0">
              <a:lnSpc>
                <a:spcPct val="50000"/>
              </a:lnSpc>
              <a:buNone/>
            </a:pPr>
            <a:r>
              <a:rPr lang="en-US" sz="2800" dirty="0">
                <a:latin typeface="Calibri"/>
                <a:cs typeface="Calibri"/>
              </a:rPr>
              <a:t> </a:t>
            </a:r>
            <a:r>
              <a:rPr lang="en-US" sz="2800" b="1" dirty="0">
                <a:solidFill>
                  <a:schemeClr val="bg1"/>
                </a:solidFill>
                <a:latin typeface="Calibri"/>
                <a:cs typeface="Calibri"/>
              </a:rPr>
              <a:t>15.1.3 Optimum value of cyclomatic complexity</a:t>
            </a:r>
          </a:p>
          <a:p>
            <a:pPr>
              <a:buNone/>
            </a:pPr>
            <a:r>
              <a:rPr lang="en-US" sz="2000" dirty="0">
                <a:latin typeface="Calibri"/>
                <a:ea typeface="+mn-lt"/>
                <a:cs typeface="+mn-lt"/>
              </a:rPr>
              <a:t>Cyclomatic complexity is used to gauge the overall intricacy of an application or specific functionality</a:t>
            </a:r>
            <a:endParaRPr lang="en-US" sz="2000" dirty="0">
              <a:latin typeface="Calibri"/>
              <a:ea typeface="+mn-lt"/>
              <a:cs typeface="Calibri"/>
            </a:endParaRPr>
          </a:p>
          <a:p>
            <a:pPr>
              <a:buNone/>
            </a:pPr>
            <a:r>
              <a:rPr lang="en-US" sz="2000" dirty="0">
                <a:latin typeface="Calibri"/>
                <a:ea typeface="+mn-lt"/>
                <a:cs typeface="+mn-lt"/>
              </a:rPr>
              <a:t> within it. The software metric quantitatively measures a program's logical strength based on existing</a:t>
            </a:r>
            <a:endParaRPr lang="en-US" sz="2000" dirty="0">
              <a:latin typeface="Calibri"/>
              <a:ea typeface="+mn-lt"/>
              <a:cs typeface="Calibri"/>
            </a:endParaRPr>
          </a:p>
          <a:p>
            <a:pPr>
              <a:buNone/>
            </a:pPr>
            <a:r>
              <a:rPr lang="en-US" sz="2000" dirty="0">
                <a:latin typeface="Calibri"/>
                <a:ea typeface="+mn-lt"/>
                <a:cs typeface="+mn-lt"/>
              </a:rPr>
              <a:t> decision paths in the source code. For example, an application consisting of zero decision points (IF,</a:t>
            </a:r>
            <a:endParaRPr lang="en-US" sz="2000" dirty="0">
              <a:latin typeface="Calibri"/>
              <a:ea typeface="+mn-lt"/>
              <a:cs typeface="Calibri"/>
            </a:endParaRPr>
          </a:p>
          <a:p>
            <a:pPr>
              <a:buNone/>
            </a:pPr>
            <a:r>
              <a:rPr lang="en-US" sz="2000" dirty="0">
                <a:latin typeface="Calibri"/>
                <a:ea typeface="+mn-lt"/>
                <a:cs typeface="+mn-lt"/>
              </a:rPr>
              <a:t> FOR, etc.) has an intricacy score of 1 because it contains a single path in the source code. If the</a:t>
            </a:r>
            <a:endParaRPr lang="en-US" sz="2000" dirty="0">
              <a:latin typeface="Calibri"/>
              <a:cs typeface="Calibri"/>
            </a:endParaRPr>
          </a:p>
          <a:p>
            <a:pPr>
              <a:buNone/>
            </a:pPr>
            <a:r>
              <a:rPr lang="en-US" sz="2000" dirty="0">
                <a:latin typeface="Calibri"/>
                <a:ea typeface="+mn-lt"/>
                <a:cs typeface="+mn-lt"/>
              </a:rPr>
              <a:t>program contains an IF statement consisting of one condition, the code would contain a total of</a:t>
            </a:r>
            <a:endParaRPr lang="en-US" sz="2000" dirty="0">
              <a:latin typeface="Calibri"/>
              <a:ea typeface="+mn-lt"/>
              <a:cs typeface="Calibri"/>
            </a:endParaRPr>
          </a:p>
          <a:p>
            <a:pPr>
              <a:buNone/>
            </a:pPr>
            <a:r>
              <a:rPr lang="en-US" sz="2000" dirty="0">
                <a:latin typeface="Calibri"/>
                <a:ea typeface="+mn-lt"/>
                <a:cs typeface="+mn-lt"/>
              </a:rPr>
              <a:t> two paths: TRUE or FALSE. The cyclomatic complexity algorithm is used to derive a measurable value</a:t>
            </a:r>
            <a:endParaRPr lang="en-US" sz="2000" dirty="0">
              <a:latin typeface="Calibri"/>
              <a:ea typeface="+mn-lt"/>
              <a:cs typeface="Calibri"/>
            </a:endParaRPr>
          </a:p>
          <a:p>
            <a:pPr>
              <a:buNone/>
            </a:pPr>
            <a:r>
              <a:rPr lang="en-US" sz="2000" dirty="0">
                <a:latin typeface="Calibri"/>
                <a:ea typeface="+mn-lt"/>
                <a:cs typeface="+mn-lt"/>
              </a:rPr>
              <a:t> based on the number of edges and nodes within the graph as well as the total count of connected</a:t>
            </a:r>
            <a:endParaRPr lang="en-US" sz="2000" dirty="0">
              <a:latin typeface="Calibri"/>
              <a:ea typeface="+mn-lt"/>
              <a:cs typeface="Calibri"/>
            </a:endParaRPr>
          </a:p>
          <a:p>
            <a:pPr>
              <a:buNone/>
            </a:pPr>
            <a:r>
              <a:rPr lang="en-US" sz="2000" dirty="0">
                <a:latin typeface="Calibri"/>
                <a:ea typeface="+mn-lt"/>
                <a:cs typeface="+mn-lt"/>
              </a:rPr>
              <a:t> components or exit nodes. </a:t>
            </a:r>
            <a:endParaRPr lang="en-US" sz="2000" dirty="0">
              <a:latin typeface="Calibri"/>
              <a:cs typeface="Calibri"/>
            </a:endParaRPr>
          </a:p>
        </p:txBody>
      </p:sp>
    </p:spTree>
    <p:extLst>
      <p:ext uri="{BB962C8B-B14F-4D97-AF65-F5344CB8AC3E}">
        <p14:creationId xmlns:p14="http://schemas.microsoft.com/office/powerpoint/2010/main" val="345899253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TC104033917[[fn=Berlin]]</Template>
  <TotalTime>145</TotalTime>
  <Words>86</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Black</vt:lpstr>
      <vt:lpstr>Calibri</vt:lpstr>
      <vt:lpstr>Times</vt:lpstr>
      <vt:lpstr>Trebuchet MS</vt:lpstr>
      <vt:lpstr>Wingdings</vt:lpstr>
      <vt:lpstr>Berlin</vt:lpstr>
      <vt:lpstr>14.1 IMPLEMENTATION:</vt:lpstr>
      <vt:lpstr>PowerPoint Presentation</vt:lpstr>
      <vt:lpstr>PowerPoint Presentation</vt:lpstr>
      <vt:lpstr>PowerPoint Presentation</vt:lpstr>
      <vt:lpstr>PowerPoint Presentation</vt:lpstr>
      <vt:lpstr>PowerPoint Presentation</vt:lpstr>
      <vt:lpstr>15.1.2 McCabe's cyclomatic complexity</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Mr</cp:lastModifiedBy>
  <cp:revision>729</cp:revision>
  <dcterms:created xsi:type="dcterms:W3CDTF">2021-03-29T16:46:26Z</dcterms:created>
  <dcterms:modified xsi:type="dcterms:W3CDTF">2021-04-28T06:04:36Z</dcterms:modified>
</cp:coreProperties>
</file>