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4"/>
  </p:notesMasterIdLst>
  <p:sldIdLst>
    <p:sldId id="257" r:id="rId2"/>
    <p:sldId id="259" r:id="rId3"/>
    <p:sldId id="260" r:id="rId4"/>
    <p:sldId id="261" r:id="rId5"/>
    <p:sldId id="262" r:id="rId6"/>
    <p:sldId id="274" r:id="rId7"/>
    <p:sldId id="264" r:id="rId8"/>
    <p:sldId id="275" r:id="rId9"/>
    <p:sldId id="266" r:id="rId10"/>
    <p:sldId id="276" r:id="rId11"/>
    <p:sldId id="270"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3E48-B3B5-4D61-9E93-2D79F805AC06}"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F7D51-2D19-44E8-8502-302EA462BC0D}" type="slidenum">
              <a:rPr lang="en-US" smtClean="0"/>
              <a:t>‹#›</a:t>
            </a:fld>
            <a:endParaRPr lang="en-US"/>
          </a:p>
        </p:txBody>
      </p:sp>
    </p:spTree>
    <p:extLst>
      <p:ext uri="{BB962C8B-B14F-4D97-AF65-F5344CB8AC3E}">
        <p14:creationId xmlns:p14="http://schemas.microsoft.com/office/powerpoint/2010/main" val="258679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F7D51-2D19-44E8-8502-302EA462BC0D}" type="slidenum">
              <a:rPr lang="en-US" smtClean="0"/>
              <a:t>1</a:t>
            </a:fld>
            <a:endParaRPr lang="en-US"/>
          </a:p>
        </p:txBody>
      </p:sp>
    </p:spTree>
    <p:extLst>
      <p:ext uri="{BB962C8B-B14F-4D97-AF65-F5344CB8AC3E}">
        <p14:creationId xmlns:p14="http://schemas.microsoft.com/office/powerpoint/2010/main" val="253731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8F7D51-2D19-44E8-8502-302EA462BC0D}" type="slidenum">
              <a:rPr lang="en-US" smtClean="0"/>
              <a:t>7</a:t>
            </a:fld>
            <a:endParaRPr lang="en-US"/>
          </a:p>
        </p:txBody>
      </p:sp>
    </p:spTree>
    <p:extLst>
      <p:ext uri="{BB962C8B-B14F-4D97-AF65-F5344CB8AC3E}">
        <p14:creationId xmlns:p14="http://schemas.microsoft.com/office/powerpoint/2010/main" val="2818711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83223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993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4526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80099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511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489075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76431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02753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C0A99-9876-4A3D-B061-A58DDEE1AF8B}" type="datetimeFigureOut">
              <a:rPr lang="en-US" smtClean="0"/>
              <a:t>2/3/2021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283228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03090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C0A99-9876-4A3D-B061-A58DDEE1AF8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41701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542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8C0A99-9876-4A3D-B061-A58DDEE1AF8B}"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370780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8C0A99-9876-4A3D-B061-A58DDEE1AF8B}"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3980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C0A99-9876-4A3D-B061-A58DDEE1AF8B}"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14554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8006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7975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C0A99-9876-4A3D-B061-A58DDEE1AF8B}" type="datetimeFigureOut">
              <a:rPr lang="en-US" smtClean="0"/>
              <a:t>2/3/2021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3430672384"/>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6" y="2591004"/>
            <a:ext cx="8361229" cy="1511970"/>
          </a:xfrm>
        </p:spPr>
        <p:txBody>
          <a:bodyPr/>
          <a:lstStyle/>
          <a:p>
            <a:r>
              <a:rPr lang="es-UY" alt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oadway" panose="04040905080B02020502" pitchFamily="82" charset="0"/>
              </a:rPr>
              <a:t>ONLINE REGISTRATION OF BUS PASS</a:t>
            </a:r>
            <a:endParaRPr 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Box 4"/>
          <p:cNvSpPr txBox="1"/>
          <p:nvPr/>
        </p:nvSpPr>
        <p:spPr>
          <a:xfrm>
            <a:off x="7119732" y="4699428"/>
            <a:ext cx="3890058" cy="1015663"/>
          </a:xfrm>
          <a:prstGeom prst="rect">
            <a:avLst/>
          </a:prstGeom>
          <a:noFill/>
        </p:spPr>
        <p:txBody>
          <a:bodyPr wrap="square" rtlCol="0">
            <a:spAutoFit/>
          </a:bodyPr>
          <a:lstStyle/>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NIKITH KUMAR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480</a:t>
            </a:r>
            <a:endPar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VIGNESH P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RA1911003020468</a:t>
            </a:r>
            <a:endPar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ROHITH</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474</a:t>
            </a:r>
            <a:endParaRPr lang="en-US" sz="2000" b="1" dirty="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
        <p:nvSpPr>
          <p:cNvPr id="6" name="TextBox 5"/>
          <p:cNvSpPr txBox="1"/>
          <p:nvPr/>
        </p:nvSpPr>
        <p:spPr>
          <a:xfrm>
            <a:off x="468466" y="1257602"/>
            <a:ext cx="6651266" cy="1200329"/>
          </a:xfrm>
          <a:prstGeom prst="rect">
            <a:avLst/>
          </a:prstGeom>
          <a:noFill/>
        </p:spPr>
        <p:txBody>
          <a:bodyPr wrap="square" rtlCol="0">
            <a:spAutoFit/>
          </a:bodyPr>
          <a:lstStyle/>
          <a:p>
            <a:r>
              <a:rPr lang="en-US" sz="2400" dirty="0" smtClean="0"/>
              <a:t>Software Engineering and Project Management – 18CSC206J</a:t>
            </a:r>
            <a:endPar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2241" y="431253"/>
            <a:ext cx="1457439" cy="1426513"/>
          </a:xfrm>
          <a:prstGeom prst="rect">
            <a:avLst/>
          </a:prstGeom>
        </p:spPr>
      </p:pic>
    </p:spTree>
    <p:extLst>
      <p:ext uri="{BB962C8B-B14F-4D97-AF65-F5344CB8AC3E}">
        <p14:creationId xmlns:p14="http://schemas.microsoft.com/office/powerpoint/2010/main" val="294760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73" y="822277"/>
            <a:ext cx="5616054" cy="815454"/>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MODULE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07827" y="2197288"/>
            <a:ext cx="9601200" cy="4339990"/>
          </a:xfrm>
        </p:spPr>
        <p:txBody>
          <a:bodyPr>
            <a:normAutofit fontScale="92500" lnSpcReduction="20000"/>
          </a:bodyPr>
          <a:lstStyle/>
          <a:p>
            <a:r>
              <a:rPr lang="en-US" u="sng" dirty="0" smtClean="0"/>
              <a:t>Operating Module :</a:t>
            </a:r>
          </a:p>
          <a:p>
            <a:pPr lvl="1">
              <a:buFont typeface="Arial" panose="020B0604020202020204" pitchFamily="34" charset="0"/>
              <a:buChar char="•"/>
            </a:pPr>
            <a:r>
              <a:rPr lang="en-US" dirty="0" err="1" smtClean="0"/>
              <a:t>Sercure</a:t>
            </a:r>
            <a:r>
              <a:rPr lang="en-US" dirty="0" smtClean="0"/>
              <a:t> payment</a:t>
            </a:r>
          </a:p>
          <a:p>
            <a:pPr lvl="1">
              <a:buFont typeface="Arial" panose="020B0604020202020204" pitchFamily="34" charset="0"/>
              <a:buChar char="•"/>
            </a:pPr>
            <a:r>
              <a:rPr lang="en-US" dirty="0" smtClean="0"/>
              <a:t>Application management </a:t>
            </a:r>
          </a:p>
          <a:p>
            <a:pPr lvl="1">
              <a:buFont typeface="Arial" panose="020B0604020202020204" pitchFamily="34" charset="0"/>
              <a:buChar char="•"/>
            </a:pPr>
            <a:r>
              <a:rPr lang="en-US" dirty="0" smtClean="0"/>
              <a:t>Receives message alert notification for renewal of bus pass. </a:t>
            </a:r>
          </a:p>
          <a:p>
            <a:r>
              <a:rPr lang="en-US" u="sng" dirty="0" smtClean="0"/>
              <a:t>User Module :</a:t>
            </a:r>
          </a:p>
          <a:p>
            <a:pPr lvl="1">
              <a:buFont typeface="Arial" panose="020B0604020202020204" pitchFamily="34" charset="0"/>
              <a:buChar char="•"/>
            </a:pPr>
            <a:r>
              <a:rPr lang="en-US" dirty="0" smtClean="0"/>
              <a:t>Registering User</a:t>
            </a:r>
          </a:p>
          <a:p>
            <a:pPr lvl="1">
              <a:buFont typeface="Arial" panose="020B0604020202020204" pitchFamily="34" charset="0"/>
              <a:buChar char="•"/>
            </a:pPr>
            <a:r>
              <a:rPr lang="en-US" dirty="0" smtClean="0"/>
              <a:t>Updating Information</a:t>
            </a:r>
          </a:p>
          <a:p>
            <a:pPr lvl="1">
              <a:buFont typeface="Arial" panose="020B0604020202020204" pitchFamily="34" charset="0"/>
              <a:buChar char="•"/>
            </a:pPr>
            <a:r>
              <a:rPr lang="en-US" dirty="0" smtClean="0"/>
              <a:t>Generating pass</a:t>
            </a:r>
          </a:p>
          <a:p>
            <a:pPr lvl="1">
              <a:buFont typeface="Arial" panose="020B0604020202020204" pitchFamily="34" charset="0"/>
              <a:buChar char="•"/>
            </a:pPr>
            <a:r>
              <a:rPr lang="en-US" dirty="0" smtClean="0"/>
              <a:t>Renewal pass</a:t>
            </a:r>
          </a:p>
          <a:p>
            <a:pPr lvl="1">
              <a:buFont typeface="Arial" panose="020B0604020202020204" pitchFamily="34" charset="0"/>
              <a:buChar char="•"/>
            </a:pPr>
            <a:r>
              <a:rPr lang="en-US" dirty="0" smtClean="0"/>
              <a:t>Generating PDF</a:t>
            </a:r>
          </a:p>
          <a:p>
            <a:pPr lvl="1">
              <a:buFont typeface="Arial" panose="020B0604020202020204" pitchFamily="34" charset="0"/>
              <a:buChar char="•"/>
            </a:pPr>
            <a:r>
              <a:rPr lang="en-US" dirty="0" smtClean="0"/>
              <a:t>Generating QR Code</a:t>
            </a:r>
          </a:p>
          <a:p>
            <a:r>
              <a:rPr lang="en-US" u="sng" dirty="0" smtClean="0"/>
              <a:t>Problems </a:t>
            </a:r>
            <a:r>
              <a:rPr lang="en-US" u="sng" dirty="0" smtClean="0"/>
              <a:t>faced :</a:t>
            </a:r>
            <a:endParaRPr lang="en-US" u="sng" dirty="0" smtClean="0"/>
          </a:p>
          <a:p>
            <a:pPr lvl="1">
              <a:buFont typeface="Arial" panose="020B0604020202020204" pitchFamily="34" charset="0"/>
              <a:buChar char="•"/>
            </a:pPr>
            <a:r>
              <a:rPr lang="en-US" dirty="0" smtClean="0"/>
              <a:t>Delaying in creation and deletion of message notification.</a:t>
            </a:r>
          </a:p>
          <a:p>
            <a:pPr lvl="1">
              <a:buFont typeface="Arial" panose="020B0604020202020204" pitchFamily="34" charset="0"/>
              <a:buChar char="•"/>
            </a:pPr>
            <a:r>
              <a:rPr lang="en-US" dirty="0" err="1" smtClean="0"/>
              <a:t>Tendious</a:t>
            </a:r>
            <a:r>
              <a:rPr lang="en-US" dirty="0" smtClean="0"/>
              <a:t> procedure for issuing/renewing passes</a:t>
            </a:r>
            <a:r>
              <a:rPr lang="en-US" dirty="0" smtClean="0"/>
              <a:t>.</a:t>
            </a:r>
            <a:endParaRPr lang="en-US" dirty="0" smtClean="0"/>
          </a:p>
        </p:txBody>
      </p:sp>
    </p:spTree>
    <p:extLst>
      <p:ext uri="{BB962C8B-B14F-4D97-AF65-F5344CB8AC3E}">
        <p14:creationId xmlns:p14="http://schemas.microsoft.com/office/powerpoint/2010/main" val="1095489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169995" y="2074460"/>
            <a:ext cx="6796584" cy="4544704"/>
            <a:chOff x="2107441" y="2169994"/>
            <a:chExt cx="5958386" cy="4409913"/>
          </a:xfrm>
        </p:grpSpPr>
        <p:sp>
          <p:nvSpPr>
            <p:cNvPr id="24" name="Rectangle 23"/>
            <p:cNvSpPr/>
            <p:nvPr/>
          </p:nvSpPr>
          <p:spPr>
            <a:xfrm>
              <a:off x="4240437" y="5651859"/>
              <a:ext cx="1679163" cy="92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 Pass Generated</a:t>
              </a:r>
            </a:p>
          </p:txBody>
        </p:sp>
        <p:grpSp>
          <p:nvGrpSpPr>
            <p:cNvPr id="83" name="Group 82"/>
            <p:cNvGrpSpPr/>
            <p:nvPr/>
          </p:nvGrpSpPr>
          <p:grpSpPr>
            <a:xfrm>
              <a:off x="2107441" y="2169994"/>
              <a:ext cx="5958386" cy="3945888"/>
              <a:chOff x="2115399" y="122830"/>
              <a:chExt cx="7167352" cy="5552737"/>
            </a:xfrm>
          </p:grpSpPr>
          <p:sp>
            <p:nvSpPr>
              <p:cNvPr id="2" name="Flowchart: Alternate Process 1"/>
              <p:cNvSpPr/>
              <p:nvPr/>
            </p:nvSpPr>
            <p:spPr>
              <a:xfrm>
                <a:off x="2115404" y="916670"/>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User</a:t>
                </a:r>
                <a:endParaRPr lang="en-US" dirty="0"/>
              </a:p>
            </p:txBody>
          </p:sp>
          <p:sp>
            <p:nvSpPr>
              <p:cNvPr id="5" name="Rectangle 4"/>
              <p:cNvSpPr/>
              <p:nvPr/>
            </p:nvSpPr>
            <p:spPr>
              <a:xfrm>
                <a:off x="4681183" y="122830"/>
                <a:ext cx="2019868"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13" name="Flowchart: Alternate Process 12"/>
              <p:cNvSpPr/>
              <p:nvPr/>
            </p:nvSpPr>
            <p:spPr>
              <a:xfrm>
                <a:off x="2115403" y="174918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6" name="Flowchart: Alternate Process 15"/>
              <p:cNvSpPr/>
              <p:nvPr/>
            </p:nvSpPr>
            <p:spPr>
              <a:xfrm>
                <a:off x="2115401" y="3409655"/>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17" name="Flowchart: Alternate Process 16"/>
              <p:cNvSpPr/>
              <p:nvPr/>
            </p:nvSpPr>
            <p:spPr>
              <a:xfrm>
                <a:off x="2115400" y="4237614"/>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18" name="Flowchart: Alternate Process 17"/>
              <p:cNvSpPr/>
              <p:nvPr/>
            </p:nvSpPr>
            <p:spPr>
              <a:xfrm>
                <a:off x="7085462" y="91666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Existing User</a:t>
                </a:r>
                <a:endParaRPr lang="en-US" dirty="0"/>
              </a:p>
            </p:txBody>
          </p:sp>
          <p:sp>
            <p:nvSpPr>
              <p:cNvPr id="19" name="Flowchart: Alternate Process 18"/>
              <p:cNvSpPr/>
              <p:nvPr/>
            </p:nvSpPr>
            <p:spPr>
              <a:xfrm>
                <a:off x="7085461" y="174918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20" name="Flowchart: Alternate Process 19"/>
              <p:cNvSpPr/>
              <p:nvPr/>
            </p:nvSpPr>
            <p:spPr>
              <a:xfrm>
                <a:off x="7085458"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a:t>
                </a:r>
                <a:endParaRPr lang="en-US" dirty="0"/>
              </a:p>
            </p:txBody>
          </p:sp>
          <p:sp>
            <p:nvSpPr>
              <p:cNvPr id="21" name="Flowchart: Alternate Process 20"/>
              <p:cNvSpPr/>
              <p:nvPr/>
            </p:nvSpPr>
            <p:spPr>
              <a:xfrm>
                <a:off x="7085459" y="340509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 Form</a:t>
                </a:r>
                <a:endParaRPr lang="en-US" dirty="0"/>
              </a:p>
            </p:txBody>
          </p:sp>
          <p:sp>
            <p:nvSpPr>
              <p:cNvPr id="22" name="Flowchart: Alternate Process 21"/>
              <p:cNvSpPr/>
              <p:nvPr/>
            </p:nvSpPr>
            <p:spPr>
              <a:xfrm>
                <a:off x="7085459" y="424672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26" name="Flowchart: Alternate Process 25"/>
              <p:cNvSpPr/>
              <p:nvPr/>
            </p:nvSpPr>
            <p:spPr>
              <a:xfrm>
                <a:off x="2115399"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Registration</a:t>
                </a:r>
                <a:endParaRPr lang="en-US" dirty="0"/>
              </a:p>
            </p:txBody>
          </p:sp>
          <p:cxnSp>
            <p:nvCxnSpPr>
              <p:cNvPr id="28" name="Elbow Connector 27"/>
              <p:cNvCxnSpPr>
                <a:stCxn id="5" idx="1"/>
                <a:endCxn id="2" idx="0"/>
              </p:cNvCxnSpPr>
              <p:nvPr/>
            </p:nvCxnSpPr>
            <p:spPr>
              <a:xfrm rot="10800000" flipV="1">
                <a:off x="3214049" y="443552"/>
                <a:ext cx="1467134" cy="473117"/>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18" idx="0"/>
              </p:cNvCxnSpPr>
              <p:nvPr/>
            </p:nvCxnSpPr>
            <p:spPr>
              <a:xfrm>
                <a:off x="6701051" y="443553"/>
                <a:ext cx="1483056" cy="473116"/>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 idx="2"/>
                <a:endCxn id="13" idx="0"/>
              </p:cNvCxnSpPr>
              <p:nvPr/>
            </p:nvCxnSpPr>
            <p:spPr>
              <a:xfrm flipH="1">
                <a:off x="3214048" y="1421639"/>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a:endCxn id="19" idx="0"/>
              </p:cNvCxnSpPr>
              <p:nvPr/>
            </p:nvCxnSpPr>
            <p:spPr>
              <a:xfrm flipH="1">
                <a:off x="8184106" y="1421638"/>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26" idx="0"/>
              </p:cNvCxnSpPr>
              <p:nvPr/>
            </p:nvCxnSpPr>
            <p:spPr>
              <a:xfrm flipH="1">
                <a:off x="3214044" y="2254152"/>
                <a:ext cx="4"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2"/>
                <a:endCxn id="20" idx="0"/>
              </p:cNvCxnSpPr>
              <p:nvPr/>
            </p:nvCxnSpPr>
            <p:spPr>
              <a:xfrm flipH="1">
                <a:off x="8184103" y="2254151"/>
                <a:ext cx="3" cy="322991"/>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 idx="2"/>
                <a:endCxn id="21" idx="0"/>
              </p:cNvCxnSpPr>
              <p:nvPr/>
            </p:nvCxnSpPr>
            <p:spPr>
              <a:xfrm>
                <a:off x="8184103" y="3082111"/>
                <a:ext cx="1" cy="322988"/>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2"/>
                <a:endCxn id="16" idx="0"/>
              </p:cNvCxnSpPr>
              <p:nvPr/>
            </p:nvCxnSpPr>
            <p:spPr>
              <a:xfrm>
                <a:off x="3214044" y="3082111"/>
                <a:ext cx="2"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2"/>
                <a:endCxn id="17" idx="0"/>
              </p:cNvCxnSpPr>
              <p:nvPr/>
            </p:nvCxnSpPr>
            <p:spPr>
              <a:xfrm flipH="1">
                <a:off x="3214045" y="3914624"/>
                <a:ext cx="1"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1" idx="2"/>
                <a:endCxn id="22" idx="0"/>
              </p:cNvCxnSpPr>
              <p:nvPr/>
            </p:nvCxnSpPr>
            <p:spPr>
              <a:xfrm>
                <a:off x="8184104" y="3910068"/>
                <a:ext cx="0" cy="33665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7" idx="2"/>
                <a:endCxn id="24" idx="1"/>
              </p:cNvCxnSpPr>
              <p:nvPr/>
            </p:nvCxnSpPr>
            <p:spPr>
              <a:xfrm>
                <a:off x="3214045" y="4742583"/>
                <a:ext cx="1467138" cy="93298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2" idx="2"/>
                <a:endCxn id="24" idx="3"/>
              </p:cNvCxnSpPr>
              <p:nvPr/>
            </p:nvCxnSpPr>
            <p:spPr>
              <a:xfrm flipH="1">
                <a:off x="6701051" y="4751692"/>
                <a:ext cx="1483052" cy="92387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4" name="Title 83"/>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Bell MT" panose="02020503060305020303" pitchFamily="18" charset="0"/>
              </a:rPr>
              <a:t>Registration Process :</a:t>
            </a:r>
            <a:endParaRPr lang="en-US" b="1" u="sng"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394548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half" idx="2"/>
          </p:nvPr>
        </p:nvSpPr>
        <p:spPr>
          <a:xfrm>
            <a:off x="1308117" y="2283993"/>
            <a:ext cx="9613862" cy="1250777"/>
          </a:xfrm>
        </p:spPr>
        <p:txBody>
          <a:bodyPr>
            <a:noAutofit/>
          </a:bodyPr>
          <a:lstStyle/>
          <a:p>
            <a:pPr marL="0" indent="0" algn="ctr">
              <a:buNone/>
            </a:pPr>
            <a:r>
              <a:rPr lang="en-US" sz="9600" dirty="0" smtClean="0">
                <a:latin typeface="Algerian" panose="04020705040A02060702" pitchFamily="82" charset="0"/>
              </a:rPr>
              <a:t>THANK YOU</a:t>
            </a:r>
            <a:endParaRPr lang="en-US" sz="9600" dirty="0">
              <a:latin typeface="Algerian" panose="04020705040A02060702" pitchFamily="82" charset="0"/>
            </a:endParaRPr>
          </a:p>
        </p:txBody>
      </p:sp>
    </p:spTree>
    <p:extLst>
      <p:ext uri="{BB962C8B-B14F-4D97-AF65-F5344CB8AC3E}">
        <p14:creationId xmlns:p14="http://schemas.microsoft.com/office/powerpoint/2010/main" val="62427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INTRODUCTION</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lstStyle/>
          <a:p>
            <a:r>
              <a:rPr lang="en-US" dirty="0"/>
              <a:t>This project was created to provide "safe, reliable, timesaving, efficient, comfortable and affordable" service for people.</a:t>
            </a:r>
          </a:p>
          <a:p>
            <a:r>
              <a:rPr lang="en-US" dirty="0"/>
              <a:t>It makes the passenger easy to travel with the ticket QR code with the </a:t>
            </a:r>
            <a:r>
              <a:rPr lang="en-US" dirty="0" smtClean="0"/>
              <a:t>mobile.</a:t>
            </a:r>
          </a:p>
          <a:p>
            <a:r>
              <a:rPr lang="en-US" dirty="0" smtClean="0"/>
              <a:t>So </a:t>
            </a:r>
            <a:r>
              <a:rPr lang="en-US" dirty="0"/>
              <a:t>that even if the passenger loses the ticket at the time of checking he can show the QR code.</a:t>
            </a:r>
          </a:p>
          <a:p>
            <a:r>
              <a:rPr lang="en-US" dirty="0"/>
              <a:t>The TTE can check the QR code with the Admin weather matches or not</a:t>
            </a:r>
          </a:p>
        </p:txBody>
      </p:sp>
    </p:spTree>
    <p:extLst>
      <p:ext uri="{BB962C8B-B14F-4D97-AF65-F5344CB8AC3E}">
        <p14:creationId xmlns:p14="http://schemas.microsoft.com/office/powerpoint/2010/main" val="376959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PROBLEM STATEMENT</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680321" y="2432407"/>
            <a:ext cx="10524491" cy="3599316"/>
          </a:xfrm>
        </p:spPr>
        <p:txBody>
          <a:bodyPr>
            <a:normAutofit/>
          </a:bodyPr>
          <a:lstStyle/>
          <a:p>
            <a:r>
              <a:rPr lang="en-US" dirty="0"/>
              <a:t> The present conventional method of ticketing is tedious. Since the volume of passengers is very high.</a:t>
            </a:r>
          </a:p>
          <a:p>
            <a:r>
              <a:rPr lang="en-US" dirty="0"/>
              <a:t>Manual ticket buying concept involves a lot of time, effort and manpower. </a:t>
            </a:r>
          </a:p>
          <a:p>
            <a:r>
              <a:rPr lang="en-US" dirty="0"/>
              <a:t>This system is highly unsuitable when there is a huge rush of commuters and many times, lot of commuter’s fail to catch their </a:t>
            </a:r>
            <a:r>
              <a:rPr lang="en-US" dirty="0" smtClean="0"/>
              <a:t>Bus</a:t>
            </a:r>
            <a:r>
              <a:rPr lang="en-US" dirty="0" smtClean="0"/>
              <a:t>. </a:t>
            </a:r>
            <a:r>
              <a:rPr lang="en-US" dirty="0"/>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409354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PROPOSAL</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921224" y="2565779"/>
            <a:ext cx="9601200" cy="3683758"/>
          </a:xfrm>
        </p:spPr>
        <p:txBody>
          <a:bodyPr>
            <a:normAutofit fontScale="62500" lnSpcReduction="20000"/>
          </a:bodyPr>
          <a:lstStyle/>
          <a:p>
            <a:endParaRPr lang="en-US" dirty="0"/>
          </a:p>
          <a:p>
            <a:r>
              <a:rPr lang="en-US" dirty="0"/>
              <a:t> The commuters of Public Transport can be categorized in to two categories namely: </a:t>
            </a:r>
          </a:p>
          <a:p>
            <a:pPr marL="0" indent="0">
              <a:buNone/>
            </a:pPr>
            <a:r>
              <a:rPr lang="en-US" dirty="0" smtClean="0"/>
              <a:t>	1 . Regular commuters</a:t>
            </a:r>
          </a:p>
          <a:p>
            <a:pPr marL="0" indent="0">
              <a:buNone/>
            </a:pPr>
            <a:r>
              <a:rPr lang="en-US" dirty="0"/>
              <a:t>	</a:t>
            </a:r>
            <a:r>
              <a:rPr lang="en-US" dirty="0" smtClean="0"/>
              <a:t>2 . Short Time Commuters</a:t>
            </a:r>
          </a:p>
          <a:p>
            <a:r>
              <a:rPr lang="en-US" dirty="0" smtClean="0"/>
              <a:t>Nowadays , We are using more network and communications with high speed data exchange we are introducing it in a new way to use for ticketing in Public Transport System</a:t>
            </a:r>
          </a:p>
          <a:p>
            <a:r>
              <a:rPr lang="en-US" dirty="0" smtClean="0"/>
              <a:t>In Online </a:t>
            </a:r>
            <a:r>
              <a:rPr lang="en-US" dirty="0"/>
              <a:t>Ticketing </a:t>
            </a:r>
            <a:r>
              <a:rPr lang="en-US" dirty="0" smtClean="0"/>
              <a:t>, a </a:t>
            </a:r>
            <a:r>
              <a:rPr lang="en-US" dirty="0"/>
              <a:t>commuter will use his or her </a:t>
            </a:r>
            <a:r>
              <a:rPr lang="en-US" dirty="0" smtClean="0"/>
              <a:t>Online System </a:t>
            </a:r>
            <a:r>
              <a:rPr lang="en-US" dirty="0"/>
              <a:t>to access </a:t>
            </a:r>
            <a:r>
              <a:rPr lang="en-US" dirty="0" smtClean="0"/>
              <a:t>the bus pass of </a:t>
            </a:r>
            <a:r>
              <a:rPr lang="en-US" dirty="0"/>
              <a:t>entry and exit of </a:t>
            </a:r>
            <a:r>
              <a:rPr lang="en-US" dirty="0" smtClean="0"/>
              <a:t>bus stations. It may be done using mobile network/Net connection. </a:t>
            </a:r>
            <a:r>
              <a:rPr lang="en-US" dirty="0"/>
              <a:t>The fair for distance travelled will be deducted from available balance of </a:t>
            </a:r>
            <a:r>
              <a:rPr lang="en-US" dirty="0" smtClean="0"/>
              <a:t>Debit card/credit cards</a:t>
            </a:r>
            <a:endParaRPr lang="en-US" dirty="0"/>
          </a:p>
          <a:p>
            <a:r>
              <a:rPr lang="en-US" dirty="0"/>
              <a:t> Anyone can avail this service by registering </a:t>
            </a:r>
            <a:r>
              <a:rPr lang="en-US" dirty="0" smtClean="0"/>
              <a:t>account </a:t>
            </a:r>
            <a:r>
              <a:rPr lang="en-US" dirty="0"/>
              <a:t>from his or her </a:t>
            </a:r>
            <a:r>
              <a:rPr lang="en-US" dirty="0" smtClean="0"/>
              <a:t>mobile </a:t>
            </a:r>
            <a:r>
              <a:rPr lang="en-US" dirty="0"/>
              <a:t>in a specified registration </a:t>
            </a:r>
            <a:r>
              <a:rPr lang="en-US" dirty="0" smtClean="0"/>
              <a:t>guidelines and they </a:t>
            </a:r>
            <a:r>
              <a:rPr lang="en-US" dirty="0"/>
              <a:t>can start travelling after activation of service. </a:t>
            </a:r>
          </a:p>
          <a:p>
            <a:r>
              <a:rPr lang="en-US" dirty="0" smtClean="0"/>
              <a:t>Using Online for </a:t>
            </a:r>
            <a:r>
              <a:rPr lang="en-US" dirty="0"/>
              <a:t>ticketing </a:t>
            </a:r>
            <a:r>
              <a:rPr lang="en-US" dirty="0" smtClean="0"/>
              <a:t>, it will </a:t>
            </a:r>
            <a:r>
              <a:rPr lang="en-US" dirty="0"/>
              <a:t>help to overcome billing hurdles and its fast and widely available network will suitable for communication and information exchange among entry and exit stations, Transport Service Provider Data Centre and Mobile Service Provider for billing purpose. </a:t>
            </a:r>
            <a:endParaRPr lang="en-US" dirty="0" smtClean="0"/>
          </a:p>
        </p:txBody>
      </p:sp>
    </p:spTree>
    <p:extLst>
      <p:ext uri="{BB962C8B-B14F-4D97-AF65-F5344CB8AC3E}">
        <p14:creationId xmlns:p14="http://schemas.microsoft.com/office/powerpoint/2010/main" val="3405907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572"/>
            <a:ext cx="4469644" cy="614149"/>
          </a:xfrm>
        </p:spPr>
        <p:txBody>
          <a:bodyPr>
            <a:normAutofit/>
          </a:bodyPr>
          <a:lstStyle/>
          <a:p>
            <a:r>
              <a:rPr lang="en-US" b="1" u="sng" dirty="0" smtClean="0">
                <a:effectLst>
                  <a:outerShdw blurRad="38100" dist="38100" dir="2700000" algn="tl">
                    <a:srgbClr val="000000">
                      <a:alpha val="43137"/>
                    </a:srgbClr>
                  </a:outerShdw>
                </a:effectLst>
                <a:latin typeface="Bell MT" panose="02020503060305020303" pitchFamily="18" charset="0"/>
              </a:rPr>
              <a:t>BUSINESS CASE :</a:t>
            </a:r>
            <a:r>
              <a:rPr lang="en-US" dirty="0" smtClean="0">
                <a:effectLst>
                  <a:outerShdw blurRad="38100" dist="38100" dir="2700000" algn="tl">
                    <a:srgbClr val="000000">
                      <a:alpha val="43137"/>
                    </a:srgbClr>
                  </a:outerShdw>
                </a:effectLst>
                <a:latin typeface="Bell MT" panose="02020503060305020303" pitchFamily="18" charset="0"/>
              </a:rPr>
              <a:t> </a:t>
            </a:r>
            <a:endParaRPr lang="en-US" dirty="0">
              <a:effectLst>
                <a:outerShdw blurRad="38100" dist="38100" dir="2700000" algn="tl">
                  <a:srgbClr val="000000">
                    <a:alpha val="43137"/>
                  </a:srgbClr>
                </a:outerShdw>
              </a:effectLst>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6850419"/>
              </p:ext>
            </p:extLst>
          </p:nvPr>
        </p:nvGraphicFramePr>
        <p:xfrm>
          <a:off x="4374105" y="2080097"/>
          <a:ext cx="7117310" cy="1645920"/>
        </p:xfrm>
        <a:graphic>
          <a:graphicData uri="http://schemas.openxmlformats.org/drawingml/2006/table">
            <a:tbl>
              <a:tblPr firstRow="1" bandRow="1">
                <a:tableStyleId>{5C22544A-7EE6-4342-B048-85BDC9FD1C3A}</a:tableStyleId>
              </a:tblPr>
              <a:tblGrid>
                <a:gridCol w="3558655"/>
                <a:gridCol w="3558655"/>
              </a:tblGrid>
              <a:tr h="365469">
                <a:tc>
                  <a:txBody>
                    <a:bodyPr/>
                    <a:lstStyle/>
                    <a:p>
                      <a:pPr algn="ctr"/>
                      <a:r>
                        <a:rPr lang="en-US" dirty="0" smtClean="0"/>
                        <a:t>DATE</a:t>
                      </a:r>
                      <a:endParaRPr lang="en-US" dirty="0"/>
                    </a:p>
                  </a:txBody>
                  <a:tcPr/>
                </a:tc>
                <a:tc>
                  <a:txBody>
                    <a:bodyPr/>
                    <a:lstStyle/>
                    <a:p>
                      <a:pPr algn="ctr"/>
                      <a:r>
                        <a:rPr lang="en-US" dirty="0" smtClean="0"/>
                        <a:t>03/02/2021</a:t>
                      </a:r>
                      <a:endParaRPr lang="en-US" dirty="0"/>
                    </a:p>
                  </a:txBody>
                  <a:tcPr/>
                </a:tc>
              </a:tr>
              <a:tr h="901155">
                <a:tc>
                  <a:txBody>
                    <a:bodyPr/>
                    <a:lstStyle/>
                    <a:p>
                      <a:pPr algn="l"/>
                      <a:r>
                        <a:rPr lang="en-US" dirty="0" smtClean="0"/>
                        <a:t>SUBMITTED BY :</a:t>
                      </a:r>
                      <a:endParaRPr lang="en-US" dirty="0"/>
                    </a:p>
                  </a:txBody>
                  <a:tcPr/>
                </a:tc>
                <a:tc>
                  <a:txBody>
                    <a:bodyPr/>
                    <a:lstStyle/>
                    <a:p>
                      <a:r>
                        <a:rPr lang="en-US" baseline="0" dirty="0" smtClean="0"/>
                        <a:t>NIKITH KUMAR (480)</a:t>
                      </a:r>
                    </a:p>
                    <a:p>
                      <a:r>
                        <a:rPr lang="en-US" dirty="0" smtClean="0"/>
                        <a:t>VIGNESH (468)</a:t>
                      </a:r>
                    </a:p>
                    <a:p>
                      <a:r>
                        <a:rPr lang="en-US" dirty="0" smtClean="0"/>
                        <a:t>ROHITH</a:t>
                      </a:r>
                      <a:r>
                        <a:rPr lang="en-US" baseline="0" dirty="0" smtClean="0"/>
                        <a:t> (474)</a:t>
                      </a:r>
                    </a:p>
                  </a:txBody>
                  <a:tcPr/>
                </a:tc>
              </a:tr>
              <a:tr h="365469">
                <a:tc>
                  <a:txBody>
                    <a:bodyPr/>
                    <a:lstStyle/>
                    <a:p>
                      <a:r>
                        <a:rPr lang="en-US" dirty="0" smtClean="0"/>
                        <a:t>TITLE</a:t>
                      </a:r>
                      <a:r>
                        <a:rPr lang="en-US" baseline="0" dirty="0" smtClean="0"/>
                        <a:t> :</a:t>
                      </a:r>
                      <a:endParaRPr lang="en-US" dirty="0"/>
                    </a:p>
                  </a:txBody>
                  <a:tcPr/>
                </a:tc>
                <a:tc>
                  <a:txBody>
                    <a:bodyPr/>
                    <a:lstStyle/>
                    <a:p>
                      <a:r>
                        <a:rPr lang="en-US" dirty="0" smtClean="0"/>
                        <a:t>Online</a:t>
                      </a:r>
                      <a:r>
                        <a:rPr lang="en-US" baseline="0" dirty="0" smtClean="0"/>
                        <a:t> Registration of Bus Pass</a:t>
                      </a:r>
                      <a:endParaRPr lang="en-US" dirty="0"/>
                    </a:p>
                  </a:txBody>
                  <a:tcPr/>
                </a:tc>
              </a:tr>
            </a:tbl>
          </a:graphicData>
        </a:graphic>
      </p:graphicFrame>
      <p:sp>
        <p:nvSpPr>
          <p:cNvPr id="7" name="TextBox 6"/>
          <p:cNvSpPr txBox="1"/>
          <p:nvPr/>
        </p:nvSpPr>
        <p:spPr>
          <a:xfrm>
            <a:off x="682388" y="3726017"/>
            <a:ext cx="10673179" cy="2862322"/>
          </a:xfrm>
          <a:prstGeom prst="rect">
            <a:avLst/>
          </a:prstGeom>
          <a:noFill/>
        </p:spPr>
        <p:txBody>
          <a:bodyPr wrap="square" rtlCol="0">
            <a:spAutoFit/>
          </a:bodyPr>
          <a:lstStyle/>
          <a:p>
            <a:r>
              <a:rPr lang="en-US" b="1" u="sng" dirty="0" smtClean="0">
                <a:latin typeface="+mj-lt"/>
              </a:rPr>
              <a:t>THE PROJECT : </a:t>
            </a:r>
          </a:p>
          <a:p>
            <a:r>
              <a:rPr lang="en-US" dirty="0" smtClean="0">
                <a:latin typeface="Bell MT" panose="02020503060305020303" pitchFamily="18" charset="0"/>
              </a:rPr>
              <a:t>This Project “Online Registration of Bus Pass “ is a real time project which is useful for the commuters who are facing problems with the current manual work of bus system. It makes the passenger easy to travel with the ticket QR code with the mobile. So that even if the passenger loses the ticket at the time of checking he can show the QR code. The TTE can check the QR code with the admin </a:t>
            </a:r>
            <a:r>
              <a:rPr lang="en-US" dirty="0" err="1" smtClean="0">
                <a:latin typeface="Bell MT" panose="02020503060305020303" pitchFamily="18" charset="0"/>
              </a:rPr>
              <a:t>wheather</a:t>
            </a:r>
            <a:r>
              <a:rPr lang="en-US" dirty="0" smtClean="0">
                <a:latin typeface="Bell MT" panose="02020503060305020303" pitchFamily="18" charset="0"/>
              </a:rPr>
              <a:t> it  matches or not</a:t>
            </a:r>
            <a:r>
              <a:rPr lang="en-US" dirty="0" smtClean="0">
                <a:latin typeface="Bell MT" panose="02020503060305020303" pitchFamily="18" charset="0"/>
              </a:rPr>
              <a:t>.</a:t>
            </a:r>
          </a:p>
          <a:p>
            <a:endParaRPr lang="en-US" dirty="0">
              <a:latin typeface="Bell MT" panose="02020503060305020303" pitchFamily="18" charset="0"/>
            </a:endParaRPr>
          </a:p>
          <a:p>
            <a:r>
              <a:rPr lang="en-US" b="1" u="sng" dirty="0" smtClean="0">
                <a:latin typeface="+mj-lt"/>
              </a:rPr>
              <a:t>THE HISTORY :</a:t>
            </a:r>
          </a:p>
          <a:p>
            <a:r>
              <a:rPr lang="en-US" dirty="0" smtClean="0">
                <a:latin typeface="Bell MT" panose="02020503060305020303" pitchFamily="18" charset="0"/>
              </a:rPr>
              <a:t>Older days, Commuters are used spend more time in Que to register their bus pass . Lot’s of commuter are lose to catch their buses.  </a:t>
            </a:r>
            <a:r>
              <a:rPr lang="en-US" dirty="0">
                <a:latin typeface="Bell MT" panose="02020503060305020303" pitchFamily="18" charset="0"/>
              </a:rPr>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382683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606" y="1078173"/>
            <a:ext cx="9007522" cy="4493538"/>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a:t>Limitations </a:t>
            </a:r>
            <a:r>
              <a:rPr lang="en-US" sz="2200" b="1" u="sng" dirty="0" smtClean="0"/>
              <a:t>:</a:t>
            </a:r>
            <a:r>
              <a:rPr lang="en-US" sz="2200" b="1" dirty="0" smtClean="0"/>
              <a:t> </a:t>
            </a:r>
          </a:p>
          <a:p>
            <a:r>
              <a:rPr lang="en-US" sz="2200" b="1" dirty="0"/>
              <a:t>	</a:t>
            </a:r>
            <a:r>
              <a:rPr lang="en-US" sz="2200" dirty="0" smtClean="0"/>
              <a:t>Volume </a:t>
            </a:r>
            <a:r>
              <a:rPr lang="en-US" sz="2200" dirty="0"/>
              <a:t>of the Commuter’s is Very High.</a:t>
            </a:r>
          </a:p>
          <a:p>
            <a:r>
              <a:rPr lang="en-US" sz="2200" dirty="0"/>
              <a:t>	</a:t>
            </a:r>
            <a:r>
              <a:rPr lang="en-US" sz="2200" dirty="0" smtClean="0"/>
              <a:t>Manual </a:t>
            </a:r>
            <a:r>
              <a:rPr lang="en-US" sz="2200" dirty="0"/>
              <a:t>buying ticket/bus pass requires lots of time, Effort and </a:t>
            </a:r>
            <a:r>
              <a:rPr lang="en-US" sz="2200" dirty="0" smtClean="0"/>
              <a:t>	Manpower</a:t>
            </a:r>
            <a:r>
              <a:rPr lang="en-US" sz="2200" dirty="0"/>
              <a:t>.</a:t>
            </a:r>
          </a:p>
          <a:p>
            <a:r>
              <a:rPr lang="en-US" sz="2200" dirty="0" smtClean="0"/>
              <a:t>	Lot’s </a:t>
            </a:r>
            <a:r>
              <a:rPr lang="en-US" sz="2200" dirty="0"/>
              <a:t>of travelers are lose to approach their buses at the time.</a:t>
            </a:r>
          </a:p>
          <a:p>
            <a:pPr marL="342900" indent="-342900">
              <a:buFont typeface="Wingdings" panose="05000000000000000000" pitchFamily="2" charset="2"/>
              <a:buChar char="§"/>
            </a:pPr>
            <a:r>
              <a:rPr lang="en-US" sz="2200" b="1" u="sng" dirty="0"/>
              <a:t>Approach :</a:t>
            </a:r>
          </a:p>
          <a:p>
            <a:r>
              <a:rPr lang="en-US" sz="2200" dirty="0" smtClean="0"/>
              <a:t>	Permission </a:t>
            </a:r>
            <a:r>
              <a:rPr lang="en-US" sz="2200" dirty="0"/>
              <a:t>from Authentication process.</a:t>
            </a:r>
          </a:p>
          <a:p>
            <a:r>
              <a:rPr lang="en-US" sz="2200" dirty="0" smtClean="0"/>
              <a:t>	Software </a:t>
            </a:r>
            <a:r>
              <a:rPr lang="en-US" sz="2200" dirty="0"/>
              <a:t>requirement to build an application.</a:t>
            </a:r>
          </a:p>
          <a:p>
            <a:r>
              <a:rPr lang="en-US" sz="2200" dirty="0" smtClean="0"/>
              <a:t>	Permission </a:t>
            </a:r>
            <a:r>
              <a:rPr lang="en-US" sz="2200" dirty="0"/>
              <a:t>from Transport Service Provider Data Centre </a:t>
            </a:r>
          </a:p>
          <a:p>
            <a:pPr marL="342900" indent="-342900">
              <a:buFont typeface="Wingdings" panose="05000000000000000000" pitchFamily="2" charset="2"/>
              <a:buChar char="§"/>
            </a:pPr>
            <a:r>
              <a:rPr lang="en-US" sz="2200" b="1" u="sng" dirty="0"/>
              <a:t>Benefits :</a:t>
            </a:r>
          </a:p>
          <a:p>
            <a:r>
              <a:rPr lang="en-US" sz="2200" dirty="0" smtClean="0"/>
              <a:t>	We </a:t>
            </a:r>
            <a:r>
              <a:rPr lang="en-US" sz="2200" dirty="0"/>
              <a:t>can save time.</a:t>
            </a:r>
          </a:p>
          <a:p>
            <a:r>
              <a:rPr lang="en-US" sz="2200" dirty="0" smtClean="0"/>
              <a:t>	Quick </a:t>
            </a:r>
            <a:r>
              <a:rPr lang="en-US" sz="2200" dirty="0"/>
              <a:t>to catch their booked buses.</a:t>
            </a:r>
          </a:p>
          <a:p>
            <a:r>
              <a:rPr lang="en-US" sz="2200" dirty="0" smtClean="0"/>
              <a:t>	This </a:t>
            </a:r>
            <a:r>
              <a:rPr lang="en-US" sz="2200" dirty="0"/>
              <a:t>system helps people to make the work a bit faster.</a:t>
            </a:r>
          </a:p>
        </p:txBody>
      </p:sp>
    </p:spTree>
    <p:extLst>
      <p:ext uri="{BB962C8B-B14F-4D97-AF65-F5344CB8AC3E}">
        <p14:creationId xmlns:p14="http://schemas.microsoft.com/office/powerpoint/2010/main" val="3349089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849573"/>
            <a:ext cx="9601200" cy="870045"/>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Stake Holders and User Description</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166884" y="2251880"/>
            <a:ext cx="9601200" cy="4094329"/>
          </a:xfrm>
        </p:spPr>
        <p:txBody>
          <a:bodyPr>
            <a:normAutofit/>
          </a:bodyPr>
          <a:lstStyle/>
          <a:p>
            <a:pPr marL="530352" lvl="1" indent="0">
              <a:buNone/>
            </a:pPr>
            <a:r>
              <a:rPr lang="en-US" b="1" u="sng" dirty="0" smtClean="0">
                <a:effectLst>
                  <a:outerShdw blurRad="38100" dist="38100" dir="2700000" algn="tl">
                    <a:srgbClr val="000000">
                      <a:alpha val="43137"/>
                    </a:srgbClr>
                  </a:outerShdw>
                </a:effectLst>
                <a:latin typeface="+mj-lt"/>
              </a:rPr>
              <a:t>Stake Holders :</a:t>
            </a:r>
          </a:p>
          <a:p>
            <a:r>
              <a:rPr lang="en-US" b="1" u="sng" dirty="0" smtClean="0">
                <a:latin typeface="+mj-lt"/>
              </a:rPr>
              <a:t>User : </a:t>
            </a:r>
          </a:p>
          <a:p>
            <a:pPr lvl="1"/>
            <a:r>
              <a:rPr lang="en-US" dirty="0" smtClean="0"/>
              <a:t>The </a:t>
            </a:r>
            <a:r>
              <a:rPr lang="en-US" dirty="0"/>
              <a:t>users are the persons, who are using the online web or online services </a:t>
            </a:r>
            <a:r>
              <a:rPr lang="en-US" dirty="0" smtClean="0"/>
              <a:t>to register the bus </a:t>
            </a:r>
            <a:r>
              <a:rPr lang="en-US" dirty="0"/>
              <a:t>pass</a:t>
            </a:r>
            <a:r>
              <a:rPr lang="en-US" dirty="0" smtClean="0"/>
              <a:t>.</a:t>
            </a:r>
          </a:p>
          <a:p>
            <a:r>
              <a:rPr lang="en-US" b="1" u="sng" dirty="0" smtClean="0">
                <a:latin typeface="+mj-lt"/>
              </a:rPr>
              <a:t>Sponsor :</a:t>
            </a:r>
            <a:r>
              <a:rPr lang="en-US" b="1" dirty="0" smtClean="0">
                <a:latin typeface="+mj-lt"/>
              </a:rPr>
              <a:t> </a:t>
            </a:r>
          </a:p>
          <a:p>
            <a:pPr lvl="1"/>
            <a:r>
              <a:rPr lang="en-US" dirty="0" smtClean="0"/>
              <a:t>A </a:t>
            </a:r>
            <a:r>
              <a:rPr lang="en-US" dirty="0"/>
              <a:t>sponsor is the person or group that provides the financial resources in kind or </a:t>
            </a:r>
            <a:r>
              <a:rPr lang="en-US" dirty="0" smtClean="0"/>
              <a:t>in </a:t>
            </a:r>
            <a:r>
              <a:rPr lang="en-US" dirty="0"/>
              <a:t>cash for the project</a:t>
            </a:r>
            <a:r>
              <a:rPr lang="en-US" dirty="0" smtClean="0"/>
              <a:t>.</a:t>
            </a:r>
          </a:p>
          <a:p>
            <a:r>
              <a:rPr lang="en-US" b="1" u="sng" dirty="0" smtClean="0">
                <a:latin typeface="+mj-lt"/>
              </a:rPr>
              <a:t>Program Manager :     </a:t>
            </a:r>
          </a:p>
          <a:p>
            <a:pPr lvl="1"/>
            <a:r>
              <a:rPr lang="en-US" dirty="0" smtClean="0"/>
              <a:t>They </a:t>
            </a:r>
            <a:r>
              <a:rPr lang="en-US" dirty="0"/>
              <a:t>are responsible for managing related project in a coordinated way </a:t>
            </a:r>
            <a:r>
              <a:rPr lang="en-US" dirty="0" smtClean="0"/>
              <a:t>to</a:t>
            </a:r>
            <a:r>
              <a:rPr lang="en-US" dirty="0"/>
              <a:t> </a:t>
            </a:r>
            <a:r>
              <a:rPr lang="en-US" dirty="0" smtClean="0"/>
              <a:t>obtain </a:t>
            </a:r>
            <a:r>
              <a:rPr lang="en-US" dirty="0"/>
              <a:t>benefits and control</a:t>
            </a:r>
            <a:r>
              <a:rPr lang="en-US" dirty="0" smtClean="0"/>
              <a:t>.</a:t>
            </a:r>
            <a:endParaRPr lang="en-US" dirty="0"/>
          </a:p>
        </p:txBody>
      </p:sp>
    </p:spTree>
    <p:extLst>
      <p:ext uri="{BB962C8B-B14F-4D97-AF65-F5344CB8AC3E}">
        <p14:creationId xmlns:p14="http://schemas.microsoft.com/office/powerpoint/2010/main" val="48828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1821" y="832513"/>
            <a:ext cx="8952931" cy="5170646"/>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a:t>Project Team </a:t>
            </a:r>
            <a:r>
              <a:rPr lang="en-US" sz="2200" b="1" u="sng" dirty="0" smtClean="0"/>
              <a:t>:</a:t>
            </a:r>
            <a:endParaRPr lang="en-US" sz="2200" b="1" dirty="0" smtClean="0"/>
          </a:p>
          <a:p>
            <a:r>
              <a:rPr lang="en-US" sz="2200" b="1" dirty="0" smtClean="0"/>
              <a:t>           </a:t>
            </a:r>
            <a:r>
              <a:rPr lang="en-US" sz="2200" dirty="0" smtClean="0">
                <a:cs typeface="Aharoni" panose="020B0604020202020204" pitchFamily="2" charset="-79"/>
              </a:rPr>
              <a:t>A </a:t>
            </a:r>
            <a:r>
              <a:rPr lang="en-US" sz="2200" dirty="0">
                <a:cs typeface="Aharoni" panose="020B0604020202020204" pitchFamily="2" charset="-79"/>
              </a:rPr>
              <a:t>project team is comprised of the project manager, </a:t>
            </a:r>
            <a:r>
              <a:rPr lang="en-US" sz="2200" dirty="0" smtClean="0">
                <a:cs typeface="Aharoni" panose="020B0604020202020204" pitchFamily="2" charset="-79"/>
              </a:rPr>
              <a:t>project	management </a:t>
            </a:r>
            <a:r>
              <a:rPr lang="en-US" sz="2200" dirty="0">
                <a:cs typeface="Aharoni" panose="020B0604020202020204" pitchFamily="2" charset="-79"/>
              </a:rPr>
              <a:t>team and other team members who carry </a:t>
            </a:r>
            <a:r>
              <a:rPr lang="en-US" sz="2200" dirty="0" smtClean="0">
                <a:cs typeface="Aharoni" panose="020B0604020202020204" pitchFamily="2" charset="-79"/>
              </a:rPr>
              <a:t>out     	the </a:t>
            </a:r>
            <a:r>
              <a:rPr lang="en-US" sz="2200" dirty="0">
                <a:cs typeface="Aharoni" panose="020B0604020202020204" pitchFamily="2" charset="-79"/>
              </a:rPr>
              <a:t>work. </a:t>
            </a:r>
            <a:endParaRPr lang="en-US" sz="2200" dirty="0"/>
          </a:p>
          <a:p>
            <a:pPr marL="342900" indent="-342900">
              <a:buFont typeface="Wingdings" panose="05000000000000000000" pitchFamily="2" charset="2"/>
              <a:buChar char="§"/>
            </a:pPr>
            <a:r>
              <a:rPr lang="en-US" sz="2200" b="1" u="sng" dirty="0"/>
              <a:t>Function Manager :</a:t>
            </a:r>
          </a:p>
          <a:p>
            <a:pPr lvl="1"/>
            <a:r>
              <a:rPr lang="en-US" sz="2200" dirty="0" smtClean="0"/>
              <a:t>      They </a:t>
            </a:r>
            <a:r>
              <a:rPr lang="en-US" sz="2200" dirty="0"/>
              <a:t>are key individual who play a management role </a:t>
            </a:r>
            <a:r>
              <a:rPr lang="en-US" sz="2200" dirty="0" smtClean="0"/>
              <a:t>within 	an </a:t>
            </a:r>
            <a:r>
              <a:rPr lang="en-US" sz="2200" dirty="0"/>
              <a:t>administrative or functional area of the business such as </a:t>
            </a:r>
            <a:r>
              <a:rPr lang="en-US" sz="2200" dirty="0" smtClean="0"/>
              <a:t>	human </a:t>
            </a:r>
            <a:r>
              <a:rPr lang="en-US" sz="2200" dirty="0"/>
              <a:t>resources, finance, accounting or procurement.</a:t>
            </a:r>
          </a:p>
          <a:p>
            <a:pPr marL="342900" indent="-342900">
              <a:buFont typeface="Wingdings" panose="05000000000000000000" pitchFamily="2" charset="2"/>
              <a:buChar char="§"/>
            </a:pPr>
            <a:r>
              <a:rPr lang="en-US" sz="2200" b="1" u="sng" dirty="0"/>
              <a:t>Transporters and Commuters management system : </a:t>
            </a:r>
          </a:p>
          <a:p>
            <a:pPr lvl="1"/>
            <a:r>
              <a:rPr lang="en-US" sz="2200" dirty="0" smtClean="0"/>
              <a:t>	This </a:t>
            </a:r>
            <a:r>
              <a:rPr lang="en-US" sz="2200" dirty="0"/>
              <a:t>system is responsible for generating a message alert to </a:t>
            </a:r>
            <a:r>
              <a:rPr lang="en-US" sz="2200" dirty="0" smtClean="0"/>
              <a:t>	the </a:t>
            </a:r>
            <a:r>
              <a:rPr lang="en-US" sz="2200" dirty="0"/>
              <a:t>Bus pass Holders .</a:t>
            </a:r>
          </a:p>
          <a:p>
            <a:pPr marL="342900" indent="-342900">
              <a:buFont typeface="Wingdings" panose="05000000000000000000" pitchFamily="2" charset="2"/>
              <a:buChar char="§"/>
            </a:pPr>
            <a:r>
              <a:rPr lang="en-US" sz="2200" b="1" u="sng" dirty="0"/>
              <a:t>Registered Users :</a:t>
            </a:r>
          </a:p>
          <a:p>
            <a:pPr lvl="1"/>
            <a:r>
              <a:rPr lang="en-US" sz="2200" dirty="0" smtClean="0"/>
              <a:t>	After </a:t>
            </a:r>
            <a:r>
              <a:rPr lang="en-US" sz="2200" dirty="0"/>
              <a:t>the Bus Pass Holder/Commuters has book their </a:t>
            </a:r>
            <a:r>
              <a:rPr lang="en-US" sz="2200" dirty="0" smtClean="0"/>
              <a:t>	tickets/bus </a:t>
            </a:r>
            <a:r>
              <a:rPr lang="en-US" sz="2200" dirty="0"/>
              <a:t>pass they can receive their ticket number(QR </a:t>
            </a:r>
            <a:r>
              <a:rPr lang="en-US" sz="2200" dirty="0" smtClean="0"/>
              <a:t>	code</a:t>
            </a:r>
            <a:r>
              <a:rPr lang="en-US" sz="2200" dirty="0"/>
              <a:t>)/bus pass application number.</a:t>
            </a:r>
          </a:p>
        </p:txBody>
      </p:sp>
    </p:spTree>
    <p:extLst>
      <p:ext uri="{BB962C8B-B14F-4D97-AF65-F5344CB8AC3E}">
        <p14:creationId xmlns:p14="http://schemas.microsoft.com/office/powerpoint/2010/main" val="120325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5" y="904164"/>
            <a:ext cx="6776113" cy="788158"/>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USER STORY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62418" y="2238231"/>
            <a:ext cx="9601200" cy="4080681"/>
          </a:xfrm>
        </p:spPr>
        <p:txBody>
          <a:bodyPr>
            <a:normAutofit/>
          </a:bodyPr>
          <a:lstStyle/>
          <a:p>
            <a:r>
              <a:rPr lang="en-US" b="1" u="sng" dirty="0" smtClean="0">
                <a:latin typeface="+mj-lt"/>
              </a:rPr>
              <a:t>User’s End :</a:t>
            </a:r>
          </a:p>
          <a:p>
            <a:pPr lvl="1"/>
            <a:r>
              <a:rPr lang="en-US" dirty="0"/>
              <a:t>After Registration bus pass, the user will receive the message to </a:t>
            </a:r>
            <a:r>
              <a:rPr lang="en-US" dirty="0" smtClean="0"/>
              <a:t>their registered </a:t>
            </a:r>
            <a:r>
              <a:rPr lang="en-US" dirty="0"/>
              <a:t>mobile or mail ID</a:t>
            </a:r>
            <a:r>
              <a:rPr lang="en-US" dirty="0" smtClean="0"/>
              <a:t>.</a:t>
            </a:r>
            <a:endParaRPr lang="en-US" b="1" u="sng" dirty="0" smtClean="0">
              <a:latin typeface="+mj-lt"/>
            </a:endParaRPr>
          </a:p>
          <a:p>
            <a:r>
              <a:rPr lang="en-US" b="1" u="sng" dirty="0" smtClean="0">
                <a:latin typeface="+mj-lt"/>
              </a:rPr>
              <a:t>Advertising :</a:t>
            </a:r>
          </a:p>
          <a:p>
            <a:pPr lvl="1"/>
            <a:r>
              <a:rPr lang="en-US" dirty="0" smtClean="0">
                <a:latin typeface="+mj-lt"/>
              </a:rPr>
              <a:t>This agency promote the service through call centers, newspapers and even through the display the posters near bus stations. </a:t>
            </a:r>
          </a:p>
          <a:p>
            <a:r>
              <a:rPr lang="en-US" b="1" u="sng" dirty="0" smtClean="0">
                <a:latin typeface="+mj-lt"/>
              </a:rPr>
              <a:t>IT Executive :</a:t>
            </a:r>
          </a:p>
          <a:p>
            <a:pPr lvl="1"/>
            <a:r>
              <a:rPr lang="en-US" dirty="0" smtClean="0">
                <a:latin typeface="+mj-lt"/>
              </a:rPr>
              <a:t>The agents will help to solve the Queries of the Commuters.</a:t>
            </a:r>
          </a:p>
          <a:p>
            <a:r>
              <a:rPr lang="en-US" b="1" u="sng" dirty="0" smtClean="0">
                <a:latin typeface="+mj-lt"/>
              </a:rPr>
              <a:t>Technical </a:t>
            </a:r>
            <a:r>
              <a:rPr lang="en-US" b="1" u="sng" dirty="0" err="1" smtClean="0">
                <a:latin typeface="+mj-lt"/>
              </a:rPr>
              <a:t>Departrment</a:t>
            </a:r>
            <a:r>
              <a:rPr lang="en-US" b="1" u="sng" dirty="0" smtClean="0">
                <a:latin typeface="+mj-lt"/>
              </a:rPr>
              <a:t> :</a:t>
            </a:r>
          </a:p>
          <a:p>
            <a:pPr lvl="1"/>
            <a:r>
              <a:rPr lang="en-US" dirty="0" smtClean="0">
                <a:latin typeface="+mj-lt"/>
              </a:rPr>
              <a:t>The Employees in the technical department will be updating the web browser and solve the technical glitches/problems when </a:t>
            </a:r>
            <a:r>
              <a:rPr lang="en-US" dirty="0" err="1" smtClean="0">
                <a:latin typeface="+mj-lt"/>
              </a:rPr>
              <a:t>arised</a:t>
            </a:r>
            <a:r>
              <a:rPr lang="en-US" dirty="0" smtClean="0">
                <a:latin typeface="+mj-lt"/>
              </a:rPr>
              <a:t>.</a:t>
            </a:r>
          </a:p>
          <a:p>
            <a:pPr lvl="2"/>
            <a:endParaRPr lang="en-US" dirty="0" smtClean="0"/>
          </a:p>
          <a:p>
            <a:pPr lvl="3"/>
            <a:endParaRPr lang="en-US" dirty="0" smtClean="0"/>
          </a:p>
        </p:txBody>
      </p:sp>
    </p:spTree>
    <p:extLst>
      <p:ext uri="{BB962C8B-B14F-4D97-AF65-F5344CB8AC3E}">
        <p14:creationId xmlns:p14="http://schemas.microsoft.com/office/powerpoint/2010/main" val="3786756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ln>
          <a:noFill/>
        </a:ln>
        <a:effectLst/>
      </a:spPr>
      <a:bodyPr vert="horz"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369</TotalTime>
  <Words>651</Words>
  <Application>Microsoft Office PowerPoint</Application>
  <PresentationFormat>Widescreen</PresentationFormat>
  <Paragraphs>105</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Aharoni</vt:lpstr>
      <vt:lpstr>Algerian</vt:lpstr>
      <vt:lpstr>Arial</vt:lpstr>
      <vt:lpstr>Bahnschrift SemiLight SemiConde</vt:lpstr>
      <vt:lpstr>Bell MT</vt:lpstr>
      <vt:lpstr>Broadway</vt:lpstr>
      <vt:lpstr>Calibri</vt:lpstr>
      <vt:lpstr>Trebuchet MS</vt:lpstr>
      <vt:lpstr>Wingdings</vt:lpstr>
      <vt:lpstr>Berlin</vt:lpstr>
      <vt:lpstr>ONLINE REGISTRATION OF BUS PASS</vt:lpstr>
      <vt:lpstr>INTRODUCTION</vt:lpstr>
      <vt:lpstr>PROBLEM STATEMENT</vt:lpstr>
      <vt:lpstr>PROPOSAL</vt:lpstr>
      <vt:lpstr>BUSINESS CASE : </vt:lpstr>
      <vt:lpstr>PowerPoint Presentation</vt:lpstr>
      <vt:lpstr>Stake Holders and User Description</vt:lpstr>
      <vt:lpstr>PowerPoint Presentation</vt:lpstr>
      <vt:lpstr>USER STORY :</vt:lpstr>
      <vt:lpstr>MODULE :</vt:lpstr>
      <vt:lpstr>Registration Process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REGISTRATION OF BUS PASS</dc:title>
  <dc:creator>Mr</dc:creator>
  <cp:lastModifiedBy>Mr</cp:lastModifiedBy>
  <cp:revision>38</cp:revision>
  <dcterms:created xsi:type="dcterms:W3CDTF">2021-01-31T15:29:33Z</dcterms:created>
  <dcterms:modified xsi:type="dcterms:W3CDTF">2021-02-03T10:24:31Z</dcterms:modified>
</cp:coreProperties>
</file>