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3" d="100"/>
          <a:sy n="43" d="100"/>
        </p:scale>
        <p:origin x="72" y="6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EDDBAF5-B4D1-4E4C-9028-D153B00846A5}"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5A865E89-BCD9-4C92-9D58-CC3F7DFEC18A}" type="slidenum">
              <a:rPr lang="en-US" smtClean="0"/>
              <a:t>‹#›</a:t>
            </a:fld>
            <a:endParaRPr lang="en-US"/>
          </a:p>
        </p:txBody>
      </p:sp>
    </p:spTree>
    <p:extLst>
      <p:ext uri="{BB962C8B-B14F-4D97-AF65-F5344CB8AC3E}">
        <p14:creationId xmlns:p14="http://schemas.microsoft.com/office/powerpoint/2010/main" val="41353753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DBAF5-B4D1-4E4C-9028-D153B00846A5}"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5A865E89-BCD9-4C92-9D58-CC3F7DFEC18A}" type="slidenum">
              <a:rPr lang="en-US" smtClean="0"/>
              <a:t>‹#›</a:t>
            </a:fld>
            <a:endParaRPr lang="en-US"/>
          </a:p>
        </p:txBody>
      </p:sp>
    </p:spTree>
    <p:extLst>
      <p:ext uri="{BB962C8B-B14F-4D97-AF65-F5344CB8AC3E}">
        <p14:creationId xmlns:p14="http://schemas.microsoft.com/office/powerpoint/2010/main" val="3968392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DBAF5-B4D1-4E4C-9028-D153B00846A5}"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5A865E89-BCD9-4C92-9D58-CC3F7DFEC18A}" type="slidenum">
              <a:rPr lang="en-US" smtClean="0"/>
              <a:t>‹#›</a:t>
            </a:fld>
            <a:endParaRPr lang="en-US"/>
          </a:p>
        </p:txBody>
      </p:sp>
    </p:spTree>
    <p:extLst>
      <p:ext uri="{BB962C8B-B14F-4D97-AF65-F5344CB8AC3E}">
        <p14:creationId xmlns:p14="http://schemas.microsoft.com/office/powerpoint/2010/main" val="742322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DBAF5-B4D1-4E4C-9028-D153B00846A5}"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5A865E89-BCD9-4C92-9D58-CC3F7DFEC18A}"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2276220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DBAF5-B4D1-4E4C-9028-D153B00846A5}"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5A865E89-BCD9-4C92-9D58-CC3F7DFEC18A}" type="slidenum">
              <a:rPr lang="en-US" smtClean="0"/>
              <a:t>‹#›</a:t>
            </a:fld>
            <a:endParaRPr lang="en-US"/>
          </a:p>
        </p:txBody>
      </p:sp>
    </p:spTree>
    <p:extLst>
      <p:ext uri="{BB962C8B-B14F-4D97-AF65-F5344CB8AC3E}">
        <p14:creationId xmlns:p14="http://schemas.microsoft.com/office/powerpoint/2010/main" val="2045297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EDDBAF5-B4D1-4E4C-9028-D153B00846A5}" type="datetimeFigureOut">
              <a:rPr lang="en-US" smtClean="0"/>
              <a:t>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865E89-BCD9-4C92-9D58-CC3F7DFEC18A}" type="slidenum">
              <a:rPr lang="en-US" smtClean="0"/>
              <a:t>‹#›</a:t>
            </a:fld>
            <a:endParaRPr lang="en-US"/>
          </a:p>
        </p:txBody>
      </p:sp>
    </p:spTree>
    <p:extLst>
      <p:ext uri="{BB962C8B-B14F-4D97-AF65-F5344CB8AC3E}">
        <p14:creationId xmlns:p14="http://schemas.microsoft.com/office/powerpoint/2010/main" val="1344482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EDDBAF5-B4D1-4E4C-9028-D153B00846A5}" type="datetimeFigureOut">
              <a:rPr lang="en-US" smtClean="0"/>
              <a:t>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865E89-BCD9-4C92-9D58-CC3F7DFEC18A}" type="slidenum">
              <a:rPr lang="en-US" smtClean="0"/>
              <a:t>‹#›</a:t>
            </a:fld>
            <a:endParaRPr lang="en-US"/>
          </a:p>
        </p:txBody>
      </p:sp>
    </p:spTree>
    <p:extLst>
      <p:ext uri="{BB962C8B-B14F-4D97-AF65-F5344CB8AC3E}">
        <p14:creationId xmlns:p14="http://schemas.microsoft.com/office/powerpoint/2010/main" val="35115679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DDBAF5-B4D1-4E4C-9028-D153B00846A5}"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65E89-BCD9-4C92-9D58-CC3F7DFEC18A}" type="slidenum">
              <a:rPr lang="en-US" smtClean="0"/>
              <a:t>‹#›</a:t>
            </a:fld>
            <a:endParaRPr lang="en-US"/>
          </a:p>
        </p:txBody>
      </p:sp>
    </p:spTree>
    <p:extLst>
      <p:ext uri="{BB962C8B-B14F-4D97-AF65-F5344CB8AC3E}">
        <p14:creationId xmlns:p14="http://schemas.microsoft.com/office/powerpoint/2010/main" val="2773900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EDDBAF5-B4D1-4E4C-9028-D153B00846A5}" type="datetimeFigureOut">
              <a:rPr lang="en-US" smtClean="0"/>
              <a:t>2/17/2021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5A865E89-BCD9-4C92-9D58-CC3F7DFEC18A}" type="slidenum">
              <a:rPr lang="en-US" smtClean="0"/>
              <a:t>‹#›</a:t>
            </a:fld>
            <a:endParaRPr lang="en-US"/>
          </a:p>
        </p:txBody>
      </p:sp>
    </p:spTree>
    <p:extLst>
      <p:ext uri="{BB962C8B-B14F-4D97-AF65-F5344CB8AC3E}">
        <p14:creationId xmlns:p14="http://schemas.microsoft.com/office/powerpoint/2010/main" val="321850086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DDBAF5-B4D1-4E4C-9028-D153B00846A5}"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65E89-BCD9-4C92-9D58-CC3F7DFEC18A}" type="slidenum">
              <a:rPr lang="en-US" smtClean="0"/>
              <a:t>‹#›</a:t>
            </a:fld>
            <a:endParaRPr lang="en-US"/>
          </a:p>
        </p:txBody>
      </p:sp>
    </p:spTree>
    <p:extLst>
      <p:ext uri="{BB962C8B-B14F-4D97-AF65-F5344CB8AC3E}">
        <p14:creationId xmlns:p14="http://schemas.microsoft.com/office/powerpoint/2010/main" val="718060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DDBAF5-B4D1-4E4C-9028-D153B00846A5}"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5A865E89-BCD9-4C92-9D58-CC3F7DFEC18A}" type="slidenum">
              <a:rPr lang="en-US" smtClean="0"/>
              <a:t>‹#›</a:t>
            </a:fld>
            <a:endParaRPr lang="en-US"/>
          </a:p>
        </p:txBody>
      </p:sp>
    </p:spTree>
    <p:extLst>
      <p:ext uri="{BB962C8B-B14F-4D97-AF65-F5344CB8AC3E}">
        <p14:creationId xmlns:p14="http://schemas.microsoft.com/office/powerpoint/2010/main" val="25740674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DDBAF5-B4D1-4E4C-9028-D153B00846A5}"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65E89-BCD9-4C92-9D58-CC3F7DFEC18A}" type="slidenum">
              <a:rPr lang="en-US" smtClean="0"/>
              <a:t>‹#›</a:t>
            </a:fld>
            <a:endParaRPr lang="en-US"/>
          </a:p>
        </p:txBody>
      </p:sp>
    </p:spTree>
    <p:extLst>
      <p:ext uri="{BB962C8B-B14F-4D97-AF65-F5344CB8AC3E}">
        <p14:creationId xmlns:p14="http://schemas.microsoft.com/office/powerpoint/2010/main" val="1449779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DDBAF5-B4D1-4E4C-9028-D153B00846A5}" type="datetimeFigureOut">
              <a:rPr lang="en-US" smtClean="0"/>
              <a:t>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865E89-BCD9-4C92-9D58-CC3F7DFEC18A}" type="slidenum">
              <a:rPr lang="en-US" smtClean="0"/>
              <a:t>‹#›</a:t>
            </a:fld>
            <a:endParaRPr lang="en-US"/>
          </a:p>
        </p:txBody>
      </p:sp>
    </p:spTree>
    <p:extLst>
      <p:ext uri="{BB962C8B-B14F-4D97-AF65-F5344CB8AC3E}">
        <p14:creationId xmlns:p14="http://schemas.microsoft.com/office/powerpoint/2010/main" val="1399071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EDDBAF5-B4D1-4E4C-9028-D153B00846A5}" type="datetimeFigureOut">
              <a:rPr lang="en-US" smtClean="0"/>
              <a:t>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865E89-BCD9-4C92-9D58-CC3F7DFEC18A}" type="slidenum">
              <a:rPr lang="en-US" smtClean="0"/>
              <a:t>‹#›</a:t>
            </a:fld>
            <a:endParaRPr lang="en-US"/>
          </a:p>
        </p:txBody>
      </p:sp>
    </p:spTree>
    <p:extLst>
      <p:ext uri="{BB962C8B-B14F-4D97-AF65-F5344CB8AC3E}">
        <p14:creationId xmlns:p14="http://schemas.microsoft.com/office/powerpoint/2010/main" val="2768989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EDDBAF5-B4D1-4E4C-9028-D153B00846A5}" type="datetimeFigureOut">
              <a:rPr lang="en-US" smtClean="0"/>
              <a:t>2/17/2021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865E89-BCD9-4C92-9D58-CC3F7DFEC18A}" type="slidenum">
              <a:rPr lang="en-US" smtClean="0"/>
              <a:t>‹#›</a:t>
            </a:fld>
            <a:endParaRPr lang="en-US"/>
          </a:p>
        </p:txBody>
      </p:sp>
    </p:spTree>
    <p:extLst>
      <p:ext uri="{BB962C8B-B14F-4D97-AF65-F5344CB8AC3E}">
        <p14:creationId xmlns:p14="http://schemas.microsoft.com/office/powerpoint/2010/main" val="645201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DBAF5-B4D1-4E4C-9028-D153B00846A5}"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65E89-BCD9-4C92-9D58-CC3F7DFEC18A}" type="slidenum">
              <a:rPr lang="en-US" smtClean="0"/>
              <a:t>‹#›</a:t>
            </a:fld>
            <a:endParaRPr lang="en-US"/>
          </a:p>
        </p:txBody>
      </p:sp>
    </p:spTree>
    <p:extLst>
      <p:ext uri="{BB962C8B-B14F-4D97-AF65-F5344CB8AC3E}">
        <p14:creationId xmlns:p14="http://schemas.microsoft.com/office/powerpoint/2010/main" val="4054892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DBAF5-B4D1-4E4C-9028-D153B00846A5}"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65E89-BCD9-4C92-9D58-CC3F7DFEC18A}" type="slidenum">
              <a:rPr lang="en-US" smtClean="0"/>
              <a:t>‹#›</a:t>
            </a:fld>
            <a:endParaRPr lang="en-US"/>
          </a:p>
        </p:txBody>
      </p:sp>
    </p:spTree>
    <p:extLst>
      <p:ext uri="{BB962C8B-B14F-4D97-AF65-F5344CB8AC3E}">
        <p14:creationId xmlns:p14="http://schemas.microsoft.com/office/powerpoint/2010/main" val="99724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EDDBAF5-B4D1-4E4C-9028-D153B00846A5}" type="datetimeFigureOut">
              <a:rPr lang="en-US" smtClean="0"/>
              <a:t>2/17/2021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5A865E89-BCD9-4C92-9D58-CC3F7DFEC18A}" type="slidenum">
              <a:rPr lang="en-US" smtClean="0"/>
              <a:t>‹#›</a:t>
            </a:fld>
            <a:endParaRPr lang="en-US"/>
          </a:p>
        </p:txBody>
      </p:sp>
    </p:spTree>
    <p:extLst>
      <p:ext uri="{BB962C8B-B14F-4D97-AF65-F5344CB8AC3E}">
        <p14:creationId xmlns:p14="http://schemas.microsoft.com/office/powerpoint/2010/main" val="3894017434"/>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6876"/>
            <a:ext cx="9613861" cy="1080938"/>
          </a:xfrm>
        </p:spPr>
        <p:txBody>
          <a:bodyPr/>
          <a:lstStyle/>
          <a:p>
            <a:r>
              <a:rPr lang="en-US" dirty="0" smtClean="0"/>
              <a:t>IDENTIFYING THE REQUIREMENTS FROM THE PROJECT STATEMENT</a:t>
            </a:r>
            <a:endParaRPr lang="en-US" dirty="0"/>
          </a:p>
        </p:txBody>
      </p:sp>
      <p:sp>
        <p:nvSpPr>
          <p:cNvPr id="5" name="TextBox 4"/>
          <p:cNvSpPr txBox="1"/>
          <p:nvPr/>
        </p:nvSpPr>
        <p:spPr>
          <a:xfrm>
            <a:off x="477672" y="2224585"/>
            <a:ext cx="10495128" cy="3693319"/>
          </a:xfrm>
          <a:prstGeom prst="rect">
            <a:avLst/>
          </a:prstGeom>
          <a:noFill/>
        </p:spPr>
        <p:txBody>
          <a:bodyPr wrap="square" rtlCol="0">
            <a:spAutoFit/>
          </a:bodyPr>
          <a:lstStyle/>
          <a:p>
            <a:pPr marL="285750" indent="-285750">
              <a:buFont typeface="Wingdings" panose="05000000000000000000" pitchFamily="2" charset="2"/>
              <a:buChar char="v"/>
            </a:pPr>
            <a:r>
              <a:rPr lang="en-US" b="1" u="sng" dirty="0" smtClean="0">
                <a:solidFill>
                  <a:schemeClr val="bg1"/>
                </a:solidFill>
                <a:effectLst>
                  <a:outerShdw blurRad="38100" dist="38100" dir="2700000" algn="tl">
                    <a:srgbClr val="000000">
                      <a:alpha val="43137"/>
                    </a:srgbClr>
                  </a:outerShdw>
                </a:effectLst>
              </a:rPr>
              <a:t>REQUIREMENTS</a:t>
            </a:r>
            <a:r>
              <a:rPr lang="en-US" dirty="0" smtClean="0">
                <a:solidFill>
                  <a:schemeClr val="bg1"/>
                </a:solidFill>
              </a:rPr>
              <a:t> :</a:t>
            </a:r>
            <a:r>
              <a:rPr lang="en-US" dirty="0" smtClean="0"/>
              <a:t> </a:t>
            </a:r>
          </a:p>
          <a:p>
            <a:pPr lvl="1"/>
            <a:r>
              <a:rPr lang="en-US" dirty="0" smtClean="0"/>
              <a:t>The requirement definition is concerned with the analysis of the existing system with the aim of determining and structuring the requirement of the proposed system. It is achieved with the aid of user requirement.</a:t>
            </a:r>
          </a:p>
          <a:p>
            <a:pPr lvl="1"/>
            <a:r>
              <a:rPr lang="en-US" dirty="0" smtClean="0"/>
              <a:t>Requirement </a:t>
            </a:r>
            <a:r>
              <a:rPr lang="en-US" dirty="0"/>
              <a:t>analysis determines the needs to be fulfilled and what the prepared </a:t>
            </a:r>
            <a:r>
              <a:rPr lang="en-US" dirty="0" smtClean="0"/>
              <a:t>document should </a:t>
            </a:r>
            <a:r>
              <a:rPr lang="en-US" dirty="0"/>
              <a:t>do after completion. For the better understanding of the requirements we will draw the context diagram then build a prototype, </a:t>
            </a:r>
            <a:r>
              <a:rPr lang="en-US" dirty="0" err="1"/>
              <a:t>analyse</a:t>
            </a:r>
            <a:r>
              <a:rPr lang="en-US" dirty="0"/>
              <a:t> the requirements and lastly </a:t>
            </a:r>
            <a:r>
              <a:rPr lang="en-US" dirty="0" err="1"/>
              <a:t>finalise</a:t>
            </a:r>
            <a:r>
              <a:rPr lang="en-US" dirty="0"/>
              <a:t> them. In feasibility we analyses the feasibility of the project in terms of economic feasibility, technical feasibility and operational feasibility. </a:t>
            </a:r>
            <a:endParaRPr lang="en-US" dirty="0" smtClean="0"/>
          </a:p>
          <a:p>
            <a:pPr marL="285750" indent="-285750">
              <a:buFont typeface="Wingdings" panose="05000000000000000000" pitchFamily="2" charset="2"/>
              <a:buChar char="v"/>
            </a:pPr>
            <a:r>
              <a:rPr lang="en-US" b="1" u="sng" dirty="0" smtClean="0">
                <a:solidFill>
                  <a:schemeClr val="bg1"/>
                </a:solidFill>
                <a:effectLst>
                  <a:outerShdw blurRad="38100" dist="38100" dir="2700000" algn="tl">
                    <a:srgbClr val="000000">
                      <a:alpha val="43137"/>
                    </a:srgbClr>
                  </a:outerShdw>
                </a:effectLst>
              </a:rPr>
              <a:t>SYSTEM REQUIREMENTS</a:t>
            </a:r>
            <a:r>
              <a:rPr lang="en-US" dirty="0" smtClean="0">
                <a:solidFill>
                  <a:schemeClr val="bg1"/>
                </a:solidFill>
              </a:rPr>
              <a:t> :</a:t>
            </a:r>
          </a:p>
          <a:p>
            <a:r>
              <a:rPr lang="en-US" dirty="0"/>
              <a:t>	</a:t>
            </a:r>
            <a:r>
              <a:rPr lang="en-US" dirty="0" smtClean="0"/>
              <a:t>List of City/Local Busses and Bus Stations.</a:t>
            </a:r>
          </a:p>
          <a:p>
            <a:r>
              <a:rPr lang="en-US" dirty="0"/>
              <a:t>	</a:t>
            </a:r>
            <a:r>
              <a:rPr lang="en-US" dirty="0" smtClean="0"/>
              <a:t>GPS Tracker supported for the city busses.</a:t>
            </a:r>
          </a:p>
          <a:p>
            <a:r>
              <a:rPr lang="en-US" dirty="0"/>
              <a:t>	</a:t>
            </a:r>
            <a:r>
              <a:rPr lang="en-US" dirty="0" smtClean="0"/>
              <a:t>Alert message generating System(For Renewal Process /Any maintenance Work).</a:t>
            </a:r>
          </a:p>
        </p:txBody>
      </p:sp>
    </p:spTree>
    <p:extLst>
      <p:ext uri="{BB962C8B-B14F-4D97-AF65-F5344CB8AC3E}">
        <p14:creationId xmlns:p14="http://schemas.microsoft.com/office/powerpoint/2010/main" val="40658243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923" y="982639"/>
            <a:ext cx="9648967" cy="4585871"/>
          </a:xfrm>
          <a:prstGeom prst="rect">
            <a:avLst/>
          </a:prstGeom>
          <a:noFill/>
        </p:spPr>
        <p:txBody>
          <a:bodyPr wrap="square" rtlCol="0">
            <a:spAutoFit/>
          </a:bodyPr>
          <a:lstStyle/>
          <a:p>
            <a:pPr marL="342900" indent="-342900">
              <a:buFont typeface="Wingdings" panose="05000000000000000000" pitchFamily="2" charset="2"/>
              <a:buChar char="v"/>
            </a:pPr>
            <a:r>
              <a:rPr lang="en-US" sz="2000" b="1" i="1" u="sng" dirty="0" smtClean="0">
                <a:solidFill>
                  <a:schemeClr val="bg1"/>
                </a:solidFill>
              </a:rPr>
              <a:t>FUNCTIONAL REQUIREMENTS :</a:t>
            </a:r>
          </a:p>
          <a:p>
            <a:pPr marL="742950" lvl="1" indent="-285750">
              <a:buFont typeface="Arial" panose="020B0604020202020204" pitchFamily="34" charset="0"/>
              <a:buChar char="•"/>
            </a:pPr>
            <a:r>
              <a:rPr lang="en-US" dirty="0" smtClean="0"/>
              <a:t>REGISTERING USER </a:t>
            </a:r>
          </a:p>
          <a:p>
            <a:pPr marL="742950" lvl="1" indent="-285750">
              <a:buFont typeface="Arial" panose="020B0604020202020204" pitchFamily="34" charset="0"/>
              <a:buChar char="•"/>
            </a:pPr>
            <a:r>
              <a:rPr lang="en-US" dirty="0" smtClean="0"/>
              <a:t>UPDATING INFORMATION</a:t>
            </a:r>
          </a:p>
          <a:p>
            <a:pPr marL="742950" lvl="1" indent="-285750">
              <a:buFont typeface="Arial" panose="020B0604020202020204" pitchFamily="34" charset="0"/>
              <a:buChar char="•"/>
            </a:pPr>
            <a:r>
              <a:rPr lang="en-US" dirty="0" smtClean="0"/>
              <a:t>GENERATING PASS</a:t>
            </a:r>
          </a:p>
          <a:p>
            <a:pPr marL="742950" lvl="1" indent="-285750">
              <a:buFont typeface="Arial" panose="020B0604020202020204" pitchFamily="34" charset="0"/>
              <a:buChar char="•"/>
            </a:pPr>
            <a:r>
              <a:rPr lang="en-US" dirty="0" smtClean="0"/>
              <a:t>RENEWING PASS</a:t>
            </a:r>
          </a:p>
          <a:p>
            <a:pPr marL="742950" lvl="1" indent="-285750">
              <a:buFont typeface="Arial" panose="020B0604020202020204" pitchFamily="34" charset="0"/>
              <a:buChar char="•"/>
            </a:pPr>
            <a:r>
              <a:rPr lang="en-US" dirty="0" smtClean="0"/>
              <a:t>AUTHENTICATION OF USER</a:t>
            </a:r>
          </a:p>
          <a:p>
            <a:pPr marL="742950" lvl="1" indent="-285750">
              <a:buFont typeface="Arial" panose="020B0604020202020204" pitchFamily="34" charset="0"/>
              <a:buChar char="•"/>
            </a:pPr>
            <a:r>
              <a:rPr lang="en-US" dirty="0" smtClean="0"/>
              <a:t>LOG IN</a:t>
            </a:r>
          </a:p>
          <a:p>
            <a:pPr marL="742950" lvl="1" indent="-285750">
              <a:buFont typeface="Arial" panose="020B0604020202020204" pitchFamily="34" charset="0"/>
              <a:buChar char="•"/>
            </a:pPr>
            <a:r>
              <a:rPr lang="en-US" dirty="0" smtClean="0"/>
              <a:t>ONLINE PAYMENT </a:t>
            </a:r>
          </a:p>
          <a:p>
            <a:pPr marL="742950" lvl="1" indent="-285750">
              <a:buFont typeface="Arial" panose="020B0604020202020204" pitchFamily="34" charset="0"/>
              <a:buChar char="•"/>
            </a:pPr>
            <a:r>
              <a:rPr lang="en-US" dirty="0" smtClean="0"/>
              <a:t>GENERATING PDF</a:t>
            </a:r>
          </a:p>
          <a:p>
            <a:pPr marL="742950" lvl="1" indent="-285750">
              <a:buFont typeface="Arial" panose="020B0604020202020204" pitchFamily="34" charset="0"/>
              <a:buChar char="•"/>
            </a:pPr>
            <a:r>
              <a:rPr lang="en-US" dirty="0" smtClean="0"/>
              <a:t>GENERATING QR CODE</a:t>
            </a:r>
          </a:p>
          <a:p>
            <a:pPr marL="342900" indent="-342900">
              <a:buFont typeface="Wingdings" panose="05000000000000000000" pitchFamily="2" charset="2"/>
              <a:buChar char="v"/>
            </a:pPr>
            <a:r>
              <a:rPr lang="en-US" sz="2000" b="1" i="1" u="sng" dirty="0" smtClean="0">
                <a:solidFill>
                  <a:schemeClr val="bg1"/>
                </a:solidFill>
              </a:rPr>
              <a:t>NON-FUNCTIONAL REQUIREMENTS :</a:t>
            </a:r>
          </a:p>
          <a:p>
            <a:pPr marL="742950" lvl="1" indent="-285750">
              <a:buFont typeface="Arial" panose="020B0604020202020204" pitchFamily="34" charset="0"/>
              <a:buChar char="•"/>
            </a:pPr>
            <a:r>
              <a:rPr lang="en-US" dirty="0" smtClean="0"/>
              <a:t>RELIABILITY.</a:t>
            </a:r>
          </a:p>
          <a:p>
            <a:pPr marL="742950" lvl="1" indent="-285750">
              <a:buFont typeface="Arial" panose="020B0604020202020204" pitchFamily="34" charset="0"/>
              <a:buChar char="•"/>
            </a:pPr>
            <a:r>
              <a:rPr lang="en-US" dirty="0" smtClean="0"/>
              <a:t>AVALIABILITY.</a:t>
            </a:r>
          </a:p>
          <a:p>
            <a:pPr marL="742950" lvl="1" indent="-285750">
              <a:buFont typeface="Arial" panose="020B0604020202020204" pitchFamily="34" charset="0"/>
              <a:buChar char="•"/>
            </a:pPr>
            <a:r>
              <a:rPr lang="en-US" dirty="0" smtClean="0"/>
              <a:t>THIS WEB APPLICATION WILL BE AVALIABLE IN FEW LANGUAGES.</a:t>
            </a:r>
          </a:p>
          <a:p>
            <a:pPr marL="742950" lvl="1" indent="-285750">
              <a:buFont typeface="Arial" panose="020B0604020202020204" pitchFamily="34" charset="0"/>
              <a:buChar char="•"/>
            </a:pPr>
            <a:r>
              <a:rPr lang="en-US" dirty="0" smtClean="0"/>
              <a:t>SECURITY.</a:t>
            </a:r>
          </a:p>
          <a:p>
            <a:pPr marL="742950" lvl="1" indent="-285750">
              <a:buFont typeface="Arial" panose="020B0604020202020204" pitchFamily="34" charset="0"/>
              <a:buChar char="•"/>
            </a:pPr>
            <a:r>
              <a:rPr lang="en-US" dirty="0" smtClean="0"/>
              <a:t>STABILITY</a:t>
            </a:r>
          </a:p>
        </p:txBody>
      </p:sp>
    </p:spTree>
    <p:extLst>
      <p:ext uri="{BB962C8B-B14F-4D97-AF65-F5344CB8AC3E}">
        <p14:creationId xmlns:p14="http://schemas.microsoft.com/office/powerpoint/2010/main" val="3274133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PROJECT PLAN AND PROJECT EFFORT BASED ON RESOURSES</a:t>
            </a:r>
            <a:endParaRPr lang="en-US" b="1" dirty="0">
              <a:effectLst>
                <a:outerShdw blurRad="38100" dist="38100" dir="2700000" algn="tl">
                  <a:srgbClr val="000000">
                    <a:alpha val="43137"/>
                  </a:srgbClr>
                </a:outerShdw>
              </a:effectLst>
            </a:endParaRPr>
          </a:p>
        </p:txBody>
      </p:sp>
      <p:sp>
        <p:nvSpPr>
          <p:cNvPr id="3" name="TextBox 2"/>
          <p:cNvSpPr txBox="1"/>
          <p:nvPr/>
        </p:nvSpPr>
        <p:spPr>
          <a:xfrm>
            <a:off x="557491" y="2156346"/>
            <a:ext cx="10633673" cy="2031325"/>
          </a:xfrm>
          <a:prstGeom prst="rect">
            <a:avLst/>
          </a:prstGeom>
          <a:noFill/>
        </p:spPr>
        <p:txBody>
          <a:bodyPr wrap="square" rtlCol="0">
            <a:spAutoFit/>
          </a:bodyPr>
          <a:lstStyle/>
          <a:p>
            <a:pPr marL="285750" indent="-285750">
              <a:buFont typeface="Wingdings" panose="05000000000000000000" pitchFamily="2" charset="2"/>
              <a:buChar char="q"/>
            </a:pPr>
            <a:r>
              <a:rPr lang="en-US" b="1" u="sng" dirty="0" smtClean="0">
                <a:solidFill>
                  <a:schemeClr val="bg1"/>
                </a:solidFill>
              </a:rPr>
              <a:t>Project Name :</a:t>
            </a:r>
          </a:p>
          <a:p>
            <a:pPr lvl="1"/>
            <a:r>
              <a:rPr lang="en-US" dirty="0" smtClean="0"/>
              <a:t>Online Registration of Bus Pass</a:t>
            </a:r>
          </a:p>
          <a:p>
            <a:pPr marL="285750" indent="-285750">
              <a:buFont typeface="Wingdings" panose="05000000000000000000" pitchFamily="2" charset="2"/>
              <a:buChar char="q"/>
            </a:pPr>
            <a:r>
              <a:rPr lang="en-US" b="1" u="sng" dirty="0" smtClean="0">
                <a:solidFill>
                  <a:schemeClr val="bg1"/>
                </a:solidFill>
              </a:rPr>
              <a:t>Project Members :</a:t>
            </a:r>
          </a:p>
          <a:p>
            <a:pPr marL="800100" lvl="1" indent="-342900">
              <a:buFont typeface="+mj-lt"/>
              <a:buAutoNum type="arabicPeriod"/>
            </a:pPr>
            <a:r>
              <a:rPr lang="en-US" dirty="0" smtClean="0"/>
              <a:t>VIGNESH P  –RA1911003020468</a:t>
            </a:r>
            <a:endParaRPr lang="en-US" dirty="0"/>
          </a:p>
          <a:p>
            <a:pPr marL="800100" lvl="1" indent="-342900">
              <a:buFont typeface="+mj-lt"/>
              <a:buAutoNum type="arabicPeriod"/>
            </a:pPr>
            <a:r>
              <a:rPr lang="en-US" dirty="0" smtClean="0"/>
              <a:t>NIKITH S     -RA1911003020480</a:t>
            </a:r>
          </a:p>
          <a:p>
            <a:pPr marL="800100" lvl="1" indent="-342900">
              <a:buFont typeface="+mj-lt"/>
              <a:buAutoNum type="arabicPeriod"/>
            </a:pPr>
            <a:r>
              <a:rPr lang="en-US" dirty="0" smtClean="0"/>
              <a:t>ROHITH S    -RA1911003020474</a:t>
            </a:r>
          </a:p>
          <a:p>
            <a:pPr marL="285750" indent="-285750">
              <a:buFont typeface="Wingdings" panose="05000000000000000000" pitchFamily="2" charset="2"/>
              <a:buChar char="Ø"/>
            </a:pPr>
            <a:r>
              <a:rPr lang="en-US" u="sng" dirty="0" smtClean="0">
                <a:solidFill>
                  <a:schemeClr val="bg1"/>
                </a:solidFill>
              </a:rPr>
              <a:t>The following budget is set according to the requirements :</a:t>
            </a:r>
            <a:r>
              <a:rPr lang="en-US" dirty="0" smtClean="0"/>
              <a:t> </a:t>
            </a:r>
          </a:p>
        </p:txBody>
      </p:sp>
      <p:graphicFrame>
        <p:nvGraphicFramePr>
          <p:cNvPr id="4" name="Table 3"/>
          <p:cNvGraphicFramePr>
            <a:graphicFrameLocks noGrp="1"/>
          </p:cNvGraphicFramePr>
          <p:nvPr>
            <p:extLst>
              <p:ext uri="{D42A27DB-BD31-4B8C-83A1-F6EECF244321}">
                <p14:modId xmlns:p14="http://schemas.microsoft.com/office/powerpoint/2010/main" val="1882703171"/>
              </p:ext>
            </p:extLst>
          </p:nvPr>
        </p:nvGraphicFramePr>
        <p:xfrm>
          <a:off x="1308669" y="4187671"/>
          <a:ext cx="8128000" cy="2468880"/>
        </p:xfrm>
        <a:graphic>
          <a:graphicData uri="http://schemas.openxmlformats.org/drawingml/2006/table">
            <a:tbl>
              <a:tblPr firstRow="1" bandRow="1">
                <a:tableStyleId>{5C22544A-7EE6-4342-B048-85BDC9FD1C3A}</a:tableStyleId>
              </a:tblPr>
              <a:tblGrid>
                <a:gridCol w="4064000"/>
                <a:gridCol w="4064000"/>
              </a:tblGrid>
              <a:tr h="323738">
                <a:tc>
                  <a:txBody>
                    <a:bodyPr/>
                    <a:lstStyle/>
                    <a:p>
                      <a:r>
                        <a:rPr lang="en-US" dirty="0" smtClean="0"/>
                        <a:t>Resource</a:t>
                      </a:r>
                      <a:r>
                        <a:rPr lang="en-US" baseline="0" dirty="0" smtClean="0"/>
                        <a:t> Requirements</a:t>
                      </a:r>
                      <a:endParaRPr lang="en-US" dirty="0"/>
                    </a:p>
                  </a:txBody>
                  <a:tcPr/>
                </a:tc>
                <a:tc>
                  <a:txBody>
                    <a:bodyPr/>
                    <a:lstStyle/>
                    <a:p>
                      <a:r>
                        <a:rPr lang="en-US" dirty="0" smtClean="0"/>
                        <a:t>Cost</a:t>
                      </a:r>
                      <a:endParaRPr lang="en-US" dirty="0"/>
                    </a:p>
                  </a:txBody>
                  <a:tcPr/>
                </a:tc>
              </a:tr>
              <a:tr h="558780">
                <a:tc>
                  <a:txBody>
                    <a:bodyPr/>
                    <a:lstStyle/>
                    <a:p>
                      <a:r>
                        <a:rPr lang="en-US" dirty="0" smtClean="0"/>
                        <a:t>Computer higher CPU and</a:t>
                      </a:r>
                      <a:r>
                        <a:rPr lang="en-US" baseline="0" dirty="0" smtClean="0"/>
                        <a:t> a Windows 10 or higher OS</a:t>
                      </a:r>
                      <a:endParaRPr lang="en-US" dirty="0"/>
                    </a:p>
                  </a:txBody>
                  <a:tcPr/>
                </a:tc>
                <a:tc>
                  <a:txBody>
                    <a:bodyPr/>
                    <a:lstStyle/>
                    <a:p>
                      <a:r>
                        <a:rPr lang="en-US" dirty="0" smtClean="0"/>
                        <a:t>Rs.30000</a:t>
                      </a:r>
                      <a:endParaRPr lang="en-US" dirty="0"/>
                    </a:p>
                  </a:txBody>
                  <a:tcPr/>
                </a:tc>
              </a:tr>
              <a:tr h="323738">
                <a:tc>
                  <a:txBody>
                    <a:bodyPr/>
                    <a:lstStyle/>
                    <a:p>
                      <a:r>
                        <a:rPr lang="en-US" dirty="0" smtClean="0"/>
                        <a:t>Printing</a:t>
                      </a:r>
                      <a:endParaRPr lang="en-US" dirty="0"/>
                    </a:p>
                  </a:txBody>
                  <a:tcPr/>
                </a:tc>
                <a:tc>
                  <a:txBody>
                    <a:bodyPr/>
                    <a:lstStyle/>
                    <a:p>
                      <a:r>
                        <a:rPr lang="en-US" dirty="0" smtClean="0"/>
                        <a:t>Rs.500</a:t>
                      </a:r>
                      <a:endParaRPr lang="en-US" dirty="0"/>
                    </a:p>
                  </a:txBody>
                  <a:tcPr/>
                </a:tc>
              </a:tr>
              <a:tr h="323738">
                <a:tc>
                  <a:txBody>
                    <a:bodyPr/>
                    <a:lstStyle/>
                    <a:p>
                      <a:r>
                        <a:rPr lang="en-US" dirty="0" err="1" smtClean="0"/>
                        <a:t>Node.Js</a:t>
                      </a:r>
                      <a:endParaRPr lang="en-US" dirty="0"/>
                    </a:p>
                  </a:txBody>
                  <a:tcPr/>
                </a:tc>
                <a:tc>
                  <a:txBody>
                    <a:bodyPr/>
                    <a:lstStyle/>
                    <a:p>
                      <a:r>
                        <a:rPr lang="en-US" dirty="0" smtClean="0"/>
                        <a:t>FREE</a:t>
                      </a:r>
                      <a:endParaRPr lang="en-US" dirty="0"/>
                    </a:p>
                  </a:txBody>
                  <a:tcPr/>
                </a:tc>
              </a:tr>
              <a:tr h="323738">
                <a:tc>
                  <a:txBody>
                    <a:bodyPr/>
                    <a:lstStyle/>
                    <a:p>
                      <a:r>
                        <a:rPr lang="en-US" dirty="0" smtClean="0"/>
                        <a:t>File</a:t>
                      </a:r>
                      <a:endParaRPr lang="en-US" dirty="0"/>
                    </a:p>
                  </a:txBody>
                  <a:tcPr/>
                </a:tc>
                <a:tc>
                  <a:txBody>
                    <a:bodyPr/>
                    <a:lstStyle/>
                    <a:p>
                      <a:r>
                        <a:rPr lang="en-US" dirty="0" smtClean="0"/>
                        <a:t>Rs.50</a:t>
                      </a:r>
                      <a:endParaRPr lang="en-US" dirty="0"/>
                    </a:p>
                  </a:txBody>
                  <a:tcPr/>
                </a:tc>
              </a:tr>
              <a:tr h="323738">
                <a:tc>
                  <a:txBody>
                    <a:bodyPr/>
                    <a:lstStyle/>
                    <a:p>
                      <a:r>
                        <a:rPr lang="en-US" dirty="0" smtClean="0"/>
                        <a:t>TOTAL</a:t>
                      </a:r>
                      <a:endParaRPr lang="en-US" dirty="0"/>
                    </a:p>
                  </a:txBody>
                  <a:tcPr/>
                </a:tc>
                <a:tc>
                  <a:txBody>
                    <a:bodyPr/>
                    <a:lstStyle/>
                    <a:p>
                      <a:r>
                        <a:rPr lang="en-US" dirty="0" smtClean="0"/>
                        <a:t>Rs.30550</a:t>
                      </a:r>
                      <a:endParaRPr lang="en-US" dirty="0"/>
                    </a:p>
                  </a:txBody>
                  <a:tcPr/>
                </a:tc>
              </a:tr>
            </a:tbl>
          </a:graphicData>
        </a:graphic>
      </p:graphicFrame>
    </p:spTree>
    <p:extLst>
      <p:ext uri="{BB962C8B-B14F-4D97-AF65-F5344CB8AC3E}">
        <p14:creationId xmlns:p14="http://schemas.microsoft.com/office/powerpoint/2010/main" val="33707009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4811" y="368490"/>
            <a:ext cx="9389660" cy="2400657"/>
          </a:xfrm>
          <a:prstGeom prst="rect">
            <a:avLst/>
          </a:prstGeom>
          <a:noFill/>
        </p:spPr>
        <p:txBody>
          <a:bodyPr wrap="square" rtlCol="0">
            <a:spAutoFit/>
          </a:bodyPr>
          <a:lstStyle/>
          <a:p>
            <a:pPr marL="285750" indent="-285750">
              <a:buFont typeface="Wingdings" panose="05000000000000000000" pitchFamily="2" charset="2"/>
              <a:buChar char="v"/>
            </a:pPr>
            <a:r>
              <a:rPr lang="en-US" b="1" u="sng" dirty="0" smtClean="0">
                <a:solidFill>
                  <a:schemeClr val="bg1">
                    <a:lumMod val="95000"/>
                    <a:lumOff val="5000"/>
                  </a:schemeClr>
                </a:solidFill>
                <a:effectLst>
                  <a:outerShdw blurRad="38100" dist="38100" dir="2700000" algn="tl">
                    <a:srgbClr val="000000">
                      <a:alpha val="43137"/>
                    </a:srgbClr>
                  </a:outerShdw>
                </a:effectLst>
              </a:rPr>
              <a:t>MODULES :</a:t>
            </a:r>
          </a:p>
          <a:p>
            <a:pPr marL="742950" lvl="1" indent="-285750">
              <a:buFont typeface="Wingdings" panose="05000000000000000000" pitchFamily="2" charset="2"/>
              <a:buChar char="§"/>
            </a:pPr>
            <a:r>
              <a:rPr lang="en-US" sz="2400" dirty="0" smtClean="0"/>
              <a:t>Login</a:t>
            </a:r>
          </a:p>
          <a:p>
            <a:pPr marL="742950" lvl="1" indent="-285750">
              <a:buFont typeface="Wingdings" panose="05000000000000000000" pitchFamily="2" charset="2"/>
              <a:buChar char="§"/>
            </a:pPr>
            <a:r>
              <a:rPr lang="en-US" sz="2400" dirty="0" smtClean="0"/>
              <a:t>Update</a:t>
            </a:r>
          </a:p>
          <a:p>
            <a:pPr marL="742950" lvl="1" indent="-285750">
              <a:buFont typeface="Wingdings" panose="05000000000000000000" pitchFamily="2" charset="2"/>
              <a:buChar char="§"/>
            </a:pPr>
            <a:r>
              <a:rPr lang="en-US" sz="2400" dirty="0" smtClean="0"/>
              <a:t>Display</a:t>
            </a:r>
          </a:p>
          <a:p>
            <a:pPr marL="742950" lvl="1" indent="-285750">
              <a:buFont typeface="Wingdings" panose="05000000000000000000" pitchFamily="2" charset="2"/>
              <a:buChar char="§"/>
            </a:pPr>
            <a:r>
              <a:rPr lang="en-US" sz="2400" dirty="0" smtClean="0"/>
              <a:t>Check</a:t>
            </a:r>
          </a:p>
          <a:p>
            <a:pPr lvl="1"/>
            <a:endParaRPr lang="en-US" dirty="0" smtClean="0"/>
          </a:p>
          <a:p>
            <a:pPr marL="285750" indent="-285750">
              <a:buFont typeface="Wingdings" panose="05000000000000000000" pitchFamily="2" charset="2"/>
              <a:buChar char="v"/>
            </a:pPr>
            <a:r>
              <a:rPr lang="en-US" b="1" u="sng" dirty="0" smtClean="0">
                <a:solidFill>
                  <a:schemeClr val="bg1">
                    <a:lumMod val="95000"/>
                    <a:lumOff val="5000"/>
                  </a:schemeClr>
                </a:solidFill>
                <a:effectLst>
                  <a:outerShdw blurRad="38100" dist="38100" dir="2700000" algn="tl">
                    <a:srgbClr val="000000">
                      <a:alpha val="43137"/>
                    </a:srgbClr>
                  </a:outerShdw>
                </a:effectLst>
              </a:rPr>
              <a:t>SCHEDULING</a:t>
            </a:r>
            <a:r>
              <a:rPr lang="en-US" dirty="0" smtClean="0">
                <a:solidFill>
                  <a:schemeClr val="bg1">
                    <a:lumMod val="95000"/>
                    <a:lumOff val="5000"/>
                  </a:schemeClr>
                </a:solidFill>
              </a:rPr>
              <a:t> :</a:t>
            </a:r>
            <a:r>
              <a:rPr lang="en-US" dirty="0" smtClean="0"/>
              <a:t> </a:t>
            </a:r>
            <a:endParaRPr lang="en-US" dirty="0"/>
          </a:p>
        </p:txBody>
      </p:sp>
      <p:pic>
        <p:nvPicPr>
          <p:cNvPr id="3" name="table"/>
          <p:cNvPicPr>
            <a:picLocks noChangeAspect="1"/>
          </p:cNvPicPr>
          <p:nvPr/>
        </p:nvPicPr>
        <p:blipFill>
          <a:blip r:embed="rId2"/>
          <a:stretch>
            <a:fillRect/>
          </a:stretch>
        </p:blipFill>
        <p:spPr>
          <a:xfrm>
            <a:off x="1214650" y="2953813"/>
            <a:ext cx="7533564" cy="3587056"/>
          </a:xfrm>
          <a:prstGeom prst="rect">
            <a:avLst/>
          </a:prstGeom>
        </p:spPr>
      </p:pic>
    </p:spTree>
    <p:extLst>
      <p:ext uri="{BB962C8B-B14F-4D97-AF65-F5344CB8AC3E}">
        <p14:creationId xmlns:p14="http://schemas.microsoft.com/office/powerpoint/2010/main" val="3347877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0377" y="491320"/>
            <a:ext cx="7601802" cy="2862322"/>
          </a:xfrm>
          <a:prstGeom prst="rect">
            <a:avLst/>
          </a:prstGeom>
          <a:noFill/>
        </p:spPr>
        <p:txBody>
          <a:bodyPr wrap="square" rtlCol="0">
            <a:spAutoFit/>
          </a:bodyPr>
          <a:lstStyle/>
          <a:p>
            <a:pPr marL="285750" indent="-285750">
              <a:buFont typeface="Wingdings" panose="05000000000000000000" pitchFamily="2" charset="2"/>
              <a:buChar char="v"/>
            </a:pPr>
            <a:r>
              <a:rPr lang="en-US" b="1" u="sng" dirty="0" smtClean="0">
                <a:solidFill>
                  <a:schemeClr val="bg1">
                    <a:lumMod val="95000"/>
                    <a:lumOff val="5000"/>
                  </a:schemeClr>
                </a:solidFill>
                <a:effectLst>
                  <a:outerShdw blurRad="38100" dist="38100" dir="2700000" algn="tl">
                    <a:srgbClr val="000000">
                      <a:alpha val="43137"/>
                    </a:srgbClr>
                  </a:outerShdw>
                </a:effectLst>
                <a:uFillTx/>
                <a:latin typeface="Microsoft JhengHei" panose="020B0604030504040204" charset="-120"/>
                <a:ea typeface="Microsoft JhengHei" panose="020B0604030504040204" charset="-120"/>
              </a:rPr>
              <a:t>Software and Hardware requirements for the system:</a:t>
            </a:r>
          </a:p>
          <a:p>
            <a:pPr marL="742950" lvl="1" indent="-285750">
              <a:buFont typeface="Arial" panose="020B0604020202020204" pitchFamily="34" charset="0"/>
              <a:buChar char="•"/>
            </a:pPr>
            <a:r>
              <a:rPr lang="en-US" dirty="0" smtClean="0"/>
              <a:t>QR code Scanner.</a:t>
            </a:r>
          </a:p>
          <a:p>
            <a:pPr marL="742950" lvl="1" indent="-285750">
              <a:buFont typeface="Arial" panose="020B0604020202020204" pitchFamily="34" charset="0"/>
              <a:buChar char="•"/>
            </a:pPr>
            <a:r>
              <a:rPr lang="en-US" dirty="0" smtClean="0"/>
              <a:t>Web Application. </a:t>
            </a:r>
          </a:p>
          <a:p>
            <a:pPr marL="742950" lvl="1" indent="-285750">
              <a:buFont typeface="Arial" panose="020B0604020202020204" pitchFamily="34" charset="0"/>
              <a:buChar char="•"/>
            </a:pPr>
            <a:r>
              <a:rPr lang="en-US" dirty="0" smtClean="0"/>
              <a:t>PHP.</a:t>
            </a:r>
            <a:endParaRPr lang="en-US" dirty="0"/>
          </a:p>
          <a:p>
            <a:pPr marL="742950" lvl="1" indent="-285750">
              <a:buFont typeface="Arial" panose="020B0604020202020204" pitchFamily="34" charset="0"/>
              <a:buChar char="•"/>
            </a:pPr>
            <a:r>
              <a:rPr lang="en-US" dirty="0" smtClean="0"/>
              <a:t>Any Operating System.</a:t>
            </a:r>
          </a:p>
          <a:p>
            <a:pPr marL="742950" lvl="1" indent="-285750">
              <a:buFont typeface="Arial" panose="020B0604020202020204" pitchFamily="34" charset="0"/>
              <a:buChar char="•"/>
            </a:pPr>
            <a:r>
              <a:rPr lang="en-US" dirty="0" smtClean="0"/>
              <a:t>MySQL Databases.</a:t>
            </a:r>
          </a:p>
          <a:p>
            <a:pPr marL="742950" lvl="1" indent="-285750">
              <a:buFont typeface="Arial" panose="020B0604020202020204" pitchFamily="34" charset="0"/>
              <a:buChar char="•"/>
            </a:pPr>
            <a:r>
              <a:rPr lang="en-US" dirty="0" smtClean="0"/>
              <a:t>JAVASCRIPT , HTML, Graphics Supported Browser.</a:t>
            </a:r>
          </a:p>
          <a:p>
            <a:pPr marL="742950" lvl="1" indent="-285750">
              <a:buFont typeface="Arial" panose="020B0604020202020204" pitchFamily="34" charset="0"/>
              <a:buChar char="•"/>
            </a:pPr>
            <a:r>
              <a:rPr lang="en-US" dirty="0" smtClean="0"/>
              <a:t>System must be Connected to the Server.</a:t>
            </a:r>
          </a:p>
          <a:p>
            <a:pPr marL="742950" lvl="1" indent="-285750">
              <a:buFont typeface="Arial" panose="020B0604020202020204" pitchFamily="34" charset="0"/>
              <a:buChar char="•"/>
            </a:pPr>
            <a:r>
              <a:rPr lang="en-US" dirty="0" err="1" smtClean="0"/>
              <a:t>Atleast</a:t>
            </a:r>
            <a:r>
              <a:rPr lang="en-US" dirty="0" smtClean="0"/>
              <a:t> 1GB RAM is required.</a:t>
            </a:r>
          </a:p>
          <a:p>
            <a:pPr marL="285750" indent="-285750">
              <a:buFont typeface="Wingdings" panose="05000000000000000000" pitchFamily="2" charset="2"/>
              <a:buChar char="v"/>
            </a:pPr>
            <a:r>
              <a:rPr lang="en-US" b="1" u="sng" dirty="0" smtClean="0">
                <a:solidFill>
                  <a:schemeClr val="bg1">
                    <a:lumMod val="95000"/>
                    <a:lumOff val="5000"/>
                  </a:schemeClr>
                </a:solidFill>
                <a:effectLst>
                  <a:outerShdw blurRad="38100" dist="38100" dir="2700000" algn="tl">
                    <a:srgbClr val="000000">
                      <a:alpha val="43137"/>
                    </a:srgbClr>
                  </a:outerShdw>
                </a:effectLst>
              </a:rPr>
              <a:t>Identify Job Roles and Responsibilities :</a:t>
            </a:r>
          </a:p>
        </p:txBody>
      </p:sp>
      <p:graphicFrame>
        <p:nvGraphicFramePr>
          <p:cNvPr id="5" name="Table 4"/>
          <p:cNvGraphicFramePr>
            <a:graphicFrameLocks noGrp="1"/>
          </p:cNvGraphicFramePr>
          <p:nvPr>
            <p:extLst>
              <p:ext uri="{D42A27DB-BD31-4B8C-83A1-F6EECF244321}">
                <p14:modId xmlns:p14="http://schemas.microsoft.com/office/powerpoint/2010/main" val="3134771390"/>
              </p:ext>
            </p:extLst>
          </p:nvPr>
        </p:nvGraphicFramePr>
        <p:xfrm>
          <a:off x="1322316" y="3667582"/>
          <a:ext cx="8128000" cy="256540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t>Members</a:t>
                      </a:r>
                      <a:endParaRPr lang="en-US" dirty="0"/>
                    </a:p>
                  </a:txBody>
                  <a:tcPr/>
                </a:tc>
                <a:tc>
                  <a:txBody>
                    <a:bodyPr/>
                    <a:lstStyle/>
                    <a:p>
                      <a:r>
                        <a:rPr lang="en-US" dirty="0" smtClean="0"/>
                        <a:t>Roles and</a:t>
                      </a:r>
                      <a:r>
                        <a:rPr lang="en-US" baseline="0" dirty="0" smtClean="0"/>
                        <a:t> Responsibilities</a:t>
                      </a:r>
                      <a:endParaRPr lang="en-US" dirty="0"/>
                    </a:p>
                  </a:txBody>
                  <a:tcPr/>
                </a:tc>
              </a:tr>
              <a:tr h="370840">
                <a:tc>
                  <a:txBody>
                    <a:bodyPr/>
                    <a:lstStyle/>
                    <a:p>
                      <a:r>
                        <a:rPr lang="en-US" dirty="0" smtClean="0"/>
                        <a:t>VIGNESH P</a:t>
                      </a:r>
                      <a:endParaRPr lang="en-US" dirty="0"/>
                    </a:p>
                  </a:txBody>
                  <a:tcPr/>
                </a:tc>
                <a:tc>
                  <a:txBody>
                    <a:bodyPr/>
                    <a:lstStyle/>
                    <a:p>
                      <a:r>
                        <a:rPr lang="en-US" dirty="0" smtClean="0"/>
                        <a:t>Team Leader</a:t>
                      </a:r>
                    </a:p>
                    <a:p>
                      <a:r>
                        <a:rPr lang="en-US" dirty="0" smtClean="0"/>
                        <a:t>-Technical Lead</a:t>
                      </a:r>
                    </a:p>
                    <a:p>
                      <a:r>
                        <a:rPr lang="en-US" dirty="0" smtClean="0"/>
                        <a:t>-Web Developer</a:t>
                      </a:r>
                    </a:p>
                  </a:txBody>
                  <a:tcPr/>
                </a:tc>
              </a:tr>
              <a:tr h="370840">
                <a:tc>
                  <a:txBody>
                    <a:bodyPr/>
                    <a:lstStyle/>
                    <a:p>
                      <a:r>
                        <a:rPr lang="en-US" dirty="0" smtClean="0"/>
                        <a:t>NIKITH</a:t>
                      </a:r>
                      <a:r>
                        <a:rPr lang="en-US" baseline="0" dirty="0" smtClean="0"/>
                        <a:t> S</a:t>
                      </a:r>
                      <a:endParaRPr lang="en-US" dirty="0"/>
                    </a:p>
                  </a:txBody>
                  <a:tcPr/>
                </a:tc>
                <a:tc>
                  <a:txBody>
                    <a:bodyPr/>
                    <a:lstStyle/>
                    <a:p>
                      <a:r>
                        <a:rPr lang="en-US" dirty="0" smtClean="0"/>
                        <a:t>Team Member </a:t>
                      </a:r>
                    </a:p>
                    <a:p>
                      <a:r>
                        <a:rPr lang="en-US" dirty="0" smtClean="0"/>
                        <a:t>-Web</a:t>
                      </a:r>
                      <a:r>
                        <a:rPr lang="en-US" baseline="0" dirty="0" smtClean="0"/>
                        <a:t> Developer</a:t>
                      </a:r>
                    </a:p>
                  </a:txBody>
                  <a:tcPr/>
                </a:tc>
              </a:tr>
              <a:tr h="370840">
                <a:tc>
                  <a:txBody>
                    <a:bodyPr/>
                    <a:lstStyle/>
                    <a:p>
                      <a:r>
                        <a:rPr lang="en-US" dirty="0" smtClean="0"/>
                        <a:t>ROHITH</a:t>
                      </a:r>
                      <a:r>
                        <a:rPr lang="en-US" baseline="0" dirty="0" smtClean="0"/>
                        <a:t> S</a:t>
                      </a:r>
                      <a:endParaRPr lang="en-US" dirty="0"/>
                    </a:p>
                  </a:txBody>
                  <a:tcPr/>
                </a:tc>
                <a:tc>
                  <a:txBody>
                    <a:bodyPr/>
                    <a:lstStyle/>
                    <a:p>
                      <a:r>
                        <a:rPr lang="en-US" dirty="0" smtClean="0"/>
                        <a:t>Team</a:t>
                      </a:r>
                      <a:r>
                        <a:rPr lang="en-US" baseline="0" dirty="0" smtClean="0"/>
                        <a:t> Member</a:t>
                      </a:r>
                    </a:p>
                    <a:p>
                      <a:r>
                        <a:rPr lang="en-US" baseline="0" dirty="0" smtClean="0"/>
                        <a:t>-Tester</a:t>
                      </a:r>
                    </a:p>
                  </a:txBody>
                  <a:tcPr/>
                </a:tc>
              </a:tr>
            </a:tbl>
          </a:graphicData>
        </a:graphic>
      </p:graphicFrame>
    </p:spTree>
    <p:extLst>
      <p:ext uri="{BB962C8B-B14F-4D97-AF65-F5344CB8AC3E}">
        <p14:creationId xmlns:p14="http://schemas.microsoft.com/office/powerpoint/2010/main" val="6621767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ROLES AND RESPONSIBILITIES :</a:t>
            </a:r>
            <a:endParaRPr lang="en-US" dirty="0"/>
          </a:p>
        </p:txBody>
      </p:sp>
      <p:sp>
        <p:nvSpPr>
          <p:cNvPr id="3" name="TextBox 2"/>
          <p:cNvSpPr txBox="1"/>
          <p:nvPr/>
        </p:nvSpPr>
        <p:spPr>
          <a:xfrm>
            <a:off x="518614" y="2019870"/>
            <a:ext cx="10672549" cy="4708981"/>
          </a:xfrm>
          <a:prstGeom prst="rect">
            <a:avLst/>
          </a:prstGeom>
          <a:noFill/>
        </p:spPr>
        <p:txBody>
          <a:bodyPr wrap="square" rtlCol="0">
            <a:spAutoFit/>
          </a:bodyPr>
          <a:lstStyle/>
          <a:p>
            <a:pPr marL="285750" indent="-285750">
              <a:buFont typeface="Wingdings" panose="05000000000000000000" pitchFamily="2" charset="2"/>
              <a:buChar char="q"/>
            </a:pPr>
            <a:r>
              <a:rPr lang="en-US" sz="1600" b="1" i="1" u="sng" dirty="0" smtClean="0">
                <a:solidFill>
                  <a:schemeClr val="bg1">
                    <a:lumMod val="95000"/>
                    <a:lumOff val="5000"/>
                  </a:schemeClr>
                </a:solidFill>
                <a:effectLst>
                  <a:outerShdw blurRad="38100" dist="38100" dir="2700000" algn="tl">
                    <a:srgbClr val="000000">
                      <a:alpha val="43137"/>
                    </a:srgbClr>
                  </a:outerShdw>
                </a:effectLst>
              </a:rPr>
              <a:t>PROJECT SPONSOR</a:t>
            </a:r>
            <a:r>
              <a:rPr lang="en-US" dirty="0" smtClean="0">
                <a:solidFill>
                  <a:schemeClr val="bg1">
                    <a:lumMod val="95000"/>
                    <a:lumOff val="5000"/>
                  </a:schemeClr>
                </a:solidFill>
              </a:rPr>
              <a:t>:</a:t>
            </a:r>
          </a:p>
          <a:p>
            <a:pPr lvl="1"/>
            <a:r>
              <a:rPr lang="en-US" dirty="0" smtClean="0"/>
              <a:t>Project sponsor is the one who provides the financial support for the whole project</a:t>
            </a:r>
            <a:r>
              <a:rPr lang="en-IN" altLang="en-US" dirty="0" smtClean="0"/>
              <a:t>  </a:t>
            </a:r>
            <a:r>
              <a:rPr lang="en-US" dirty="0" smtClean="0"/>
              <a:t>development and execution. They</a:t>
            </a:r>
            <a:r>
              <a:rPr lang="en-IN" altLang="en-US" dirty="0" smtClean="0"/>
              <a:t> </a:t>
            </a:r>
            <a:r>
              <a:rPr lang="en-US" dirty="0" smtClean="0"/>
              <a:t>also</a:t>
            </a:r>
            <a:r>
              <a:rPr lang="en-IN" altLang="en-US" dirty="0" smtClean="0"/>
              <a:t> </a:t>
            </a:r>
            <a:r>
              <a:rPr lang="en-US" dirty="0" smtClean="0"/>
              <a:t>monitor the process and clarifies scope questions. They also provide expert judgement and dictate milestones, key events, or the project</a:t>
            </a:r>
            <a:r>
              <a:rPr lang="en-IN" altLang="en-US" dirty="0" smtClean="0"/>
              <a:t> </a:t>
            </a:r>
            <a:r>
              <a:rPr lang="en-US" dirty="0" smtClean="0"/>
              <a:t>end date.</a:t>
            </a:r>
          </a:p>
          <a:p>
            <a:pPr marL="285750" indent="-285750">
              <a:buFont typeface="Wingdings" panose="05000000000000000000" pitchFamily="2" charset="2"/>
              <a:buChar char="q"/>
            </a:pPr>
            <a:r>
              <a:rPr lang="en-US" sz="1600" b="1" i="1" u="sng" dirty="0" smtClean="0">
                <a:solidFill>
                  <a:schemeClr val="bg1">
                    <a:lumMod val="95000"/>
                    <a:lumOff val="5000"/>
                  </a:schemeClr>
                </a:solidFill>
                <a:effectLst>
                  <a:outerShdw blurRad="38100" dist="38100" dir="2700000" algn="tl">
                    <a:srgbClr val="000000">
                      <a:alpha val="43137"/>
                    </a:srgbClr>
                  </a:outerShdw>
                </a:effectLst>
              </a:rPr>
              <a:t>SUBJECT MATTER EXPERTS (SME):</a:t>
            </a:r>
          </a:p>
          <a:p>
            <a:pPr lvl="1"/>
            <a:r>
              <a:rPr lang="en-US" dirty="0" smtClean="0"/>
              <a:t>SME is a person who has a special skills or knowledge on particular job or topic. They have a</a:t>
            </a:r>
            <a:r>
              <a:rPr lang="en-IN" altLang="en-US" dirty="0" smtClean="0"/>
              <a:t> </a:t>
            </a:r>
            <a:r>
              <a:rPr lang="en-US" dirty="0" smtClean="0"/>
              <a:t>deep understanding of particular</a:t>
            </a:r>
            <a:r>
              <a:rPr lang="en-IN" altLang="en-US" dirty="0" smtClean="0"/>
              <a:t> </a:t>
            </a:r>
            <a:r>
              <a:rPr lang="en-US" dirty="0" smtClean="0"/>
              <a:t>process, function or machine and hence they help to solve</a:t>
            </a:r>
            <a:r>
              <a:rPr lang="en-IN" altLang="en-US" dirty="0" smtClean="0"/>
              <a:t> </a:t>
            </a:r>
            <a:r>
              <a:rPr lang="en-US" dirty="0" smtClean="0"/>
              <a:t>the technical challenges faced by the project.</a:t>
            </a:r>
          </a:p>
          <a:p>
            <a:pPr marL="285750" indent="-285750">
              <a:buFont typeface="Wingdings" panose="05000000000000000000" pitchFamily="2" charset="2"/>
              <a:buChar char="q"/>
            </a:pPr>
            <a:r>
              <a:rPr lang="en-US" sz="1600" b="1" i="1" u="sng" dirty="0" smtClean="0">
                <a:solidFill>
                  <a:schemeClr val="bg1">
                    <a:lumMod val="95000"/>
                    <a:lumOff val="5000"/>
                  </a:schemeClr>
                </a:solidFill>
                <a:effectLst>
                  <a:outerShdw blurRad="38100" dist="38100" dir="2700000" algn="tl">
                    <a:srgbClr val="000000">
                      <a:alpha val="43137"/>
                    </a:srgbClr>
                  </a:outerShdw>
                </a:effectLst>
              </a:rPr>
              <a:t>PRODUCT OWNER:</a:t>
            </a:r>
          </a:p>
          <a:p>
            <a:pPr lvl="1"/>
            <a:r>
              <a:rPr lang="en-US" dirty="0" smtClean="0"/>
              <a:t>A Product Owner in the Scrum Framework is the single person who is responsible for the</a:t>
            </a:r>
            <a:r>
              <a:rPr lang="en-IN" altLang="en-US" dirty="0" smtClean="0"/>
              <a:t> </a:t>
            </a:r>
            <a:r>
              <a:rPr lang="en-US" dirty="0" smtClean="0"/>
              <a:t>success of a Product and for maximizing the value of that Product. In the Scrum Framework, a</a:t>
            </a:r>
            <a:r>
              <a:rPr lang="en-IN" altLang="en-US" dirty="0" smtClean="0"/>
              <a:t> </a:t>
            </a:r>
            <a:r>
              <a:rPr lang="en-US" dirty="0" smtClean="0"/>
              <a:t>few of the Product Owners' responsibilities are described, such as Product Backlog</a:t>
            </a:r>
            <a:r>
              <a:rPr lang="en-IN" altLang="en-US" dirty="0" smtClean="0"/>
              <a:t> </a:t>
            </a:r>
            <a:r>
              <a:rPr lang="en-US" dirty="0" smtClean="0"/>
              <a:t>management, maximizing value and stakeholder management.</a:t>
            </a:r>
          </a:p>
          <a:p>
            <a:pPr marL="285750" indent="-285750">
              <a:buFont typeface="Wingdings" panose="05000000000000000000" pitchFamily="2" charset="2"/>
              <a:buChar char="q"/>
            </a:pPr>
            <a:r>
              <a:rPr lang="en-US" sz="1600" b="1" i="1" u="sng" dirty="0" smtClean="0">
                <a:solidFill>
                  <a:schemeClr val="bg1">
                    <a:lumMod val="95000"/>
                    <a:lumOff val="5000"/>
                  </a:schemeClr>
                </a:solidFill>
                <a:effectLst>
                  <a:outerShdw blurRad="38100" dist="38100" dir="2700000" algn="tl">
                    <a:srgbClr val="000000">
                      <a:alpha val="43137"/>
                    </a:srgbClr>
                  </a:outerShdw>
                </a:effectLst>
              </a:rPr>
              <a:t>PROJECT MANAGER (PM):</a:t>
            </a:r>
          </a:p>
          <a:p>
            <a:pPr lvl="1"/>
            <a:r>
              <a:rPr lang="en-US" dirty="0" smtClean="0"/>
              <a:t>A project manager is a professional in the field of project management. Project managers have</a:t>
            </a:r>
            <a:r>
              <a:rPr lang="en-IN" altLang="en-US" dirty="0" smtClean="0"/>
              <a:t> </a:t>
            </a:r>
            <a:r>
              <a:rPr lang="en-US" dirty="0" smtClean="0"/>
              <a:t>the responsibility of the planning, procurement and execution of a project, in any undertaking</a:t>
            </a:r>
            <a:r>
              <a:rPr lang="en-IN" altLang="en-US" dirty="0" smtClean="0"/>
              <a:t> </a:t>
            </a:r>
            <a:r>
              <a:rPr lang="en-US" dirty="0" smtClean="0"/>
              <a:t>that has a defined scope, defined start and a defined finish; regardless of industry.</a:t>
            </a:r>
          </a:p>
        </p:txBody>
      </p:sp>
    </p:spTree>
    <p:extLst>
      <p:ext uri="{BB962C8B-B14F-4D97-AF65-F5344CB8AC3E}">
        <p14:creationId xmlns:p14="http://schemas.microsoft.com/office/powerpoint/2010/main" val="32484258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2011" y="163785"/>
            <a:ext cx="10413241" cy="6782939"/>
          </a:xfrm>
          <a:prstGeom prst="rect">
            <a:avLst/>
          </a:prstGeom>
          <a:noFill/>
        </p:spPr>
        <p:txBody>
          <a:bodyPr wrap="square" rtlCol="0">
            <a:spAutoFit/>
          </a:bodyPr>
          <a:lstStyle/>
          <a:p>
            <a:pPr marL="285750" indent="-285750">
              <a:buFont typeface="Wingdings" panose="05000000000000000000" pitchFamily="2" charset="2"/>
              <a:buChar char="q"/>
            </a:pPr>
            <a:r>
              <a:rPr lang="en-US" sz="1600" b="1" i="1" u="sng" dirty="0" smtClean="0">
                <a:solidFill>
                  <a:schemeClr val="bg1">
                    <a:lumMod val="95000"/>
                    <a:lumOff val="5000"/>
                  </a:schemeClr>
                </a:solidFill>
                <a:effectLst>
                  <a:outerShdw blurRad="38100" dist="38100" dir="2700000" algn="tl">
                    <a:srgbClr val="000000">
                      <a:alpha val="43137"/>
                    </a:srgbClr>
                  </a:outerShdw>
                </a:effectLst>
              </a:rPr>
              <a:t>TECHNICAL LEAD:</a:t>
            </a:r>
          </a:p>
          <a:p>
            <a:pPr lvl="1"/>
            <a:r>
              <a:rPr lang="en-US" dirty="0" smtClean="0"/>
              <a:t>This person is responsible for overall planning, execution and success of overall complex</a:t>
            </a:r>
            <a:r>
              <a:rPr lang="en-IN" altLang="en-US" dirty="0" smtClean="0"/>
              <a:t> </a:t>
            </a:r>
            <a:r>
              <a:rPr lang="en-US" dirty="0" smtClean="0"/>
              <a:t>software solutions to meet customers needs. They have to implement best practice and</a:t>
            </a:r>
            <a:r>
              <a:rPr lang="en-IN" altLang="en-US" dirty="0" smtClean="0"/>
              <a:t> </a:t>
            </a:r>
            <a:r>
              <a:rPr lang="en-US" dirty="0" smtClean="0"/>
              <a:t>coding standards to the project. They have to manage the technical scope of the project</a:t>
            </a:r>
            <a:r>
              <a:rPr lang="en-IN" altLang="en-US" dirty="0" smtClean="0"/>
              <a:t>  </a:t>
            </a:r>
            <a:r>
              <a:rPr lang="en-US" dirty="0" smtClean="0"/>
              <a:t>during and after the delivery.</a:t>
            </a:r>
          </a:p>
          <a:p>
            <a:pPr marL="285750" indent="-285750">
              <a:buFont typeface="Wingdings" panose="05000000000000000000" pitchFamily="2" charset="2"/>
              <a:buChar char="q"/>
            </a:pPr>
            <a:r>
              <a:rPr lang="en-US" sz="1600" b="1" i="1" u="sng" dirty="0" smtClean="0">
                <a:solidFill>
                  <a:schemeClr val="bg1">
                    <a:lumMod val="95000"/>
                    <a:lumOff val="5000"/>
                  </a:schemeClr>
                </a:solidFill>
                <a:effectLst>
                  <a:outerShdw blurRad="38100" dist="38100" dir="2700000" algn="tl">
                    <a:srgbClr val="000000">
                      <a:alpha val="43137"/>
                    </a:srgbClr>
                  </a:outerShdw>
                </a:effectLst>
              </a:rPr>
              <a:t>SOFTWARE DEVELOPERS:</a:t>
            </a:r>
          </a:p>
          <a:p>
            <a:pPr lvl="1"/>
            <a:r>
              <a:rPr lang="en-US" dirty="0" smtClean="0"/>
              <a:t>Individual who builds and creates an application is called software developers. They write and debug and then execute the source code of the software application. They are also called as</a:t>
            </a:r>
            <a:r>
              <a:rPr lang="en-IN" altLang="en-US" dirty="0" smtClean="0"/>
              <a:t> </a:t>
            </a:r>
            <a:r>
              <a:rPr lang="en-US" dirty="0" smtClean="0"/>
              <a:t>programmers since they are the ones that create the programs or the source code.</a:t>
            </a:r>
            <a:endParaRPr lang="en-US" sz="1600" b="1" i="1" u="sng" dirty="0" smtClean="0">
              <a:effectLst>
                <a:outerShdw blurRad="38100" dist="38100" dir="2700000" algn="tl">
                  <a:srgbClr val="000000">
                    <a:alpha val="43137"/>
                  </a:srgbClr>
                </a:outerShdw>
              </a:effectLst>
            </a:endParaRPr>
          </a:p>
          <a:p>
            <a:pPr marL="285750" indent="-285750">
              <a:buFont typeface="Wingdings" panose="05000000000000000000" pitchFamily="2" charset="2"/>
              <a:buChar char="q"/>
            </a:pPr>
            <a:r>
              <a:rPr lang="en-US" sz="1600" b="1" i="1" u="sng" dirty="0" smtClean="0">
                <a:solidFill>
                  <a:schemeClr val="bg1">
                    <a:lumMod val="95000"/>
                    <a:lumOff val="5000"/>
                  </a:schemeClr>
                </a:solidFill>
                <a:effectLst>
                  <a:outerShdw blurRad="38100" dist="38100" dir="2700000" algn="tl">
                    <a:srgbClr val="000000">
                      <a:alpha val="43137"/>
                    </a:srgbClr>
                  </a:outerShdw>
                </a:effectLst>
              </a:rPr>
              <a:t>SOFTWARE TESTERS:</a:t>
            </a:r>
          </a:p>
          <a:p>
            <a:pPr lvl="1"/>
            <a:r>
              <a:rPr lang="en-US" dirty="0" smtClean="0"/>
              <a:t>Their main role is to check if the actual result match the expected result and to ensure the</a:t>
            </a:r>
            <a:r>
              <a:rPr lang="en-IN" altLang="en-US" dirty="0" smtClean="0"/>
              <a:t> </a:t>
            </a:r>
            <a:r>
              <a:rPr lang="en-US" dirty="0" smtClean="0"/>
              <a:t>software system is defect free. Software testing helps to identify the errors or the missing</a:t>
            </a:r>
            <a:r>
              <a:rPr lang="en-IN" altLang="en-US" dirty="0" smtClean="0"/>
              <a:t> </a:t>
            </a:r>
            <a:r>
              <a:rPr lang="en-US" dirty="0" smtClean="0"/>
              <a:t>requirements due to which it becomes a vital role. It can be either manually or by using</a:t>
            </a:r>
            <a:r>
              <a:rPr lang="en-IN" altLang="en-US" dirty="0" smtClean="0"/>
              <a:t> </a:t>
            </a:r>
            <a:r>
              <a:rPr lang="en-US" dirty="0" smtClean="0"/>
              <a:t>automated tools.</a:t>
            </a:r>
          </a:p>
          <a:p>
            <a:pPr marL="285750" indent="-285750">
              <a:buFont typeface="Wingdings" panose="05000000000000000000" pitchFamily="2" charset="2"/>
              <a:buChar char="q"/>
            </a:pPr>
            <a:r>
              <a:rPr lang="en-US" sz="1600" b="1" i="1" u="sng" dirty="0" smtClean="0">
                <a:solidFill>
                  <a:schemeClr val="bg1">
                    <a:lumMod val="95000"/>
                    <a:lumOff val="5000"/>
                  </a:schemeClr>
                </a:solidFill>
                <a:effectLst>
                  <a:outerShdw blurRad="38100" dist="38100" dir="2700000" algn="tl">
                    <a:srgbClr val="000000">
                      <a:alpha val="43137"/>
                    </a:srgbClr>
                  </a:outerShdw>
                </a:effectLst>
              </a:rPr>
              <a:t>USER ACCEPTANCE TESTERS:</a:t>
            </a:r>
          </a:p>
          <a:p>
            <a:pPr lvl="1"/>
            <a:r>
              <a:rPr lang="en-US" dirty="0" smtClean="0"/>
              <a:t>This testing is performed by end user or client to accept the software system before moving</a:t>
            </a:r>
            <a:r>
              <a:rPr lang="en-IN" altLang="en-US" dirty="0" smtClean="0"/>
              <a:t> </a:t>
            </a:r>
            <a:r>
              <a:rPr lang="en-US" dirty="0" smtClean="0"/>
              <a:t>the software application to the moving environment. This is usually the last process involved in</a:t>
            </a:r>
            <a:r>
              <a:rPr lang="en-IN" altLang="en-US" dirty="0" smtClean="0"/>
              <a:t> </a:t>
            </a:r>
            <a:r>
              <a:rPr lang="en-US" dirty="0" smtClean="0"/>
              <a:t>the project management.</a:t>
            </a:r>
          </a:p>
          <a:p>
            <a:pPr marL="285750" indent="-285750">
              <a:buFont typeface="Wingdings" panose="05000000000000000000" pitchFamily="2" charset="2"/>
              <a:buChar char="q"/>
            </a:pPr>
            <a:r>
              <a:rPr lang="en-US" sz="1600" b="1" i="1" u="sng" dirty="0" smtClean="0">
                <a:solidFill>
                  <a:schemeClr val="bg1">
                    <a:lumMod val="95000"/>
                    <a:lumOff val="5000"/>
                  </a:schemeClr>
                </a:solidFill>
                <a:effectLst>
                  <a:outerShdw blurRad="38100" dist="38100" dir="2700000" algn="tl">
                    <a:srgbClr val="000000">
                      <a:alpha val="43137"/>
                    </a:srgbClr>
                  </a:outerShdw>
                </a:effectLst>
              </a:rPr>
              <a:t>WEB DEVELOPER:</a:t>
            </a:r>
          </a:p>
          <a:p>
            <a:pPr lvl="1"/>
            <a:r>
              <a:rPr lang="en-US" dirty="0" smtClean="0"/>
              <a:t>A web developer is a programmer who specializes in, or is specifically engaged in, the</a:t>
            </a:r>
            <a:r>
              <a:rPr lang="en-IN" altLang="en-US" dirty="0" smtClean="0"/>
              <a:t> </a:t>
            </a:r>
            <a:r>
              <a:rPr lang="en-US" dirty="0" smtClean="0"/>
              <a:t>development of World Wide Web applications using a client–server model. The applications</a:t>
            </a:r>
            <a:r>
              <a:rPr lang="en-IN" altLang="en-US" dirty="0" smtClean="0"/>
              <a:t> </a:t>
            </a:r>
            <a:r>
              <a:rPr lang="en-US" dirty="0" smtClean="0"/>
              <a:t>typically use HTML, CSS and JavaScript in the client, PHP in the server,</a:t>
            </a:r>
            <a:r>
              <a:rPr lang="en-IN" altLang="en-US" dirty="0" smtClean="0"/>
              <a:t> </a:t>
            </a:r>
            <a:r>
              <a:rPr lang="en-US" dirty="0" smtClean="0"/>
              <a:t>and http for communications between client and server. A web content management system</a:t>
            </a:r>
            <a:r>
              <a:rPr lang="en-IN" altLang="en-US" dirty="0" smtClean="0"/>
              <a:t> </a:t>
            </a:r>
            <a:r>
              <a:rPr lang="en-US" dirty="0" smtClean="0"/>
              <a:t>is often used to develop and maintain web applications.</a:t>
            </a:r>
          </a:p>
        </p:txBody>
      </p:sp>
    </p:spTree>
    <p:extLst>
      <p:ext uri="{BB962C8B-B14F-4D97-AF65-F5344CB8AC3E}">
        <p14:creationId xmlns:p14="http://schemas.microsoft.com/office/powerpoint/2010/main" val="21865377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6232" y="1264690"/>
            <a:ext cx="9613858" cy="3592750"/>
          </a:xfrm>
        </p:spPr>
        <p:txBody>
          <a:bodyPr/>
          <a:lstStyle/>
          <a:p>
            <a:r>
              <a:rPr lang="en-US" sz="9600" dirty="0" smtClean="0">
                <a:latin typeface="Arial Rounded MT Bold" panose="020F0704030504030204" pitchFamily="34" charset="0"/>
              </a:rPr>
              <a:t>    THANK YOU</a:t>
            </a:r>
            <a:endParaRPr lang="en-US" sz="9600" dirty="0">
              <a:latin typeface="Arial Rounded MT Bold" panose="020F0704030504030204" pitchFamily="34" charset="0"/>
            </a:endParaRPr>
          </a:p>
        </p:txBody>
      </p:sp>
      <p:sp>
        <p:nvSpPr>
          <p:cNvPr id="3" name="Text Placeholder 2"/>
          <p:cNvSpPr>
            <a:spLocks noGrp="1"/>
          </p:cNvSpPr>
          <p:nvPr>
            <p:ph type="body" sz="half" idx="2"/>
          </p:nvPr>
        </p:nvSpPr>
        <p:spPr/>
        <p:txBody>
          <a:bodyPr/>
          <a:lstStyle/>
          <a:p>
            <a:r>
              <a:rPr lang="en-US" dirty="0" smtClean="0">
                <a:solidFill>
                  <a:schemeClr val="bg1">
                    <a:lumMod val="85000"/>
                    <a:lumOff val="15000"/>
                  </a:schemeClr>
                </a:solidFill>
              </a:rPr>
              <a:t>.</a:t>
            </a:r>
            <a:endParaRPr lang="en-US" dirty="0">
              <a:solidFill>
                <a:schemeClr val="bg1">
                  <a:lumMod val="85000"/>
                  <a:lumOff val="15000"/>
                </a:schemeClr>
              </a:solidFill>
            </a:endParaRPr>
          </a:p>
        </p:txBody>
      </p:sp>
    </p:spTree>
    <p:extLst>
      <p:ext uri="{BB962C8B-B14F-4D97-AF65-F5344CB8AC3E}">
        <p14:creationId xmlns:p14="http://schemas.microsoft.com/office/powerpoint/2010/main" val="1767800440"/>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Berlin</Template>
  <TotalTime>246</TotalTime>
  <Words>801</Words>
  <Application>Microsoft Office PowerPoint</Application>
  <PresentationFormat>Widescreen</PresentationFormat>
  <Paragraphs>94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Microsoft JhengHei</vt:lpstr>
      <vt:lpstr>Arial</vt:lpstr>
      <vt:lpstr>Arial Rounded MT Bold</vt:lpstr>
      <vt:lpstr>Trebuchet MS</vt:lpstr>
      <vt:lpstr>Wingdings</vt:lpstr>
      <vt:lpstr>Berlin</vt:lpstr>
      <vt:lpstr>IDENTIFYING THE REQUIREMENTS FROM THE PROJECT STATEMENT</vt:lpstr>
      <vt:lpstr>PowerPoint Presentation</vt:lpstr>
      <vt:lpstr>PROJECT PLAN AND PROJECT EFFORT BASED ON RESOURSES</vt:lpstr>
      <vt:lpstr>PowerPoint Presentation</vt:lpstr>
      <vt:lpstr>PowerPoint Presentation</vt:lpstr>
      <vt:lpstr>JOB ROLES AND RESPONSIBILITIES :</vt:lpstr>
      <vt:lpstr>PowerPoint Presentation</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THE REQUIREMENTS FROM THE PROJECT STATEMENT</dc:title>
  <dc:creator>Mr</dc:creator>
  <cp:lastModifiedBy>Mr</cp:lastModifiedBy>
  <cp:revision>21</cp:revision>
  <dcterms:created xsi:type="dcterms:W3CDTF">2021-02-10T04:26:02Z</dcterms:created>
  <dcterms:modified xsi:type="dcterms:W3CDTF">2021-02-17T08:58:57Z</dcterms:modified>
</cp:coreProperties>
</file>