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3" r:id="rId2"/>
    <p:sldId id="261" r:id="rId3"/>
    <p:sldId id="266" r:id="rId4"/>
    <p:sldId id="267" r:id="rId5"/>
    <p:sldId id="262" r:id="rId6"/>
    <p:sldId id="263" r:id="rId7"/>
    <p:sldId id="264" r:id="rId8"/>
    <p:sldId id="268" r:id="rId9"/>
    <p:sldId id="269" r:id="rId10"/>
    <p:sldId id="270" r:id="rId11"/>
    <p:sldId id="271" r:id="rId12"/>
    <p:sldId id="27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1" autoAdjust="0"/>
    <p:restoredTop sz="94660"/>
  </p:normalViewPr>
  <p:slideViewPr>
    <p:cSldViewPr snapToGrid="0">
      <p:cViewPr varScale="1">
        <p:scale>
          <a:sx n="70" d="100"/>
          <a:sy n="70" d="100"/>
        </p:scale>
        <p:origin x="9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AB04A-65CA-463D-B44E-5DCEA8300357}"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4EB22-C0F8-4D7E-95BE-04B8B9A31D21}" type="slidenum">
              <a:rPr lang="en-US" smtClean="0"/>
              <a:t>‹#›</a:t>
            </a:fld>
            <a:endParaRPr lang="en-US"/>
          </a:p>
        </p:txBody>
      </p:sp>
    </p:spTree>
    <p:extLst>
      <p:ext uri="{BB962C8B-B14F-4D97-AF65-F5344CB8AC3E}">
        <p14:creationId xmlns:p14="http://schemas.microsoft.com/office/powerpoint/2010/main" val="164091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8F7D51-2D19-44E8-8502-302EA462BC0D}" type="slidenum">
              <a:rPr lang="en-US" smtClean="0"/>
              <a:t>1</a:t>
            </a:fld>
            <a:endParaRPr lang="en-US"/>
          </a:p>
        </p:txBody>
      </p:sp>
    </p:spTree>
    <p:extLst>
      <p:ext uri="{BB962C8B-B14F-4D97-AF65-F5344CB8AC3E}">
        <p14:creationId xmlns:p14="http://schemas.microsoft.com/office/powerpoint/2010/main" val="85416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04EB22-C0F8-4D7E-95BE-04B8B9A31D21}" type="slidenum">
              <a:rPr lang="en-US" smtClean="0"/>
              <a:t>2</a:t>
            </a:fld>
            <a:endParaRPr lang="en-US"/>
          </a:p>
        </p:txBody>
      </p:sp>
    </p:spTree>
    <p:extLst>
      <p:ext uri="{BB962C8B-B14F-4D97-AF65-F5344CB8AC3E}">
        <p14:creationId xmlns:p14="http://schemas.microsoft.com/office/powerpoint/2010/main" val="374635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04EB22-C0F8-4D7E-95BE-04B8B9A31D21}" type="slidenum">
              <a:rPr lang="en-US" smtClean="0"/>
              <a:t>3</a:t>
            </a:fld>
            <a:endParaRPr lang="en-US"/>
          </a:p>
        </p:txBody>
      </p:sp>
    </p:spTree>
    <p:extLst>
      <p:ext uri="{BB962C8B-B14F-4D97-AF65-F5344CB8AC3E}">
        <p14:creationId xmlns:p14="http://schemas.microsoft.com/office/powerpoint/2010/main" val="4162094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996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13359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88019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7200" dirty="0">
                <a:solidFill>
                  <a:prstClr val="white"/>
                </a:solidFill>
                <a:effectLst/>
              </a:rPr>
              <a:t>”</a:t>
            </a:r>
          </a:p>
        </p:txBody>
      </p:sp>
    </p:spTree>
    <p:extLst>
      <p:ext uri="{BB962C8B-B14F-4D97-AF65-F5344CB8AC3E}">
        <p14:creationId xmlns:p14="http://schemas.microsoft.com/office/powerpoint/2010/main" val="3674731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46126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88061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18458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25214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9278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085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5162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3899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25120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3602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5744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44540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5706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8C0A99-9876-4A3D-B061-A58DDEE1AF8B}" type="datetimeFigureOut">
              <a:rPr lang="en-US" smtClean="0">
                <a:solidFill>
                  <a:prstClr val="white">
                    <a:tint val="75000"/>
                  </a:prstClr>
                </a:solidFill>
              </a:rPr>
              <a:pPr/>
              <a:t>3/3/2021</a:t>
            </a:fld>
            <a:endParaRPr lang="en-US">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7D9AA5B-CE80-46F3-9044-FAC6F69F042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977183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6" y="2591004"/>
            <a:ext cx="8361229" cy="1511970"/>
          </a:xfrm>
        </p:spPr>
        <p:txBody>
          <a:bodyPr/>
          <a:lstStyle/>
          <a:p>
            <a:r>
              <a:rPr lang="es-UY" altLang="en-US"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roadway" panose="04040905080B02020502" pitchFamily="82" charset="0"/>
              </a:rPr>
              <a:t>ONLINE REGISTRATION OF BUS PASS</a:t>
            </a:r>
            <a:endParaRPr lang="en-US"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Box 4"/>
          <p:cNvSpPr txBox="1"/>
          <p:nvPr/>
        </p:nvSpPr>
        <p:spPr>
          <a:xfrm>
            <a:off x="7119732" y="4699428"/>
            <a:ext cx="3890058" cy="1323439"/>
          </a:xfrm>
          <a:prstGeom prst="rect">
            <a:avLst/>
          </a:prstGeom>
          <a:noFill/>
        </p:spPr>
        <p:txBody>
          <a:bodyPr wrap="square" rtlCol="0">
            <a:spAutoFit/>
          </a:bodyPr>
          <a:lstStyle/>
          <a:p>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BATCH NO</a:t>
            </a:r>
            <a:r>
              <a:rPr lang="en-US" sz="2000" b="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  </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13</a:t>
            </a:r>
          </a:p>
          <a:p>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NIKITH KUMAR S </a:t>
            </a:r>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RA1911003020</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480</a:t>
            </a:r>
          </a:p>
          <a:p>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VIGNESH P          – RA1911003020468</a:t>
            </a:r>
          </a:p>
          <a:p>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ROHITH</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S            </a:t>
            </a:r>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RA1911003020</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474</a:t>
            </a:r>
            <a:endParaRPr lang="en-US" sz="2000" b="1" dirty="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endParaRPr>
          </a:p>
        </p:txBody>
      </p:sp>
      <p:sp>
        <p:nvSpPr>
          <p:cNvPr id="6" name="TextBox 5"/>
          <p:cNvSpPr txBox="1"/>
          <p:nvPr/>
        </p:nvSpPr>
        <p:spPr>
          <a:xfrm>
            <a:off x="468466" y="1257602"/>
            <a:ext cx="6651266" cy="1200329"/>
          </a:xfrm>
          <a:prstGeom prst="rect">
            <a:avLst/>
          </a:prstGeom>
          <a:noFill/>
        </p:spPr>
        <p:txBody>
          <a:bodyPr wrap="square" rtlCol="0">
            <a:spAutoFit/>
          </a:bodyPr>
          <a:lstStyle/>
          <a:p>
            <a:r>
              <a:rPr lang="en-US" sz="2400" dirty="0" smtClean="0"/>
              <a:t>Software Engineering and Project Management – 18CSC206J</a:t>
            </a:r>
            <a:endParaRPr lang="en-US" sz="2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sz="2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2241" y="431253"/>
            <a:ext cx="1457439" cy="1426513"/>
          </a:xfrm>
          <a:prstGeom prst="rect">
            <a:avLst/>
          </a:prstGeom>
        </p:spPr>
      </p:pic>
    </p:spTree>
    <p:extLst>
      <p:ext uri="{BB962C8B-B14F-4D97-AF65-F5344CB8AC3E}">
        <p14:creationId xmlns:p14="http://schemas.microsoft.com/office/powerpoint/2010/main" val="3147074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132" y="1323834"/>
            <a:ext cx="6247680" cy="5135524"/>
          </a:xfrm>
          <a:prstGeom prst="rect">
            <a:avLst/>
          </a:prstGeom>
        </p:spPr>
      </p:pic>
      <p:sp>
        <p:nvSpPr>
          <p:cNvPr id="4" name="TextBox 3"/>
          <p:cNvSpPr txBox="1"/>
          <p:nvPr/>
        </p:nvSpPr>
        <p:spPr>
          <a:xfrm>
            <a:off x="313899" y="395784"/>
            <a:ext cx="4694829" cy="461665"/>
          </a:xfrm>
          <a:prstGeom prst="rect">
            <a:avLst/>
          </a:prstGeom>
          <a:noFill/>
        </p:spPr>
        <p:txBody>
          <a:bodyPr wrap="square" rtlCol="0">
            <a:spAutoFit/>
          </a:bodyPr>
          <a:lstStyle/>
          <a:p>
            <a:r>
              <a:rPr lang="en-US" sz="2400" b="1" u="sng" dirty="0" smtClean="0">
                <a:solidFill>
                  <a:schemeClr val="bg1">
                    <a:lumMod val="95000"/>
                    <a:lumOff val="5000"/>
                  </a:schemeClr>
                </a:solidFill>
                <a:latin typeface="Bahnschrift Condensed" panose="020B0502040204020203" pitchFamily="34" charset="0"/>
              </a:rPr>
              <a:t>WITHOUT QR CODE:</a:t>
            </a:r>
            <a:endParaRPr lang="en-US" sz="2400" b="1" u="sng" dirty="0">
              <a:solidFill>
                <a:schemeClr val="bg1">
                  <a:lumMod val="95000"/>
                  <a:lumOff val="5000"/>
                </a:schemeClr>
              </a:solidFill>
              <a:latin typeface="Bahnschrift Condensed" panose="020B0502040204020203" pitchFamily="34" charset="0"/>
            </a:endParaRPr>
          </a:p>
        </p:txBody>
      </p:sp>
    </p:spTree>
    <p:extLst>
      <p:ext uri="{BB962C8B-B14F-4D97-AF65-F5344CB8AC3E}">
        <p14:creationId xmlns:p14="http://schemas.microsoft.com/office/powerpoint/2010/main" val="3021298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98" y="753228"/>
            <a:ext cx="9613861" cy="1080938"/>
          </a:xfrm>
        </p:spPr>
        <p:txBody>
          <a:bodyPr>
            <a:normAutofit fontScale="90000"/>
          </a:bodyPr>
          <a:lstStyle/>
          <a:p>
            <a:r>
              <a:rPr lang="en-US" sz="2800" b="1" dirty="0" smtClean="0">
                <a:effectLst>
                  <a:outerShdw blurRad="38100" dist="38100" dir="2700000" algn="tl">
                    <a:srgbClr val="000000">
                      <a:alpha val="43137"/>
                    </a:srgbClr>
                  </a:outerShdw>
                </a:effectLst>
              </a:rPr>
              <a:t>9.1 </a:t>
            </a:r>
            <a:r>
              <a:rPr lang="en-US" sz="2800" b="1" u="sng" dirty="0" smtClean="0">
                <a:effectLst>
                  <a:outerShdw blurRad="38100" dist="38100" dir="2700000" algn="tl">
                    <a:srgbClr val="000000">
                      <a:alpha val="43137"/>
                    </a:srgbClr>
                  </a:outerShdw>
                </a:effectLst>
              </a:rPr>
              <a:t>ER </a:t>
            </a:r>
            <a:r>
              <a:rPr lang="en-US" sz="2800" b="1" u="sng" dirty="0" smtClean="0">
                <a:effectLst>
                  <a:outerShdw blurRad="38100" dist="38100" dir="2700000" algn="tl">
                    <a:srgbClr val="000000">
                      <a:alpha val="43137"/>
                    </a:srgbClr>
                  </a:outerShdw>
                </a:effectLst>
              </a:rPr>
              <a:t>MODELING FROM THE PROBLEM STATEMENT</a:t>
            </a:r>
            <a:br>
              <a:rPr lang="en-US" sz="2800" b="1" u="sng" dirty="0" smtClean="0">
                <a:effectLst>
                  <a:outerShdw blurRad="38100" dist="38100" dir="2700000" algn="tl">
                    <a:srgbClr val="000000">
                      <a:alpha val="43137"/>
                    </a:srgbClr>
                  </a:outerShdw>
                </a:effectLst>
              </a:rPr>
            </a:br>
            <a:r>
              <a:rPr lang="en-US" sz="2800" b="1" u="sng" dirty="0" smtClean="0">
                <a:effectLst>
                  <a:outerShdw blurRad="38100" dist="38100" dir="2700000" algn="tl">
                    <a:srgbClr val="000000">
                      <a:alpha val="43137"/>
                    </a:srgbClr>
                  </a:outerShdw>
                </a:effectLst>
              </a:rPr>
              <a:t/>
            </a:r>
            <a:br>
              <a:rPr lang="en-US" sz="2800" b="1" u="sng"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ER DIAGRAM DESCRIPTION:</a:t>
            </a:r>
            <a:endParaRPr lang="en-US" sz="2800" b="1" dirty="0">
              <a:effectLst>
                <a:outerShdw blurRad="38100" dist="38100" dir="2700000" algn="tl">
                  <a:srgbClr val="000000">
                    <a:alpha val="43137"/>
                  </a:srgbClr>
                </a:outerShdw>
              </a:effectLst>
            </a:endParaRPr>
          </a:p>
        </p:txBody>
      </p:sp>
      <p:sp>
        <p:nvSpPr>
          <p:cNvPr id="3" name="TextBox 2"/>
          <p:cNvSpPr txBox="1"/>
          <p:nvPr/>
        </p:nvSpPr>
        <p:spPr>
          <a:xfrm>
            <a:off x="341194" y="2210937"/>
            <a:ext cx="10153934"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An Entity-Relationship Model describes interrelated things of interest in a specify domain of knowledge. A basic ER Model is composed of Entity types and specifies relationship that can exist between entities.</a:t>
            </a:r>
          </a:p>
          <a:p>
            <a:pPr marL="285750" indent="-285750">
              <a:buFont typeface="Wingdings" panose="05000000000000000000" pitchFamily="2" charset="2"/>
              <a:buChar char="Ø"/>
            </a:pPr>
            <a:r>
              <a:rPr lang="en-US" dirty="0" smtClean="0"/>
              <a:t>The Details of the product are stored in the product tables</a:t>
            </a:r>
          </a:p>
          <a:p>
            <a:pPr marL="285750" indent="-285750">
              <a:buFont typeface="Wingdings" panose="05000000000000000000" pitchFamily="2" charset="2"/>
              <a:buChar char="Ø"/>
            </a:pPr>
            <a:r>
              <a:rPr lang="en-US" dirty="0" smtClean="0"/>
              <a:t>Each entity has a primary key and unique keys</a:t>
            </a:r>
          </a:p>
          <a:p>
            <a:pPr marL="285750" indent="-285750">
              <a:buFont typeface="Wingdings" panose="05000000000000000000" pitchFamily="2" charset="2"/>
              <a:buChar char="Ø"/>
            </a:pPr>
            <a:r>
              <a:rPr lang="en-US" dirty="0" smtClean="0"/>
              <a:t>The Entities set presented here are </a:t>
            </a:r>
          </a:p>
          <a:p>
            <a:r>
              <a:rPr lang="en-US" dirty="0" smtClean="0"/>
              <a:t>	User, Pass registration, Verification and Pass generation.</a:t>
            </a:r>
          </a:p>
          <a:p>
            <a:pPr marL="285750" indent="-285750">
              <a:buFont typeface="Wingdings" panose="05000000000000000000" pitchFamily="2" charset="2"/>
              <a:buChar char="Ø"/>
            </a:pPr>
            <a:r>
              <a:rPr lang="en-US" dirty="0" smtClean="0"/>
              <a:t>All the entities like user, type of registration, reduce duplicacy pass.</a:t>
            </a:r>
          </a:p>
          <a:p>
            <a:pPr marL="285750" indent="-285750">
              <a:buFont typeface="Wingdings" panose="05000000000000000000" pitchFamily="2" charset="2"/>
              <a:buChar char="Ø"/>
            </a:pPr>
            <a:r>
              <a:rPr lang="en-US" dirty="0" smtClean="0"/>
              <a:t>There is one to one relationship between travelers and the TTE.</a:t>
            </a:r>
          </a:p>
          <a:p>
            <a:pPr marL="285750" indent="-285750">
              <a:buFont typeface="Wingdings" panose="05000000000000000000" pitchFamily="2" charset="2"/>
              <a:buChar char="Ø"/>
            </a:pPr>
            <a:r>
              <a:rPr lang="en-US" dirty="0" smtClean="0"/>
              <a:t>The issue is </a:t>
            </a:r>
            <a:r>
              <a:rPr lang="en-US" dirty="0" err="1" smtClean="0"/>
              <a:t>araised</a:t>
            </a:r>
            <a:r>
              <a:rPr lang="en-US" dirty="0" smtClean="0"/>
              <a:t> when someone misuse the pass/ Stolen by someone.</a:t>
            </a:r>
          </a:p>
          <a:p>
            <a:pPr marL="285750" indent="-285750">
              <a:buFont typeface="Wingdings" panose="05000000000000000000" pitchFamily="2" charset="2"/>
              <a:buChar char="Ø"/>
            </a:pPr>
            <a:r>
              <a:rPr lang="en-US" dirty="0" smtClean="0"/>
              <a:t>Another Issues when the user pass has the date of expiration.</a:t>
            </a:r>
          </a:p>
          <a:p>
            <a:pPr marL="285750" indent="-285750">
              <a:buFont typeface="Wingdings" panose="05000000000000000000" pitchFamily="2" charset="2"/>
              <a:buChar char="Ø"/>
            </a:pPr>
            <a:r>
              <a:rPr lang="en-US" dirty="0" smtClean="0"/>
              <a:t>Then the request will be sent to the user for renewal of the pass.</a:t>
            </a:r>
          </a:p>
        </p:txBody>
      </p:sp>
    </p:spTree>
    <p:extLst>
      <p:ext uri="{BB962C8B-B14F-4D97-AF65-F5344CB8AC3E}">
        <p14:creationId xmlns:p14="http://schemas.microsoft.com/office/powerpoint/2010/main" val="3261680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58" y="1187354"/>
            <a:ext cx="9269972" cy="5213445"/>
          </a:xfrm>
          <a:prstGeom prst="rect">
            <a:avLst/>
          </a:prstGeom>
        </p:spPr>
      </p:pic>
      <p:sp>
        <p:nvSpPr>
          <p:cNvPr id="59" name="TextBox 58"/>
          <p:cNvSpPr txBox="1"/>
          <p:nvPr/>
        </p:nvSpPr>
        <p:spPr>
          <a:xfrm>
            <a:off x="750627" y="163773"/>
            <a:ext cx="5349922" cy="523220"/>
          </a:xfrm>
          <a:prstGeom prst="rect">
            <a:avLst/>
          </a:prstGeom>
          <a:noFill/>
        </p:spPr>
        <p:txBody>
          <a:bodyPr wrap="square" rtlCol="0">
            <a:spAutoFit/>
          </a:bodyPr>
          <a:lstStyle/>
          <a:p>
            <a:r>
              <a:rPr lang="en-US" sz="2800" b="1" u="sng" dirty="0" smtClean="0">
                <a:effectLst>
                  <a:outerShdw blurRad="38100" dist="38100" dir="2700000" algn="tl">
                    <a:srgbClr val="000000">
                      <a:alpha val="43137"/>
                    </a:srgbClr>
                  </a:outerShdw>
                </a:effectLst>
              </a:rPr>
              <a:t>ER DIAGRAM:</a:t>
            </a:r>
            <a:endParaRPr lang="en-US" sz="28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1383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64" y="923496"/>
            <a:ext cx="9613858" cy="3592750"/>
          </a:xfrm>
        </p:spPr>
        <p:txBody>
          <a:bodyPr>
            <a:noAutofit/>
          </a:bodyPr>
          <a:lstStyle/>
          <a:p>
            <a:r>
              <a:rPr lang="en-US" sz="13800" dirty="0" smtClean="0">
                <a:latin typeface="Arial Rounded MT Bold" panose="020F0704030504030204" pitchFamily="34" charset="0"/>
              </a:rPr>
              <a:t>THANK YOU</a:t>
            </a:r>
            <a:endParaRPr lang="en-US" sz="13800" dirty="0">
              <a:latin typeface="Arial Rounded MT Bold" panose="020F0704030504030204" pitchFamily="34" charset="0"/>
            </a:endParaRPr>
          </a:p>
        </p:txBody>
      </p:sp>
    </p:spTree>
    <p:extLst>
      <p:ext uri="{BB962C8B-B14F-4D97-AF65-F5344CB8AC3E}">
        <p14:creationId xmlns:p14="http://schemas.microsoft.com/office/powerpoint/2010/main" val="107772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971" y="329116"/>
            <a:ext cx="8925636" cy="1138773"/>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5.1 PROJECT </a:t>
            </a:r>
            <a:r>
              <a:rPr lang="en-US" sz="2400" b="1" dirty="0" smtClean="0">
                <a:effectLst>
                  <a:outerShdw blurRad="38100" dist="38100" dir="2700000" algn="tl">
                    <a:srgbClr val="000000">
                      <a:alpha val="43137"/>
                    </a:srgbClr>
                  </a:outerShdw>
                </a:effectLst>
              </a:rPr>
              <a:t>EFFORT BASED ON RESOURCES</a:t>
            </a:r>
          </a:p>
          <a:p>
            <a:r>
              <a:rPr lang="en-US" sz="2400" b="1" dirty="0" smtClean="0">
                <a:effectLst>
                  <a:outerShdw blurRad="38100" dist="38100" dir="2700000" algn="tl">
                    <a:srgbClr val="000000">
                      <a:alpha val="43137"/>
                    </a:srgbClr>
                  </a:outerShdw>
                </a:effectLst>
              </a:rPr>
              <a:t>WORK BREAKDOWN STRUCTURE:</a:t>
            </a:r>
          </a:p>
          <a:p>
            <a:r>
              <a:rPr lang="en-US" sz="2000" b="1" dirty="0" smtClean="0"/>
              <a:t>The work breakdown structure of the project is given below:</a:t>
            </a:r>
            <a:endParaRPr lang="en-US" sz="2000" b="1" dirty="0"/>
          </a:p>
        </p:txBody>
      </p:sp>
      <p:grpSp>
        <p:nvGrpSpPr>
          <p:cNvPr id="3" name="Group 2"/>
          <p:cNvGrpSpPr/>
          <p:nvPr/>
        </p:nvGrpSpPr>
        <p:grpSpPr>
          <a:xfrm>
            <a:off x="419971" y="1648724"/>
            <a:ext cx="10974948" cy="4977110"/>
            <a:chOff x="118489" y="533588"/>
            <a:chExt cx="11896172" cy="5339180"/>
          </a:xfrm>
        </p:grpSpPr>
        <p:sp>
          <p:nvSpPr>
            <p:cNvPr id="4" name="Rounded Rectangle 3"/>
            <p:cNvSpPr/>
            <p:nvPr/>
          </p:nvSpPr>
          <p:spPr>
            <a:xfrm>
              <a:off x="9811368" y="1643601"/>
              <a:ext cx="1864172"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Implementation</a:t>
              </a:r>
              <a:endParaRPr lang="en-US" sz="1400" dirty="0"/>
            </a:p>
          </p:txBody>
        </p:sp>
        <p:sp>
          <p:nvSpPr>
            <p:cNvPr id="5" name="Rounded Rectangle 4"/>
            <p:cNvSpPr/>
            <p:nvPr/>
          </p:nvSpPr>
          <p:spPr>
            <a:xfrm>
              <a:off x="118489" y="2641655"/>
              <a:ext cx="1333904" cy="33197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Feasibility</a:t>
              </a:r>
              <a:endParaRPr lang="en-US" sz="1400" dirty="0"/>
            </a:p>
          </p:txBody>
        </p:sp>
        <p:sp>
          <p:nvSpPr>
            <p:cNvPr id="6" name="Rounded Rectangle 5"/>
            <p:cNvSpPr/>
            <p:nvPr/>
          </p:nvSpPr>
          <p:spPr>
            <a:xfrm>
              <a:off x="5124736" y="2550233"/>
              <a:ext cx="1051650" cy="853749"/>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Physical system design</a:t>
              </a:r>
              <a:endParaRPr lang="en-US" sz="1400" dirty="0"/>
            </a:p>
          </p:txBody>
        </p:sp>
        <p:sp>
          <p:nvSpPr>
            <p:cNvPr id="7" name="Rounded Rectangle 6"/>
            <p:cNvSpPr/>
            <p:nvPr/>
          </p:nvSpPr>
          <p:spPr>
            <a:xfrm>
              <a:off x="10680757" y="5181068"/>
              <a:ext cx="1333904" cy="534434"/>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Update system</a:t>
              </a:r>
              <a:endParaRPr lang="en-US" sz="1400" dirty="0"/>
            </a:p>
          </p:txBody>
        </p:sp>
        <p:sp>
          <p:nvSpPr>
            <p:cNvPr id="8" name="Rounded Rectangle 7"/>
            <p:cNvSpPr/>
            <p:nvPr/>
          </p:nvSpPr>
          <p:spPr>
            <a:xfrm>
              <a:off x="11127221" y="2660964"/>
              <a:ext cx="782172" cy="418565"/>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Users</a:t>
              </a:r>
              <a:endParaRPr lang="en-US" sz="1400" dirty="0"/>
            </a:p>
          </p:txBody>
        </p:sp>
        <p:sp>
          <p:nvSpPr>
            <p:cNvPr id="9" name="Rounded Rectangle 8"/>
            <p:cNvSpPr/>
            <p:nvPr/>
          </p:nvSpPr>
          <p:spPr>
            <a:xfrm>
              <a:off x="10386990" y="3311245"/>
              <a:ext cx="1462945" cy="397468"/>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Maintenance</a:t>
              </a:r>
              <a:endParaRPr lang="en-US" sz="1400" dirty="0"/>
            </a:p>
          </p:txBody>
        </p:sp>
        <p:sp>
          <p:nvSpPr>
            <p:cNvPr id="10" name="Rounded Rectangle 9"/>
            <p:cNvSpPr/>
            <p:nvPr/>
          </p:nvSpPr>
          <p:spPr>
            <a:xfrm>
              <a:off x="4778230" y="533588"/>
              <a:ext cx="2393398" cy="575056"/>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Online Registration of Bus Pass</a:t>
              </a:r>
              <a:endParaRPr lang="en-US" sz="1400" dirty="0"/>
            </a:p>
          </p:txBody>
        </p:sp>
        <p:sp>
          <p:nvSpPr>
            <p:cNvPr id="11" name="Rounded Rectangle 10"/>
            <p:cNvSpPr/>
            <p:nvPr/>
          </p:nvSpPr>
          <p:spPr>
            <a:xfrm>
              <a:off x="479941" y="1645812"/>
              <a:ext cx="1345224"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Analysis</a:t>
              </a:r>
              <a:endParaRPr lang="en-US" sz="1400" dirty="0"/>
            </a:p>
          </p:txBody>
        </p:sp>
        <p:sp>
          <p:nvSpPr>
            <p:cNvPr id="12" name="Rounded Rectangle 11"/>
            <p:cNvSpPr/>
            <p:nvPr/>
          </p:nvSpPr>
          <p:spPr>
            <a:xfrm>
              <a:off x="2082688" y="1645812"/>
              <a:ext cx="1602747"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Requirement</a:t>
              </a:r>
              <a:endParaRPr lang="en-US" sz="1400" dirty="0"/>
            </a:p>
          </p:txBody>
        </p:sp>
        <p:sp>
          <p:nvSpPr>
            <p:cNvPr id="13" name="Rounded Rectangle 12"/>
            <p:cNvSpPr/>
            <p:nvPr/>
          </p:nvSpPr>
          <p:spPr>
            <a:xfrm>
              <a:off x="3942958" y="1645812"/>
              <a:ext cx="1696038"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System Design</a:t>
              </a:r>
              <a:endParaRPr lang="en-US" sz="1400" dirty="0"/>
            </a:p>
          </p:txBody>
        </p:sp>
        <p:sp>
          <p:nvSpPr>
            <p:cNvPr id="14" name="Rounded Rectangle 13"/>
            <p:cNvSpPr/>
            <p:nvPr/>
          </p:nvSpPr>
          <p:spPr>
            <a:xfrm>
              <a:off x="6367984" y="1645811"/>
              <a:ext cx="1607287"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Development</a:t>
              </a:r>
              <a:endParaRPr lang="en-US" sz="1400" dirty="0"/>
            </a:p>
          </p:txBody>
        </p:sp>
        <p:sp>
          <p:nvSpPr>
            <p:cNvPr id="15" name="Rounded Rectangle 14"/>
            <p:cNvSpPr/>
            <p:nvPr/>
          </p:nvSpPr>
          <p:spPr>
            <a:xfrm>
              <a:off x="8228254" y="1645811"/>
              <a:ext cx="1345224"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Testing</a:t>
              </a:r>
              <a:endParaRPr lang="en-US" sz="1400" dirty="0"/>
            </a:p>
          </p:txBody>
        </p:sp>
        <p:sp>
          <p:nvSpPr>
            <p:cNvPr id="16" name="Rounded Rectangle 15"/>
            <p:cNvSpPr/>
            <p:nvPr/>
          </p:nvSpPr>
          <p:spPr>
            <a:xfrm>
              <a:off x="479941" y="3653852"/>
              <a:ext cx="1345224" cy="368735"/>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Designable</a:t>
              </a:r>
              <a:endParaRPr lang="en-US" sz="1400" dirty="0"/>
            </a:p>
          </p:txBody>
        </p:sp>
        <p:sp>
          <p:nvSpPr>
            <p:cNvPr id="17" name="Rounded Rectangle 16"/>
            <p:cNvSpPr/>
            <p:nvPr/>
          </p:nvSpPr>
          <p:spPr>
            <a:xfrm>
              <a:off x="1716776" y="2621419"/>
              <a:ext cx="1399825" cy="372444"/>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Functional</a:t>
              </a:r>
              <a:endParaRPr lang="en-US" sz="1400" dirty="0"/>
            </a:p>
          </p:txBody>
        </p:sp>
        <p:sp>
          <p:nvSpPr>
            <p:cNvPr id="18" name="Rounded Rectangle 17"/>
            <p:cNvSpPr/>
            <p:nvPr/>
          </p:nvSpPr>
          <p:spPr>
            <a:xfrm>
              <a:off x="2016927" y="3446811"/>
              <a:ext cx="1554217" cy="391408"/>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Non Functional</a:t>
              </a:r>
              <a:endParaRPr lang="en-US" sz="1400" dirty="0"/>
            </a:p>
          </p:txBody>
        </p:sp>
        <p:sp>
          <p:nvSpPr>
            <p:cNvPr id="19" name="Rounded Rectangle 18"/>
            <p:cNvSpPr/>
            <p:nvPr/>
          </p:nvSpPr>
          <p:spPr>
            <a:xfrm>
              <a:off x="3409704" y="2582827"/>
              <a:ext cx="1576763" cy="67442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System Requirements</a:t>
              </a:r>
              <a:endParaRPr lang="en-US" sz="1400" dirty="0"/>
            </a:p>
          </p:txBody>
        </p:sp>
        <p:sp>
          <p:nvSpPr>
            <p:cNvPr id="20" name="Rounded Rectangle 19"/>
            <p:cNvSpPr/>
            <p:nvPr/>
          </p:nvSpPr>
          <p:spPr>
            <a:xfrm>
              <a:off x="2695900" y="4274859"/>
              <a:ext cx="1041097" cy="517009"/>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Cost</a:t>
              </a:r>
              <a:endParaRPr lang="en-US" sz="1400" dirty="0"/>
            </a:p>
          </p:txBody>
        </p:sp>
        <p:sp>
          <p:nvSpPr>
            <p:cNvPr id="21" name="Rounded Rectangle 20"/>
            <p:cNvSpPr/>
            <p:nvPr/>
          </p:nvSpPr>
          <p:spPr>
            <a:xfrm>
              <a:off x="4118365" y="4250363"/>
              <a:ext cx="1190304" cy="382617"/>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Materials</a:t>
              </a:r>
              <a:endParaRPr lang="en-US" sz="1400" dirty="0"/>
            </a:p>
          </p:txBody>
        </p:sp>
        <p:sp>
          <p:nvSpPr>
            <p:cNvPr id="22" name="Rounded Rectangle 21"/>
            <p:cNvSpPr/>
            <p:nvPr/>
          </p:nvSpPr>
          <p:spPr>
            <a:xfrm>
              <a:off x="3821863" y="5150367"/>
              <a:ext cx="1783309" cy="527206"/>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Hire programmer</a:t>
              </a:r>
              <a:endParaRPr lang="en-US" sz="1400" dirty="0"/>
            </a:p>
          </p:txBody>
        </p:sp>
        <p:sp>
          <p:nvSpPr>
            <p:cNvPr id="23" name="Rounded Rectangle 22"/>
            <p:cNvSpPr/>
            <p:nvPr/>
          </p:nvSpPr>
          <p:spPr>
            <a:xfrm>
              <a:off x="5814113" y="5087085"/>
              <a:ext cx="1342950" cy="722401"/>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Hire database engineer</a:t>
              </a:r>
              <a:endParaRPr lang="en-US" sz="1400" dirty="0"/>
            </a:p>
          </p:txBody>
        </p:sp>
        <p:sp>
          <p:nvSpPr>
            <p:cNvPr id="24" name="Rounded Rectangle 23"/>
            <p:cNvSpPr/>
            <p:nvPr/>
          </p:nvSpPr>
          <p:spPr>
            <a:xfrm>
              <a:off x="7348975" y="5150367"/>
              <a:ext cx="1345224" cy="722401"/>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Hire network engineer</a:t>
              </a:r>
              <a:endParaRPr lang="en-US" sz="1400" dirty="0"/>
            </a:p>
          </p:txBody>
        </p:sp>
        <p:sp>
          <p:nvSpPr>
            <p:cNvPr id="25" name="Rounded Rectangle 24"/>
            <p:cNvSpPr/>
            <p:nvPr/>
          </p:nvSpPr>
          <p:spPr>
            <a:xfrm>
              <a:off x="8900866" y="5244350"/>
              <a:ext cx="1631228" cy="534435"/>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Train maintenance</a:t>
              </a:r>
              <a:endParaRPr lang="en-US" sz="1400" dirty="0"/>
            </a:p>
          </p:txBody>
        </p:sp>
        <p:sp>
          <p:nvSpPr>
            <p:cNvPr id="26" name="Rounded Rectangle 25"/>
            <p:cNvSpPr/>
            <p:nvPr/>
          </p:nvSpPr>
          <p:spPr>
            <a:xfrm>
              <a:off x="5650562" y="3984500"/>
              <a:ext cx="1521067" cy="412598"/>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Programming</a:t>
              </a:r>
              <a:endParaRPr lang="en-US" sz="1400" dirty="0"/>
            </a:p>
          </p:txBody>
        </p:sp>
        <p:sp>
          <p:nvSpPr>
            <p:cNvPr id="27" name="Rounded Rectangle 26"/>
            <p:cNvSpPr/>
            <p:nvPr/>
          </p:nvSpPr>
          <p:spPr>
            <a:xfrm>
              <a:off x="7005988" y="2604464"/>
              <a:ext cx="944058" cy="494189"/>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QA testing</a:t>
              </a:r>
              <a:endParaRPr lang="en-US" sz="1400" dirty="0"/>
            </a:p>
          </p:txBody>
        </p:sp>
        <p:sp>
          <p:nvSpPr>
            <p:cNvPr id="28" name="Rounded Rectangle 27"/>
            <p:cNvSpPr/>
            <p:nvPr/>
          </p:nvSpPr>
          <p:spPr>
            <a:xfrm>
              <a:off x="8132113" y="2578565"/>
              <a:ext cx="1387440" cy="503174"/>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Acceptance Testing</a:t>
              </a:r>
              <a:endParaRPr lang="en-US" sz="1400" dirty="0"/>
            </a:p>
          </p:txBody>
        </p:sp>
        <p:sp>
          <p:nvSpPr>
            <p:cNvPr id="29" name="Rounded Rectangle 28"/>
            <p:cNvSpPr/>
            <p:nvPr/>
          </p:nvSpPr>
          <p:spPr>
            <a:xfrm>
              <a:off x="9753770" y="2623586"/>
              <a:ext cx="926137" cy="455943"/>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Online</a:t>
              </a:r>
              <a:endParaRPr lang="en-US" sz="1400" dirty="0"/>
            </a:p>
          </p:txBody>
        </p:sp>
        <p:sp>
          <p:nvSpPr>
            <p:cNvPr id="30" name="Rounded Rectangle 29"/>
            <p:cNvSpPr/>
            <p:nvPr/>
          </p:nvSpPr>
          <p:spPr>
            <a:xfrm>
              <a:off x="7302753" y="4071013"/>
              <a:ext cx="1150390" cy="467319"/>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Database</a:t>
              </a:r>
              <a:endParaRPr lang="en-US" sz="1400" dirty="0"/>
            </a:p>
          </p:txBody>
        </p:sp>
        <p:sp>
          <p:nvSpPr>
            <p:cNvPr id="31" name="Rounded Rectangle 30"/>
            <p:cNvSpPr/>
            <p:nvPr/>
          </p:nvSpPr>
          <p:spPr>
            <a:xfrm>
              <a:off x="8566163" y="4155952"/>
              <a:ext cx="1048407" cy="398808"/>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Network</a:t>
              </a:r>
              <a:endParaRPr lang="en-US" sz="1400" dirty="0"/>
            </a:p>
          </p:txBody>
        </p:sp>
        <p:sp>
          <p:nvSpPr>
            <p:cNvPr id="32" name="Rounded Rectangle 31"/>
            <p:cNvSpPr/>
            <p:nvPr/>
          </p:nvSpPr>
          <p:spPr>
            <a:xfrm>
              <a:off x="8822160" y="3397647"/>
              <a:ext cx="1065239" cy="335509"/>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Website</a:t>
              </a:r>
              <a:endParaRPr lang="en-US" sz="1400" dirty="0"/>
            </a:p>
          </p:txBody>
        </p:sp>
        <p:sp>
          <p:nvSpPr>
            <p:cNvPr id="33" name="Rounded Rectangle 32"/>
            <p:cNvSpPr/>
            <p:nvPr/>
          </p:nvSpPr>
          <p:spPr>
            <a:xfrm>
              <a:off x="9651405" y="3861696"/>
              <a:ext cx="1123732" cy="334658"/>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smtClean="0"/>
                <a:t>Database</a:t>
              </a:r>
              <a:endParaRPr lang="en-US" sz="1400" dirty="0"/>
            </a:p>
          </p:txBody>
        </p:sp>
        <p:cxnSp>
          <p:nvCxnSpPr>
            <p:cNvPr id="34" name="Straight Arrow Connector 38"/>
            <p:cNvCxnSpPr>
              <a:stCxn id="10" idx="1"/>
            </p:cNvCxnSpPr>
            <p:nvPr/>
          </p:nvCxnSpPr>
          <p:spPr>
            <a:xfrm rot="10800000" flipV="1">
              <a:off x="1195237" y="821115"/>
              <a:ext cx="3582994" cy="837269"/>
            </a:xfrm>
            <a:prstGeom prst="bentConnector3">
              <a:avLst>
                <a:gd name="adj1" fmla="val 9993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2" idx="0"/>
            </p:cNvCxnSpPr>
            <p:nvPr/>
          </p:nvCxnSpPr>
          <p:spPr>
            <a:xfrm>
              <a:off x="2884061" y="821114"/>
              <a:ext cx="0" cy="8246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4"/>
            <p:cNvCxnSpPr>
              <a:stCxn id="10" idx="2"/>
              <a:endCxn id="13" idx="0"/>
            </p:cNvCxnSpPr>
            <p:nvPr/>
          </p:nvCxnSpPr>
          <p:spPr>
            <a:xfrm rot="5400000">
              <a:off x="5114369" y="785253"/>
              <a:ext cx="537168" cy="1183952"/>
            </a:xfrm>
            <a:prstGeom prst="bentConnector3">
              <a:avLst>
                <a:gd name="adj1" fmla="val 4237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0" idx="2"/>
              <a:endCxn id="14" idx="0"/>
            </p:cNvCxnSpPr>
            <p:nvPr/>
          </p:nvCxnSpPr>
          <p:spPr>
            <a:xfrm rot="16200000" flipH="1">
              <a:off x="6304695" y="778877"/>
              <a:ext cx="537167" cy="1196699"/>
            </a:xfrm>
            <a:prstGeom prst="bentConnector3">
              <a:avLst>
                <a:gd name="adj1" fmla="val 6270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0" idx="3"/>
              <a:endCxn id="4" idx="0"/>
            </p:cNvCxnSpPr>
            <p:nvPr/>
          </p:nvCxnSpPr>
          <p:spPr>
            <a:xfrm>
              <a:off x="7171628" y="821116"/>
              <a:ext cx="3571826" cy="822485"/>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5" idx="0"/>
            </p:cNvCxnSpPr>
            <p:nvPr/>
          </p:nvCxnSpPr>
          <p:spPr>
            <a:xfrm>
              <a:off x="8900866" y="821114"/>
              <a:ext cx="0" cy="8246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2"/>
              <a:endCxn id="5" idx="0"/>
            </p:cNvCxnSpPr>
            <p:nvPr/>
          </p:nvCxnSpPr>
          <p:spPr>
            <a:xfrm rot="5400000">
              <a:off x="700343" y="2189445"/>
              <a:ext cx="539900" cy="36451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1" idx="2"/>
            </p:cNvCxnSpPr>
            <p:nvPr/>
          </p:nvCxnSpPr>
          <p:spPr>
            <a:xfrm rot="16200000" flipH="1">
              <a:off x="566680" y="2687628"/>
              <a:ext cx="1552098" cy="380353"/>
            </a:xfrm>
            <a:prstGeom prst="bentConnector3">
              <a:avLst>
                <a:gd name="adj1" fmla="val 26259"/>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2" idx="2"/>
              <a:endCxn id="17" idx="0"/>
            </p:cNvCxnSpPr>
            <p:nvPr/>
          </p:nvCxnSpPr>
          <p:spPr>
            <a:xfrm rot="5400000">
              <a:off x="2390543" y="2127901"/>
              <a:ext cx="519664" cy="467373"/>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2" idx="2"/>
            </p:cNvCxnSpPr>
            <p:nvPr/>
          </p:nvCxnSpPr>
          <p:spPr>
            <a:xfrm rot="16200000" flipH="1">
              <a:off x="2394164" y="2591653"/>
              <a:ext cx="1345057" cy="365261"/>
            </a:xfrm>
            <a:prstGeom prst="bentConnector3">
              <a:avLst>
                <a:gd name="adj1" fmla="val 2970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3" idx="2"/>
              <a:endCxn id="19" idx="0"/>
            </p:cNvCxnSpPr>
            <p:nvPr/>
          </p:nvCxnSpPr>
          <p:spPr>
            <a:xfrm rot="5400000">
              <a:off x="4253996" y="2045846"/>
              <a:ext cx="481072" cy="59289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3" idx="2"/>
              <a:endCxn id="6" idx="0"/>
            </p:cNvCxnSpPr>
            <p:nvPr/>
          </p:nvCxnSpPr>
          <p:spPr>
            <a:xfrm rot="16200000" flipH="1">
              <a:off x="4996530" y="1896202"/>
              <a:ext cx="448478" cy="859583"/>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6" idx="2"/>
              <a:endCxn id="20" idx="0"/>
            </p:cNvCxnSpPr>
            <p:nvPr/>
          </p:nvCxnSpPr>
          <p:spPr>
            <a:xfrm rot="5400000">
              <a:off x="3998068" y="2622364"/>
              <a:ext cx="870876" cy="2434112"/>
            </a:xfrm>
            <a:prstGeom prst="bentConnector3">
              <a:avLst>
                <a:gd name="adj1" fmla="val 63449"/>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6" idx="2"/>
              <a:endCxn id="21" idx="0"/>
            </p:cNvCxnSpPr>
            <p:nvPr/>
          </p:nvCxnSpPr>
          <p:spPr>
            <a:xfrm rot="5400000">
              <a:off x="4758849" y="3358650"/>
              <a:ext cx="846381" cy="937044"/>
            </a:xfrm>
            <a:prstGeom prst="bentConnector3">
              <a:avLst>
                <a:gd name="adj1" fmla="val 2924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26" idx="0"/>
            </p:cNvCxnSpPr>
            <p:nvPr/>
          </p:nvCxnSpPr>
          <p:spPr>
            <a:xfrm rot="5400000">
              <a:off x="5661744" y="2851105"/>
              <a:ext cx="1882747" cy="384042"/>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6" idx="2"/>
              <a:endCxn id="22" idx="0"/>
            </p:cNvCxnSpPr>
            <p:nvPr/>
          </p:nvCxnSpPr>
          <p:spPr>
            <a:xfrm rot="5400000">
              <a:off x="5185672" y="3924943"/>
              <a:ext cx="753269" cy="1697578"/>
            </a:xfrm>
            <a:prstGeom prst="bentConnector3">
              <a:avLst>
                <a:gd name="adj1" fmla="val 558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30" idx="0"/>
            </p:cNvCxnSpPr>
            <p:nvPr/>
          </p:nvCxnSpPr>
          <p:spPr>
            <a:xfrm>
              <a:off x="6403512" y="3801013"/>
              <a:ext cx="1474436" cy="2700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endCxn id="31" idx="0"/>
            </p:cNvCxnSpPr>
            <p:nvPr/>
          </p:nvCxnSpPr>
          <p:spPr>
            <a:xfrm>
              <a:off x="7877949" y="3801013"/>
              <a:ext cx="1212418" cy="35493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29" idx="2"/>
              <a:endCxn id="33" idx="0"/>
            </p:cNvCxnSpPr>
            <p:nvPr/>
          </p:nvCxnSpPr>
          <p:spPr>
            <a:xfrm rot="5400000">
              <a:off x="9823972" y="3468829"/>
              <a:ext cx="782167" cy="356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9" idx="2"/>
              <a:endCxn id="32" idx="0"/>
            </p:cNvCxnSpPr>
            <p:nvPr/>
          </p:nvCxnSpPr>
          <p:spPr>
            <a:xfrm rot="5400000">
              <a:off x="9626751" y="2807559"/>
              <a:ext cx="318118" cy="862059"/>
            </a:xfrm>
            <a:prstGeom prst="bentConnector3">
              <a:avLst>
                <a:gd name="adj1" fmla="val 3619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30" idx="2"/>
              <a:endCxn id="23" idx="0"/>
            </p:cNvCxnSpPr>
            <p:nvPr/>
          </p:nvCxnSpPr>
          <p:spPr>
            <a:xfrm rot="5400000">
              <a:off x="6907392" y="4116528"/>
              <a:ext cx="548753" cy="1392361"/>
            </a:xfrm>
            <a:prstGeom prst="bentConnector3">
              <a:avLst>
                <a:gd name="adj1" fmla="val 4466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31" idx="2"/>
              <a:endCxn id="24" idx="0"/>
            </p:cNvCxnSpPr>
            <p:nvPr/>
          </p:nvCxnSpPr>
          <p:spPr>
            <a:xfrm rot="5400000">
              <a:off x="8258174" y="4318174"/>
              <a:ext cx="595607" cy="106878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9" idx="2"/>
              <a:endCxn id="25" idx="0"/>
            </p:cNvCxnSpPr>
            <p:nvPr/>
          </p:nvCxnSpPr>
          <p:spPr>
            <a:xfrm rot="5400000">
              <a:off x="9649652" y="3775541"/>
              <a:ext cx="1535637" cy="1401982"/>
            </a:xfrm>
            <a:prstGeom prst="bentConnector3">
              <a:avLst>
                <a:gd name="adj1" fmla="val 6620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9" idx="2"/>
              <a:endCxn id="7" idx="0"/>
            </p:cNvCxnSpPr>
            <p:nvPr/>
          </p:nvCxnSpPr>
          <p:spPr>
            <a:xfrm rot="16200000" flipH="1">
              <a:off x="10496909" y="4330267"/>
              <a:ext cx="1472355" cy="22924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5" idx="2"/>
              <a:endCxn id="27" idx="0"/>
            </p:cNvCxnSpPr>
            <p:nvPr/>
          </p:nvCxnSpPr>
          <p:spPr>
            <a:xfrm rot="5400000">
              <a:off x="7938087" y="1641684"/>
              <a:ext cx="502710" cy="142284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5" idx="2"/>
              <a:endCxn id="28" idx="0"/>
            </p:cNvCxnSpPr>
            <p:nvPr/>
          </p:nvCxnSpPr>
          <p:spPr>
            <a:xfrm rot="5400000">
              <a:off x="8624944" y="2302643"/>
              <a:ext cx="476810" cy="7503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 idx="2"/>
              <a:endCxn id="29" idx="0"/>
            </p:cNvCxnSpPr>
            <p:nvPr/>
          </p:nvCxnSpPr>
          <p:spPr>
            <a:xfrm rot="5400000">
              <a:off x="10218126" y="2098258"/>
              <a:ext cx="524042" cy="526615"/>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 idx="2"/>
            </p:cNvCxnSpPr>
            <p:nvPr/>
          </p:nvCxnSpPr>
          <p:spPr>
            <a:xfrm rot="16200000" flipH="1">
              <a:off x="10283037" y="2559962"/>
              <a:ext cx="1211703" cy="290866"/>
            </a:xfrm>
            <a:prstGeom prst="bentConnector3">
              <a:avLst>
                <a:gd name="adj1" fmla="val 3791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 idx="2"/>
              <a:endCxn id="8" idx="0"/>
            </p:cNvCxnSpPr>
            <p:nvPr/>
          </p:nvCxnSpPr>
          <p:spPr>
            <a:xfrm rot="16200000" flipH="1">
              <a:off x="10850170" y="1992827"/>
              <a:ext cx="561420" cy="774853"/>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3871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38100" dist="38100" dir="2700000" algn="tl">
                    <a:srgbClr val="000000">
                      <a:alpha val="43137"/>
                    </a:srgbClr>
                  </a:outerShdw>
                </a:effectLst>
              </a:rPr>
              <a:t>5.2 </a:t>
            </a:r>
            <a:r>
              <a:rPr lang="en-US" sz="3200" b="1" u="sng" dirty="0" smtClean="0">
                <a:effectLst>
                  <a:outerShdw blurRad="38100" dist="38100" dir="2700000" algn="tl">
                    <a:srgbClr val="000000">
                      <a:alpha val="43137"/>
                    </a:srgbClr>
                  </a:outerShdw>
                </a:effectLst>
              </a:rPr>
              <a:t>RISK </a:t>
            </a:r>
            <a:r>
              <a:rPr lang="en-US" sz="3200" b="1" u="sng" dirty="0" smtClean="0">
                <a:effectLst>
                  <a:outerShdw blurRad="38100" dist="38100" dir="2700000" algn="tl">
                    <a:srgbClr val="000000">
                      <a:alpha val="43137"/>
                    </a:srgbClr>
                  </a:outerShdw>
                </a:effectLst>
              </a:rPr>
              <a:t>ANALYSIS:</a:t>
            </a:r>
            <a:endParaRPr lang="en-US" sz="3200" b="1" u="sng" dirty="0">
              <a:effectLst>
                <a:outerShdw blurRad="38100" dist="38100" dir="2700000" algn="tl">
                  <a:srgbClr val="000000">
                    <a:alpha val="43137"/>
                  </a:srgbClr>
                </a:outerShdw>
              </a:effectLst>
            </a:endParaRPr>
          </a:p>
        </p:txBody>
      </p:sp>
      <p:sp>
        <p:nvSpPr>
          <p:cNvPr id="3" name="TextBox 2"/>
          <p:cNvSpPr txBox="1"/>
          <p:nvPr/>
        </p:nvSpPr>
        <p:spPr>
          <a:xfrm>
            <a:off x="543844" y="2183641"/>
            <a:ext cx="10770151" cy="4570482"/>
          </a:xfrm>
          <a:prstGeom prst="rect">
            <a:avLst/>
          </a:prstGeom>
          <a:noFill/>
        </p:spPr>
        <p:txBody>
          <a:bodyPr wrap="square" rtlCol="0">
            <a:spAutoFit/>
          </a:bodyPr>
          <a:lstStyle/>
          <a:p>
            <a:r>
              <a:rPr lang="en-US" sz="2400" b="1" u="sng" dirty="0" smtClean="0">
                <a:effectLst>
                  <a:outerShdw blurRad="38100" dist="38100" dir="2700000" algn="tl">
                    <a:srgbClr val="000000">
                      <a:alpha val="43137"/>
                    </a:srgbClr>
                  </a:outerShdw>
                </a:effectLst>
              </a:rPr>
              <a:t>PASSENGER PRIVACY AND DATA:</a:t>
            </a:r>
          </a:p>
          <a:p>
            <a:pPr marL="342900" indent="-342900">
              <a:buFont typeface="Arial" panose="020B0604020202020204" pitchFamily="34" charset="0"/>
              <a:buChar char="•"/>
            </a:pPr>
            <a:r>
              <a:rPr lang="en-US" sz="2400" dirty="0" smtClean="0"/>
              <a:t>Passenger details should be provide information about the traveler. We do not sell or share any personally identifiable information volunteered on the bus pass website to any third party(public/private). Any information provided to this portal will be protected from loss, misuse, unauthorized access or disclosure, alteration, or destruction.</a:t>
            </a:r>
          </a:p>
          <a:p>
            <a:r>
              <a:rPr lang="en-US" sz="2400" b="1" u="sng" dirty="0" smtClean="0">
                <a:effectLst>
                  <a:outerShdw blurRad="38100" dist="38100" dir="2700000" algn="tl">
                    <a:srgbClr val="000000">
                      <a:alpha val="43137"/>
                    </a:srgbClr>
                  </a:outerShdw>
                </a:effectLst>
              </a:rPr>
              <a:t>BUS PASS ELIGIBLE CRITERIA:</a:t>
            </a:r>
          </a:p>
          <a:p>
            <a:pPr marL="342900" indent="-342900">
              <a:buFont typeface="Arial" panose="020B0604020202020204" pitchFamily="34" charset="0"/>
              <a:buChar char="•"/>
            </a:pPr>
            <a:r>
              <a:rPr lang="en-US" sz="2400" dirty="0"/>
              <a:t>In pursuance of the policy </a:t>
            </a:r>
            <a:r>
              <a:rPr lang="en-US" sz="2400" dirty="0" smtClean="0"/>
              <a:t>of Central Government</a:t>
            </a:r>
            <a:r>
              <a:rPr lang="en-US" sz="2400" dirty="0"/>
              <a:t>, Corporation has implemented the facility of issuing free bus passes to all the Students below </a:t>
            </a:r>
            <a:r>
              <a:rPr lang="en-US" sz="2400" dirty="0" smtClean="0"/>
              <a:t>14 </a:t>
            </a:r>
            <a:r>
              <a:rPr lang="en-US" sz="2400" dirty="0"/>
              <a:t>years of </a:t>
            </a:r>
            <a:r>
              <a:rPr lang="en-US" sz="2400" dirty="0" smtClean="0"/>
              <a:t>age, </a:t>
            </a:r>
            <a:r>
              <a:rPr lang="en-US" sz="2400" dirty="0"/>
              <a:t>to travel free from the residence to </a:t>
            </a:r>
            <a:r>
              <a:rPr lang="en-US" sz="2400" dirty="0" smtClean="0"/>
              <a:t>school.</a:t>
            </a:r>
          </a:p>
          <a:p>
            <a:pPr marL="342900" indent="-342900">
              <a:buFont typeface="Arial" panose="020B0604020202020204" pitchFamily="34" charset="0"/>
              <a:buChar char="•"/>
            </a:pPr>
            <a:r>
              <a:rPr lang="en-US" sz="2400" dirty="0" smtClean="0"/>
              <a:t>In order to carry their school ID card and Xerox copy of Aadhar card.</a:t>
            </a:r>
          </a:p>
          <a:p>
            <a:pPr marL="342900" indent="-342900">
              <a:buFont typeface="Arial" panose="020B0604020202020204" pitchFamily="34" charset="0"/>
              <a:buChar char="•"/>
            </a:pPr>
            <a:endParaRPr lang="en-US" sz="1900" dirty="0" smtClean="0"/>
          </a:p>
        </p:txBody>
      </p:sp>
    </p:spTree>
    <p:extLst>
      <p:ext uri="{BB962C8B-B14F-4D97-AF65-F5344CB8AC3E}">
        <p14:creationId xmlns:p14="http://schemas.microsoft.com/office/powerpoint/2010/main" val="178545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359" y="650304"/>
            <a:ext cx="9785445"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t>Issuing bus passes to the Physically challenged, mentally retarded, blind, deaf &amp; dumb, dwarf persons and etc., and above 60 aged travelers, to travel free by the buses operating in cities / towns. In case of services operating in rural areas, these physically challenged persons are allowed 40%-50 % concession in normal fares</a:t>
            </a:r>
            <a:r>
              <a:rPr lang="en-US" sz="2400" dirty="0" smtClean="0"/>
              <a:t>.</a:t>
            </a:r>
            <a:endParaRPr lang="en-US" sz="2400" b="1" u="sng" dirty="0">
              <a:effectLst>
                <a:outerShdw blurRad="38100" dist="38100" dir="2700000" algn="tl">
                  <a:srgbClr val="000000">
                    <a:alpha val="43137"/>
                  </a:srgbClr>
                </a:outerShdw>
              </a:effectLst>
            </a:endParaRPr>
          </a:p>
          <a:p>
            <a:r>
              <a:rPr lang="en-US" sz="2400" b="1" u="sng" dirty="0" smtClean="0">
                <a:effectLst>
                  <a:outerShdw blurRad="38100" dist="38100" dir="2700000" algn="tl">
                    <a:srgbClr val="000000">
                      <a:alpha val="43137"/>
                    </a:srgbClr>
                  </a:outerShdw>
                </a:effectLst>
              </a:rPr>
              <a:t>CRIME:</a:t>
            </a:r>
          </a:p>
          <a:p>
            <a:pPr marL="342900" indent="-342900">
              <a:buFont typeface="Arial" panose="020B0604020202020204" pitchFamily="34" charset="0"/>
              <a:buChar char="•"/>
            </a:pPr>
            <a:r>
              <a:rPr lang="en-US" sz="2400" dirty="0"/>
              <a:t>If your </a:t>
            </a:r>
            <a:r>
              <a:rPr lang="en-US" sz="2400" b="1" dirty="0" smtClean="0"/>
              <a:t>Pass</a:t>
            </a:r>
            <a:r>
              <a:rPr lang="en-US" sz="2400" dirty="0"/>
              <a:t> has been </a:t>
            </a:r>
            <a:r>
              <a:rPr lang="en-US" sz="2400" b="1" dirty="0"/>
              <a:t>stolen</a:t>
            </a:r>
            <a:r>
              <a:rPr lang="en-US" sz="2400" dirty="0"/>
              <a:t>, </a:t>
            </a:r>
            <a:r>
              <a:rPr lang="en-US" sz="2400" b="1" dirty="0"/>
              <a:t>report</a:t>
            </a:r>
            <a:r>
              <a:rPr lang="en-US" sz="2400" dirty="0"/>
              <a:t> it to the </a:t>
            </a:r>
            <a:r>
              <a:rPr lang="en-US" sz="2400" b="1" dirty="0"/>
              <a:t>Police</a:t>
            </a:r>
            <a:r>
              <a:rPr lang="en-US" sz="2400" dirty="0"/>
              <a:t> and they will give you a </a:t>
            </a:r>
            <a:r>
              <a:rPr lang="en-US" sz="2400" b="1" dirty="0"/>
              <a:t>Crime</a:t>
            </a:r>
            <a:r>
              <a:rPr lang="en-US" sz="2400" dirty="0"/>
              <a:t> Reference Number. There will be no charge if you order </a:t>
            </a:r>
            <a:r>
              <a:rPr lang="en-US" sz="2400" dirty="0" smtClean="0"/>
              <a:t>a</a:t>
            </a:r>
            <a:r>
              <a:rPr lang="en-US" sz="2400" dirty="0"/>
              <a:t> </a:t>
            </a:r>
            <a:r>
              <a:rPr lang="en-US" sz="2400" dirty="0" smtClean="0"/>
              <a:t>replacement Bus Pass</a:t>
            </a:r>
            <a:r>
              <a:rPr lang="en-US" sz="2400" dirty="0"/>
              <a:t> when you provide your </a:t>
            </a:r>
            <a:r>
              <a:rPr lang="en-US" sz="2400" b="1" dirty="0"/>
              <a:t>Crime</a:t>
            </a:r>
            <a:r>
              <a:rPr lang="en-US" sz="2400" dirty="0"/>
              <a:t> Reference Number. Please be aware you will need to submit a </a:t>
            </a:r>
            <a:r>
              <a:rPr lang="en-US" sz="2400" b="1" dirty="0"/>
              <a:t>Crime</a:t>
            </a:r>
            <a:r>
              <a:rPr lang="en-US" sz="2400" dirty="0"/>
              <a:t> Reference Number during the application.</a:t>
            </a:r>
          </a:p>
          <a:p>
            <a:endParaRPr lang="en-US" dirty="0"/>
          </a:p>
        </p:txBody>
      </p:sp>
    </p:spTree>
    <p:extLst>
      <p:ext uri="{BB962C8B-B14F-4D97-AF65-F5344CB8AC3E}">
        <p14:creationId xmlns:p14="http://schemas.microsoft.com/office/powerpoint/2010/main" val="3904975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50" y="739580"/>
            <a:ext cx="9613861" cy="1080938"/>
          </a:xfrm>
        </p:spPr>
        <p:txBody>
          <a:bodyPr>
            <a:normAutofit/>
          </a:bodyPr>
          <a:lstStyle/>
          <a:p>
            <a:r>
              <a:rPr lang="en-US" sz="2800" b="1" dirty="0" smtClean="0">
                <a:effectLst>
                  <a:outerShdw blurRad="38100" dist="38100" dir="2700000" algn="tl">
                    <a:srgbClr val="000000">
                      <a:alpha val="43137"/>
                    </a:srgbClr>
                  </a:outerShdw>
                </a:effectLst>
              </a:rPr>
              <a:t>6.1 ESTIMATION </a:t>
            </a:r>
            <a:r>
              <a:rPr lang="en-US" sz="2800" b="1" dirty="0" smtClean="0">
                <a:effectLst>
                  <a:outerShdw blurRad="38100" dist="38100" dir="2700000" algn="tl">
                    <a:srgbClr val="000000">
                      <a:alpha val="43137"/>
                    </a:srgbClr>
                  </a:outerShdw>
                </a:effectLst>
              </a:rPr>
              <a:t>OF PROJECT MATRICES</a:t>
            </a:r>
            <a:r>
              <a:rPr lang="en-US" b="1" dirty="0" smtClean="0">
                <a:effectLst>
                  <a:outerShdw blurRad="38100" dist="38100" dir="2700000" algn="tl">
                    <a:srgbClr val="000000">
                      <a:alpha val="43137"/>
                    </a:srgbClr>
                  </a:outerShdw>
                </a:effectLst>
              </a:rPr>
              <a:t> </a:t>
            </a:r>
            <a:br>
              <a:rPr lang="en-US" b="1" dirty="0" smtClean="0">
                <a:effectLst>
                  <a:outerShdw blurRad="38100" dist="38100" dir="2700000" algn="tl">
                    <a:srgbClr val="000000">
                      <a:alpha val="43137"/>
                    </a:srgbClr>
                  </a:outerShdw>
                </a:effectLst>
              </a:rPr>
            </a:br>
            <a:r>
              <a:rPr lang="en-US" sz="2800" b="1" u="sng" dirty="0" smtClean="0">
                <a:effectLst>
                  <a:outerShdw blurRad="38100" dist="38100" dir="2700000" algn="tl">
                    <a:srgbClr val="000000">
                      <a:alpha val="43137"/>
                    </a:srgbClr>
                  </a:outerShdw>
                </a:effectLst>
              </a:rPr>
              <a:t>Function Point Analysis:</a:t>
            </a:r>
            <a:endParaRPr lang="en-US" sz="2800" b="1" u="sng" dirty="0">
              <a:effectLst>
                <a:outerShdw blurRad="38100" dist="38100" dir="2700000" algn="tl">
                  <a:srgbClr val="000000">
                    <a:alpha val="43137"/>
                  </a:srgbClr>
                </a:outerShdw>
              </a:effectLst>
            </a:endParaRPr>
          </a:p>
        </p:txBody>
      </p:sp>
      <p:sp>
        <p:nvSpPr>
          <p:cNvPr id="3" name="TextBox 2"/>
          <p:cNvSpPr txBox="1"/>
          <p:nvPr/>
        </p:nvSpPr>
        <p:spPr>
          <a:xfrm>
            <a:off x="680321" y="2361063"/>
            <a:ext cx="10606378" cy="3416320"/>
          </a:xfrm>
          <a:prstGeom prst="rect">
            <a:avLst/>
          </a:prstGeom>
          <a:noFill/>
        </p:spPr>
        <p:txBody>
          <a:bodyPr wrap="square" rtlCol="0">
            <a:spAutoFit/>
          </a:bodyPr>
          <a:lstStyle/>
          <a:p>
            <a:r>
              <a:rPr lang="en-US" b="1" u="sng" dirty="0" smtClean="0"/>
              <a:t>Objective of FPA:</a:t>
            </a:r>
          </a:p>
          <a:p>
            <a:r>
              <a:rPr lang="en-US" dirty="0" smtClean="0"/>
              <a:t>	The basic and primary purpose of the functional point analysis is to measure and provide the software application functional size to the client, customer, and the stakeholder on their request. Further, it is used to measure the software project development along with its maintenance, consistently throughout the project irrespective of the tools and the technologies. </a:t>
            </a:r>
          </a:p>
          <a:p>
            <a:r>
              <a:rPr lang="en-US" b="1" u="sng" dirty="0" smtClean="0"/>
              <a:t>Types of FP Attributes</a:t>
            </a:r>
          </a:p>
          <a:p>
            <a:r>
              <a:rPr lang="en-US" dirty="0" smtClean="0"/>
              <a:t>Measurements Parameters Examples</a:t>
            </a:r>
          </a:p>
          <a:p>
            <a:r>
              <a:rPr lang="en-US" dirty="0" smtClean="0"/>
              <a:t>1.Number of External Inputs(EI) - Input screen and tables</a:t>
            </a:r>
          </a:p>
          <a:p>
            <a:r>
              <a:rPr lang="en-US" dirty="0" smtClean="0"/>
              <a:t>2. Number of External Output (EO) - Output screens and reports</a:t>
            </a:r>
          </a:p>
          <a:p>
            <a:r>
              <a:rPr lang="en-US" dirty="0" smtClean="0"/>
              <a:t>3. Number of external inquiries (EQ) - Prompts and interrupts.</a:t>
            </a:r>
          </a:p>
          <a:p>
            <a:r>
              <a:rPr lang="en-US" dirty="0" smtClean="0"/>
              <a:t>4. Number of internal files (ILF) - Databases and directories</a:t>
            </a:r>
          </a:p>
          <a:p>
            <a:r>
              <a:rPr lang="en-US" dirty="0" smtClean="0"/>
              <a:t>5. Number of external interfaces (EIF) - Shared databases and shared</a:t>
            </a:r>
            <a:endParaRPr lang="en-US" dirty="0"/>
          </a:p>
        </p:txBody>
      </p:sp>
    </p:spTree>
    <p:extLst>
      <p:ext uri="{BB962C8B-B14F-4D97-AF65-F5344CB8AC3E}">
        <p14:creationId xmlns:p14="http://schemas.microsoft.com/office/powerpoint/2010/main" val="778631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0627" y="545910"/>
            <a:ext cx="9498842" cy="2031325"/>
          </a:xfrm>
          <a:prstGeom prst="rect">
            <a:avLst/>
          </a:prstGeom>
          <a:noFill/>
        </p:spPr>
        <p:txBody>
          <a:bodyPr wrap="square" rtlCol="0">
            <a:spAutoFit/>
          </a:bodyPr>
          <a:lstStyle/>
          <a:p>
            <a:r>
              <a:rPr lang="en-US" b="1" u="sng" dirty="0" smtClean="0"/>
              <a:t>COCOMO Model:</a:t>
            </a:r>
          </a:p>
          <a:p>
            <a:endParaRPr lang="en-US" b="1" u="sng" dirty="0" smtClean="0"/>
          </a:p>
          <a:p>
            <a:pPr marL="285750" indent="-285750">
              <a:buFont typeface="Arial" panose="020B0604020202020204" pitchFamily="34" charset="0"/>
              <a:buChar char="•"/>
            </a:pPr>
            <a:r>
              <a:rPr lang="en-US" dirty="0" smtClean="0"/>
              <a:t>E = ab(KLOC)bb</a:t>
            </a:r>
          </a:p>
          <a:p>
            <a:pPr marL="285750" indent="-285750">
              <a:buFont typeface="Arial" panose="020B0604020202020204" pitchFamily="34" charset="0"/>
              <a:buChar char="•"/>
            </a:pPr>
            <a:r>
              <a:rPr lang="en-US" dirty="0" smtClean="0"/>
              <a:t>D = cb(E)b</a:t>
            </a:r>
          </a:p>
          <a:p>
            <a:pPr marL="285750" indent="-285750">
              <a:buFont typeface="Arial" panose="020B0604020202020204" pitchFamily="34" charset="0"/>
              <a:buChar char="•"/>
            </a:pPr>
            <a:r>
              <a:rPr lang="en-US" dirty="0" smtClean="0"/>
              <a:t>P = E / D</a:t>
            </a:r>
          </a:p>
          <a:p>
            <a:r>
              <a:rPr lang="en-US" dirty="0" smtClean="0"/>
              <a:t>Where E refers to the effort, D refers to the deployment time ,P refers to the productivity and ab,bb,cb,db are called as coefficients.</a:t>
            </a:r>
            <a:endParaRPr lang="en-US" dirty="0"/>
          </a:p>
        </p:txBody>
      </p:sp>
      <p:pic>
        <p:nvPicPr>
          <p:cNvPr id="10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31" y="3002475"/>
            <a:ext cx="7124802" cy="3658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31131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632" y="423135"/>
            <a:ext cx="9474740" cy="1200329"/>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7.1 </a:t>
            </a:r>
            <a:r>
              <a:rPr lang="en-US" b="1" u="sng" dirty="0" smtClean="0">
                <a:effectLst>
                  <a:outerShdw blurRad="38100" dist="38100" dir="2700000" algn="tl">
                    <a:srgbClr val="000000">
                      <a:alpha val="43137"/>
                    </a:srgbClr>
                  </a:outerShdw>
                </a:effectLst>
              </a:rPr>
              <a:t>SYSTEM </a:t>
            </a:r>
            <a:r>
              <a:rPr lang="en-US" b="1" u="sng" dirty="0" smtClean="0">
                <a:effectLst>
                  <a:outerShdw blurRad="38100" dist="38100" dir="2700000" algn="tl">
                    <a:srgbClr val="000000">
                      <a:alpha val="43137"/>
                    </a:srgbClr>
                  </a:outerShdw>
                </a:effectLst>
              </a:rPr>
              <a:t>DESIGN:</a:t>
            </a:r>
          </a:p>
          <a:p>
            <a:endParaRPr lang="en-US" b="1" u="sng" dirty="0" smtClean="0">
              <a:effectLst>
                <a:outerShdw blurRad="38100" dist="38100" dir="2700000" algn="tl">
                  <a:srgbClr val="000000">
                    <a:alpha val="43137"/>
                  </a:srgbClr>
                </a:outerShdw>
              </a:effectLst>
            </a:endParaRPr>
          </a:p>
          <a:p>
            <a:r>
              <a:rPr lang="en-US" dirty="0" smtClean="0"/>
              <a:t>	Here we have used the basic software front end design model in order to represent the system architecture of our software model.</a:t>
            </a:r>
          </a:p>
        </p:txBody>
      </p:sp>
      <p:sp>
        <p:nvSpPr>
          <p:cNvPr id="4" name="TextBox 3"/>
          <p:cNvSpPr txBox="1"/>
          <p:nvPr/>
        </p:nvSpPr>
        <p:spPr>
          <a:xfrm>
            <a:off x="953311" y="5575922"/>
            <a:ext cx="9786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above is a simple form of system design diagram which uses front end design.</a:t>
            </a:r>
          </a:p>
          <a:p>
            <a:pPr marL="285750" indent="-285750">
              <a:buFont typeface="Arial" panose="020B0604020202020204" pitchFamily="34" charset="0"/>
              <a:buChar char="•"/>
            </a:pPr>
            <a:r>
              <a:rPr lang="en-US" dirty="0" smtClean="0"/>
              <a:t>This shows a loop of functions that need to be executed when this project is  implemented. This is a chain of operations through which this project is implemented.</a:t>
            </a:r>
          </a:p>
          <a:p>
            <a:endParaRPr lang="en-US" dirty="0"/>
          </a:p>
        </p:txBody>
      </p:sp>
      <p:grpSp>
        <p:nvGrpSpPr>
          <p:cNvPr id="16" name="Group 15"/>
          <p:cNvGrpSpPr/>
          <p:nvPr/>
        </p:nvGrpSpPr>
        <p:grpSpPr>
          <a:xfrm>
            <a:off x="1426190" y="1959801"/>
            <a:ext cx="6898945" cy="3125338"/>
            <a:chOff x="1453485" y="1050877"/>
            <a:chExt cx="7695062" cy="3502926"/>
          </a:xfrm>
        </p:grpSpPr>
        <p:sp>
          <p:nvSpPr>
            <p:cNvPr id="17" name="Rounded Rectangle 16"/>
            <p:cNvSpPr/>
            <p:nvPr/>
          </p:nvSpPr>
          <p:spPr>
            <a:xfrm>
              <a:off x="1453485" y="1050877"/>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t>LOGIN </a:t>
              </a:r>
              <a:endParaRPr lang="en-US" sz="1600" dirty="0"/>
            </a:p>
          </p:txBody>
        </p:sp>
        <p:sp>
          <p:nvSpPr>
            <p:cNvPr id="18" name="Rounded Rectangle 17"/>
            <p:cNvSpPr/>
            <p:nvPr/>
          </p:nvSpPr>
          <p:spPr>
            <a:xfrm>
              <a:off x="4383205" y="3530221"/>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t>BUS PASS </a:t>
              </a:r>
              <a:br>
                <a:rPr lang="en-US" sz="1600" dirty="0" smtClean="0"/>
              </a:br>
              <a:r>
                <a:rPr lang="en-US" sz="1600" dirty="0" smtClean="0"/>
                <a:t>GENERATED</a:t>
              </a:r>
              <a:endParaRPr lang="en-US" sz="1600" dirty="0"/>
            </a:p>
          </p:txBody>
        </p:sp>
        <p:sp>
          <p:nvSpPr>
            <p:cNvPr id="19" name="Rounded Rectangle 18"/>
            <p:cNvSpPr/>
            <p:nvPr/>
          </p:nvSpPr>
          <p:spPr>
            <a:xfrm>
              <a:off x="7347043" y="3530221"/>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t>PAYMENT</a:t>
              </a:r>
              <a:endParaRPr lang="en-US" sz="1600" dirty="0"/>
            </a:p>
          </p:txBody>
        </p:sp>
        <p:sp>
          <p:nvSpPr>
            <p:cNvPr id="20" name="Rounded Rectangle 19"/>
            <p:cNvSpPr/>
            <p:nvPr/>
          </p:nvSpPr>
          <p:spPr>
            <a:xfrm>
              <a:off x="7347043" y="1050877"/>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smtClean="0"/>
                <a:t>VERIFICATION</a:t>
              </a:r>
              <a:endParaRPr lang="en-US" sz="1600" dirty="0"/>
            </a:p>
          </p:txBody>
        </p:sp>
        <p:sp>
          <p:nvSpPr>
            <p:cNvPr id="21" name="Rounded Rectangle 20"/>
            <p:cNvSpPr/>
            <p:nvPr/>
          </p:nvSpPr>
          <p:spPr>
            <a:xfrm>
              <a:off x="1453485" y="3530221"/>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t>LOGOUT</a:t>
              </a:r>
              <a:endParaRPr lang="en-US" sz="1600" dirty="0"/>
            </a:p>
          </p:txBody>
        </p:sp>
        <p:sp>
          <p:nvSpPr>
            <p:cNvPr id="22" name="Rounded Rectangle 21"/>
            <p:cNvSpPr/>
            <p:nvPr/>
          </p:nvSpPr>
          <p:spPr>
            <a:xfrm>
              <a:off x="4383205" y="1050877"/>
              <a:ext cx="1801504" cy="1023582"/>
            </a:xfrm>
            <a:prstGeom prst="roundRect">
              <a:avLst/>
            </a:prstGeom>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t>REGISTER/</a:t>
              </a:r>
            </a:p>
            <a:p>
              <a:pPr algn="ctr"/>
              <a:r>
                <a:rPr lang="en-US" sz="1600" dirty="0" smtClean="0"/>
                <a:t>RENEWAL PROCESS</a:t>
              </a:r>
              <a:endParaRPr lang="en-US" sz="1600" dirty="0"/>
            </a:p>
          </p:txBody>
        </p:sp>
        <p:cxnSp>
          <p:nvCxnSpPr>
            <p:cNvPr id="23" name="Straight Arrow Connector 22"/>
            <p:cNvCxnSpPr>
              <a:stCxn id="17" idx="3"/>
              <a:endCxn id="22" idx="1"/>
            </p:cNvCxnSpPr>
            <p:nvPr/>
          </p:nvCxnSpPr>
          <p:spPr>
            <a:xfrm>
              <a:off x="3254989" y="1562668"/>
              <a:ext cx="112821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3"/>
              <a:endCxn id="18" idx="1"/>
            </p:cNvCxnSpPr>
            <p:nvPr/>
          </p:nvCxnSpPr>
          <p:spPr>
            <a:xfrm>
              <a:off x="3254989" y="4042012"/>
              <a:ext cx="112821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3"/>
              <a:endCxn id="20" idx="1"/>
            </p:cNvCxnSpPr>
            <p:nvPr/>
          </p:nvCxnSpPr>
          <p:spPr>
            <a:xfrm>
              <a:off x="6184709" y="1562668"/>
              <a:ext cx="11623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19" idx="1"/>
            </p:cNvCxnSpPr>
            <p:nvPr/>
          </p:nvCxnSpPr>
          <p:spPr>
            <a:xfrm>
              <a:off x="6184709" y="4042012"/>
              <a:ext cx="11623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2"/>
              <a:endCxn id="19" idx="0"/>
            </p:cNvCxnSpPr>
            <p:nvPr/>
          </p:nvCxnSpPr>
          <p:spPr>
            <a:xfrm>
              <a:off x="8247795" y="2074459"/>
              <a:ext cx="0" cy="14557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0"/>
              <a:endCxn id="17" idx="2"/>
            </p:cNvCxnSpPr>
            <p:nvPr/>
          </p:nvCxnSpPr>
          <p:spPr>
            <a:xfrm flipV="1">
              <a:off x="2354237" y="2074459"/>
              <a:ext cx="0" cy="14557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9670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11" y="739581"/>
            <a:ext cx="9613861" cy="1080938"/>
          </a:xfrm>
        </p:spPr>
        <p:txBody>
          <a:bodyPr>
            <a:normAutofit fontScale="90000"/>
          </a:bodyPr>
          <a:lstStyle/>
          <a:p>
            <a:r>
              <a:rPr lang="en-US" sz="3200" b="1" u="sng" dirty="0" smtClean="0">
                <a:effectLst>
                  <a:outerShdw blurRad="38100" dist="38100" dir="2700000" algn="tl">
                    <a:srgbClr val="000000">
                      <a:alpha val="43137"/>
                    </a:srgbClr>
                  </a:outerShdw>
                </a:effectLst>
              </a:rPr>
              <a:t>8.1MODELING </a:t>
            </a:r>
            <a:r>
              <a:rPr lang="en-US" sz="3200" b="1" u="sng" dirty="0" smtClean="0">
                <a:effectLst>
                  <a:outerShdw blurRad="38100" dist="38100" dir="2700000" algn="tl">
                    <a:srgbClr val="000000">
                      <a:alpha val="43137"/>
                    </a:srgbClr>
                  </a:outerShdw>
                </a:effectLst>
              </a:rPr>
              <a:t>USE CASE DIAGRAM AND SCENARIOS</a:t>
            </a:r>
            <a:br>
              <a:rPr lang="en-US" sz="3200" b="1" u="sng" dirty="0" smtClean="0">
                <a:effectLst>
                  <a:outerShdw blurRad="38100" dist="38100" dir="2700000" algn="tl">
                    <a:srgbClr val="000000">
                      <a:alpha val="43137"/>
                    </a:srgbClr>
                  </a:outerShdw>
                </a:effectLst>
              </a:rPr>
            </a:br>
            <a:r>
              <a:rPr lang="en-US" sz="3200" b="1" u="sng" dirty="0" smtClean="0">
                <a:effectLst>
                  <a:outerShdw blurRad="38100" dist="38100" dir="2700000" algn="tl">
                    <a:srgbClr val="000000">
                      <a:alpha val="43137"/>
                    </a:srgbClr>
                  </a:outerShdw>
                </a:effectLst>
              </a:rPr>
              <a:t/>
            </a:r>
            <a:br>
              <a:rPr lang="en-US" sz="3200" b="1" u="sng" dirty="0" smtClean="0">
                <a:effectLst>
                  <a:outerShdw blurRad="38100" dist="38100" dir="2700000" algn="tl">
                    <a:srgbClr val="000000">
                      <a:alpha val="43137"/>
                    </a:srgbClr>
                  </a:outerShdw>
                </a:effectLst>
              </a:rPr>
            </a:br>
            <a:r>
              <a:rPr lang="en-US" sz="3200" b="1" dirty="0" smtClean="0">
                <a:solidFill>
                  <a:schemeClr val="accent1"/>
                </a:solidFill>
                <a:effectLst>
                  <a:outerShdw blurRad="38100" dist="38100" dir="2700000" algn="tl">
                    <a:srgbClr val="000000">
                      <a:alpha val="43137"/>
                    </a:srgbClr>
                  </a:outerShdw>
                </a:effectLst>
              </a:rPr>
              <a:t>Use Case Diagram Description</a:t>
            </a:r>
            <a:endParaRPr lang="en-US" sz="3200" b="1" dirty="0">
              <a:solidFill>
                <a:schemeClr val="accent1"/>
              </a:solidFill>
              <a:effectLst>
                <a:outerShdw blurRad="38100" dist="38100" dir="2700000" algn="tl">
                  <a:srgbClr val="000000">
                    <a:alpha val="43137"/>
                  </a:srgbClr>
                </a:outerShdw>
              </a:effectLst>
            </a:endParaRPr>
          </a:p>
        </p:txBody>
      </p:sp>
      <p:sp>
        <p:nvSpPr>
          <p:cNvPr id="3" name="TextBox 2"/>
          <p:cNvSpPr txBox="1"/>
          <p:nvPr/>
        </p:nvSpPr>
        <p:spPr>
          <a:xfrm>
            <a:off x="573207" y="2156346"/>
            <a:ext cx="9921922" cy="3970318"/>
          </a:xfrm>
          <a:prstGeom prst="rect">
            <a:avLst/>
          </a:prstGeom>
          <a:noFill/>
        </p:spPr>
        <p:txBody>
          <a:bodyPr wrap="square" rtlCol="0">
            <a:spAutoFit/>
          </a:bodyPr>
          <a:lstStyle/>
          <a:p>
            <a:r>
              <a:rPr lang="en-US" dirty="0" smtClean="0"/>
              <a:t>Here there are three actors</a:t>
            </a:r>
          </a:p>
          <a:p>
            <a:pPr marL="285750" indent="-285750">
              <a:buFont typeface="Arial" panose="020B0604020202020204" pitchFamily="34" charset="0"/>
              <a:buChar char="•"/>
            </a:pPr>
            <a:r>
              <a:rPr lang="en-US" dirty="0" smtClean="0"/>
              <a:t>User</a:t>
            </a:r>
          </a:p>
          <a:p>
            <a:pPr marL="285750" indent="-285750">
              <a:buFont typeface="Arial" panose="020B0604020202020204" pitchFamily="34" charset="0"/>
              <a:buChar char="•"/>
            </a:pPr>
            <a:r>
              <a:rPr lang="en-US" dirty="0" smtClean="0"/>
              <a:t>Admin</a:t>
            </a:r>
          </a:p>
          <a:p>
            <a:pPr marL="285750" indent="-285750">
              <a:buFont typeface="Arial" panose="020B0604020202020204" pitchFamily="34" charset="0"/>
              <a:buChar char="•"/>
            </a:pPr>
            <a:r>
              <a:rPr lang="en-US" dirty="0" smtClean="0"/>
              <a:t>TTE</a:t>
            </a:r>
          </a:p>
          <a:p>
            <a:r>
              <a:rPr lang="en-US" dirty="0"/>
              <a:t>With QR </a:t>
            </a:r>
            <a:r>
              <a:rPr lang="en-US" dirty="0" smtClean="0"/>
              <a:t>Code</a:t>
            </a:r>
            <a:r>
              <a:rPr lang="en-US" dirty="0"/>
              <a:t>:</a:t>
            </a:r>
            <a:endParaRPr lang="en-US" dirty="0" smtClean="0"/>
          </a:p>
          <a:p>
            <a:pPr marL="342900" indent="-342900">
              <a:buFont typeface="+mj-lt"/>
              <a:buAutoNum type="arabicPeriod"/>
            </a:pPr>
            <a:r>
              <a:rPr lang="en-US" dirty="0" smtClean="0"/>
              <a:t>The registration use case has the relation with both user and admin.</a:t>
            </a:r>
          </a:p>
          <a:p>
            <a:pPr marL="342900" indent="-342900">
              <a:buFont typeface="+mj-lt"/>
              <a:buAutoNum type="arabicPeriod"/>
            </a:pPr>
            <a:r>
              <a:rPr lang="en-US" dirty="0" smtClean="0"/>
              <a:t>The ID Proof use case has the relation with User have to submit the ID Proof to admin for verification.</a:t>
            </a:r>
          </a:p>
          <a:p>
            <a:pPr marL="342900" indent="-342900">
              <a:buFont typeface="+mj-lt"/>
              <a:buAutoNum type="arabicPeriod"/>
            </a:pPr>
            <a:r>
              <a:rPr lang="en-US" dirty="0" smtClean="0"/>
              <a:t>User have to pay the amount for the pass.</a:t>
            </a:r>
          </a:p>
          <a:p>
            <a:pPr marL="342900" indent="-342900">
              <a:buFont typeface="+mj-lt"/>
              <a:buAutoNum type="arabicPeriod"/>
            </a:pPr>
            <a:r>
              <a:rPr lang="en-US" dirty="0" smtClean="0"/>
              <a:t>After payment, User will collect/generate the ticket from the admin.</a:t>
            </a:r>
          </a:p>
          <a:p>
            <a:pPr marL="342900" indent="-342900">
              <a:buFont typeface="+mj-lt"/>
              <a:buAutoNum type="arabicPeriod"/>
            </a:pPr>
            <a:r>
              <a:rPr lang="en-US" dirty="0" smtClean="0"/>
              <a:t>QR Code use case is related to User, TTE and the admin.</a:t>
            </a:r>
          </a:p>
          <a:p>
            <a:r>
              <a:rPr lang="en-US" dirty="0" smtClean="0"/>
              <a:t>Without QR Code:</a:t>
            </a:r>
          </a:p>
          <a:p>
            <a:pPr marL="342900" indent="-342900">
              <a:buFont typeface="+mj-lt"/>
              <a:buAutoNum type="arabicPeriod"/>
            </a:pPr>
            <a:r>
              <a:rPr lang="en-US" dirty="0" smtClean="0"/>
              <a:t>If user has lost the QR code pass. User has to buy the ticket or pay the penalty.</a:t>
            </a:r>
          </a:p>
          <a:p>
            <a:pPr marL="342900" indent="-342900">
              <a:buFont typeface="+mj-lt"/>
              <a:buAutoNum type="arabicPeriod"/>
            </a:pPr>
            <a:r>
              <a:rPr lang="en-US" dirty="0" smtClean="0"/>
              <a:t>In the TTE use case, TTE has submit the records of the travelers to the Admin.</a:t>
            </a:r>
          </a:p>
        </p:txBody>
      </p:sp>
    </p:spTree>
    <p:extLst>
      <p:ext uri="{BB962C8B-B14F-4D97-AF65-F5344CB8AC3E}">
        <p14:creationId xmlns:p14="http://schemas.microsoft.com/office/powerpoint/2010/main" val="399597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51" y="807820"/>
            <a:ext cx="9613861" cy="1080938"/>
          </a:xfrm>
        </p:spPr>
        <p:txBody>
          <a:bodyPr>
            <a:normAutofit/>
          </a:bodyPr>
          <a:lstStyle/>
          <a:p>
            <a:r>
              <a:rPr lang="en-US" sz="3200" b="1" u="sng" dirty="0" smtClean="0">
                <a:effectLst>
                  <a:outerShdw blurRad="38100" dist="38100" dir="2700000" algn="tl">
                    <a:srgbClr val="000000">
                      <a:alpha val="43137"/>
                    </a:srgbClr>
                  </a:outerShdw>
                </a:effectLst>
              </a:rPr>
              <a:t>USE CASE DIAGRAM:</a:t>
            </a:r>
            <a:endParaRPr lang="en-US" sz="3200" b="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933" y="2483893"/>
            <a:ext cx="6030207" cy="4037087"/>
          </a:xfrm>
          <a:prstGeom prst="rect">
            <a:avLst/>
          </a:prstGeom>
        </p:spPr>
      </p:pic>
      <p:sp>
        <p:nvSpPr>
          <p:cNvPr id="5" name="TextBox 4"/>
          <p:cNvSpPr txBox="1"/>
          <p:nvPr/>
        </p:nvSpPr>
        <p:spPr>
          <a:xfrm>
            <a:off x="300251" y="2210937"/>
            <a:ext cx="2538483" cy="461665"/>
          </a:xfrm>
          <a:prstGeom prst="rect">
            <a:avLst/>
          </a:prstGeom>
          <a:noFill/>
        </p:spPr>
        <p:txBody>
          <a:bodyPr wrap="square" rtlCol="0">
            <a:spAutoFit/>
          </a:bodyPr>
          <a:lstStyle/>
          <a:p>
            <a:r>
              <a:rPr lang="en-US" sz="2400" b="1" u="sng" dirty="0" smtClean="0">
                <a:solidFill>
                  <a:schemeClr val="bg1">
                    <a:lumMod val="95000"/>
                    <a:lumOff val="5000"/>
                  </a:schemeClr>
                </a:solidFill>
                <a:latin typeface="Bahnschrift SemiBold Condensed" panose="020B0502040204020203" pitchFamily="34" charset="0"/>
              </a:rPr>
              <a:t>WITH QR CODE:</a:t>
            </a:r>
            <a:endParaRPr lang="en-US" sz="2000" b="1" u="sng" dirty="0">
              <a:solidFill>
                <a:schemeClr val="bg1">
                  <a:lumMod val="95000"/>
                  <a:lumOff val="5000"/>
                </a:schemeClr>
              </a:solidFill>
              <a:latin typeface="Bahnschrift SemiBold Condensed" panose="020B0502040204020203" pitchFamily="34" charset="0"/>
            </a:endParaRPr>
          </a:p>
        </p:txBody>
      </p:sp>
    </p:spTree>
    <p:extLst>
      <p:ext uri="{BB962C8B-B14F-4D97-AF65-F5344CB8AC3E}">
        <p14:creationId xmlns:p14="http://schemas.microsoft.com/office/powerpoint/2010/main" val="2554064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ln>
          <a:noFill/>
        </a:ln>
        <a:effectLst/>
      </a:spPr>
      <a:bodyPr vert="horz"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613</Words>
  <Application>Microsoft Office PowerPoint</Application>
  <PresentationFormat>Widescreen</PresentationFormat>
  <Paragraphs>109</Paragraphs>
  <Slides>13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Black</vt:lpstr>
      <vt:lpstr>Arial Rounded MT Bold</vt:lpstr>
      <vt:lpstr>Bahnschrift Condensed</vt:lpstr>
      <vt:lpstr>Bahnschrift SemiBold Condensed</vt:lpstr>
      <vt:lpstr>Bahnschrift SemiLight SemiConde</vt:lpstr>
      <vt:lpstr>Broadway</vt:lpstr>
      <vt:lpstr>Calibri</vt:lpstr>
      <vt:lpstr>Trebuchet MS</vt:lpstr>
      <vt:lpstr>Wingdings</vt:lpstr>
      <vt:lpstr>Berlin</vt:lpstr>
      <vt:lpstr>ONLINE REGISTRATION OF BUS PASS</vt:lpstr>
      <vt:lpstr>PowerPoint Presentation</vt:lpstr>
      <vt:lpstr>5.2 RISK ANALYSIS:</vt:lpstr>
      <vt:lpstr>PowerPoint Presentation</vt:lpstr>
      <vt:lpstr>6.1 ESTIMATION OF PROJECT MATRICES  Function Point Analysis:</vt:lpstr>
      <vt:lpstr>PowerPoint Presentation</vt:lpstr>
      <vt:lpstr>PowerPoint Presentation</vt:lpstr>
      <vt:lpstr>8.1MODELING USE CASE DIAGRAM AND SCENARIOS  Use Case Diagram Description</vt:lpstr>
      <vt:lpstr>USE CASE DIAGRAM:</vt:lpstr>
      <vt:lpstr>PowerPoint Presentation</vt:lpstr>
      <vt:lpstr>9.1 ER MODELING FROM THE PROBLEM STATEMENT  ER DIAGRAM DESCRIPTION: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dc:creator>
  <cp:lastModifiedBy>Mr</cp:lastModifiedBy>
  <cp:revision>40</cp:revision>
  <dcterms:created xsi:type="dcterms:W3CDTF">2021-02-22T13:04:19Z</dcterms:created>
  <dcterms:modified xsi:type="dcterms:W3CDTF">2021-03-03T09:41:06Z</dcterms:modified>
</cp:coreProperties>
</file>