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23"/>
  </p:notesMasterIdLst>
  <p:sldIdLst>
    <p:sldId id="257" r:id="rId2"/>
    <p:sldId id="259" r:id="rId3"/>
    <p:sldId id="260" r:id="rId4"/>
    <p:sldId id="261" r:id="rId5"/>
    <p:sldId id="262" r:id="rId6"/>
    <p:sldId id="274" r:id="rId7"/>
    <p:sldId id="264" r:id="rId8"/>
    <p:sldId id="275" r:id="rId9"/>
    <p:sldId id="266" r:id="rId10"/>
    <p:sldId id="276" r:id="rId11"/>
    <p:sldId id="270" r:id="rId12"/>
    <p:sldId id="285" r:id="rId13"/>
    <p:sldId id="286" r:id="rId14"/>
    <p:sldId id="277" r:id="rId15"/>
    <p:sldId id="278" r:id="rId16"/>
    <p:sldId id="279" r:id="rId17"/>
    <p:sldId id="280" r:id="rId18"/>
    <p:sldId id="281" r:id="rId19"/>
    <p:sldId id="282" r:id="rId20"/>
    <p:sldId id="283"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53E48-B3B5-4D61-9E93-2D79F805AC06}"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F7D51-2D19-44E8-8502-302EA462BC0D}" type="slidenum">
              <a:rPr lang="en-US" smtClean="0"/>
              <a:t>‹#›</a:t>
            </a:fld>
            <a:endParaRPr lang="en-US"/>
          </a:p>
        </p:txBody>
      </p:sp>
    </p:spTree>
    <p:extLst>
      <p:ext uri="{BB962C8B-B14F-4D97-AF65-F5344CB8AC3E}">
        <p14:creationId xmlns:p14="http://schemas.microsoft.com/office/powerpoint/2010/main" val="258679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48F7D51-2D19-44E8-8502-302EA462BC0D}" type="slidenum">
              <a:rPr lang="en-US" smtClean="0"/>
              <a:t>1</a:t>
            </a:fld>
            <a:endParaRPr lang="en-US"/>
          </a:p>
        </p:txBody>
      </p:sp>
    </p:spTree>
    <p:extLst>
      <p:ext uri="{BB962C8B-B14F-4D97-AF65-F5344CB8AC3E}">
        <p14:creationId xmlns:p14="http://schemas.microsoft.com/office/powerpoint/2010/main" val="2537315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8F7D51-2D19-44E8-8502-302EA462BC0D}" type="slidenum">
              <a:rPr lang="en-US" smtClean="0"/>
              <a:t>7</a:t>
            </a:fld>
            <a:endParaRPr lang="en-US"/>
          </a:p>
        </p:txBody>
      </p:sp>
    </p:spTree>
    <p:extLst>
      <p:ext uri="{BB962C8B-B14F-4D97-AF65-F5344CB8AC3E}">
        <p14:creationId xmlns:p14="http://schemas.microsoft.com/office/powerpoint/2010/main" val="2818711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83223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993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4526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80099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05111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489075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8C0A99-9876-4A3D-B061-A58DDEE1AF8B}"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76431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02753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8C0A99-9876-4A3D-B061-A58DDEE1AF8B}" type="datetimeFigureOut">
              <a:rPr lang="en-US" smtClean="0"/>
              <a:t>2/22/2021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283228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C0A99-9876-4A3D-B061-A58DDEE1AF8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03090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8C0A99-9876-4A3D-B061-A58DDEE1AF8B}" type="datetimeFigureOut">
              <a:rPr lang="en-US" smtClean="0"/>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41701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9542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8C0A99-9876-4A3D-B061-A58DDEE1AF8B}" type="datetimeFigureOut">
              <a:rPr lang="en-US" smtClean="0"/>
              <a:t>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370780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8C0A99-9876-4A3D-B061-A58DDEE1AF8B}" type="datetimeFigureOut">
              <a:rPr lang="en-US" smtClean="0"/>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3980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8C0A99-9876-4A3D-B061-A58DDEE1AF8B}" type="datetimeFigureOut">
              <a:rPr lang="en-US" smtClean="0"/>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114554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248006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C0A99-9876-4A3D-B061-A58DDEE1AF8B}" type="datetimeFigureOut">
              <a:rPr lang="en-US" smtClean="0"/>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9AA5B-CE80-46F3-9044-FAC6F69F0428}" type="slidenum">
              <a:rPr lang="en-US" smtClean="0"/>
              <a:t>‹#›</a:t>
            </a:fld>
            <a:endParaRPr lang="en-US"/>
          </a:p>
        </p:txBody>
      </p:sp>
    </p:spTree>
    <p:extLst>
      <p:ext uri="{BB962C8B-B14F-4D97-AF65-F5344CB8AC3E}">
        <p14:creationId xmlns:p14="http://schemas.microsoft.com/office/powerpoint/2010/main" val="7975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8C0A99-9876-4A3D-B061-A58DDEE1AF8B}" type="datetimeFigureOut">
              <a:rPr lang="en-US" smtClean="0"/>
              <a:t>2/22/2021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D9AA5B-CE80-46F3-9044-FAC6F69F0428}" type="slidenum">
              <a:rPr lang="en-US" smtClean="0"/>
              <a:t>‹#›</a:t>
            </a:fld>
            <a:endParaRPr lang="en-US"/>
          </a:p>
        </p:txBody>
      </p:sp>
    </p:spTree>
    <p:extLst>
      <p:ext uri="{BB962C8B-B14F-4D97-AF65-F5344CB8AC3E}">
        <p14:creationId xmlns:p14="http://schemas.microsoft.com/office/powerpoint/2010/main" val="3430672384"/>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6" y="2591004"/>
            <a:ext cx="8361229" cy="1511970"/>
          </a:xfrm>
        </p:spPr>
        <p:txBody>
          <a:bodyPr/>
          <a:lstStyle/>
          <a:p>
            <a:r>
              <a:rPr lang="es-UY" alt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roadway" panose="04040905080B02020502" pitchFamily="82" charset="0"/>
              </a:rPr>
              <a:t>ONLINE REGISTRATION OF BUS PASS</a:t>
            </a:r>
            <a:endParaRPr lang="en-US" sz="4800" b="1"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Box 4"/>
          <p:cNvSpPr txBox="1"/>
          <p:nvPr/>
        </p:nvSpPr>
        <p:spPr>
          <a:xfrm>
            <a:off x="7119732" y="4699428"/>
            <a:ext cx="3890058" cy="1323439"/>
          </a:xfrm>
          <a:prstGeom prst="rect">
            <a:avLst/>
          </a:prstGeom>
          <a:noFill/>
        </p:spPr>
        <p:txBody>
          <a:bodyPr wrap="square" rtlCol="0">
            <a:spAutoFit/>
          </a:bodyPr>
          <a:lstStyle/>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BATCH NO</a:t>
            </a:r>
            <a:r>
              <a:rPr lang="en-US" sz="2000" b="1"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 :  </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Arial Black" panose="020B0A04020102020204" pitchFamily="34" charset="0"/>
              </a:rPr>
              <a:t>13</a:t>
            </a:r>
          </a:p>
          <a:p>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NIKITH KUMAR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480</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VIGNESH P          – RA1911003020468</a:t>
            </a:r>
          </a:p>
          <a:p>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ROHITH</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S            </a:t>
            </a:r>
            <a:r>
              <a:rPr lang="en-US" sz="2000" b="1"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 RA1911003020</a:t>
            </a:r>
            <a:r>
              <a:rPr lang="en-US" sz="2000" b="1" baseline="0" dirty="0" smtClean="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rPr>
              <a:t>474</a:t>
            </a:r>
            <a:endParaRPr lang="en-US" sz="2000" b="1" dirty="0">
              <a:solidFill>
                <a:schemeClr val="tx1">
                  <a:lumMod val="95000"/>
                  <a:lumOff val="5000"/>
                </a:schemeClr>
              </a:solidFill>
              <a:effectLst>
                <a:outerShdw blurRad="38100" dist="38100" dir="2700000" algn="tl">
                  <a:srgbClr val="000000">
                    <a:alpha val="43137"/>
                  </a:srgbClr>
                </a:outerShdw>
              </a:effectLst>
              <a:latin typeface="Bahnschrift SemiLight SemiConde" panose="020B0502040204020203" pitchFamily="34" charset="0"/>
            </a:endParaRPr>
          </a:p>
        </p:txBody>
      </p:sp>
      <p:sp>
        <p:nvSpPr>
          <p:cNvPr id="6" name="TextBox 5"/>
          <p:cNvSpPr txBox="1"/>
          <p:nvPr/>
        </p:nvSpPr>
        <p:spPr>
          <a:xfrm>
            <a:off x="468466" y="1257602"/>
            <a:ext cx="6651266" cy="1200329"/>
          </a:xfrm>
          <a:prstGeom prst="rect">
            <a:avLst/>
          </a:prstGeom>
          <a:noFill/>
        </p:spPr>
        <p:txBody>
          <a:bodyPr wrap="square" rtlCol="0">
            <a:spAutoFit/>
          </a:bodyPr>
          <a:lstStyle/>
          <a:p>
            <a:r>
              <a:rPr lang="en-US" sz="2400" dirty="0" smtClean="0"/>
              <a:t>Software Engineering and Project Management – 18CSC206J</a:t>
            </a:r>
            <a:endParaRPr lang="en-US" sz="2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sz="2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2241" y="431253"/>
            <a:ext cx="1457439" cy="1426513"/>
          </a:xfrm>
          <a:prstGeom prst="rect">
            <a:avLst/>
          </a:prstGeom>
        </p:spPr>
      </p:pic>
    </p:spTree>
    <p:extLst>
      <p:ext uri="{BB962C8B-B14F-4D97-AF65-F5344CB8AC3E}">
        <p14:creationId xmlns:p14="http://schemas.microsoft.com/office/powerpoint/2010/main" val="2947608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73" y="822277"/>
            <a:ext cx="5616054" cy="815454"/>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MODULE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098645" y="2169993"/>
            <a:ext cx="9601200" cy="4339990"/>
          </a:xfrm>
        </p:spPr>
        <p:txBody>
          <a:bodyPr>
            <a:normAutofit fontScale="92500" lnSpcReduction="20000"/>
          </a:bodyPr>
          <a:lstStyle/>
          <a:p>
            <a:r>
              <a:rPr lang="en-US" u="sng" dirty="0" smtClean="0">
                <a:solidFill>
                  <a:schemeClr val="bg1"/>
                </a:solidFill>
              </a:rPr>
              <a:t>Operating Module :</a:t>
            </a:r>
          </a:p>
          <a:p>
            <a:pPr lvl="1">
              <a:buFont typeface="Arial" panose="020B0604020202020204" pitchFamily="34" charset="0"/>
              <a:buChar char="•"/>
            </a:pPr>
            <a:r>
              <a:rPr lang="en-US" dirty="0" err="1" smtClean="0"/>
              <a:t>Sercure</a:t>
            </a:r>
            <a:r>
              <a:rPr lang="en-US" dirty="0" smtClean="0"/>
              <a:t> payment</a:t>
            </a:r>
          </a:p>
          <a:p>
            <a:pPr lvl="1">
              <a:buFont typeface="Arial" panose="020B0604020202020204" pitchFamily="34" charset="0"/>
              <a:buChar char="•"/>
            </a:pPr>
            <a:r>
              <a:rPr lang="en-US" dirty="0" smtClean="0"/>
              <a:t>Application management </a:t>
            </a:r>
          </a:p>
          <a:p>
            <a:pPr lvl="1">
              <a:buFont typeface="Arial" panose="020B0604020202020204" pitchFamily="34" charset="0"/>
              <a:buChar char="•"/>
            </a:pPr>
            <a:r>
              <a:rPr lang="en-US" dirty="0" smtClean="0"/>
              <a:t>Receives message alert notification for renewal of bus pass. </a:t>
            </a:r>
          </a:p>
          <a:p>
            <a:r>
              <a:rPr lang="en-US" u="sng" dirty="0" smtClean="0">
                <a:solidFill>
                  <a:schemeClr val="bg1"/>
                </a:solidFill>
              </a:rPr>
              <a:t>User Module :</a:t>
            </a:r>
          </a:p>
          <a:p>
            <a:pPr lvl="1">
              <a:buFont typeface="Arial" panose="020B0604020202020204" pitchFamily="34" charset="0"/>
              <a:buChar char="•"/>
            </a:pPr>
            <a:r>
              <a:rPr lang="en-US" dirty="0" smtClean="0"/>
              <a:t>Registering User</a:t>
            </a:r>
          </a:p>
          <a:p>
            <a:pPr lvl="1">
              <a:buFont typeface="Arial" panose="020B0604020202020204" pitchFamily="34" charset="0"/>
              <a:buChar char="•"/>
            </a:pPr>
            <a:r>
              <a:rPr lang="en-US" dirty="0" smtClean="0"/>
              <a:t>Updating Information</a:t>
            </a:r>
          </a:p>
          <a:p>
            <a:pPr lvl="1">
              <a:buFont typeface="Arial" panose="020B0604020202020204" pitchFamily="34" charset="0"/>
              <a:buChar char="•"/>
            </a:pPr>
            <a:r>
              <a:rPr lang="en-US" dirty="0" smtClean="0"/>
              <a:t>Generating pass</a:t>
            </a:r>
          </a:p>
          <a:p>
            <a:pPr lvl="1">
              <a:buFont typeface="Arial" panose="020B0604020202020204" pitchFamily="34" charset="0"/>
              <a:buChar char="•"/>
            </a:pPr>
            <a:r>
              <a:rPr lang="en-US" dirty="0" smtClean="0"/>
              <a:t>Renewal pass</a:t>
            </a:r>
          </a:p>
          <a:p>
            <a:pPr lvl="1">
              <a:buFont typeface="Arial" panose="020B0604020202020204" pitchFamily="34" charset="0"/>
              <a:buChar char="•"/>
            </a:pPr>
            <a:r>
              <a:rPr lang="en-US" dirty="0" smtClean="0"/>
              <a:t>Generating PDF</a:t>
            </a:r>
          </a:p>
          <a:p>
            <a:pPr lvl="1">
              <a:buFont typeface="Arial" panose="020B0604020202020204" pitchFamily="34" charset="0"/>
              <a:buChar char="•"/>
            </a:pPr>
            <a:r>
              <a:rPr lang="en-US" dirty="0" smtClean="0"/>
              <a:t>Generating QR Code</a:t>
            </a:r>
          </a:p>
          <a:p>
            <a:r>
              <a:rPr lang="en-US" u="sng" dirty="0" smtClean="0">
                <a:solidFill>
                  <a:schemeClr val="bg1"/>
                </a:solidFill>
              </a:rPr>
              <a:t>Problems faced :</a:t>
            </a:r>
          </a:p>
          <a:p>
            <a:pPr lvl="1">
              <a:buFont typeface="Arial" panose="020B0604020202020204" pitchFamily="34" charset="0"/>
              <a:buChar char="•"/>
            </a:pPr>
            <a:r>
              <a:rPr lang="en-US" dirty="0" smtClean="0"/>
              <a:t>Delaying in creation and deletion of message notification.</a:t>
            </a:r>
          </a:p>
          <a:p>
            <a:pPr lvl="1">
              <a:buFont typeface="Arial" panose="020B0604020202020204" pitchFamily="34" charset="0"/>
              <a:buChar char="•"/>
            </a:pPr>
            <a:r>
              <a:rPr lang="en-US" dirty="0" err="1" smtClean="0"/>
              <a:t>Tendious</a:t>
            </a:r>
            <a:r>
              <a:rPr lang="en-US" dirty="0" smtClean="0"/>
              <a:t> procedure for issuing/renewing passes.</a:t>
            </a:r>
          </a:p>
        </p:txBody>
      </p:sp>
    </p:spTree>
    <p:extLst>
      <p:ext uri="{BB962C8B-B14F-4D97-AF65-F5344CB8AC3E}">
        <p14:creationId xmlns:p14="http://schemas.microsoft.com/office/powerpoint/2010/main" val="1095489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169995" y="2074460"/>
            <a:ext cx="6796584" cy="4544704"/>
            <a:chOff x="2107441" y="2169994"/>
            <a:chExt cx="5958386" cy="4409913"/>
          </a:xfrm>
        </p:grpSpPr>
        <p:sp>
          <p:nvSpPr>
            <p:cNvPr id="24" name="Rectangle 23"/>
            <p:cNvSpPr/>
            <p:nvPr/>
          </p:nvSpPr>
          <p:spPr>
            <a:xfrm>
              <a:off x="4240437" y="5651859"/>
              <a:ext cx="1679163" cy="92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 Pass Generated</a:t>
              </a:r>
            </a:p>
          </p:txBody>
        </p:sp>
        <p:grpSp>
          <p:nvGrpSpPr>
            <p:cNvPr id="83" name="Group 82"/>
            <p:cNvGrpSpPr/>
            <p:nvPr/>
          </p:nvGrpSpPr>
          <p:grpSpPr>
            <a:xfrm>
              <a:off x="2107441" y="2169994"/>
              <a:ext cx="5958386" cy="3945888"/>
              <a:chOff x="2115399" y="122830"/>
              <a:chExt cx="7167352" cy="5552737"/>
            </a:xfrm>
          </p:grpSpPr>
          <p:sp>
            <p:nvSpPr>
              <p:cNvPr id="2" name="Flowchart: Alternate Process 1"/>
              <p:cNvSpPr/>
              <p:nvPr/>
            </p:nvSpPr>
            <p:spPr>
              <a:xfrm>
                <a:off x="2115404" y="916670"/>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User</a:t>
                </a:r>
                <a:endParaRPr lang="en-US" dirty="0"/>
              </a:p>
            </p:txBody>
          </p:sp>
          <p:sp>
            <p:nvSpPr>
              <p:cNvPr id="5" name="Rectangle 4"/>
              <p:cNvSpPr/>
              <p:nvPr/>
            </p:nvSpPr>
            <p:spPr>
              <a:xfrm>
                <a:off x="4681183" y="122830"/>
                <a:ext cx="2019868" cy="64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REGISTRATION</a:t>
                </a:r>
                <a:endParaRPr lang="en-US" dirty="0"/>
              </a:p>
            </p:txBody>
          </p:sp>
          <p:sp>
            <p:nvSpPr>
              <p:cNvPr id="13" name="Flowchart: Alternate Process 12"/>
              <p:cNvSpPr/>
              <p:nvPr/>
            </p:nvSpPr>
            <p:spPr>
              <a:xfrm>
                <a:off x="2115403" y="174918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6" name="Flowchart: Alternate Process 15"/>
              <p:cNvSpPr/>
              <p:nvPr/>
            </p:nvSpPr>
            <p:spPr>
              <a:xfrm>
                <a:off x="2115401" y="3409655"/>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17" name="Flowchart: Alternate Process 16"/>
              <p:cNvSpPr/>
              <p:nvPr/>
            </p:nvSpPr>
            <p:spPr>
              <a:xfrm>
                <a:off x="2115400" y="4237614"/>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18" name="Flowchart: Alternate Process 17"/>
              <p:cNvSpPr/>
              <p:nvPr/>
            </p:nvSpPr>
            <p:spPr>
              <a:xfrm>
                <a:off x="7085462" y="91666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Existing User</a:t>
                </a:r>
                <a:endParaRPr lang="en-US" dirty="0"/>
              </a:p>
            </p:txBody>
          </p:sp>
          <p:sp>
            <p:nvSpPr>
              <p:cNvPr id="19" name="Flowchart: Alternate Process 18"/>
              <p:cNvSpPr/>
              <p:nvPr/>
            </p:nvSpPr>
            <p:spPr>
              <a:xfrm>
                <a:off x="7085461" y="174918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20" name="Flowchart: Alternate Process 19"/>
              <p:cNvSpPr/>
              <p:nvPr/>
            </p:nvSpPr>
            <p:spPr>
              <a:xfrm>
                <a:off x="7085458"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a:t>
                </a:r>
                <a:endParaRPr lang="en-US" dirty="0"/>
              </a:p>
            </p:txBody>
          </p:sp>
          <p:sp>
            <p:nvSpPr>
              <p:cNvPr id="21" name="Flowchart: Alternate Process 20"/>
              <p:cNvSpPr/>
              <p:nvPr/>
            </p:nvSpPr>
            <p:spPr>
              <a:xfrm>
                <a:off x="7085459" y="3405099"/>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Renewal Form</a:t>
                </a:r>
                <a:endParaRPr lang="en-US" dirty="0"/>
              </a:p>
            </p:txBody>
          </p:sp>
          <p:sp>
            <p:nvSpPr>
              <p:cNvPr id="22" name="Flowchart: Alternate Process 21"/>
              <p:cNvSpPr/>
              <p:nvPr/>
            </p:nvSpPr>
            <p:spPr>
              <a:xfrm>
                <a:off x="7085459" y="4246723"/>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US" dirty="0"/>
              </a:p>
            </p:txBody>
          </p:sp>
          <p:sp>
            <p:nvSpPr>
              <p:cNvPr id="26" name="Flowchart: Alternate Process 25"/>
              <p:cNvSpPr/>
              <p:nvPr/>
            </p:nvSpPr>
            <p:spPr>
              <a:xfrm>
                <a:off x="2115399" y="2577142"/>
                <a:ext cx="2197289" cy="50496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Registration</a:t>
                </a:r>
                <a:endParaRPr lang="en-US" dirty="0"/>
              </a:p>
            </p:txBody>
          </p:sp>
          <p:cxnSp>
            <p:nvCxnSpPr>
              <p:cNvPr id="28" name="Elbow Connector 27"/>
              <p:cNvCxnSpPr>
                <a:stCxn id="5" idx="1"/>
                <a:endCxn id="2" idx="0"/>
              </p:cNvCxnSpPr>
              <p:nvPr/>
            </p:nvCxnSpPr>
            <p:spPr>
              <a:xfrm rot="10800000" flipV="1">
                <a:off x="3214049" y="443552"/>
                <a:ext cx="1467134" cy="473117"/>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3"/>
                <a:endCxn id="18" idx="0"/>
              </p:cNvCxnSpPr>
              <p:nvPr/>
            </p:nvCxnSpPr>
            <p:spPr>
              <a:xfrm>
                <a:off x="6701051" y="443553"/>
                <a:ext cx="1483056" cy="473116"/>
              </a:xfrm>
              <a:prstGeom prst="bentConnector2">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 idx="2"/>
                <a:endCxn id="13" idx="0"/>
              </p:cNvCxnSpPr>
              <p:nvPr/>
            </p:nvCxnSpPr>
            <p:spPr>
              <a:xfrm flipH="1">
                <a:off x="3214048" y="1421639"/>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a:endCxn id="19" idx="0"/>
              </p:cNvCxnSpPr>
              <p:nvPr/>
            </p:nvCxnSpPr>
            <p:spPr>
              <a:xfrm flipH="1">
                <a:off x="8184106" y="1421638"/>
                <a:ext cx="1"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a:endCxn id="26" idx="0"/>
              </p:cNvCxnSpPr>
              <p:nvPr/>
            </p:nvCxnSpPr>
            <p:spPr>
              <a:xfrm flipH="1">
                <a:off x="3214044" y="2254152"/>
                <a:ext cx="4"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2"/>
                <a:endCxn id="20" idx="0"/>
              </p:cNvCxnSpPr>
              <p:nvPr/>
            </p:nvCxnSpPr>
            <p:spPr>
              <a:xfrm flipH="1">
                <a:off x="8184103" y="2254151"/>
                <a:ext cx="3" cy="322991"/>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0" idx="2"/>
                <a:endCxn id="21" idx="0"/>
              </p:cNvCxnSpPr>
              <p:nvPr/>
            </p:nvCxnSpPr>
            <p:spPr>
              <a:xfrm>
                <a:off x="8184103" y="3082111"/>
                <a:ext cx="1" cy="322988"/>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2"/>
                <a:endCxn id="16" idx="0"/>
              </p:cNvCxnSpPr>
              <p:nvPr/>
            </p:nvCxnSpPr>
            <p:spPr>
              <a:xfrm>
                <a:off x="3214044" y="3082111"/>
                <a:ext cx="2" cy="32754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2"/>
                <a:endCxn id="17" idx="0"/>
              </p:cNvCxnSpPr>
              <p:nvPr/>
            </p:nvCxnSpPr>
            <p:spPr>
              <a:xfrm flipH="1">
                <a:off x="3214045" y="3914624"/>
                <a:ext cx="1" cy="322990"/>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1" idx="2"/>
                <a:endCxn id="22" idx="0"/>
              </p:cNvCxnSpPr>
              <p:nvPr/>
            </p:nvCxnSpPr>
            <p:spPr>
              <a:xfrm>
                <a:off x="8184104" y="3910068"/>
                <a:ext cx="0" cy="33665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7" idx="2"/>
                <a:endCxn id="24" idx="1"/>
              </p:cNvCxnSpPr>
              <p:nvPr/>
            </p:nvCxnSpPr>
            <p:spPr>
              <a:xfrm>
                <a:off x="3214045" y="4742583"/>
                <a:ext cx="1467138" cy="932984"/>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2" idx="2"/>
                <a:endCxn id="24" idx="3"/>
              </p:cNvCxnSpPr>
              <p:nvPr/>
            </p:nvCxnSpPr>
            <p:spPr>
              <a:xfrm flipH="1">
                <a:off x="6701051" y="4751692"/>
                <a:ext cx="1483052" cy="923875"/>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84" name="Title 83"/>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Bell MT" panose="02020503060305020303" pitchFamily="18" charset="0"/>
              </a:rPr>
              <a:t>Registration Process :</a:t>
            </a:r>
            <a:endParaRPr lang="en-US" b="1" u="sng" dirty="0">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3945485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COMPARSION BETWEEN WATERFALL MODEL AND AGILE MODEL</a:t>
            </a:r>
            <a:endParaRPr lang="en-US" sz="3200" b="1" dirty="0"/>
          </a:p>
        </p:txBody>
      </p:sp>
      <p:sp>
        <p:nvSpPr>
          <p:cNvPr id="3" name="TextBox 2"/>
          <p:cNvSpPr txBox="1"/>
          <p:nvPr/>
        </p:nvSpPr>
        <p:spPr>
          <a:xfrm>
            <a:off x="680321" y="2279176"/>
            <a:ext cx="10701912" cy="3785652"/>
          </a:xfrm>
          <a:prstGeom prst="rect">
            <a:avLst/>
          </a:prstGeom>
          <a:noFill/>
        </p:spPr>
        <p:txBody>
          <a:bodyPr wrap="square" rtlCol="0">
            <a:spAutoFit/>
          </a:bodyPr>
          <a:lstStyle/>
          <a:p>
            <a:r>
              <a:rPr lang="en-US" sz="2000" dirty="0"/>
              <a:t>WHY AGILE MODEL IS BETTER THAN WATERFALL MODEL?????? </a:t>
            </a:r>
          </a:p>
          <a:p>
            <a:r>
              <a:rPr lang="en-US" sz="2000" dirty="0"/>
              <a:t>1. The Agile Model is based on iterative development and hence it divides the entire project into smaller parts which reduces the risk factor which is not the case in waterfall model. </a:t>
            </a:r>
          </a:p>
          <a:p>
            <a:r>
              <a:rPr lang="en-US" sz="2000" dirty="0"/>
              <a:t>2.The Waterfall model cannot accept the changes in requirements but in agile model it is easy to change the system requirements. </a:t>
            </a:r>
          </a:p>
          <a:p>
            <a:r>
              <a:rPr lang="en-US" sz="2000" dirty="0"/>
              <a:t>3.In agile model, the entire project is divided into smaller parts which helps to minimize the project risk and to reduce the overall project delivery time requirements. </a:t>
            </a:r>
          </a:p>
          <a:p>
            <a:r>
              <a:rPr lang="en-US" sz="2000" dirty="0"/>
              <a:t>4. In waterfall model since risk factor is high, it is not suitable for complex projects. </a:t>
            </a:r>
          </a:p>
          <a:p>
            <a:r>
              <a:rPr lang="en-US" sz="2000" dirty="0"/>
              <a:t>5.In waterfall model the testing is done in later stage it does not allow identifying the challenges and risks in the earlier phase, so the risk reduction strategy is difficult to prepare, which is not the case in agile model. </a:t>
            </a:r>
          </a:p>
        </p:txBody>
      </p:sp>
    </p:spTree>
    <p:extLst>
      <p:ext uri="{BB962C8B-B14F-4D97-AF65-F5344CB8AC3E}">
        <p14:creationId xmlns:p14="http://schemas.microsoft.com/office/powerpoint/2010/main" val="401768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5218" y="682387"/>
            <a:ext cx="9717206" cy="3662541"/>
          </a:xfrm>
          <a:prstGeom prst="rect">
            <a:avLst/>
          </a:prstGeom>
          <a:noFill/>
        </p:spPr>
        <p:txBody>
          <a:bodyPr wrap="square" rtlCol="0">
            <a:spAutoFit/>
          </a:bodyPr>
          <a:lstStyle/>
          <a:p>
            <a:r>
              <a:rPr lang="en-US" sz="2000" dirty="0" smtClean="0"/>
              <a:t>6</a:t>
            </a:r>
            <a:r>
              <a:rPr lang="en-US" sz="2000" dirty="0"/>
              <a:t>. In waterfall model, it follows a sequential approach whereas in agile model it explains the process in order of incremental approach. </a:t>
            </a:r>
          </a:p>
          <a:p>
            <a:r>
              <a:rPr lang="en-US" sz="2000" dirty="0"/>
              <a:t>7.In agile it performs the testing concurrently with software development whereas in waterfall model the testing comes after the build phase only.</a:t>
            </a:r>
          </a:p>
          <a:p>
            <a:r>
              <a:rPr lang="en-US" sz="2000" dirty="0"/>
              <a:t>8.In agile model the distance between the customer and developer is in short whereas in waterfall model it is long.</a:t>
            </a:r>
          </a:p>
          <a:p>
            <a:r>
              <a:rPr lang="en-US" sz="2000" dirty="0"/>
              <a:t>9.In agile there can be done any change in the project but in waterfall model there is no changes throughout the project work.</a:t>
            </a:r>
          </a:p>
          <a:p>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271735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766876"/>
            <a:ext cx="9613861" cy="1080938"/>
          </a:xfrm>
        </p:spPr>
        <p:txBody>
          <a:bodyPr/>
          <a:lstStyle/>
          <a:p>
            <a:r>
              <a:rPr lang="en-US" dirty="0" smtClean="0"/>
              <a:t>IDENTIFYING THE REQUIREMENTS FROM THE PROJECT STATEMENT</a:t>
            </a:r>
            <a:endParaRPr lang="en-US" dirty="0"/>
          </a:p>
        </p:txBody>
      </p:sp>
      <p:sp>
        <p:nvSpPr>
          <p:cNvPr id="5" name="TextBox 4"/>
          <p:cNvSpPr txBox="1"/>
          <p:nvPr/>
        </p:nvSpPr>
        <p:spPr>
          <a:xfrm>
            <a:off x="477672" y="2224585"/>
            <a:ext cx="10495128" cy="3693319"/>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REQUIREMENTS</a:t>
            </a:r>
            <a:r>
              <a:rPr lang="en-US" dirty="0" smtClean="0">
                <a:solidFill>
                  <a:schemeClr val="bg1"/>
                </a:solidFill>
              </a:rPr>
              <a:t> : </a:t>
            </a:r>
          </a:p>
          <a:p>
            <a:pPr lvl="1"/>
            <a:r>
              <a:rPr lang="en-US" dirty="0" smtClean="0"/>
              <a:t>The requirement definition is concerned with the analysis of the existing system with the aim of determining and structuring the requirement of the proposed system. It is achieved with the aid of user requirement.</a:t>
            </a:r>
          </a:p>
          <a:p>
            <a:pPr lvl="1"/>
            <a:r>
              <a:rPr lang="en-US" dirty="0" smtClean="0"/>
              <a:t>Requirement </a:t>
            </a:r>
            <a:r>
              <a:rPr lang="en-US" dirty="0"/>
              <a:t>analysis determines the needs to be fulfilled and what the prepared </a:t>
            </a:r>
            <a:r>
              <a:rPr lang="en-US" dirty="0" smtClean="0"/>
              <a:t>document should </a:t>
            </a:r>
            <a:r>
              <a:rPr lang="en-US" dirty="0"/>
              <a:t>do after completion. For the better understanding of the requirements we will draw the context diagram then build a prototype, </a:t>
            </a:r>
            <a:r>
              <a:rPr lang="en-US" dirty="0" err="1"/>
              <a:t>analyse</a:t>
            </a:r>
            <a:r>
              <a:rPr lang="en-US" dirty="0"/>
              <a:t> the requirements and lastly </a:t>
            </a:r>
            <a:r>
              <a:rPr lang="en-US" dirty="0" err="1"/>
              <a:t>finalise</a:t>
            </a:r>
            <a:r>
              <a:rPr lang="en-US" dirty="0"/>
              <a:t> them. In feasibility we analyses the feasibility of the project in terms of economic feasibility, technical feasibility and operational feasibility. </a:t>
            </a:r>
            <a:endParaRPr lang="en-US" dirty="0" smtClean="0"/>
          </a:p>
          <a:p>
            <a:pPr marL="285750" indent="-285750">
              <a:buFont typeface="Wingdings" panose="05000000000000000000" pitchFamily="2" charset="2"/>
              <a:buChar char="v"/>
            </a:pPr>
            <a:r>
              <a:rPr lang="en-US" b="1" u="sng" dirty="0" smtClean="0">
                <a:solidFill>
                  <a:schemeClr val="bg1"/>
                </a:solidFill>
                <a:effectLst>
                  <a:outerShdw blurRad="38100" dist="38100" dir="2700000" algn="tl">
                    <a:srgbClr val="000000">
                      <a:alpha val="43137"/>
                    </a:srgbClr>
                  </a:outerShdw>
                </a:effectLst>
              </a:rPr>
              <a:t>SYSTEM REQUIREMENTS</a:t>
            </a:r>
            <a:r>
              <a:rPr lang="en-US" dirty="0" smtClean="0">
                <a:solidFill>
                  <a:schemeClr val="bg1"/>
                </a:solidFill>
              </a:rPr>
              <a:t> :</a:t>
            </a:r>
          </a:p>
          <a:p>
            <a:r>
              <a:rPr lang="en-US" dirty="0"/>
              <a:t>	</a:t>
            </a:r>
            <a:r>
              <a:rPr lang="en-US" dirty="0" smtClean="0"/>
              <a:t>List of City/Local Busses and Bus Stations.</a:t>
            </a:r>
          </a:p>
          <a:p>
            <a:r>
              <a:rPr lang="en-US" dirty="0"/>
              <a:t>	</a:t>
            </a:r>
            <a:r>
              <a:rPr lang="en-US" dirty="0" smtClean="0"/>
              <a:t>GPS Tracker supported for the city busses.</a:t>
            </a:r>
          </a:p>
          <a:p>
            <a:r>
              <a:rPr lang="en-US" dirty="0"/>
              <a:t>	</a:t>
            </a:r>
            <a:r>
              <a:rPr lang="en-US" dirty="0" smtClean="0"/>
              <a:t>Alert message generating System(For Renewal Process /Any maintenance Work).</a:t>
            </a:r>
          </a:p>
        </p:txBody>
      </p:sp>
    </p:spTree>
    <p:extLst>
      <p:ext uri="{BB962C8B-B14F-4D97-AF65-F5344CB8AC3E}">
        <p14:creationId xmlns:p14="http://schemas.microsoft.com/office/powerpoint/2010/main" val="120671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23" y="982639"/>
            <a:ext cx="9648967" cy="4585871"/>
          </a:xfrm>
          <a:prstGeom prst="rect">
            <a:avLst/>
          </a:prstGeom>
          <a:noFill/>
        </p:spPr>
        <p:txBody>
          <a:bodyPr wrap="square" rtlCol="0">
            <a:spAutoFit/>
          </a:bodyPr>
          <a:lstStyle/>
          <a:p>
            <a:pPr marL="342900" indent="-342900">
              <a:buFont typeface="Wingdings" panose="05000000000000000000" pitchFamily="2" charset="2"/>
              <a:buChar char="v"/>
            </a:pPr>
            <a:r>
              <a:rPr lang="en-US" sz="2000" b="1" i="1" u="sng" dirty="0" smtClean="0">
                <a:solidFill>
                  <a:schemeClr val="bg1"/>
                </a:solidFill>
              </a:rPr>
              <a:t>FUNCTIONAL REQUIREMENTS :</a:t>
            </a:r>
          </a:p>
          <a:p>
            <a:pPr marL="742950" lvl="1" indent="-285750">
              <a:buFont typeface="Arial" panose="020B0604020202020204" pitchFamily="34" charset="0"/>
              <a:buChar char="•"/>
            </a:pPr>
            <a:r>
              <a:rPr lang="en-US" dirty="0" smtClean="0"/>
              <a:t>REGISTERING USER </a:t>
            </a:r>
          </a:p>
          <a:p>
            <a:pPr marL="742950" lvl="1" indent="-285750">
              <a:buFont typeface="Arial" panose="020B0604020202020204" pitchFamily="34" charset="0"/>
              <a:buChar char="•"/>
            </a:pPr>
            <a:r>
              <a:rPr lang="en-US" dirty="0" smtClean="0"/>
              <a:t>UPDATING INFORMATION</a:t>
            </a:r>
          </a:p>
          <a:p>
            <a:pPr marL="742950" lvl="1" indent="-285750">
              <a:buFont typeface="Arial" panose="020B0604020202020204" pitchFamily="34" charset="0"/>
              <a:buChar char="•"/>
            </a:pPr>
            <a:r>
              <a:rPr lang="en-US" dirty="0" smtClean="0"/>
              <a:t>GENERATING PASS</a:t>
            </a:r>
          </a:p>
          <a:p>
            <a:pPr marL="742950" lvl="1" indent="-285750">
              <a:buFont typeface="Arial" panose="020B0604020202020204" pitchFamily="34" charset="0"/>
              <a:buChar char="•"/>
            </a:pPr>
            <a:r>
              <a:rPr lang="en-US" dirty="0" smtClean="0"/>
              <a:t>RENEWING PASS</a:t>
            </a:r>
          </a:p>
          <a:p>
            <a:pPr marL="742950" lvl="1" indent="-285750">
              <a:buFont typeface="Arial" panose="020B0604020202020204" pitchFamily="34" charset="0"/>
              <a:buChar char="•"/>
            </a:pPr>
            <a:r>
              <a:rPr lang="en-US" dirty="0" smtClean="0"/>
              <a:t>AUTHENTICATION OF USER</a:t>
            </a:r>
          </a:p>
          <a:p>
            <a:pPr marL="742950" lvl="1" indent="-285750">
              <a:buFont typeface="Arial" panose="020B0604020202020204" pitchFamily="34" charset="0"/>
              <a:buChar char="•"/>
            </a:pPr>
            <a:r>
              <a:rPr lang="en-US" dirty="0" smtClean="0"/>
              <a:t>LOG IN</a:t>
            </a:r>
          </a:p>
          <a:p>
            <a:pPr marL="742950" lvl="1" indent="-285750">
              <a:buFont typeface="Arial" panose="020B0604020202020204" pitchFamily="34" charset="0"/>
              <a:buChar char="•"/>
            </a:pPr>
            <a:r>
              <a:rPr lang="en-US" dirty="0" smtClean="0"/>
              <a:t>ONLINE PAYMENT </a:t>
            </a:r>
          </a:p>
          <a:p>
            <a:pPr marL="742950" lvl="1" indent="-285750">
              <a:buFont typeface="Arial" panose="020B0604020202020204" pitchFamily="34" charset="0"/>
              <a:buChar char="•"/>
            </a:pPr>
            <a:r>
              <a:rPr lang="en-US" dirty="0" smtClean="0"/>
              <a:t>GENERATING PDF</a:t>
            </a:r>
          </a:p>
          <a:p>
            <a:pPr marL="742950" lvl="1" indent="-285750">
              <a:buFont typeface="Arial" panose="020B0604020202020204" pitchFamily="34" charset="0"/>
              <a:buChar char="•"/>
            </a:pPr>
            <a:r>
              <a:rPr lang="en-US" dirty="0" smtClean="0"/>
              <a:t>GENERATING QR CODE</a:t>
            </a:r>
          </a:p>
          <a:p>
            <a:pPr marL="342900" indent="-342900">
              <a:buFont typeface="Wingdings" panose="05000000000000000000" pitchFamily="2" charset="2"/>
              <a:buChar char="v"/>
            </a:pPr>
            <a:r>
              <a:rPr lang="en-US" sz="2000" b="1" i="1" u="sng" dirty="0" smtClean="0">
                <a:solidFill>
                  <a:schemeClr val="bg1"/>
                </a:solidFill>
              </a:rPr>
              <a:t>NON-FUNCTIONAL REQUIREMENTS :</a:t>
            </a:r>
          </a:p>
          <a:p>
            <a:pPr marL="742950" lvl="1" indent="-285750">
              <a:buFont typeface="Arial" panose="020B0604020202020204" pitchFamily="34" charset="0"/>
              <a:buChar char="•"/>
            </a:pPr>
            <a:r>
              <a:rPr lang="en-US" dirty="0" smtClean="0"/>
              <a:t>RELIABILITY.</a:t>
            </a:r>
          </a:p>
          <a:p>
            <a:pPr marL="742950" lvl="1" indent="-285750">
              <a:buFont typeface="Arial" panose="020B0604020202020204" pitchFamily="34" charset="0"/>
              <a:buChar char="•"/>
            </a:pPr>
            <a:r>
              <a:rPr lang="en-US" dirty="0" smtClean="0"/>
              <a:t>AVALIABILITY.</a:t>
            </a:r>
          </a:p>
          <a:p>
            <a:pPr marL="742950" lvl="1" indent="-285750">
              <a:buFont typeface="Arial" panose="020B0604020202020204" pitchFamily="34" charset="0"/>
              <a:buChar char="•"/>
            </a:pPr>
            <a:r>
              <a:rPr lang="en-US" dirty="0" smtClean="0"/>
              <a:t>THIS WEB APPLICATION WILL BE AVALIABLE IN FEW LANGUAGES.</a:t>
            </a:r>
          </a:p>
          <a:p>
            <a:pPr marL="742950" lvl="1" indent="-285750">
              <a:buFont typeface="Arial" panose="020B0604020202020204" pitchFamily="34" charset="0"/>
              <a:buChar char="•"/>
            </a:pPr>
            <a:r>
              <a:rPr lang="en-US" dirty="0" smtClean="0"/>
              <a:t>SECURITY.</a:t>
            </a:r>
          </a:p>
          <a:p>
            <a:pPr marL="742950" lvl="1" indent="-285750">
              <a:buFont typeface="Arial" panose="020B0604020202020204" pitchFamily="34" charset="0"/>
              <a:buChar char="•"/>
            </a:pPr>
            <a:r>
              <a:rPr lang="en-US" dirty="0" smtClean="0"/>
              <a:t>STABILITY</a:t>
            </a:r>
          </a:p>
        </p:txBody>
      </p:sp>
    </p:spTree>
    <p:extLst>
      <p:ext uri="{BB962C8B-B14F-4D97-AF65-F5344CB8AC3E}">
        <p14:creationId xmlns:p14="http://schemas.microsoft.com/office/powerpoint/2010/main" val="1873177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PROJECT PLAN AND PROJECT EFFORT BASED ON RESOURSES</a:t>
            </a:r>
            <a:endParaRPr lang="en-US" b="1" dirty="0">
              <a:effectLst>
                <a:outerShdw blurRad="38100" dist="38100" dir="2700000" algn="tl">
                  <a:srgbClr val="000000">
                    <a:alpha val="43137"/>
                  </a:srgbClr>
                </a:outerShdw>
              </a:effectLst>
            </a:endParaRPr>
          </a:p>
        </p:txBody>
      </p:sp>
      <p:sp>
        <p:nvSpPr>
          <p:cNvPr id="3" name="TextBox 2"/>
          <p:cNvSpPr txBox="1"/>
          <p:nvPr/>
        </p:nvSpPr>
        <p:spPr>
          <a:xfrm>
            <a:off x="557491" y="2156346"/>
            <a:ext cx="10633673" cy="2031325"/>
          </a:xfrm>
          <a:prstGeom prst="rect">
            <a:avLst/>
          </a:prstGeom>
          <a:noFill/>
        </p:spPr>
        <p:txBody>
          <a:bodyPr wrap="square" rtlCol="0">
            <a:spAutoFit/>
          </a:bodyPr>
          <a:lstStyle/>
          <a:p>
            <a:pPr marL="285750" indent="-285750">
              <a:buFont typeface="Wingdings" panose="05000000000000000000" pitchFamily="2" charset="2"/>
              <a:buChar char="q"/>
            </a:pPr>
            <a:r>
              <a:rPr lang="en-US" b="1" u="sng" dirty="0" smtClean="0">
                <a:solidFill>
                  <a:schemeClr val="bg1"/>
                </a:solidFill>
              </a:rPr>
              <a:t>Project Name :</a:t>
            </a:r>
          </a:p>
          <a:p>
            <a:pPr lvl="1"/>
            <a:r>
              <a:rPr lang="en-US" dirty="0" smtClean="0"/>
              <a:t>Online Registration of Bus Pass</a:t>
            </a:r>
          </a:p>
          <a:p>
            <a:pPr marL="285750" indent="-285750">
              <a:buFont typeface="Wingdings" panose="05000000000000000000" pitchFamily="2" charset="2"/>
              <a:buChar char="q"/>
            </a:pPr>
            <a:r>
              <a:rPr lang="en-US" b="1" u="sng" dirty="0" smtClean="0">
                <a:solidFill>
                  <a:schemeClr val="bg1"/>
                </a:solidFill>
              </a:rPr>
              <a:t>Project Members :</a:t>
            </a:r>
          </a:p>
          <a:p>
            <a:pPr marL="800100" lvl="1" indent="-342900">
              <a:buFont typeface="+mj-lt"/>
              <a:buAutoNum type="arabicPeriod"/>
            </a:pPr>
            <a:r>
              <a:rPr lang="en-US" dirty="0" smtClean="0"/>
              <a:t>VIGNESH P  –RA1911003020468</a:t>
            </a:r>
            <a:endParaRPr lang="en-US" dirty="0"/>
          </a:p>
          <a:p>
            <a:pPr marL="800100" lvl="1" indent="-342900">
              <a:buFont typeface="+mj-lt"/>
              <a:buAutoNum type="arabicPeriod"/>
            </a:pPr>
            <a:r>
              <a:rPr lang="en-US" dirty="0" smtClean="0"/>
              <a:t>NIKITH S     -RA1911003020480</a:t>
            </a:r>
          </a:p>
          <a:p>
            <a:pPr marL="800100" lvl="1" indent="-342900">
              <a:buFont typeface="+mj-lt"/>
              <a:buAutoNum type="arabicPeriod"/>
            </a:pPr>
            <a:r>
              <a:rPr lang="en-US" dirty="0" smtClean="0"/>
              <a:t>ROHITH S    -RA1911003020474</a:t>
            </a:r>
          </a:p>
          <a:p>
            <a:pPr marL="285750" indent="-285750">
              <a:buFont typeface="Wingdings" panose="05000000000000000000" pitchFamily="2" charset="2"/>
              <a:buChar char="Ø"/>
            </a:pPr>
            <a:r>
              <a:rPr lang="en-US" u="sng" dirty="0" smtClean="0">
                <a:solidFill>
                  <a:schemeClr val="bg1"/>
                </a:solidFill>
              </a:rPr>
              <a:t>The following budget is set according to the requirements :</a:t>
            </a:r>
            <a:r>
              <a:rPr lang="en-US" dirty="0" smtClean="0"/>
              <a:t> </a:t>
            </a:r>
          </a:p>
        </p:txBody>
      </p:sp>
      <p:graphicFrame>
        <p:nvGraphicFramePr>
          <p:cNvPr id="4" name="Table 3"/>
          <p:cNvGraphicFramePr>
            <a:graphicFrameLocks noGrp="1"/>
          </p:cNvGraphicFramePr>
          <p:nvPr>
            <p:extLst/>
          </p:nvPr>
        </p:nvGraphicFramePr>
        <p:xfrm>
          <a:off x="1308669" y="4187671"/>
          <a:ext cx="8128000" cy="2468880"/>
        </p:xfrm>
        <a:graphic>
          <a:graphicData uri="http://schemas.openxmlformats.org/drawingml/2006/table">
            <a:tbl>
              <a:tblPr firstRow="1" bandRow="1">
                <a:tableStyleId>{5C22544A-7EE6-4342-B048-85BDC9FD1C3A}</a:tableStyleId>
              </a:tblPr>
              <a:tblGrid>
                <a:gridCol w="4064000"/>
                <a:gridCol w="4064000"/>
              </a:tblGrid>
              <a:tr h="323738">
                <a:tc>
                  <a:txBody>
                    <a:bodyPr/>
                    <a:lstStyle/>
                    <a:p>
                      <a:r>
                        <a:rPr lang="en-US" dirty="0" smtClean="0"/>
                        <a:t>Resource</a:t>
                      </a:r>
                      <a:r>
                        <a:rPr lang="en-US" baseline="0" dirty="0" smtClean="0"/>
                        <a:t> Requirements</a:t>
                      </a:r>
                      <a:endParaRPr lang="en-US" dirty="0"/>
                    </a:p>
                  </a:txBody>
                  <a:tcPr/>
                </a:tc>
                <a:tc>
                  <a:txBody>
                    <a:bodyPr/>
                    <a:lstStyle/>
                    <a:p>
                      <a:r>
                        <a:rPr lang="en-US" dirty="0" smtClean="0"/>
                        <a:t>Cost</a:t>
                      </a:r>
                      <a:endParaRPr lang="en-US" dirty="0"/>
                    </a:p>
                  </a:txBody>
                  <a:tcPr/>
                </a:tc>
              </a:tr>
              <a:tr h="558780">
                <a:tc>
                  <a:txBody>
                    <a:bodyPr/>
                    <a:lstStyle/>
                    <a:p>
                      <a:r>
                        <a:rPr lang="en-US" dirty="0" smtClean="0"/>
                        <a:t>Computer higher CPU and</a:t>
                      </a:r>
                      <a:r>
                        <a:rPr lang="en-US" baseline="0" dirty="0" smtClean="0"/>
                        <a:t> a Windows 10 or higher OS</a:t>
                      </a:r>
                      <a:endParaRPr lang="en-US" dirty="0"/>
                    </a:p>
                  </a:txBody>
                  <a:tcPr/>
                </a:tc>
                <a:tc>
                  <a:txBody>
                    <a:bodyPr/>
                    <a:lstStyle/>
                    <a:p>
                      <a:r>
                        <a:rPr lang="en-US" dirty="0" smtClean="0"/>
                        <a:t>Rs.30000</a:t>
                      </a:r>
                      <a:endParaRPr lang="en-US" dirty="0"/>
                    </a:p>
                  </a:txBody>
                  <a:tcPr/>
                </a:tc>
              </a:tr>
              <a:tr h="323738">
                <a:tc>
                  <a:txBody>
                    <a:bodyPr/>
                    <a:lstStyle/>
                    <a:p>
                      <a:r>
                        <a:rPr lang="en-US" dirty="0" smtClean="0"/>
                        <a:t>Printing</a:t>
                      </a:r>
                      <a:endParaRPr lang="en-US" dirty="0"/>
                    </a:p>
                  </a:txBody>
                  <a:tcPr/>
                </a:tc>
                <a:tc>
                  <a:txBody>
                    <a:bodyPr/>
                    <a:lstStyle/>
                    <a:p>
                      <a:r>
                        <a:rPr lang="en-US" dirty="0" smtClean="0"/>
                        <a:t>Rs.500</a:t>
                      </a:r>
                      <a:endParaRPr lang="en-US" dirty="0"/>
                    </a:p>
                  </a:txBody>
                  <a:tcPr/>
                </a:tc>
              </a:tr>
              <a:tr h="323738">
                <a:tc>
                  <a:txBody>
                    <a:bodyPr/>
                    <a:lstStyle/>
                    <a:p>
                      <a:r>
                        <a:rPr lang="en-US" dirty="0" err="1" smtClean="0"/>
                        <a:t>Node.Js</a:t>
                      </a:r>
                      <a:endParaRPr lang="en-US" dirty="0"/>
                    </a:p>
                  </a:txBody>
                  <a:tcPr/>
                </a:tc>
                <a:tc>
                  <a:txBody>
                    <a:bodyPr/>
                    <a:lstStyle/>
                    <a:p>
                      <a:r>
                        <a:rPr lang="en-US" dirty="0" smtClean="0"/>
                        <a:t>FREE</a:t>
                      </a:r>
                      <a:endParaRPr lang="en-US" dirty="0"/>
                    </a:p>
                  </a:txBody>
                  <a:tcPr/>
                </a:tc>
              </a:tr>
              <a:tr h="323738">
                <a:tc>
                  <a:txBody>
                    <a:bodyPr/>
                    <a:lstStyle/>
                    <a:p>
                      <a:r>
                        <a:rPr lang="en-US" dirty="0" smtClean="0"/>
                        <a:t>File</a:t>
                      </a:r>
                      <a:endParaRPr lang="en-US" dirty="0"/>
                    </a:p>
                  </a:txBody>
                  <a:tcPr/>
                </a:tc>
                <a:tc>
                  <a:txBody>
                    <a:bodyPr/>
                    <a:lstStyle/>
                    <a:p>
                      <a:r>
                        <a:rPr lang="en-US" dirty="0" smtClean="0"/>
                        <a:t>Rs.50</a:t>
                      </a:r>
                      <a:endParaRPr lang="en-US" dirty="0"/>
                    </a:p>
                  </a:txBody>
                  <a:tcPr/>
                </a:tc>
              </a:tr>
              <a:tr h="323738">
                <a:tc>
                  <a:txBody>
                    <a:bodyPr/>
                    <a:lstStyle/>
                    <a:p>
                      <a:r>
                        <a:rPr lang="en-US" dirty="0" smtClean="0"/>
                        <a:t>TOTAL</a:t>
                      </a:r>
                      <a:endParaRPr lang="en-US" dirty="0"/>
                    </a:p>
                  </a:txBody>
                  <a:tcPr/>
                </a:tc>
                <a:tc>
                  <a:txBody>
                    <a:bodyPr/>
                    <a:lstStyle/>
                    <a:p>
                      <a:r>
                        <a:rPr lang="en-US" dirty="0" smtClean="0"/>
                        <a:t>Rs.30550</a:t>
                      </a:r>
                      <a:endParaRPr lang="en-US" dirty="0"/>
                    </a:p>
                  </a:txBody>
                  <a:tcPr/>
                </a:tc>
              </a:tr>
            </a:tbl>
          </a:graphicData>
        </a:graphic>
      </p:graphicFrame>
    </p:spTree>
    <p:extLst>
      <p:ext uri="{BB962C8B-B14F-4D97-AF65-F5344CB8AC3E}">
        <p14:creationId xmlns:p14="http://schemas.microsoft.com/office/powerpoint/2010/main" val="3657982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4811" y="368490"/>
            <a:ext cx="9389660" cy="2400657"/>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MODULES :</a:t>
            </a:r>
          </a:p>
          <a:p>
            <a:pPr marL="742950" lvl="1" indent="-285750">
              <a:buFont typeface="Wingdings" panose="05000000000000000000" pitchFamily="2" charset="2"/>
              <a:buChar char="§"/>
            </a:pPr>
            <a:r>
              <a:rPr lang="en-US" sz="2400" dirty="0" smtClean="0"/>
              <a:t>Login</a:t>
            </a:r>
          </a:p>
          <a:p>
            <a:pPr marL="742950" lvl="1" indent="-285750">
              <a:buFont typeface="Wingdings" panose="05000000000000000000" pitchFamily="2" charset="2"/>
              <a:buChar char="§"/>
            </a:pPr>
            <a:r>
              <a:rPr lang="en-US" sz="2400" dirty="0" smtClean="0"/>
              <a:t>Update</a:t>
            </a:r>
          </a:p>
          <a:p>
            <a:pPr marL="742950" lvl="1" indent="-285750">
              <a:buFont typeface="Wingdings" panose="05000000000000000000" pitchFamily="2" charset="2"/>
              <a:buChar char="§"/>
            </a:pPr>
            <a:r>
              <a:rPr lang="en-US" sz="2400" dirty="0" smtClean="0"/>
              <a:t>Display</a:t>
            </a:r>
          </a:p>
          <a:p>
            <a:pPr marL="742950" lvl="1" indent="-285750">
              <a:buFont typeface="Wingdings" panose="05000000000000000000" pitchFamily="2" charset="2"/>
              <a:buChar char="§"/>
            </a:pPr>
            <a:r>
              <a:rPr lang="en-US" sz="2400" dirty="0" smtClean="0"/>
              <a:t>Check</a:t>
            </a:r>
          </a:p>
          <a:p>
            <a:pPr lvl="1"/>
            <a:endParaRPr lang="en-US" dirty="0" smtClean="0"/>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SCHEDULING</a:t>
            </a:r>
            <a:r>
              <a:rPr lang="en-US" dirty="0" smtClean="0">
                <a:solidFill>
                  <a:schemeClr val="bg1">
                    <a:lumMod val="95000"/>
                    <a:lumOff val="5000"/>
                  </a:schemeClr>
                </a:solidFill>
              </a:rPr>
              <a:t> :</a:t>
            </a:r>
            <a:r>
              <a:rPr lang="en-US" dirty="0" smtClean="0"/>
              <a:t> </a:t>
            </a:r>
            <a:endParaRPr lang="en-US" dirty="0"/>
          </a:p>
        </p:txBody>
      </p:sp>
      <p:pic>
        <p:nvPicPr>
          <p:cNvPr id="3" name="table"/>
          <p:cNvPicPr>
            <a:picLocks noChangeAspect="1"/>
          </p:cNvPicPr>
          <p:nvPr/>
        </p:nvPicPr>
        <p:blipFill>
          <a:blip r:embed="rId2"/>
          <a:stretch>
            <a:fillRect/>
          </a:stretch>
        </p:blipFill>
        <p:spPr>
          <a:xfrm>
            <a:off x="1214650" y="2953813"/>
            <a:ext cx="7533564" cy="3587056"/>
          </a:xfrm>
          <a:prstGeom prst="rect">
            <a:avLst/>
          </a:prstGeom>
        </p:spPr>
      </p:pic>
    </p:spTree>
    <p:extLst>
      <p:ext uri="{BB962C8B-B14F-4D97-AF65-F5344CB8AC3E}">
        <p14:creationId xmlns:p14="http://schemas.microsoft.com/office/powerpoint/2010/main" val="24676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377" y="491320"/>
            <a:ext cx="7601802" cy="286232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uFillTx/>
                <a:latin typeface="Microsoft JhengHei" panose="020B0604030504040204" charset="-120"/>
                <a:ea typeface="Microsoft JhengHei" panose="020B0604030504040204" charset="-120"/>
              </a:rPr>
              <a:t>Software and Hardware requirements for the system:</a:t>
            </a:r>
          </a:p>
          <a:p>
            <a:pPr marL="742950" lvl="1" indent="-285750">
              <a:buFont typeface="Arial" panose="020B0604020202020204" pitchFamily="34" charset="0"/>
              <a:buChar char="•"/>
            </a:pPr>
            <a:r>
              <a:rPr lang="en-US" dirty="0" smtClean="0"/>
              <a:t>QR code Scanner.</a:t>
            </a:r>
          </a:p>
          <a:p>
            <a:pPr marL="742950" lvl="1" indent="-285750">
              <a:buFont typeface="Arial" panose="020B0604020202020204" pitchFamily="34" charset="0"/>
              <a:buChar char="•"/>
            </a:pPr>
            <a:r>
              <a:rPr lang="en-US" dirty="0" smtClean="0"/>
              <a:t>Web Application. </a:t>
            </a:r>
          </a:p>
          <a:p>
            <a:pPr marL="742950" lvl="1" indent="-285750">
              <a:buFont typeface="Arial" panose="020B0604020202020204" pitchFamily="34" charset="0"/>
              <a:buChar char="•"/>
            </a:pPr>
            <a:r>
              <a:rPr lang="en-US" dirty="0" smtClean="0"/>
              <a:t>PHP.</a:t>
            </a:r>
            <a:endParaRPr lang="en-US" dirty="0"/>
          </a:p>
          <a:p>
            <a:pPr marL="742950" lvl="1" indent="-285750">
              <a:buFont typeface="Arial" panose="020B0604020202020204" pitchFamily="34" charset="0"/>
              <a:buChar char="•"/>
            </a:pPr>
            <a:r>
              <a:rPr lang="en-US" dirty="0" smtClean="0"/>
              <a:t>Any Operating System.</a:t>
            </a:r>
          </a:p>
          <a:p>
            <a:pPr marL="742950" lvl="1" indent="-285750">
              <a:buFont typeface="Arial" panose="020B0604020202020204" pitchFamily="34" charset="0"/>
              <a:buChar char="•"/>
            </a:pPr>
            <a:r>
              <a:rPr lang="en-US" dirty="0" smtClean="0"/>
              <a:t>MySQL Databases.</a:t>
            </a:r>
          </a:p>
          <a:p>
            <a:pPr marL="742950" lvl="1" indent="-285750">
              <a:buFont typeface="Arial" panose="020B0604020202020204" pitchFamily="34" charset="0"/>
              <a:buChar char="•"/>
            </a:pPr>
            <a:r>
              <a:rPr lang="en-US" dirty="0" smtClean="0"/>
              <a:t>JAVASCRIPT , HTML, Graphics Supported Browser.</a:t>
            </a:r>
          </a:p>
          <a:p>
            <a:pPr marL="742950" lvl="1" indent="-285750">
              <a:buFont typeface="Arial" panose="020B0604020202020204" pitchFamily="34" charset="0"/>
              <a:buChar char="•"/>
            </a:pPr>
            <a:r>
              <a:rPr lang="en-US" dirty="0" smtClean="0"/>
              <a:t>System must be Connected to the Server.</a:t>
            </a:r>
          </a:p>
          <a:p>
            <a:pPr marL="742950" lvl="1" indent="-285750">
              <a:buFont typeface="Arial" panose="020B0604020202020204" pitchFamily="34" charset="0"/>
              <a:buChar char="•"/>
            </a:pPr>
            <a:r>
              <a:rPr lang="en-US" dirty="0" err="1" smtClean="0"/>
              <a:t>Atleast</a:t>
            </a:r>
            <a:r>
              <a:rPr lang="en-US" dirty="0" smtClean="0"/>
              <a:t> 1GB RAM is required.</a:t>
            </a:r>
          </a:p>
          <a:p>
            <a:pPr marL="285750" indent="-285750">
              <a:buFont typeface="Wingdings" panose="05000000000000000000" pitchFamily="2" charset="2"/>
              <a:buChar char="v"/>
            </a:pPr>
            <a:r>
              <a:rPr lang="en-US" b="1" u="sng" dirty="0" smtClean="0">
                <a:solidFill>
                  <a:schemeClr val="bg1">
                    <a:lumMod val="95000"/>
                    <a:lumOff val="5000"/>
                  </a:schemeClr>
                </a:solidFill>
                <a:effectLst>
                  <a:outerShdw blurRad="38100" dist="38100" dir="2700000" algn="tl">
                    <a:srgbClr val="000000">
                      <a:alpha val="43137"/>
                    </a:srgbClr>
                  </a:outerShdw>
                </a:effectLst>
              </a:rPr>
              <a:t>Identify Job Roles and Responsibilities :</a:t>
            </a:r>
          </a:p>
        </p:txBody>
      </p:sp>
      <p:graphicFrame>
        <p:nvGraphicFramePr>
          <p:cNvPr id="5" name="Table 4"/>
          <p:cNvGraphicFramePr>
            <a:graphicFrameLocks noGrp="1"/>
          </p:cNvGraphicFramePr>
          <p:nvPr>
            <p:extLst/>
          </p:nvPr>
        </p:nvGraphicFramePr>
        <p:xfrm>
          <a:off x="1322316" y="3667582"/>
          <a:ext cx="8128000" cy="2565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Members</a:t>
                      </a:r>
                      <a:endParaRPr lang="en-US" dirty="0"/>
                    </a:p>
                  </a:txBody>
                  <a:tcPr/>
                </a:tc>
                <a:tc>
                  <a:txBody>
                    <a:bodyPr/>
                    <a:lstStyle/>
                    <a:p>
                      <a:r>
                        <a:rPr lang="en-US" dirty="0" smtClean="0"/>
                        <a:t>Roles and</a:t>
                      </a:r>
                      <a:r>
                        <a:rPr lang="en-US" baseline="0" dirty="0" smtClean="0"/>
                        <a:t> Responsibilities</a:t>
                      </a:r>
                      <a:endParaRPr lang="en-US" dirty="0"/>
                    </a:p>
                  </a:txBody>
                  <a:tcPr/>
                </a:tc>
              </a:tr>
              <a:tr h="370840">
                <a:tc>
                  <a:txBody>
                    <a:bodyPr/>
                    <a:lstStyle/>
                    <a:p>
                      <a:r>
                        <a:rPr lang="en-US" dirty="0" smtClean="0"/>
                        <a:t>VIGNESH P</a:t>
                      </a:r>
                      <a:endParaRPr lang="en-US" dirty="0"/>
                    </a:p>
                  </a:txBody>
                  <a:tcPr/>
                </a:tc>
                <a:tc>
                  <a:txBody>
                    <a:bodyPr/>
                    <a:lstStyle/>
                    <a:p>
                      <a:r>
                        <a:rPr lang="en-US" dirty="0" smtClean="0"/>
                        <a:t>Team Leader</a:t>
                      </a:r>
                    </a:p>
                    <a:p>
                      <a:r>
                        <a:rPr lang="en-US" dirty="0" smtClean="0"/>
                        <a:t>-Technical Lead</a:t>
                      </a:r>
                    </a:p>
                    <a:p>
                      <a:r>
                        <a:rPr lang="en-US" dirty="0" smtClean="0"/>
                        <a:t>-Web Developer</a:t>
                      </a:r>
                    </a:p>
                  </a:txBody>
                  <a:tcPr/>
                </a:tc>
              </a:tr>
              <a:tr h="370840">
                <a:tc>
                  <a:txBody>
                    <a:bodyPr/>
                    <a:lstStyle/>
                    <a:p>
                      <a:r>
                        <a:rPr lang="en-US" dirty="0" smtClean="0"/>
                        <a:t>NIKITH</a:t>
                      </a:r>
                      <a:r>
                        <a:rPr lang="en-US" baseline="0" dirty="0" smtClean="0"/>
                        <a:t> S</a:t>
                      </a:r>
                      <a:endParaRPr lang="en-US" dirty="0"/>
                    </a:p>
                  </a:txBody>
                  <a:tcPr/>
                </a:tc>
                <a:tc>
                  <a:txBody>
                    <a:bodyPr/>
                    <a:lstStyle/>
                    <a:p>
                      <a:r>
                        <a:rPr lang="en-US" dirty="0" smtClean="0"/>
                        <a:t>Team Member </a:t>
                      </a:r>
                    </a:p>
                    <a:p>
                      <a:r>
                        <a:rPr lang="en-US" dirty="0" smtClean="0"/>
                        <a:t>-Web</a:t>
                      </a:r>
                      <a:r>
                        <a:rPr lang="en-US" baseline="0" dirty="0" smtClean="0"/>
                        <a:t> Developer</a:t>
                      </a:r>
                    </a:p>
                  </a:txBody>
                  <a:tcPr/>
                </a:tc>
              </a:tr>
              <a:tr h="370840">
                <a:tc>
                  <a:txBody>
                    <a:bodyPr/>
                    <a:lstStyle/>
                    <a:p>
                      <a:r>
                        <a:rPr lang="en-US" dirty="0" smtClean="0"/>
                        <a:t>ROHITH</a:t>
                      </a:r>
                      <a:r>
                        <a:rPr lang="en-US" baseline="0" dirty="0" smtClean="0"/>
                        <a:t> S</a:t>
                      </a:r>
                      <a:endParaRPr lang="en-US" dirty="0"/>
                    </a:p>
                  </a:txBody>
                  <a:tcPr/>
                </a:tc>
                <a:tc>
                  <a:txBody>
                    <a:bodyPr/>
                    <a:lstStyle/>
                    <a:p>
                      <a:r>
                        <a:rPr lang="en-US" dirty="0" smtClean="0"/>
                        <a:t>Team</a:t>
                      </a:r>
                      <a:r>
                        <a:rPr lang="en-US" baseline="0" dirty="0" smtClean="0"/>
                        <a:t> Member</a:t>
                      </a:r>
                    </a:p>
                    <a:p>
                      <a:r>
                        <a:rPr lang="en-US" baseline="0" dirty="0" smtClean="0"/>
                        <a:t>-Tester</a:t>
                      </a:r>
                    </a:p>
                  </a:txBody>
                  <a:tcPr/>
                </a:tc>
              </a:tr>
            </a:tbl>
          </a:graphicData>
        </a:graphic>
      </p:graphicFrame>
    </p:spTree>
    <p:extLst>
      <p:ext uri="{BB962C8B-B14F-4D97-AF65-F5344CB8AC3E}">
        <p14:creationId xmlns:p14="http://schemas.microsoft.com/office/powerpoint/2010/main" val="824014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ROLES AND RESPONSIBILITIES :</a:t>
            </a:r>
            <a:endParaRPr lang="en-US" dirty="0"/>
          </a:p>
        </p:txBody>
      </p:sp>
      <p:sp>
        <p:nvSpPr>
          <p:cNvPr id="3" name="TextBox 2"/>
          <p:cNvSpPr txBox="1"/>
          <p:nvPr/>
        </p:nvSpPr>
        <p:spPr>
          <a:xfrm>
            <a:off x="518614" y="2019870"/>
            <a:ext cx="10672549" cy="4708981"/>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SPONSOR</a:t>
            </a:r>
            <a:r>
              <a:rPr lang="en-US" dirty="0" smtClean="0">
                <a:solidFill>
                  <a:schemeClr val="bg1">
                    <a:lumMod val="95000"/>
                    <a:lumOff val="5000"/>
                  </a:schemeClr>
                </a:solidFill>
              </a:rPr>
              <a:t>:</a:t>
            </a:r>
          </a:p>
          <a:p>
            <a:pPr lvl="1"/>
            <a:r>
              <a:rPr lang="en-US" dirty="0" smtClean="0"/>
              <a:t>Project sponsor is the one who provides the financial support for the whole project</a:t>
            </a:r>
            <a:r>
              <a:rPr lang="en-IN" altLang="en-US" dirty="0" smtClean="0"/>
              <a:t>  </a:t>
            </a:r>
            <a:r>
              <a:rPr lang="en-US" dirty="0" smtClean="0"/>
              <a:t>development and execution. They</a:t>
            </a:r>
            <a:r>
              <a:rPr lang="en-IN" altLang="en-US" dirty="0" smtClean="0"/>
              <a:t> </a:t>
            </a:r>
            <a:r>
              <a:rPr lang="en-US" dirty="0" smtClean="0"/>
              <a:t>also</a:t>
            </a:r>
            <a:r>
              <a:rPr lang="en-IN" altLang="en-US" dirty="0" smtClean="0"/>
              <a:t> </a:t>
            </a:r>
            <a:r>
              <a:rPr lang="en-US" dirty="0" smtClean="0"/>
              <a:t>monitor the process and clarifies scope questions. They also provide expert judgement and dictate milestones, key events, or the project</a:t>
            </a:r>
            <a:r>
              <a:rPr lang="en-IN" altLang="en-US" dirty="0" smtClean="0"/>
              <a:t> </a:t>
            </a:r>
            <a:r>
              <a:rPr lang="en-US" dirty="0" smtClean="0"/>
              <a:t>end date.</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SUBJECT MATTER EXPERTS (SME):</a:t>
            </a:r>
          </a:p>
          <a:p>
            <a:pPr lvl="1"/>
            <a:r>
              <a:rPr lang="en-US" dirty="0" smtClean="0"/>
              <a:t>SME is a person who has a special skills or knowledge on particular job or topic. They have a</a:t>
            </a:r>
            <a:r>
              <a:rPr lang="en-IN" altLang="en-US" dirty="0" smtClean="0"/>
              <a:t> </a:t>
            </a:r>
            <a:r>
              <a:rPr lang="en-US" dirty="0" smtClean="0"/>
              <a:t>deep understanding of particular</a:t>
            </a:r>
            <a:r>
              <a:rPr lang="en-IN" altLang="en-US" dirty="0" smtClean="0"/>
              <a:t> </a:t>
            </a:r>
            <a:r>
              <a:rPr lang="en-US" dirty="0" smtClean="0"/>
              <a:t>process, function or machine and hence they help to solve</a:t>
            </a:r>
            <a:r>
              <a:rPr lang="en-IN" altLang="en-US" dirty="0" smtClean="0"/>
              <a:t> </a:t>
            </a:r>
            <a:r>
              <a:rPr lang="en-US" dirty="0" smtClean="0"/>
              <a:t>the technical challenges faced by the project.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PRODUCT OWNER:</a:t>
            </a:r>
          </a:p>
          <a:p>
            <a:pPr lvl="1"/>
            <a:r>
              <a:rPr lang="en-US" dirty="0" smtClean="0"/>
              <a:t>A Product Owner in the Scrum Framework is the single person who is responsible for the</a:t>
            </a:r>
            <a:r>
              <a:rPr lang="en-IN" altLang="en-US" dirty="0" smtClean="0"/>
              <a:t> </a:t>
            </a:r>
            <a:r>
              <a:rPr lang="en-US" dirty="0" smtClean="0"/>
              <a:t>success of a Product and for maximizing the value of that Product. In the Scrum Framework, a</a:t>
            </a:r>
            <a:r>
              <a:rPr lang="en-IN" altLang="en-US" dirty="0" smtClean="0"/>
              <a:t> </a:t>
            </a:r>
            <a:r>
              <a:rPr lang="en-US" dirty="0" smtClean="0"/>
              <a:t>few of the Product Owners' responsibilities are described, such as Product Backlog</a:t>
            </a:r>
            <a:r>
              <a:rPr lang="en-IN" altLang="en-US" dirty="0" smtClean="0"/>
              <a:t> </a:t>
            </a:r>
            <a:r>
              <a:rPr lang="en-US" dirty="0" smtClean="0"/>
              <a:t>management, maximizing value and stakeholder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PROJECT MANAGER (PM):</a:t>
            </a:r>
          </a:p>
          <a:p>
            <a:pPr lvl="1"/>
            <a:r>
              <a:rPr lang="en-US" dirty="0" smtClean="0"/>
              <a:t>A project manager is a professional in the field of project management. Project managers have</a:t>
            </a:r>
            <a:r>
              <a:rPr lang="en-IN" altLang="en-US" dirty="0" smtClean="0"/>
              <a:t> </a:t>
            </a:r>
            <a:r>
              <a:rPr lang="en-US" dirty="0" smtClean="0"/>
              <a:t>the responsibility of the planning, procurement and execution of a project, in any undertaking</a:t>
            </a:r>
            <a:r>
              <a:rPr lang="en-IN" altLang="en-US" dirty="0" smtClean="0"/>
              <a:t> </a:t>
            </a:r>
            <a:r>
              <a:rPr lang="en-US" dirty="0" smtClean="0"/>
              <a:t>that has a defined scope, defined start and a defined finish; regardless of industry.</a:t>
            </a:r>
          </a:p>
        </p:txBody>
      </p:sp>
    </p:spTree>
    <p:extLst>
      <p:ext uri="{BB962C8B-B14F-4D97-AF65-F5344CB8AC3E}">
        <p14:creationId xmlns:p14="http://schemas.microsoft.com/office/powerpoint/2010/main" val="279919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INTRODUCTION</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p:txBody>
          <a:bodyPr/>
          <a:lstStyle/>
          <a:p>
            <a:r>
              <a:rPr lang="en-US" dirty="0"/>
              <a:t>This project was created to provide "safe, reliable, timesaving, efficient, comfortable and affordable" service for people.</a:t>
            </a:r>
          </a:p>
          <a:p>
            <a:r>
              <a:rPr lang="en-US" dirty="0"/>
              <a:t>It makes the passenger easy to travel with the ticket QR code with the </a:t>
            </a:r>
            <a:r>
              <a:rPr lang="en-US" dirty="0" smtClean="0"/>
              <a:t>mobile.</a:t>
            </a:r>
          </a:p>
          <a:p>
            <a:r>
              <a:rPr lang="en-US" dirty="0" smtClean="0"/>
              <a:t>So </a:t>
            </a:r>
            <a:r>
              <a:rPr lang="en-US" dirty="0"/>
              <a:t>that even if the passenger loses the ticket at the time of checking he can show the QR code.</a:t>
            </a:r>
          </a:p>
          <a:p>
            <a:r>
              <a:rPr lang="en-US" dirty="0"/>
              <a:t>The TTE can check the QR code with the Admin weather matches or not</a:t>
            </a:r>
          </a:p>
        </p:txBody>
      </p:sp>
    </p:spTree>
    <p:extLst>
      <p:ext uri="{BB962C8B-B14F-4D97-AF65-F5344CB8AC3E}">
        <p14:creationId xmlns:p14="http://schemas.microsoft.com/office/powerpoint/2010/main" val="3769590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1" y="163785"/>
            <a:ext cx="10413241" cy="6782939"/>
          </a:xfrm>
          <a:prstGeom prst="rect">
            <a:avLst/>
          </a:prstGeom>
          <a:noFill/>
        </p:spPr>
        <p:txBody>
          <a:bodyPr wrap="square" rtlCol="0">
            <a:spAutoFit/>
          </a:bodyPr>
          <a:lstStyle/>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TECHNICAL LEAD:</a:t>
            </a:r>
          </a:p>
          <a:p>
            <a:pPr lvl="1"/>
            <a:r>
              <a:rPr lang="en-US" dirty="0" smtClean="0"/>
              <a:t>This person is responsible for overall planning, execution and success of overall complex</a:t>
            </a:r>
            <a:r>
              <a:rPr lang="en-IN" altLang="en-US" dirty="0" smtClean="0"/>
              <a:t> </a:t>
            </a:r>
            <a:r>
              <a:rPr lang="en-US" dirty="0" smtClean="0"/>
              <a:t>software solutions to meet customers needs. They have to implement best practice and</a:t>
            </a:r>
            <a:r>
              <a:rPr lang="en-IN" altLang="en-US" dirty="0" smtClean="0"/>
              <a:t> </a:t>
            </a:r>
            <a:r>
              <a:rPr lang="en-US" dirty="0" smtClean="0"/>
              <a:t>coding standards to the project. They have to manage the technical scope of the project</a:t>
            </a:r>
            <a:r>
              <a:rPr lang="en-IN" altLang="en-US" dirty="0" smtClean="0"/>
              <a:t>  </a:t>
            </a:r>
            <a:r>
              <a:rPr lang="en-US" dirty="0" smtClean="0"/>
              <a:t>during and after the delivery.</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DEVELOPERS:</a:t>
            </a:r>
          </a:p>
          <a:p>
            <a:pPr lvl="1"/>
            <a:r>
              <a:rPr lang="en-US" dirty="0" smtClean="0"/>
              <a:t>Individual who builds and creates an application is called software developers. They write and debug and then execute the source code of the software application. They are also called as</a:t>
            </a:r>
            <a:r>
              <a:rPr lang="en-IN" altLang="en-US" dirty="0" smtClean="0"/>
              <a:t> </a:t>
            </a:r>
            <a:r>
              <a:rPr lang="en-US" dirty="0" smtClean="0"/>
              <a:t>programmers since they are the ones that create the programs or the source code.</a:t>
            </a:r>
            <a:endParaRPr lang="en-US" sz="1600" b="1" i="1" u="sng" dirty="0" smtClean="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SOFTWARE TESTERS:</a:t>
            </a:r>
          </a:p>
          <a:p>
            <a:pPr lvl="1"/>
            <a:r>
              <a:rPr lang="en-US" dirty="0" smtClean="0"/>
              <a:t>Their main role is to check if the actual result match the expected result and to ensure the</a:t>
            </a:r>
            <a:r>
              <a:rPr lang="en-IN" altLang="en-US" dirty="0" smtClean="0"/>
              <a:t> </a:t>
            </a:r>
            <a:r>
              <a:rPr lang="en-US" dirty="0" smtClean="0"/>
              <a:t>software system is defect free. Software testing helps to identify the errors or the missing</a:t>
            </a:r>
            <a:r>
              <a:rPr lang="en-IN" altLang="en-US" dirty="0" smtClean="0"/>
              <a:t> </a:t>
            </a:r>
            <a:r>
              <a:rPr lang="en-US" dirty="0" smtClean="0"/>
              <a:t>requirements due to which it becomes a vital role. It can be either manually or by using</a:t>
            </a:r>
            <a:r>
              <a:rPr lang="en-IN" altLang="en-US" dirty="0" smtClean="0"/>
              <a:t> </a:t>
            </a:r>
            <a:r>
              <a:rPr lang="en-US" dirty="0" smtClean="0"/>
              <a:t>automated tools.</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USER ACCEPTANCE TESTERS:</a:t>
            </a:r>
          </a:p>
          <a:p>
            <a:pPr lvl="1"/>
            <a:r>
              <a:rPr lang="en-US" dirty="0" smtClean="0"/>
              <a:t>This testing is performed by end user or client to accept the software system before moving</a:t>
            </a:r>
            <a:r>
              <a:rPr lang="en-IN" altLang="en-US" dirty="0" smtClean="0"/>
              <a:t> </a:t>
            </a:r>
            <a:r>
              <a:rPr lang="en-US" dirty="0" smtClean="0"/>
              <a:t>the software application to the moving environment. This is usually the last process involved in</a:t>
            </a:r>
            <a:r>
              <a:rPr lang="en-IN" altLang="en-US" dirty="0" smtClean="0"/>
              <a:t> </a:t>
            </a:r>
            <a:r>
              <a:rPr lang="en-US" dirty="0" smtClean="0"/>
              <a:t>the project management.</a:t>
            </a:r>
          </a:p>
          <a:p>
            <a:pPr marL="285750" indent="-285750">
              <a:buFont typeface="Wingdings" panose="05000000000000000000" pitchFamily="2" charset="2"/>
              <a:buChar char="q"/>
            </a:pPr>
            <a:r>
              <a:rPr lang="en-US" sz="1600" b="1" i="1" u="sng" dirty="0" smtClean="0">
                <a:solidFill>
                  <a:schemeClr val="bg1">
                    <a:lumMod val="95000"/>
                    <a:lumOff val="5000"/>
                  </a:schemeClr>
                </a:solidFill>
                <a:effectLst>
                  <a:outerShdw blurRad="38100" dist="38100" dir="2700000" algn="tl">
                    <a:srgbClr val="000000">
                      <a:alpha val="43137"/>
                    </a:srgbClr>
                  </a:outerShdw>
                </a:effectLst>
              </a:rPr>
              <a:t>WEB DEVELOPER:</a:t>
            </a:r>
          </a:p>
          <a:p>
            <a:pPr lvl="1"/>
            <a:r>
              <a:rPr lang="en-US" dirty="0" smtClean="0"/>
              <a:t>A web developer is a programmer who specializes in, or is specifically engaged in, the</a:t>
            </a:r>
            <a:r>
              <a:rPr lang="en-IN" altLang="en-US" dirty="0" smtClean="0"/>
              <a:t> </a:t>
            </a:r>
            <a:r>
              <a:rPr lang="en-US" dirty="0" smtClean="0"/>
              <a:t>development of World Wide Web applications using a client–server model. The applications</a:t>
            </a:r>
            <a:r>
              <a:rPr lang="en-IN" altLang="en-US" dirty="0" smtClean="0"/>
              <a:t> </a:t>
            </a:r>
            <a:r>
              <a:rPr lang="en-US" dirty="0" smtClean="0"/>
              <a:t>typically use HTML, CSS and JavaScript in the client, PHP in the server,</a:t>
            </a:r>
            <a:r>
              <a:rPr lang="en-IN" altLang="en-US" dirty="0" smtClean="0"/>
              <a:t> </a:t>
            </a:r>
            <a:r>
              <a:rPr lang="en-US" dirty="0" smtClean="0"/>
              <a:t>and http for communications between client and server. A web content management system</a:t>
            </a:r>
            <a:r>
              <a:rPr lang="en-IN" altLang="en-US" dirty="0" smtClean="0"/>
              <a:t> </a:t>
            </a:r>
            <a:r>
              <a:rPr lang="en-US" dirty="0" smtClean="0"/>
              <a:t>is often used to develop and maintain web applications.</a:t>
            </a:r>
          </a:p>
        </p:txBody>
      </p:sp>
    </p:spTree>
    <p:extLst>
      <p:ext uri="{BB962C8B-B14F-4D97-AF65-F5344CB8AC3E}">
        <p14:creationId xmlns:p14="http://schemas.microsoft.com/office/powerpoint/2010/main" val="216540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232" y="1264690"/>
            <a:ext cx="9613858" cy="3592750"/>
          </a:xfrm>
        </p:spPr>
        <p:txBody>
          <a:bodyPr/>
          <a:lstStyle/>
          <a:p>
            <a:r>
              <a:rPr lang="en-US" sz="9600" dirty="0" smtClean="0">
                <a:latin typeface="Arial Rounded MT Bold" panose="020F0704030504030204" pitchFamily="34" charset="0"/>
              </a:rPr>
              <a:t>    THANK YOU</a:t>
            </a:r>
            <a:endParaRPr lang="en-US" sz="9600" dirty="0">
              <a:latin typeface="Arial Rounded MT Bold" panose="020F0704030504030204" pitchFamily="34" charset="0"/>
            </a:endParaRPr>
          </a:p>
        </p:txBody>
      </p:sp>
      <p:sp>
        <p:nvSpPr>
          <p:cNvPr id="3" name="Text Placeholder 2"/>
          <p:cNvSpPr>
            <a:spLocks noGrp="1"/>
          </p:cNvSpPr>
          <p:nvPr>
            <p:ph type="body" sz="half" idx="2"/>
          </p:nvPr>
        </p:nvSpPr>
        <p:spPr/>
        <p:txBody>
          <a:bodyPr/>
          <a:lstStyle/>
          <a:p>
            <a:r>
              <a:rPr lang="en-US" dirty="0" smtClean="0">
                <a:solidFill>
                  <a:schemeClr val="bg1">
                    <a:lumMod val="85000"/>
                    <a:lumOff val="15000"/>
                  </a:schemeClr>
                </a:solidFill>
              </a:rPr>
              <a:t>.</a:t>
            </a:r>
            <a:endParaRPr lang="en-US" dirty="0">
              <a:solidFill>
                <a:schemeClr val="bg1">
                  <a:lumMod val="85000"/>
                  <a:lumOff val="15000"/>
                </a:schemeClr>
              </a:solidFill>
            </a:endParaRPr>
          </a:p>
        </p:txBody>
      </p:sp>
    </p:spTree>
    <p:extLst>
      <p:ext uri="{BB962C8B-B14F-4D97-AF65-F5344CB8AC3E}">
        <p14:creationId xmlns:p14="http://schemas.microsoft.com/office/powerpoint/2010/main" val="4046147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PROBLEM STATEMENT</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680321" y="2432407"/>
            <a:ext cx="10524491" cy="3599316"/>
          </a:xfrm>
        </p:spPr>
        <p:txBody>
          <a:bodyPr>
            <a:normAutofit/>
          </a:bodyPr>
          <a:lstStyle/>
          <a:p>
            <a:r>
              <a:rPr lang="en-US" dirty="0"/>
              <a:t> The present conventional method of ticketing is tedious. Since the volume of passengers is very high.</a:t>
            </a:r>
          </a:p>
          <a:p>
            <a:r>
              <a:rPr lang="en-US" dirty="0"/>
              <a:t>Manual ticket buying concept involves a lot of time, effort and manpower. </a:t>
            </a:r>
          </a:p>
          <a:p>
            <a:r>
              <a:rPr lang="en-US" dirty="0"/>
              <a:t>This system is highly unsuitable when there is a huge rush of commuters and many times, lot of commuter’s fail to catch their </a:t>
            </a:r>
            <a:r>
              <a:rPr lang="en-US" dirty="0" smtClean="0"/>
              <a:t>Bus. </a:t>
            </a:r>
            <a:r>
              <a:rPr lang="en-US" dirty="0"/>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4093540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effectLst>
                  <a:outerShdw blurRad="38100" dist="38100" dir="2700000" algn="tl">
                    <a:srgbClr val="000000">
                      <a:alpha val="43137"/>
                    </a:srgbClr>
                  </a:outerShdw>
                </a:effectLst>
                <a:latin typeface="Bell MT" panose="02020503060305020303" pitchFamily="18" charset="0"/>
              </a:rPr>
              <a:t>PROPOSAL</a:t>
            </a:r>
            <a:endParaRPr lang="en-US" b="1" u="sng"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921224" y="2565779"/>
            <a:ext cx="9601200" cy="3683758"/>
          </a:xfrm>
        </p:spPr>
        <p:txBody>
          <a:bodyPr>
            <a:normAutofit fontScale="62500" lnSpcReduction="20000"/>
          </a:bodyPr>
          <a:lstStyle/>
          <a:p>
            <a:endParaRPr lang="en-US" dirty="0"/>
          </a:p>
          <a:p>
            <a:r>
              <a:rPr lang="en-US" dirty="0"/>
              <a:t> The commuters of Public Transport can be categorized in to two categories namely: </a:t>
            </a:r>
          </a:p>
          <a:p>
            <a:pPr marL="0" indent="0">
              <a:buNone/>
            </a:pPr>
            <a:r>
              <a:rPr lang="en-US" dirty="0" smtClean="0"/>
              <a:t>	1 . Regular commuters</a:t>
            </a:r>
          </a:p>
          <a:p>
            <a:pPr marL="0" indent="0">
              <a:buNone/>
            </a:pPr>
            <a:r>
              <a:rPr lang="en-US" dirty="0"/>
              <a:t>	</a:t>
            </a:r>
            <a:r>
              <a:rPr lang="en-US" dirty="0" smtClean="0"/>
              <a:t>2 . Short Time Commuters</a:t>
            </a:r>
          </a:p>
          <a:p>
            <a:r>
              <a:rPr lang="en-US" dirty="0" smtClean="0"/>
              <a:t>Nowadays , We are using more network and communications with high speed data exchange we are introducing it in a new way to use for ticketing in Public Transport System</a:t>
            </a:r>
          </a:p>
          <a:p>
            <a:r>
              <a:rPr lang="en-US" dirty="0" smtClean="0"/>
              <a:t>In Online </a:t>
            </a:r>
            <a:r>
              <a:rPr lang="en-US" dirty="0"/>
              <a:t>Ticketing </a:t>
            </a:r>
            <a:r>
              <a:rPr lang="en-US" dirty="0" smtClean="0"/>
              <a:t>, a </a:t>
            </a:r>
            <a:r>
              <a:rPr lang="en-US" dirty="0"/>
              <a:t>commuter will use his or her </a:t>
            </a:r>
            <a:r>
              <a:rPr lang="en-US" dirty="0" smtClean="0"/>
              <a:t>Online System </a:t>
            </a:r>
            <a:r>
              <a:rPr lang="en-US" dirty="0"/>
              <a:t>to access </a:t>
            </a:r>
            <a:r>
              <a:rPr lang="en-US" dirty="0" smtClean="0"/>
              <a:t>the bus pass of </a:t>
            </a:r>
            <a:r>
              <a:rPr lang="en-US" dirty="0"/>
              <a:t>entry and exit of </a:t>
            </a:r>
            <a:r>
              <a:rPr lang="en-US" dirty="0" smtClean="0"/>
              <a:t>bus stations. It may be done using mobile network/Net connection. </a:t>
            </a:r>
            <a:r>
              <a:rPr lang="en-US" dirty="0"/>
              <a:t>The fair for distance travelled will be deducted from available balance of </a:t>
            </a:r>
            <a:r>
              <a:rPr lang="en-US" dirty="0" smtClean="0"/>
              <a:t>Debit card/credit cards</a:t>
            </a:r>
            <a:endParaRPr lang="en-US" dirty="0"/>
          </a:p>
          <a:p>
            <a:r>
              <a:rPr lang="en-US" dirty="0"/>
              <a:t> Anyone can avail this service by registering </a:t>
            </a:r>
            <a:r>
              <a:rPr lang="en-US" dirty="0" smtClean="0"/>
              <a:t>account </a:t>
            </a:r>
            <a:r>
              <a:rPr lang="en-US" dirty="0"/>
              <a:t>from his or her </a:t>
            </a:r>
            <a:r>
              <a:rPr lang="en-US" dirty="0" smtClean="0"/>
              <a:t>mobile </a:t>
            </a:r>
            <a:r>
              <a:rPr lang="en-US" dirty="0"/>
              <a:t>in a specified registration </a:t>
            </a:r>
            <a:r>
              <a:rPr lang="en-US" dirty="0" smtClean="0"/>
              <a:t>guidelines and they </a:t>
            </a:r>
            <a:r>
              <a:rPr lang="en-US" dirty="0"/>
              <a:t>can start travelling after activation of service. </a:t>
            </a:r>
          </a:p>
          <a:p>
            <a:r>
              <a:rPr lang="en-US" dirty="0" smtClean="0"/>
              <a:t>Using Online for </a:t>
            </a:r>
            <a:r>
              <a:rPr lang="en-US" dirty="0"/>
              <a:t>ticketing </a:t>
            </a:r>
            <a:r>
              <a:rPr lang="en-US" dirty="0" smtClean="0"/>
              <a:t>, it will </a:t>
            </a:r>
            <a:r>
              <a:rPr lang="en-US" dirty="0"/>
              <a:t>help to overcome billing hurdles and its fast and widely available network will suitable for communication and information exchange among entry and exit stations, Transport Service Provider Data Centre and Mobile Service Provider for billing purpose. </a:t>
            </a:r>
            <a:endParaRPr lang="en-US" dirty="0" smtClean="0"/>
          </a:p>
        </p:txBody>
      </p:sp>
    </p:spTree>
    <p:extLst>
      <p:ext uri="{BB962C8B-B14F-4D97-AF65-F5344CB8AC3E}">
        <p14:creationId xmlns:p14="http://schemas.microsoft.com/office/powerpoint/2010/main" val="3405907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572"/>
            <a:ext cx="4469644" cy="614149"/>
          </a:xfrm>
        </p:spPr>
        <p:txBody>
          <a:bodyPr>
            <a:normAutofit/>
          </a:bodyPr>
          <a:lstStyle/>
          <a:p>
            <a:r>
              <a:rPr lang="en-US" b="1" u="sng" dirty="0" smtClean="0">
                <a:effectLst>
                  <a:outerShdw blurRad="38100" dist="38100" dir="2700000" algn="tl">
                    <a:srgbClr val="000000">
                      <a:alpha val="43137"/>
                    </a:srgbClr>
                  </a:outerShdw>
                </a:effectLst>
                <a:latin typeface="Bell MT" panose="02020503060305020303" pitchFamily="18" charset="0"/>
              </a:rPr>
              <a:t>BUSINESS CASE :</a:t>
            </a:r>
            <a:r>
              <a:rPr lang="en-US" dirty="0" smtClean="0">
                <a:effectLst>
                  <a:outerShdw blurRad="38100" dist="38100" dir="2700000" algn="tl">
                    <a:srgbClr val="000000">
                      <a:alpha val="43137"/>
                    </a:srgbClr>
                  </a:outerShdw>
                </a:effectLst>
                <a:latin typeface="Bell MT" panose="02020503060305020303" pitchFamily="18" charset="0"/>
              </a:rPr>
              <a:t> </a:t>
            </a:r>
            <a:endParaRPr lang="en-US" dirty="0">
              <a:effectLst>
                <a:outerShdw blurRad="38100" dist="38100" dir="2700000" algn="tl">
                  <a:srgbClr val="000000">
                    <a:alpha val="43137"/>
                  </a:srgbClr>
                </a:outerShdw>
              </a:effectLst>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6850419"/>
              </p:ext>
            </p:extLst>
          </p:nvPr>
        </p:nvGraphicFramePr>
        <p:xfrm>
          <a:off x="4374105" y="2080097"/>
          <a:ext cx="7117310" cy="1645920"/>
        </p:xfrm>
        <a:graphic>
          <a:graphicData uri="http://schemas.openxmlformats.org/drawingml/2006/table">
            <a:tbl>
              <a:tblPr firstRow="1" bandRow="1">
                <a:tableStyleId>{5C22544A-7EE6-4342-B048-85BDC9FD1C3A}</a:tableStyleId>
              </a:tblPr>
              <a:tblGrid>
                <a:gridCol w="3558655"/>
                <a:gridCol w="3558655"/>
              </a:tblGrid>
              <a:tr h="365469">
                <a:tc>
                  <a:txBody>
                    <a:bodyPr/>
                    <a:lstStyle/>
                    <a:p>
                      <a:pPr algn="ctr"/>
                      <a:r>
                        <a:rPr lang="en-US" dirty="0" smtClean="0"/>
                        <a:t>DATE</a:t>
                      </a:r>
                      <a:endParaRPr lang="en-US" dirty="0"/>
                    </a:p>
                  </a:txBody>
                  <a:tcPr/>
                </a:tc>
                <a:tc>
                  <a:txBody>
                    <a:bodyPr/>
                    <a:lstStyle/>
                    <a:p>
                      <a:pPr algn="ctr"/>
                      <a:r>
                        <a:rPr lang="en-US" dirty="0" smtClean="0"/>
                        <a:t>03/02/2021</a:t>
                      </a:r>
                      <a:endParaRPr lang="en-US" dirty="0"/>
                    </a:p>
                  </a:txBody>
                  <a:tcPr/>
                </a:tc>
              </a:tr>
              <a:tr h="901155">
                <a:tc>
                  <a:txBody>
                    <a:bodyPr/>
                    <a:lstStyle/>
                    <a:p>
                      <a:pPr algn="l"/>
                      <a:r>
                        <a:rPr lang="en-US" dirty="0" smtClean="0"/>
                        <a:t>SUBMITTED BY :</a:t>
                      </a:r>
                      <a:endParaRPr lang="en-US" dirty="0"/>
                    </a:p>
                  </a:txBody>
                  <a:tcPr/>
                </a:tc>
                <a:tc>
                  <a:txBody>
                    <a:bodyPr/>
                    <a:lstStyle/>
                    <a:p>
                      <a:r>
                        <a:rPr lang="en-US" baseline="0" dirty="0" smtClean="0"/>
                        <a:t>NIKITH KUMAR (480)</a:t>
                      </a:r>
                    </a:p>
                    <a:p>
                      <a:r>
                        <a:rPr lang="en-US" dirty="0" smtClean="0"/>
                        <a:t>VIGNESH (468)</a:t>
                      </a:r>
                    </a:p>
                    <a:p>
                      <a:r>
                        <a:rPr lang="en-US" dirty="0" smtClean="0"/>
                        <a:t>ROHITH</a:t>
                      </a:r>
                      <a:r>
                        <a:rPr lang="en-US" baseline="0" dirty="0" smtClean="0"/>
                        <a:t> (474)</a:t>
                      </a:r>
                    </a:p>
                  </a:txBody>
                  <a:tcPr/>
                </a:tc>
              </a:tr>
              <a:tr h="365469">
                <a:tc>
                  <a:txBody>
                    <a:bodyPr/>
                    <a:lstStyle/>
                    <a:p>
                      <a:r>
                        <a:rPr lang="en-US" dirty="0" smtClean="0"/>
                        <a:t>TITLE</a:t>
                      </a:r>
                      <a:r>
                        <a:rPr lang="en-US" baseline="0" dirty="0" smtClean="0"/>
                        <a:t> :</a:t>
                      </a:r>
                      <a:endParaRPr lang="en-US" dirty="0"/>
                    </a:p>
                  </a:txBody>
                  <a:tcPr/>
                </a:tc>
                <a:tc>
                  <a:txBody>
                    <a:bodyPr/>
                    <a:lstStyle/>
                    <a:p>
                      <a:r>
                        <a:rPr lang="en-US" dirty="0" smtClean="0"/>
                        <a:t>Online</a:t>
                      </a:r>
                      <a:r>
                        <a:rPr lang="en-US" baseline="0" dirty="0" smtClean="0"/>
                        <a:t> Registration of Bus Pass</a:t>
                      </a:r>
                      <a:endParaRPr lang="en-US" dirty="0"/>
                    </a:p>
                  </a:txBody>
                  <a:tcPr/>
                </a:tc>
              </a:tr>
            </a:tbl>
          </a:graphicData>
        </a:graphic>
      </p:graphicFrame>
      <p:sp>
        <p:nvSpPr>
          <p:cNvPr id="7" name="TextBox 6"/>
          <p:cNvSpPr txBox="1"/>
          <p:nvPr/>
        </p:nvSpPr>
        <p:spPr>
          <a:xfrm>
            <a:off x="682388" y="3726017"/>
            <a:ext cx="10673179" cy="2862322"/>
          </a:xfrm>
          <a:prstGeom prst="rect">
            <a:avLst/>
          </a:prstGeom>
          <a:noFill/>
        </p:spPr>
        <p:txBody>
          <a:bodyPr wrap="square" rtlCol="0">
            <a:spAutoFit/>
          </a:bodyPr>
          <a:lstStyle/>
          <a:p>
            <a:r>
              <a:rPr lang="en-US" b="1" u="sng" dirty="0" smtClean="0">
                <a:solidFill>
                  <a:schemeClr val="bg1"/>
                </a:solidFill>
                <a:latin typeface="+mj-lt"/>
              </a:rPr>
              <a:t>THE PROJECT: </a:t>
            </a:r>
          </a:p>
          <a:p>
            <a:r>
              <a:rPr lang="en-US" dirty="0" smtClean="0">
                <a:latin typeface="Bell MT" panose="02020503060305020303" pitchFamily="18" charset="0"/>
              </a:rPr>
              <a:t>This Project “Online Registration of Bus Pass “ is a real time project which is useful for the commuters who are facing problems with the current manual work of bus system. It makes the passenger easy to travel with the ticket QR code with the mobile. So that even if the passenger loses the ticket at the time of checking he can show the QR code. The TTE can check the QR code with the admin </a:t>
            </a:r>
            <a:r>
              <a:rPr lang="en-US" dirty="0" err="1" smtClean="0">
                <a:latin typeface="Bell MT" panose="02020503060305020303" pitchFamily="18" charset="0"/>
              </a:rPr>
              <a:t>wheather</a:t>
            </a:r>
            <a:r>
              <a:rPr lang="en-US" dirty="0" smtClean="0">
                <a:latin typeface="Bell MT" panose="02020503060305020303" pitchFamily="18" charset="0"/>
              </a:rPr>
              <a:t> it  matches or not.</a:t>
            </a:r>
          </a:p>
          <a:p>
            <a:endParaRPr lang="en-US" dirty="0">
              <a:latin typeface="Bell MT" panose="02020503060305020303" pitchFamily="18" charset="0"/>
            </a:endParaRPr>
          </a:p>
          <a:p>
            <a:r>
              <a:rPr lang="en-US" b="1" u="sng" dirty="0" smtClean="0">
                <a:solidFill>
                  <a:schemeClr val="bg1"/>
                </a:solidFill>
                <a:latin typeface="+mj-lt"/>
              </a:rPr>
              <a:t>THE HISTORY:</a:t>
            </a:r>
          </a:p>
          <a:p>
            <a:r>
              <a:rPr lang="en-US" dirty="0" smtClean="0">
                <a:latin typeface="Bell MT" panose="02020503060305020303" pitchFamily="18" charset="0"/>
              </a:rPr>
              <a:t>Older days, Commuters are used spend more time in Que to register their bus pass . Lot’s of commuter are lose to catch their buses.  </a:t>
            </a:r>
            <a:r>
              <a:rPr lang="en-US" dirty="0">
                <a:latin typeface="Bell MT" panose="02020503060305020303" pitchFamily="18" charset="0"/>
              </a:rPr>
              <a:t>This is not only affecting the efficiency of people at their work place but also affecting them psychologically by less respect to co-passengers, staff members and at the end of the day at home. </a:t>
            </a:r>
          </a:p>
        </p:txBody>
      </p:sp>
    </p:spTree>
    <p:extLst>
      <p:ext uri="{BB962C8B-B14F-4D97-AF65-F5344CB8AC3E}">
        <p14:creationId xmlns:p14="http://schemas.microsoft.com/office/powerpoint/2010/main" val="382683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7606" y="1078173"/>
            <a:ext cx="9007522" cy="4493538"/>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smtClean="0">
                <a:solidFill>
                  <a:schemeClr val="bg1"/>
                </a:solidFill>
              </a:rPr>
              <a:t>Limitations:</a:t>
            </a:r>
            <a:r>
              <a:rPr lang="en-US" sz="2200" b="1" dirty="0" smtClean="0">
                <a:solidFill>
                  <a:schemeClr val="bg1"/>
                </a:solidFill>
              </a:rPr>
              <a:t> </a:t>
            </a:r>
          </a:p>
          <a:p>
            <a:r>
              <a:rPr lang="en-US" sz="2200" b="1" dirty="0"/>
              <a:t>	</a:t>
            </a:r>
            <a:r>
              <a:rPr lang="en-US" sz="2200" dirty="0" smtClean="0"/>
              <a:t>Volume </a:t>
            </a:r>
            <a:r>
              <a:rPr lang="en-US" sz="2200" dirty="0"/>
              <a:t>of the Commuter’s is Very High.</a:t>
            </a:r>
          </a:p>
          <a:p>
            <a:r>
              <a:rPr lang="en-US" sz="2200" dirty="0"/>
              <a:t>	</a:t>
            </a:r>
            <a:r>
              <a:rPr lang="en-US" sz="2200" dirty="0" smtClean="0"/>
              <a:t>Manual </a:t>
            </a:r>
            <a:r>
              <a:rPr lang="en-US" sz="2200" dirty="0"/>
              <a:t>buying ticket/bus pass requires lots of time, Effort and </a:t>
            </a:r>
            <a:r>
              <a:rPr lang="en-US" sz="2200" dirty="0" smtClean="0"/>
              <a:t>	Manpower</a:t>
            </a:r>
            <a:r>
              <a:rPr lang="en-US" sz="2200" dirty="0"/>
              <a:t>.</a:t>
            </a:r>
          </a:p>
          <a:p>
            <a:r>
              <a:rPr lang="en-US" sz="2200" dirty="0" smtClean="0"/>
              <a:t>	Lot’s </a:t>
            </a:r>
            <a:r>
              <a:rPr lang="en-US" sz="2200" dirty="0"/>
              <a:t>of travelers are lose to approach their buses at the time.</a:t>
            </a:r>
          </a:p>
          <a:p>
            <a:pPr marL="342900" indent="-342900">
              <a:buFont typeface="Wingdings" panose="05000000000000000000" pitchFamily="2" charset="2"/>
              <a:buChar char="§"/>
            </a:pPr>
            <a:r>
              <a:rPr lang="en-US" sz="2200" b="1" u="sng" dirty="0" smtClean="0">
                <a:solidFill>
                  <a:schemeClr val="bg1"/>
                </a:solidFill>
              </a:rPr>
              <a:t>Approach:</a:t>
            </a:r>
            <a:endParaRPr lang="en-US" sz="2200" b="1" u="sng" dirty="0">
              <a:solidFill>
                <a:schemeClr val="bg1"/>
              </a:solidFill>
            </a:endParaRPr>
          </a:p>
          <a:p>
            <a:r>
              <a:rPr lang="en-US" sz="2200" dirty="0" smtClean="0"/>
              <a:t>	Permission </a:t>
            </a:r>
            <a:r>
              <a:rPr lang="en-US" sz="2200" dirty="0"/>
              <a:t>from Authentication process.</a:t>
            </a:r>
          </a:p>
          <a:p>
            <a:r>
              <a:rPr lang="en-US" sz="2200" dirty="0" smtClean="0"/>
              <a:t>	Software </a:t>
            </a:r>
            <a:r>
              <a:rPr lang="en-US" sz="2200" dirty="0"/>
              <a:t>requirement to build an application.</a:t>
            </a:r>
          </a:p>
          <a:p>
            <a:r>
              <a:rPr lang="en-US" sz="2200" dirty="0" smtClean="0"/>
              <a:t>	Permission </a:t>
            </a:r>
            <a:r>
              <a:rPr lang="en-US" sz="2200" dirty="0"/>
              <a:t>from Transport Service Provider Data Centre </a:t>
            </a:r>
          </a:p>
          <a:p>
            <a:pPr marL="342900" indent="-342900">
              <a:buFont typeface="Wingdings" panose="05000000000000000000" pitchFamily="2" charset="2"/>
              <a:buChar char="§"/>
            </a:pPr>
            <a:r>
              <a:rPr lang="en-US" sz="2200" b="1" u="sng" dirty="0" smtClean="0">
                <a:solidFill>
                  <a:schemeClr val="bg1"/>
                </a:solidFill>
              </a:rPr>
              <a:t>Benefits:</a:t>
            </a:r>
            <a:endParaRPr lang="en-US" sz="2200" b="1" u="sng" dirty="0">
              <a:solidFill>
                <a:schemeClr val="bg1"/>
              </a:solidFill>
            </a:endParaRPr>
          </a:p>
          <a:p>
            <a:r>
              <a:rPr lang="en-US" sz="2200" dirty="0" smtClean="0"/>
              <a:t>	We </a:t>
            </a:r>
            <a:r>
              <a:rPr lang="en-US" sz="2200" dirty="0"/>
              <a:t>can save time.</a:t>
            </a:r>
          </a:p>
          <a:p>
            <a:r>
              <a:rPr lang="en-US" sz="2200" dirty="0" smtClean="0"/>
              <a:t>	Quick </a:t>
            </a:r>
            <a:r>
              <a:rPr lang="en-US" sz="2200" dirty="0"/>
              <a:t>to catch their booked buses.</a:t>
            </a:r>
          </a:p>
          <a:p>
            <a:r>
              <a:rPr lang="en-US" sz="2200" dirty="0" smtClean="0"/>
              <a:t>	This </a:t>
            </a:r>
            <a:r>
              <a:rPr lang="en-US" sz="2200" dirty="0"/>
              <a:t>system helps people to make the work a bit faster.</a:t>
            </a:r>
          </a:p>
        </p:txBody>
      </p:sp>
    </p:spTree>
    <p:extLst>
      <p:ext uri="{BB962C8B-B14F-4D97-AF65-F5344CB8AC3E}">
        <p14:creationId xmlns:p14="http://schemas.microsoft.com/office/powerpoint/2010/main" val="3349089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849573"/>
            <a:ext cx="9601200" cy="870045"/>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Stake Holders and User Description</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166884" y="2251880"/>
            <a:ext cx="9601200" cy="4094329"/>
          </a:xfrm>
        </p:spPr>
        <p:txBody>
          <a:bodyPr>
            <a:normAutofit/>
          </a:bodyPr>
          <a:lstStyle/>
          <a:p>
            <a:pPr marL="530352" lvl="1" indent="0">
              <a:buNone/>
            </a:pPr>
            <a:r>
              <a:rPr lang="en-US" b="1" u="sng" dirty="0" smtClean="0">
                <a:solidFill>
                  <a:schemeClr val="bg1"/>
                </a:solidFill>
                <a:effectLst>
                  <a:outerShdw blurRad="38100" dist="38100" dir="2700000" algn="tl">
                    <a:srgbClr val="000000">
                      <a:alpha val="43137"/>
                    </a:srgbClr>
                  </a:outerShdw>
                </a:effectLst>
                <a:latin typeface="+mj-lt"/>
              </a:rPr>
              <a:t>STAKE HOLDERS:</a:t>
            </a:r>
          </a:p>
          <a:p>
            <a:r>
              <a:rPr lang="en-US" b="1" u="sng" dirty="0" smtClean="0">
                <a:solidFill>
                  <a:schemeClr val="bg1"/>
                </a:solidFill>
                <a:latin typeface="+mj-lt"/>
              </a:rPr>
              <a:t>User: </a:t>
            </a:r>
          </a:p>
          <a:p>
            <a:pPr lvl="1"/>
            <a:r>
              <a:rPr lang="en-US" dirty="0" smtClean="0"/>
              <a:t>The </a:t>
            </a:r>
            <a:r>
              <a:rPr lang="en-US" dirty="0"/>
              <a:t>users are the persons, who are using the online web or online services </a:t>
            </a:r>
            <a:r>
              <a:rPr lang="en-US" dirty="0" smtClean="0"/>
              <a:t>to register the bus </a:t>
            </a:r>
            <a:r>
              <a:rPr lang="en-US" dirty="0"/>
              <a:t>pass</a:t>
            </a:r>
            <a:r>
              <a:rPr lang="en-US" dirty="0" smtClean="0"/>
              <a:t>.</a:t>
            </a:r>
          </a:p>
          <a:p>
            <a:r>
              <a:rPr lang="en-US" b="1" u="sng" dirty="0" smtClean="0">
                <a:solidFill>
                  <a:schemeClr val="bg1"/>
                </a:solidFill>
                <a:latin typeface="+mj-lt"/>
              </a:rPr>
              <a:t>Sponsor:</a:t>
            </a:r>
            <a:r>
              <a:rPr lang="en-US" b="1" dirty="0" smtClean="0">
                <a:solidFill>
                  <a:schemeClr val="bg1"/>
                </a:solidFill>
                <a:latin typeface="+mj-lt"/>
              </a:rPr>
              <a:t> </a:t>
            </a:r>
          </a:p>
          <a:p>
            <a:pPr lvl="1"/>
            <a:r>
              <a:rPr lang="en-US" dirty="0" smtClean="0"/>
              <a:t>A </a:t>
            </a:r>
            <a:r>
              <a:rPr lang="en-US" dirty="0"/>
              <a:t>sponsor is the person or group that provides the financial resources in kind or </a:t>
            </a:r>
            <a:r>
              <a:rPr lang="en-US" dirty="0" smtClean="0"/>
              <a:t>in </a:t>
            </a:r>
            <a:r>
              <a:rPr lang="en-US" dirty="0"/>
              <a:t>cash for the project</a:t>
            </a:r>
            <a:r>
              <a:rPr lang="en-US" dirty="0" smtClean="0"/>
              <a:t>.</a:t>
            </a:r>
          </a:p>
          <a:p>
            <a:r>
              <a:rPr lang="en-US" b="1" u="sng" dirty="0" smtClean="0">
                <a:solidFill>
                  <a:schemeClr val="bg1"/>
                </a:solidFill>
                <a:latin typeface="+mj-lt"/>
              </a:rPr>
              <a:t>Program Manager:     </a:t>
            </a:r>
          </a:p>
          <a:p>
            <a:pPr lvl="1"/>
            <a:r>
              <a:rPr lang="en-US" dirty="0" smtClean="0"/>
              <a:t>They </a:t>
            </a:r>
            <a:r>
              <a:rPr lang="en-US" dirty="0"/>
              <a:t>are responsible for managing related project in a coordinated way </a:t>
            </a:r>
            <a:r>
              <a:rPr lang="en-US" dirty="0" smtClean="0"/>
              <a:t>to</a:t>
            </a:r>
            <a:r>
              <a:rPr lang="en-US" dirty="0"/>
              <a:t> </a:t>
            </a:r>
            <a:r>
              <a:rPr lang="en-US" dirty="0" smtClean="0"/>
              <a:t>obtain </a:t>
            </a:r>
            <a:r>
              <a:rPr lang="en-US" dirty="0"/>
              <a:t>benefits and control</a:t>
            </a:r>
            <a:r>
              <a:rPr lang="en-US" dirty="0" smtClean="0"/>
              <a:t>.</a:t>
            </a:r>
            <a:endParaRPr lang="en-US" dirty="0"/>
          </a:p>
        </p:txBody>
      </p:sp>
    </p:spTree>
    <p:extLst>
      <p:ext uri="{BB962C8B-B14F-4D97-AF65-F5344CB8AC3E}">
        <p14:creationId xmlns:p14="http://schemas.microsoft.com/office/powerpoint/2010/main" val="488281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1821" y="832513"/>
            <a:ext cx="8952931" cy="5170646"/>
          </a:xfrm>
          <a:prstGeom prst="rect">
            <a:avLst/>
          </a:prstGeom>
          <a:noFill/>
        </p:spPr>
        <p:txBody>
          <a:bodyPr wrap="square" rtlCol="0">
            <a:spAutoFit/>
          </a:bodyPr>
          <a:lstStyle/>
          <a:p>
            <a:pPr marL="342900" indent="-342900">
              <a:buFont typeface="Wingdings" panose="05000000000000000000" pitchFamily="2" charset="2"/>
              <a:buChar char="§"/>
            </a:pPr>
            <a:r>
              <a:rPr lang="en-US" sz="2200" b="1" u="sng" dirty="0">
                <a:solidFill>
                  <a:schemeClr val="bg1"/>
                </a:solidFill>
              </a:rPr>
              <a:t>Project Team </a:t>
            </a:r>
            <a:r>
              <a:rPr lang="en-US" sz="2200" b="1" u="sng" dirty="0" smtClean="0">
                <a:solidFill>
                  <a:schemeClr val="bg1"/>
                </a:solidFill>
              </a:rPr>
              <a:t>:</a:t>
            </a:r>
            <a:endParaRPr lang="en-US" sz="2200" b="1" dirty="0" smtClean="0">
              <a:solidFill>
                <a:schemeClr val="bg1"/>
              </a:solidFill>
            </a:endParaRPr>
          </a:p>
          <a:p>
            <a:r>
              <a:rPr lang="en-US" sz="2200" b="1" dirty="0" smtClean="0"/>
              <a:t>           </a:t>
            </a:r>
            <a:r>
              <a:rPr lang="en-US" sz="2200" dirty="0" smtClean="0">
                <a:cs typeface="Aharoni" panose="020B0604020202020204" pitchFamily="2" charset="-79"/>
              </a:rPr>
              <a:t>A </a:t>
            </a:r>
            <a:r>
              <a:rPr lang="en-US" sz="2200" dirty="0">
                <a:cs typeface="Aharoni" panose="020B0604020202020204" pitchFamily="2" charset="-79"/>
              </a:rPr>
              <a:t>project team is comprised of the project manager, </a:t>
            </a:r>
            <a:r>
              <a:rPr lang="en-US" sz="2200" dirty="0" smtClean="0">
                <a:cs typeface="Aharoni" panose="020B0604020202020204" pitchFamily="2" charset="-79"/>
              </a:rPr>
              <a:t>project	management </a:t>
            </a:r>
            <a:r>
              <a:rPr lang="en-US" sz="2200" dirty="0">
                <a:cs typeface="Aharoni" panose="020B0604020202020204" pitchFamily="2" charset="-79"/>
              </a:rPr>
              <a:t>team and other team members who carry </a:t>
            </a:r>
            <a:r>
              <a:rPr lang="en-US" sz="2200" dirty="0" smtClean="0">
                <a:cs typeface="Aharoni" panose="020B0604020202020204" pitchFamily="2" charset="-79"/>
              </a:rPr>
              <a:t>out     	the </a:t>
            </a:r>
            <a:r>
              <a:rPr lang="en-US" sz="2200" dirty="0">
                <a:cs typeface="Aharoni" panose="020B0604020202020204" pitchFamily="2" charset="-79"/>
              </a:rPr>
              <a:t>work. </a:t>
            </a:r>
            <a:endParaRPr lang="en-US" sz="2200" dirty="0"/>
          </a:p>
          <a:p>
            <a:pPr marL="342900" indent="-342900">
              <a:buFont typeface="Wingdings" panose="05000000000000000000" pitchFamily="2" charset="2"/>
              <a:buChar char="§"/>
            </a:pPr>
            <a:r>
              <a:rPr lang="en-US" sz="2200" b="1" u="sng" dirty="0">
                <a:solidFill>
                  <a:schemeClr val="bg1"/>
                </a:solidFill>
              </a:rPr>
              <a:t>Function Manager :</a:t>
            </a:r>
          </a:p>
          <a:p>
            <a:pPr lvl="1"/>
            <a:r>
              <a:rPr lang="en-US" sz="2200" dirty="0" smtClean="0"/>
              <a:t>      They </a:t>
            </a:r>
            <a:r>
              <a:rPr lang="en-US" sz="2200" dirty="0"/>
              <a:t>are key individual who play a management role </a:t>
            </a:r>
            <a:r>
              <a:rPr lang="en-US" sz="2200" dirty="0" smtClean="0"/>
              <a:t>within 	an </a:t>
            </a:r>
            <a:r>
              <a:rPr lang="en-US" sz="2200" dirty="0"/>
              <a:t>administrative or functional area of the business such as </a:t>
            </a:r>
            <a:r>
              <a:rPr lang="en-US" sz="2200" dirty="0" smtClean="0"/>
              <a:t>	human </a:t>
            </a:r>
            <a:r>
              <a:rPr lang="en-US" sz="2200" dirty="0"/>
              <a:t>resources, finance, accounting or procurement.</a:t>
            </a:r>
          </a:p>
          <a:p>
            <a:pPr marL="342900" indent="-342900">
              <a:buFont typeface="Wingdings" panose="05000000000000000000" pitchFamily="2" charset="2"/>
              <a:buChar char="§"/>
            </a:pPr>
            <a:r>
              <a:rPr lang="en-US" sz="2200" b="1" u="sng" dirty="0">
                <a:solidFill>
                  <a:schemeClr val="bg1"/>
                </a:solidFill>
              </a:rPr>
              <a:t>Transporters and Commuters management system : </a:t>
            </a:r>
          </a:p>
          <a:p>
            <a:pPr lvl="1"/>
            <a:r>
              <a:rPr lang="en-US" sz="2200" dirty="0" smtClean="0"/>
              <a:t>	This </a:t>
            </a:r>
            <a:r>
              <a:rPr lang="en-US" sz="2200" dirty="0"/>
              <a:t>system is responsible for generating a message alert to </a:t>
            </a:r>
            <a:r>
              <a:rPr lang="en-US" sz="2200" dirty="0" smtClean="0"/>
              <a:t>	the </a:t>
            </a:r>
            <a:r>
              <a:rPr lang="en-US" sz="2200" dirty="0"/>
              <a:t>Bus pass Holders .</a:t>
            </a:r>
          </a:p>
          <a:p>
            <a:pPr marL="342900" indent="-342900">
              <a:buFont typeface="Wingdings" panose="05000000000000000000" pitchFamily="2" charset="2"/>
              <a:buChar char="§"/>
            </a:pPr>
            <a:r>
              <a:rPr lang="en-US" sz="2200" b="1" u="sng" dirty="0">
                <a:solidFill>
                  <a:schemeClr val="bg1"/>
                </a:solidFill>
              </a:rPr>
              <a:t>Registered Users :</a:t>
            </a:r>
          </a:p>
          <a:p>
            <a:pPr lvl="1"/>
            <a:r>
              <a:rPr lang="en-US" sz="2200" dirty="0" smtClean="0"/>
              <a:t>	After </a:t>
            </a:r>
            <a:r>
              <a:rPr lang="en-US" sz="2200" dirty="0"/>
              <a:t>the Bus Pass Holder/Commuters has book their </a:t>
            </a:r>
            <a:r>
              <a:rPr lang="en-US" sz="2200" dirty="0" smtClean="0"/>
              <a:t>	tickets/bus </a:t>
            </a:r>
            <a:r>
              <a:rPr lang="en-US" sz="2200" dirty="0"/>
              <a:t>pass they can receive their ticket number(QR </a:t>
            </a:r>
            <a:r>
              <a:rPr lang="en-US" sz="2200" dirty="0" smtClean="0"/>
              <a:t>	code</a:t>
            </a:r>
            <a:r>
              <a:rPr lang="en-US" sz="2200" dirty="0"/>
              <a:t>)/bus pass application number.</a:t>
            </a:r>
          </a:p>
        </p:txBody>
      </p:sp>
    </p:spTree>
    <p:extLst>
      <p:ext uri="{BB962C8B-B14F-4D97-AF65-F5344CB8AC3E}">
        <p14:creationId xmlns:p14="http://schemas.microsoft.com/office/powerpoint/2010/main" val="1203259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075" y="904164"/>
            <a:ext cx="6776113" cy="788158"/>
          </a:xfrm>
        </p:spPr>
        <p:txBody>
          <a:bodyPr/>
          <a:lstStyle/>
          <a:p>
            <a:r>
              <a:rPr lang="en-US" b="1" dirty="0" smtClean="0">
                <a:effectLst>
                  <a:outerShdw blurRad="38100" dist="38100" dir="2700000" algn="tl">
                    <a:srgbClr val="000000">
                      <a:alpha val="43137"/>
                    </a:srgbClr>
                  </a:outerShdw>
                </a:effectLst>
                <a:latin typeface="Bell MT" panose="02020503060305020303" pitchFamily="18" charset="0"/>
              </a:rPr>
              <a:t>USER STORY :</a:t>
            </a:r>
            <a:endParaRPr lang="en-US" b="1" dirty="0">
              <a:effectLst>
                <a:outerShdw blurRad="38100" dist="38100" dir="2700000" algn="tl">
                  <a:srgbClr val="000000">
                    <a:alpha val="43137"/>
                  </a:srgbClr>
                </a:outerShdw>
              </a:effectLst>
              <a:latin typeface="Bell MT" panose="02020503060305020303" pitchFamily="18" charset="0"/>
            </a:endParaRPr>
          </a:p>
        </p:txBody>
      </p:sp>
      <p:sp>
        <p:nvSpPr>
          <p:cNvPr id="3" name="Content Placeholder 2"/>
          <p:cNvSpPr>
            <a:spLocks noGrp="1"/>
          </p:cNvSpPr>
          <p:nvPr>
            <p:ph idx="1"/>
          </p:nvPr>
        </p:nvSpPr>
        <p:spPr>
          <a:xfrm>
            <a:off x="1262418" y="2238231"/>
            <a:ext cx="9601200" cy="4080681"/>
          </a:xfrm>
        </p:spPr>
        <p:txBody>
          <a:bodyPr>
            <a:normAutofit/>
          </a:bodyPr>
          <a:lstStyle/>
          <a:p>
            <a:r>
              <a:rPr lang="en-US" b="1" u="sng" dirty="0" smtClean="0">
                <a:solidFill>
                  <a:schemeClr val="bg1"/>
                </a:solidFill>
                <a:latin typeface="+mj-lt"/>
              </a:rPr>
              <a:t>User’s End :</a:t>
            </a:r>
          </a:p>
          <a:p>
            <a:pPr lvl="1"/>
            <a:r>
              <a:rPr lang="en-US" dirty="0"/>
              <a:t>After Registration bus pass, the user will receive the message to </a:t>
            </a:r>
            <a:r>
              <a:rPr lang="en-US" dirty="0" smtClean="0"/>
              <a:t>their registered </a:t>
            </a:r>
            <a:r>
              <a:rPr lang="en-US" dirty="0"/>
              <a:t>mobile or mail ID</a:t>
            </a:r>
            <a:r>
              <a:rPr lang="en-US" dirty="0" smtClean="0"/>
              <a:t>.</a:t>
            </a:r>
            <a:endParaRPr lang="en-US" b="1" u="sng" dirty="0" smtClean="0">
              <a:latin typeface="+mj-lt"/>
            </a:endParaRPr>
          </a:p>
          <a:p>
            <a:r>
              <a:rPr lang="en-US" b="1" u="sng" dirty="0" smtClean="0">
                <a:solidFill>
                  <a:schemeClr val="bg1"/>
                </a:solidFill>
                <a:latin typeface="+mj-lt"/>
              </a:rPr>
              <a:t>Advertising :</a:t>
            </a:r>
          </a:p>
          <a:p>
            <a:pPr lvl="1"/>
            <a:r>
              <a:rPr lang="en-US" dirty="0" smtClean="0">
                <a:latin typeface="+mj-lt"/>
              </a:rPr>
              <a:t>This agency promote the service through call centers, newspapers and even through the display the posters near bus stations. </a:t>
            </a:r>
          </a:p>
          <a:p>
            <a:r>
              <a:rPr lang="en-US" b="1" u="sng" dirty="0" smtClean="0">
                <a:solidFill>
                  <a:schemeClr val="bg1"/>
                </a:solidFill>
                <a:latin typeface="+mj-lt"/>
              </a:rPr>
              <a:t>IT Executive :</a:t>
            </a:r>
          </a:p>
          <a:p>
            <a:pPr lvl="1"/>
            <a:r>
              <a:rPr lang="en-US" dirty="0" smtClean="0">
                <a:latin typeface="+mj-lt"/>
              </a:rPr>
              <a:t>The agents will help to solve the Queries of the Commuters.</a:t>
            </a:r>
          </a:p>
          <a:p>
            <a:r>
              <a:rPr lang="en-US" b="1" u="sng" dirty="0" smtClean="0">
                <a:solidFill>
                  <a:schemeClr val="bg1"/>
                </a:solidFill>
                <a:latin typeface="+mj-lt"/>
              </a:rPr>
              <a:t>Technical </a:t>
            </a:r>
            <a:r>
              <a:rPr lang="en-US" b="1" u="sng" dirty="0" err="1" smtClean="0">
                <a:solidFill>
                  <a:schemeClr val="bg1"/>
                </a:solidFill>
                <a:latin typeface="+mj-lt"/>
              </a:rPr>
              <a:t>Departrment</a:t>
            </a:r>
            <a:r>
              <a:rPr lang="en-US" b="1" u="sng" dirty="0" smtClean="0">
                <a:solidFill>
                  <a:schemeClr val="bg1"/>
                </a:solidFill>
                <a:latin typeface="+mj-lt"/>
              </a:rPr>
              <a:t> :</a:t>
            </a:r>
          </a:p>
          <a:p>
            <a:pPr lvl="1"/>
            <a:r>
              <a:rPr lang="en-US" dirty="0" smtClean="0">
                <a:latin typeface="+mj-lt"/>
              </a:rPr>
              <a:t>The Employees in the technical department will be updating the web browser and solve the technical glitches/problems when </a:t>
            </a:r>
            <a:r>
              <a:rPr lang="en-US" dirty="0" err="1" smtClean="0">
                <a:latin typeface="+mj-lt"/>
              </a:rPr>
              <a:t>arised</a:t>
            </a:r>
            <a:r>
              <a:rPr lang="en-US" dirty="0" smtClean="0">
                <a:latin typeface="+mj-lt"/>
              </a:rPr>
              <a:t>.</a:t>
            </a:r>
          </a:p>
          <a:p>
            <a:pPr lvl="2"/>
            <a:endParaRPr lang="en-US" dirty="0" smtClean="0"/>
          </a:p>
          <a:p>
            <a:pPr lvl="3"/>
            <a:endParaRPr lang="en-US" dirty="0" smtClean="0"/>
          </a:p>
        </p:txBody>
      </p:sp>
    </p:spTree>
    <p:extLst>
      <p:ext uri="{BB962C8B-B14F-4D97-AF65-F5344CB8AC3E}">
        <p14:creationId xmlns:p14="http://schemas.microsoft.com/office/powerpoint/2010/main" val="3786756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ln>
          <a:noFill/>
        </a:ln>
        <a:effectLst/>
      </a:spPr>
      <a:bodyPr vert="horz"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380</TotalTime>
  <Words>1495</Words>
  <Application>Microsoft Office PowerPoint</Application>
  <PresentationFormat>Widescreen</PresentationFormat>
  <Paragraphs>212</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Microsoft JhengHei</vt:lpstr>
      <vt:lpstr>Aharoni</vt:lpstr>
      <vt:lpstr>Arial</vt:lpstr>
      <vt:lpstr>Arial Black</vt:lpstr>
      <vt:lpstr>Arial Rounded MT Bold</vt:lpstr>
      <vt:lpstr>Bahnschrift SemiLight SemiConde</vt:lpstr>
      <vt:lpstr>Bell MT</vt:lpstr>
      <vt:lpstr>Broadway</vt:lpstr>
      <vt:lpstr>Calibri</vt:lpstr>
      <vt:lpstr>Trebuchet MS</vt:lpstr>
      <vt:lpstr>Wingdings</vt:lpstr>
      <vt:lpstr>Berlin</vt:lpstr>
      <vt:lpstr>ONLINE REGISTRATION OF BUS PASS</vt:lpstr>
      <vt:lpstr>INTRODUCTION</vt:lpstr>
      <vt:lpstr>PROBLEM STATEMENT</vt:lpstr>
      <vt:lpstr>PROPOSAL</vt:lpstr>
      <vt:lpstr>BUSINESS CASE : </vt:lpstr>
      <vt:lpstr>PowerPoint Presentation</vt:lpstr>
      <vt:lpstr>Stake Holders and User Description</vt:lpstr>
      <vt:lpstr>PowerPoint Presentation</vt:lpstr>
      <vt:lpstr>USER STORY :</vt:lpstr>
      <vt:lpstr>MODULE :</vt:lpstr>
      <vt:lpstr>Registration Process :</vt:lpstr>
      <vt:lpstr>COMPARSION BETWEEN WATERFALL MODEL AND AGILE MODEL</vt:lpstr>
      <vt:lpstr>PowerPoint Presentation</vt:lpstr>
      <vt:lpstr>IDENTIFYING THE REQUIREMENTS FROM THE PROJECT STATEMENT</vt:lpstr>
      <vt:lpstr>PowerPoint Presentation</vt:lpstr>
      <vt:lpstr>PROJECT PLAN AND PROJECT EFFORT BASED ON RESOURSES</vt:lpstr>
      <vt:lpstr>PowerPoint Presentation</vt:lpstr>
      <vt:lpstr>PowerPoint Presentation</vt:lpstr>
      <vt:lpstr>JOB ROLES AND RESPONSIBILITIES :</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REGISTRATION OF BUS PASS</dc:title>
  <dc:creator>Mr</dc:creator>
  <cp:lastModifiedBy>Mr</cp:lastModifiedBy>
  <cp:revision>41</cp:revision>
  <dcterms:created xsi:type="dcterms:W3CDTF">2021-01-31T15:29:33Z</dcterms:created>
  <dcterms:modified xsi:type="dcterms:W3CDTF">2021-02-22T13:04:54Z</dcterms:modified>
</cp:coreProperties>
</file>