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5" r:id="rId6"/>
    <p:sldId id="264" r:id="rId7"/>
    <p:sldId id="263" r:id="rId8"/>
    <p:sldId id="276" r:id="rId9"/>
    <p:sldId id="277" r:id="rId10"/>
    <p:sldId id="278" r:id="rId11"/>
    <p:sldId id="284" r:id="rId12"/>
    <p:sldId id="285" r:id="rId13"/>
    <p:sldId id="279" r:id="rId14"/>
    <p:sldId id="280" r:id="rId15"/>
    <p:sldId id="281" r:id="rId16"/>
    <p:sldId id="282" r:id="rId17"/>
    <p:sldId id="283" r:id="rId18"/>
    <p:sldId id="267" r:id="rId19"/>
    <p:sldId id="268" r:id="rId20"/>
    <p:sldId id="269" r:id="rId21"/>
    <p:sldId id="270" r:id="rId22"/>
    <p:sldId id="275" r:id="rId23"/>
    <p:sldId id="27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78789B-887E-E59F-C73C-64921489CC77}" name="Akula Nikith kumar" initials="AN" userId="1cdb280f585174a4"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71" autoAdjust="0"/>
    <p:restoredTop sz="94660"/>
  </p:normalViewPr>
  <p:slideViewPr>
    <p:cSldViewPr>
      <p:cViewPr varScale="1">
        <p:scale>
          <a:sx n="47" d="100"/>
          <a:sy n="47" d="100"/>
        </p:scale>
        <p:origin x="1118" y="4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DFDCBB-9EEF-432D-B00D-A1251E0530A5}" type="datetimeFigureOut">
              <a:rPr lang="en-IN" smtClean="0"/>
              <a:t>21-11-2024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5812E-8511-4EE1-A231-59D0A54FF0B3}" type="slidenum">
              <a:rPr lang="en-IN" smtClean="0"/>
              <a:t>‹#›</a:t>
            </a:fld>
            <a:endParaRPr lang="en-IN"/>
          </a:p>
        </p:txBody>
      </p:sp>
    </p:spTree>
    <p:extLst>
      <p:ext uri="{BB962C8B-B14F-4D97-AF65-F5344CB8AC3E}">
        <p14:creationId xmlns:p14="http://schemas.microsoft.com/office/powerpoint/2010/main" val="2138793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65812E-8511-4EE1-A231-59D0A54FF0B3}" type="slidenum">
              <a:rPr lang="en-IN" smtClean="0"/>
              <a:t>7</a:t>
            </a:fld>
            <a:endParaRPr lang="en-IN"/>
          </a:p>
        </p:txBody>
      </p:sp>
    </p:spTree>
    <p:extLst>
      <p:ext uri="{BB962C8B-B14F-4D97-AF65-F5344CB8AC3E}">
        <p14:creationId xmlns:p14="http://schemas.microsoft.com/office/powerpoint/2010/main" val="2213336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00" cy="6858000"/>
          </a:xfrm>
        </p:spPr>
        <p:txBody>
          <a:bodyPr>
            <a:normAutofit/>
          </a:bodyPr>
          <a:lstStyle/>
          <a:p>
            <a:endParaRPr lang="en-US" sz="2400" dirty="0">
              <a:solidFill>
                <a:srgbClr val="C00000"/>
              </a:solidFill>
              <a:latin typeface="Algerian" pitchFamily="82" charset="0"/>
            </a:endParaRPr>
          </a:p>
          <a:p>
            <a:r>
              <a:rPr lang="en-US" dirty="0">
                <a:solidFill>
                  <a:srgbClr val="C00000"/>
                </a:solidFill>
                <a:latin typeface="Algerian" pitchFamily="82" charset="0"/>
              </a:rPr>
              <a:t>Ramireddy Subbarami Reddy </a:t>
            </a:r>
          </a:p>
          <a:p>
            <a:r>
              <a:rPr lang="en-US" dirty="0">
                <a:solidFill>
                  <a:srgbClr val="C00000"/>
                </a:solidFill>
                <a:latin typeface="Algerian" pitchFamily="82" charset="0"/>
              </a:rPr>
              <a:t>Engineering College</a:t>
            </a:r>
          </a:p>
          <a:p>
            <a:r>
              <a:rPr lang="en-US" sz="2800" dirty="0">
                <a:solidFill>
                  <a:schemeClr val="accent4">
                    <a:lumMod val="75000"/>
                  </a:schemeClr>
                </a:solidFill>
                <a:latin typeface="Arial Rounded MT Bold" pitchFamily="34" charset="0"/>
              </a:rPr>
              <a:t>Department of ECE</a:t>
            </a:r>
          </a:p>
          <a:p>
            <a:endParaRPr lang="en-US" sz="1050" b="1" dirty="0">
              <a:solidFill>
                <a:schemeClr val="accent1">
                  <a:lumMod val="75000"/>
                </a:schemeClr>
              </a:solidFill>
              <a:latin typeface="Arial" pitchFamily="34" charset="0"/>
              <a:cs typeface="Arial" pitchFamily="34" charset="0"/>
            </a:endParaRPr>
          </a:p>
          <a:p>
            <a:pPr algn="ctr">
              <a:lnSpc>
                <a:spcPct val="110000"/>
              </a:lnSpc>
              <a:spcAft>
                <a:spcPts val="1000"/>
              </a:spcAft>
            </a:pPr>
            <a:r>
              <a:rPr lang="en-US" sz="2400" b="1" kern="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Intelligent Speed </a:t>
            </a:r>
            <a:r>
              <a:rPr lang="en-US" sz="2400" b="1" kern="1800" dirty="0">
                <a:solidFill>
                  <a:srgbClr val="0070C0"/>
                </a:solidFill>
                <a:latin typeface="Arial" panose="020B0604020202020204" pitchFamily="34" charset="0"/>
                <a:ea typeface="Times New Roman" panose="02020603050405020304" pitchFamily="18" charset="0"/>
                <a:cs typeface="Arial" panose="020B0604020202020204" pitchFamily="34" charset="0"/>
              </a:rPr>
              <a:t>B</a:t>
            </a:r>
            <a:r>
              <a:rPr lang="en-US" sz="2400" b="1" kern="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reaker </a:t>
            </a:r>
            <a:r>
              <a:rPr lang="en-US" sz="2400" b="1" kern="1800" dirty="0">
                <a:solidFill>
                  <a:srgbClr val="0070C0"/>
                </a:solidFill>
                <a:latin typeface="Arial" panose="020B0604020202020204" pitchFamily="34" charset="0"/>
                <a:ea typeface="Times New Roman" panose="02020603050405020304" pitchFamily="18" charset="0"/>
                <a:cs typeface="Arial" panose="020B0604020202020204" pitchFamily="34" charset="0"/>
              </a:rPr>
              <a:t>S</a:t>
            </a:r>
            <a:r>
              <a:rPr lang="en-US" sz="2400" b="1" kern="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ystem </a:t>
            </a:r>
            <a:r>
              <a:rPr lang="en-US" sz="2400" b="1" kern="1800" dirty="0">
                <a:solidFill>
                  <a:srgbClr val="0070C0"/>
                </a:solidFill>
                <a:latin typeface="Arial" panose="020B0604020202020204" pitchFamily="34" charset="0"/>
                <a:ea typeface="Times New Roman" panose="02020603050405020304" pitchFamily="18" charset="0"/>
                <a:cs typeface="Arial" panose="020B0604020202020204" pitchFamily="34" charset="0"/>
              </a:rPr>
              <a:t>D</a:t>
            </a:r>
            <a:r>
              <a:rPr lang="en-US" sz="2400" b="1" kern="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esign for Vehicles </a:t>
            </a:r>
            <a:endParaRPr lang="en-IN" sz="2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pPr algn="ctr">
              <a:lnSpc>
                <a:spcPct val="110000"/>
              </a:lnSpc>
              <a:spcAft>
                <a:spcPts val="1000"/>
              </a:spcAft>
            </a:pPr>
            <a:r>
              <a:rPr lang="en-US" sz="2400" b="1" kern="1800" dirty="0">
                <a:solidFill>
                  <a:srgbClr val="0070C0"/>
                </a:solidFill>
                <a:effectLst/>
                <a:latin typeface="Arial" panose="020B0604020202020204" pitchFamily="34" charset="0"/>
                <a:ea typeface="Times New Roman" panose="02020603050405020304" pitchFamily="18" charset="0"/>
                <a:cs typeface="Arial" panose="020B0604020202020204" pitchFamily="34" charset="0"/>
              </a:rPr>
              <a:t>using Internet of Things</a:t>
            </a:r>
            <a:endParaRPr lang="en-IN" sz="2400" b="1" dirty="0">
              <a:solidFill>
                <a:srgbClr val="0070C0"/>
              </a:solidFill>
              <a:effectLst/>
              <a:latin typeface="Arial" panose="020B0604020202020204" pitchFamily="34" charset="0"/>
              <a:ea typeface="Times New Roman" panose="02020603050405020304" pitchFamily="18" charset="0"/>
              <a:cs typeface="Arial" panose="020B0604020202020204" pitchFamily="34" charset="0"/>
            </a:endParaRPr>
          </a:p>
          <a:p>
            <a:r>
              <a:rPr lang="en-US" sz="2400" dirty="0">
                <a:solidFill>
                  <a:schemeClr val="accent1">
                    <a:lumMod val="75000"/>
                  </a:schemeClr>
                </a:solidFill>
                <a:latin typeface="Arial" pitchFamily="34" charset="0"/>
                <a:cs typeface="Arial" pitchFamily="34" charset="0"/>
              </a:rPr>
              <a:t>By</a:t>
            </a:r>
          </a:p>
          <a:p>
            <a:pPr algn="just"/>
            <a:r>
              <a:rPr lang="en-US" sz="2000" dirty="0">
                <a:solidFill>
                  <a:schemeClr val="accent1">
                    <a:lumMod val="75000"/>
                  </a:schemeClr>
                </a:solidFill>
                <a:latin typeface="Times New Roman" panose="02020603050405020304" pitchFamily="18" charset="0"/>
                <a:cs typeface="Times New Roman" panose="02020603050405020304" pitchFamily="18" charset="0"/>
              </a:rPr>
              <a:t>                                        Akula. Nikith Kumar(203R1A0449)</a:t>
            </a:r>
          </a:p>
          <a:p>
            <a:endParaRPr lang="en-US" sz="2400" dirty="0">
              <a:solidFill>
                <a:schemeClr val="accent1">
                  <a:lumMod val="75000"/>
                </a:schemeClr>
              </a:solidFill>
              <a:latin typeface="Arial" pitchFamily="34" charset="0"/>
              <a:cs typeface="Arial" pitchFamily="34" charset="0"/>
            </a:endParaRPr>
          </a:p>
          <a:p>
            <a:r>
              <a:rPr lang="en-US" sz="2400" dirty="0">
                <a:solidFill>
                  <a:schemeClr val="accent1">
                    <a:lumMod val="75000"/>
                  </a:schemeClr>
                </a:solidFill>
                <a:latin typeface="Times New Roman" panose="02020603050405020304" pitchFamily="18" charset="0"/>
                <a:cs typeface="Times New Roman" panose="02020603050405020304" pitchFamily="18" charset="0"/>
              </a:rPr>
              <a:t>Under the guidance of</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Mrs.N.Bhargavi</a:t>
            </a:r>
          </a:p>
          <a:p>
            <a:r>
              <a:rPr lang="en-US" sz="2400" dirty="0">
                <a:solidFill>
                  <a:schemeClr val="accent1">
                    <a:lumMod val="75000"/>
                  </a:schemeClr>
                </a:solidFill>
                <a:latin typeface="Times New Roman" panose="02020603050405020304" pitchFamily="18" charset="0"/>
                <a:cs typeface="Times New Roman" panose="02020603050405020304" pitchFamily="18" charset="0"/>
              </a:rPr>
              <a:t>Assistant professor</a:t>
            </a:r>
          </a:p>
        </p:txBody>
      </p:sp>
      <p:pic>
        <p:nvPicPr>
          <p:cNvPr id="4" name="Picture 3" descr="NAAC"/>
          <p:cNvPicPr/>
          <p:nvPr/>
        </p:nvPicPr>
        <p:blipFill>
          <a:blip r:embed="rId2" cstate="print"/>
          <a:srcRect/>
          <a:stretch>
            <a:fillRect/>
          </a:stretch>
        </p:blipFill>
        <p:spPr bwMode="auto">
          <a:xfrm>
            <a:off x="7924800" y="609600"/>
            <a:ext cx="762000" cy="685800"/>
          </a:xfrm>
          <a:prstGeom prst="rect">
            <a:avLst/>
          </a:prstGeom>
          <a:noFill/>
        </p:spPr>
      </p:pic>
      <p:pic>
        <p:nvPicPr>
          <p:cNvPr id="5" name="Picture 4"/>
          <p:cNvPicPr/>
          <p:nvPr/>
        </p:nvPicPr>
        <p:blipFill>
          <a:blip r:embed="rId3"/>
          <a:srcRect/>
          <a:stretch>
            <a:fillRect/>
          </a:stretch>
        </p:blipFill>
        <p:spPr bwMode="auto">
          <a:xfrm>
            <a:off x="152400" y="609600"/>
            <a:ext cx="838200" cy="762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CC9B8-2038-61D9-0E50-55467003DFFA}"/>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7805 Voltage Regulator</a:t>
            </a:r>
          </a:p>
        </p:txBody>
      </p:sp>
      <p:sp>
        <p:nvSpPr>
          <p:cNvPr id="3" name="Content Placeholder 2">
            <a:extLst>
              <a:ext uri="{FF2B5EF4-FFF2-40B4-BE49-F238E27FC236}">
                <a16:creationId xmlns:a16="http://schemas.microsoft.com/office/drawing/2014/main" id="{6EE34E1F-65EE-F63E-D402-9F4DE2FF7DD0}"/>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7805 voltage regulator is an integrated circuit designed to maintain a constant output voltage despite changes in input voltage and load.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Specifically, the 7805 is a positive voltage regulator that ensures a stable +5V output, making it a popular choice for powering various electronic components and circuits.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74119EA-C77A-DA6E-C7AE-8577FA550F5D}"/>
              </a:ext>
            </a:extLst>
          </p:cNvPr>
          <p:cNvPicPr>
            <a:picLocks noChangeAspect="1"/>
          </p:cNvPicPr>
          <p:nvPr/>
        </p:nvPicPr>
        <p:blipFill>
          <a:blip r:embed="rId2"/>
          <a:stretch>
            <a:fillRect/>
          </a:stretch>
        </p:blipFill>
        <p:spPr>
          <a:xfrm>
            <a:off x="2452952" y="3826310"/>
            <a:ext cx="4238095" cy="1980952"/>
          </a:xfrm>
          <a:prstGeom prst="rect">
            <a:avLst/>
          </a:prstGeom>
        </p:spPr>
      </p:pic>
    </p:spTree>
    <p:extLst>
      <p:ext uri="{BB962C8B-B14F-4D97-AF65-F5344CB8AC3E}">
        <p14:creationId xmlns:p14="http://schemas.microsoft.com/office/powerpoint/2010/main" val="4165411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E206-A778-9D94-DBBA-32EBC630EFB4}"/>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NodeMCU(ESP-8266)</a:t>
            </a:r>
          </a:p>
        </p:txBody>
      </p:sp>
      <p:sp>
        <p:nvSpPr>
          <p:cNvPr id="3" name="Content Placeholder 2">
            <a:extLst>
              <a:ext uri="{FF2B5EF4-FFF2-40B4-BE49-F238E27FC236}">
                <a16:creationId xmlns:a16="http://schemas.microsoft.com/office/drawing/2014/main" id="{70A481E3-081B-A48E-51B5-C79EF98A0BC7}"/>
              </a:ext>
            </a:extLst>
          </p:cNvPr>
          <p:cNvSpPr>
            <a:spLocks noGrp="1"/>
          </p:cNvSpPr>
          <p:nvPr>
            <p:ph idx="1"/>
          </p:nvPr>
        </p:nvSpPr>
        <p:spPr>
          <a:xfrm>
            <a:off x="457200" y="1417638"/>
            <a:ext cx="8229600" cy="470852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ESP8266 is a Wi-Fi SOC (system on a chip) produced by Espressif Systems .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an highly integrated chip designed to provide full internet connectivity in a small package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be used with ESP-AT firmware to provide Wi-Fi connectivity to external host MCUs, or it can be used as a self-sufficient MCU by running an RTOS-based SDK.</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70C3E3-63D7-BEFE-33D7-3A5B3D09BF6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0000" b="7037"/>
          <a:stretch/>
        </p:blipFill>
        <p:spPr>
          <a:xfrm>
            <a:off x="2514600" y="4134649"/>
            <a:ext cx="4648200" cy="2169160"/>
          </a:xfrm>
          <a:prstGeom prst="rect">
            <a:avLst/>
          </a:prstGeom>
        </p:spPr>
      </p:pic>
    </p:spTree>
    <p:extLst>
      <p:ext uri="{BB962C8B-B14F-4D97-AF65-F5344CB8AC3E}">
        <p14:creationId xmlns:p14="http://schemas.microsoft.com/office/powerpoint/2010/main" val="132563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C3C3-BE17-FAF2-A1CF-A92FEB36B1F1}"/>
              </a:ext>
            </a:extLst>
          </p:cNvPr>
          <p:cNvSpPr>
            <a:spLocks noGrp="1"/>
          </p:cNvSpPr>
          <p:nvPr>
            <p:ph type="title"/>
          </p:nvPr>
        </p:nvSpPr>
        <p:spPr/>
        <p:txBody>
          <a:bodyPr/>
          <a:lstStyle/>
          <a:p>
            <a:r>
              <a:rPr lang="en-IN" sz="3200" b="1" dirty="0">
                <a:solidFill>
                  <a:srgbClr val="C00000"/>
                </a:solidFill>
                <a:latin typeface="Times New Roman" panose="02020603050405020304" pitchFamily="18" charset="0"/>
                <a:cs typeface="Times New Roman" panose="02020603050405020304" pitchFamily="18" charset="0"/>
              </a:rPr>
              <a:t>Specifications and Features </a:t>
            </a:r>
            <a:endParaRPr lang="en-IN" b="1" dirty="0">
              <a:solidFill>
                <a:srgbClr val="C00000"/>
              </a:solidFill>
            </a:endParaRPr>
          </a:p>
        </p:txBody>
      </p:sp>
      <p:sp>
        <p:nvSpPr>
          <p:cNvPr id="3" name="Content Placeholder 2">
            <a:extLst>
              <a:ext uri="{FF2B5EF4-FFF2-40B4-BE49-F238E27FC236}">
                <a16:creationId xmlns:a16="http://schemas.microsoft.com/office/drawing/2014/main" id="{24502DFF-ADCA-8849-2E1C-796FAF3EAC97}"/>
              </a:ext>
            </a:extLst>
          </p:cNvPr>
          <p:cNvSpPr>
            <a:spLocks noGrp="1"/>
          </p:cNvSpPr>
          <p:nvPr>
            <p:ph idx="1"/>
          </p:nvPr>
        </p:nvSpPr>
        <p:spPr>
          <a:xfrm>
            <a:off x="457200" y="1219200"/>
            <a:ext cx="8229600" cy="4906963"/>
          </a:xfrm>
        </p:spPr>
        <p:txBody>
          <a:bodyPr>
            <a:noAutofit/>
          </a:bodyPr>
          <a:lstStyle/>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Microcontroller: Tensilica 32-bit RISC CPU Xtensa LX106</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Operating Voltage: 3.3V</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Input Voltage: 7-12V</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Digital I/O Pins (DIO): 16</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Analog Input Pins (ADC): 1</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UARTs: 1</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SPIs: 1</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I2Cs: 1</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Flash Memory: 4 MB</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SRAM: 64 KB</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Clock Speed: 80 MHz</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USB-TTL based on CP2102 is included onboard, Enabling Plug n Play</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PCB Antenna</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PinMode (D3,INPUT);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PinMode (D5,OUTPUT);    //RELAY MODULE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PinMode (D6,OUTPUT);    //BUZZER   </a:t>
            </a:r>
          </a:p>
          <a:p>
            <a:pPr>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PinMode (D7,OUTPUT);    //BLUE LED</a:t>
            </a:r>
          </a:p>
        </p:txBody>
      </p:sp>
    </p:spTree>
    <p:extLst>
      <p:ext uri="{BB962C8B-B14F-4D97-AF65-F5344CB8AC3E}">
        <p14:creationId xmlns:p14="http://schemas.microsoft.com/office/powerpoint/2010/main" val="340040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0CDC3-87C9-6910-6F1B-8D735F25B896}"/>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Buzzer</a:t>
            </a:r>
          </a:p>
        </p:txBody>
      </p:sp>
      <p:sp>
        <p:nvSpPr>
          <p:cNvPr id="3" name="Content Placeholder 2">
            <a:extLst>
              <a:ext uri="{FF2B5EF4-FFF2-40B4-BE49-F238E27FC236}">
                <a16:creationId xmlns:a16="http://schemas.microsoft.com/office/drawing/2014/main" id="{7A495B9D-120E-B56F-2430-19659770C916}"/>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audio signaling device like a beeper or buzzer may be electromechanical or piezoelectric or mechanical type.</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main function of this is to convert the signal from audio to sound.</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Generally, it is powered through DC voltage and used in timers, alarm devices, printers, alarms, computers, etc.</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284E9A-F89D-F05B-C51D-CD31C55992AD}"/>
              </a:ext>
            </a:extLst>
          </p:cNvPr>
          <p:cNvPicPr>
            <a:picLocks noChangeAspect="1"/>
          </p:cNvPicPr>
          <p:nvPr/>
        </p:nvPicPr>
        <p:blipFill>
          <a:blip r:embed="rId2"/>
          <a:stretch>
            <a:fillRect/>
          </a:stretch>
        </p:blipFill>
        <p:spPr>
          <a:xfrm>
            <a:off x="3200400" y="3429000"/>
            <a:ext cx="2523809" cy="2600000"/>
          </a:xfrm>
          <a:prstGeom prst="rect">
            <a:avLst/>
          </a:prstGeom>
        </p:spPr>
      </p:pic>
    </p:spTree>
    <p:extLst>
      <p:ext uri="{BB962C8B-B14F-4D97-AF65-F5344CB8AC3E}">
        <p14:creationId xmlns:p14="http://schemas.microsoft.com/office/powerpoint/2010/main" val="321474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BCC23-3D31-D30D-B9C5-936B847A5DB7}"/>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LED</a:t>
            </a:r>
          </a:p>
        </p:txBody>
      </p:sp>
      <p:sp>
        <p:nvSpPr>
          <p:cNvPr id="3" name="Content Placeholder 2">
            <a:extLst>
              <a:ext uri="{FF2B5EF4-FFF2-40B4-BE49-F238E27FC236}">
                <a16:creationId xmlns:a16="http://schemas.microsoft.com/office/drawing/2014/main" id="{DE89E346-56FA-FC10-2CA5-593AE1B1D9E3}"/>
              </a:ext>
            </a:extLst>
          </p:cNvPr>
          <p:cNvSpPr>
            <a:spLocks noGrp="1"/>
          </p:cNvSpPr>
          <p:nvPr>
            <p:ph idx="1"/>
          </p:nvPr>
        </p:nvSpPr>
        <p:spPr>
          <a:xfrm>
            <a:off x="304800" y="1295400"/>
            <a:ext cx="8355330" cy="6538313"/>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LED stands for light emitting diode.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LED lighting products produce light up to 90% more efficiently than incandescent light bulbs.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works as an electrical current passes through a microchip, which illuminates the tiny light sources we call LEDs and the result is visible light.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398051C-BF92-FF9C-0042-72C6046977B1}"/>
              </a:ext>
            </a:extLst>
          </p:cNvPr>
          <p:cNvPicPr>
            <a:picLocks noChangeAspect="1"/>
          </p:cNvPicPr>
          <p:nvPr/>
        </p:nvPicPr>
        <p:blipFill>
          <a:blip r:embed="rId2"/>
          <a:stretch>
            <a:fillRect/>
          </a:stretch>
        </p:blipFill>
        <p:spPr>
          <a:xfrm>
            <a:off x="2971800" y="3631299"/>
            <a:ext cx="2971800" cy="1958340"/>
          </a:xfrm>
          <a:prstGeom prst="rect">
            <a:avLst/>
          </a:prstGeom>
        </p:spPr>
      </p:pic>
    </p:spTree>
    <p:extLst>
      <p:ext uri="{BB962C8B-B14F-4D97-AF65-F5344CB8AC3E}">
        <p14:creationId xmlns:p14="http://schemas.microsoft.com/office/powerpoint/2010/main" val="297665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FF65D-5284-EE3E-AC96-969660E8BC11}"/>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LCD</a:t>
            </a:r>
          </a:p>
        </p:txBody>
      </p:sp>
      <p:sp>
        <p:nvSpPr>
          <p:cNvPr id="3" name="Content Placeholder 2">
            <a:extLst>
              <a:ext uri="{FF2B5EF4-FFF2-40B4-BE49-F238E27FC236}">
                <a16:creationId xmlns:a16="http://schemas.microsoft.com/office/drawing/2014/main" id="{79E5B667-5F6A-D3A2-6FF5-8BA8C1B7976A}"/>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LCD 16x2 is a type of liquid crystal display (LCD) that can display up to 16 characters per line and 2 lines.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displays are widely used in a variety of applications, such as displaying text or data in electronic projects.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255436E-7305-7BCD-AD4C-AECA0B361950}"/>
              </a:ext>
            </a:extLst>
          </p:cNvPr>
          <p:cNvPicPr>
            <a:picLocks noChangeAspect="1"/>
          </p:cNvPicPr>
          <p:nvPr/>
        </p:nvPicPr>
        <p:blipFill>
          <a:blip r:embed="rId2"/>
          <a:stretch>
            <a:fillRect/>
          </a:stretch>
        </p:blipFill>
        <p:spPr>
          <a:xfrm>
            <a:off x="1981200" y="3197840"/>
            <a:ext cx="5338391" cy="2690549"/>
          </a:xfrm>
          <a:prstGeom prst="rect">
            <a:avLst/>
          </a:prstGeom>
        </p:spPr>
      </p:pic>
    </p:spTree>
    <p:extLst>
      <p:ext uri="{BB962C8B-B14F-4D97-AF65-F5344CB8AC3E}">
        <p14:creationId xmlns:p14="http://schemas.microsoft.com/office/powerpoint/2010/main" val="2533964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6A5D9-D70F-F55A-7AFF-443401BFCF92}"/>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Relay Module</a:t>
            </a:r>
          </a:p>
        </p:txBody>
      </p:sp>
      <p:sp>
        <p:nvSpPr>
          <p:cNvPr id="3" name="Content Placeholder 2">
            <a:extLst>
              <a:ext uri="{FF2B5EF4-FFF2-40B4-BE49-F238E27FC236}">
                <a16:creationId xmlns:a16="http://schemas.microsoft.com/office/drawing/2014/main" id="{A75A3A6B-F2CE-BCA6-0F7D-28F5CB43815B}"/>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primary function of a relay module is to switch electrical devices or systems on and off.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also serves to isolate control circuits, ensuring that low-power devices, such as microcontrollers, can safely control higher voltages and currents.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D140FE-52E1-142E-1772-B4ADB4DA1BAD}"/>
              </a:ext>
            </a:extLst>
          </p:cNvPr>
          <p:cNvPicPr>
            <a:picLocks noChangeAspect="1"/>
          </p:cNvPicPr>
          <p:nvPr/>
        </p:nvPicPr>
        <p:blipFill rotWithShape="1">
          <a:blip r:embed="rId2">
            <a:extLst>
              <a:ext uri="{28A0092B-C50C-407E-A947-70E740481C1C}">
                <a14:useLocalDpi xmlns:a14="http://schemas.microsoft.com/office/drawing/2010/main" val="0"/>
              </a:ext>
            </a:extLst>
          </a:blip>
          <a:srcRect l="2909" t="26570" b="25430"/>
          <a:stretch/>
        </p:blipFill>
        <p:spPr>
          <a:xfrm>
            <a:off x="2133600" y="3419168"/>
            <a:ext cx="5086350" cy="2514600"/>
          </a:xfrm>
          <a:prstGeom prst="rect">
            <a:avLst/>
          </a:prstGeom>
        </p:spPr>
      </p:pic>
    </p:spTree>
    <p:extLst>
      <p:ext uri="{BB962C8B-B14F-4D97-AF65-F5344CB8AC3E}">
        <p14:creationId xmlns:p14="http://schemas.microsoft.com/office/powerpoint/2010/main" val="41827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BA3F-AB94-D305-A944-27744EB3E1BF}"/>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 Geared DC Motors</a:t>
            </a:r>
          </a:p>
        </p:txBody>
      </p:sp>
      <p:sp>
        <p:nvSpPr>
          <p:cNvPr id="3" name="Content Placeholder 2">
            <a:extLst>
              <a:ext uri="{FF2B5EF4-FFF2-40B4-BE49-F238E27FC236}">
                <a16:creationId xmlns:a16="http://schemas.microsoft.com/office/drawing/2014/main" id="{8960E4D1-B058-DAC2-9579-55C7C4046536}"/>
              </a:ext>
            </a:extLst>
          </p:cNvPr>
          <p:cNvSpPr>
            <a:spLocks noGrp="1"/>
          </p:cNvSpPr>
          <p:nvPr>
            <p:ph idx="1"/>
          </p:nvPr>
        </p:nvSpPr>
        <p:spPr>
          <a:xfrm>
            <a:off x="457200" y="1417638"/>
            <a:ext cx="8229600" cy="4708525"/>
          </a:xfrm>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One of the most common components in robotics is the geared DC motor.</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Therefore, having a high-quality DC Motor is essential.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torque and speed changeable of the DC gear motor, in addition to the use of batteries to aid movement, are what makes it so well suited for robotic applications.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1A5DD7F-451F-19A8-F6F1-62F4E3F6CA5D}"/>
              </a:ext>
            </a:extLst>
          </p:cNvPr>
          <p:cNvPicPr>
            <a:picLocks noChangeAspect="1"/>
          </p:cNvPicPr>
          <p:nvPr/>
        </p:nvPicPr>
        <p:blipFill>
          <a:blip r:embed="rId2"/>
          <a:stretch>
            <a:fillRect/>
          </a:stretch>
        </p:blipFill>
        <p:spPr>
          <a:xfrm>
            <a:off x="3095809" y="3581400"/>
            <a:ext cx="2952381" cy="2266667"/>
          </a:xfrm>
          <a:prstGeom prst="rect">
            <a:avLst/>
          </a:prstGeom>
        </p:spPr>
      </p:pic>
    </p:spTree>
    <p:extLst>
      <p:ext uri="{BB962C8B-B14F-4D97-AF65-F5344CB8AC3E}">
        <p14:creationId xmlns:p14="http://schemas.microsoft.com/office/powerpoint/2010/main" val="381983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4DC4B-3FC6-C57C-570B-91CC5FE4A2B2}"/>
              </a:ext>
            </a:extLst>
          </p:cNvPr>
          <p:cNvSpPr>
            <a:spLocks noGrp="1"/>
          </p:cNvSpPr>
          <p:nvPr>
            <p:ph type="title"/>
          </p:nvPr>
        </p:nvSpPr>
        <p:spPr>
          <a:xfrm>
            <a:off x="457200" y="191869"/>
            <a:ext cx="8229600" cy="1143000"/>
          </a:xfrm>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Results</a:t>
            </a:r>
          </a:p>
        </p:txBody>
      </p:sp>
      <p:sp>
        <p:nvSpPr>
          <p:cNvPr id="4" name="Rectangle 3">
            <a:extLst>
              <a:ext uri="{FF2B5EF4-FFF2-40B4-BE49-F238E27FC236}">
                <a16:creationId xmlns:a16="http://schemas.microsoft.com/office/drawing/2014/main" id="{34624CD2-E107-4118-22DB-D54C6E47F737}"/>
              </a:ext>
            </a:extLst>
          </p:cNvPr>
          <p:cNvSpPr/>
          <p:nvPr/>
        </p:nvSpPr>
        <p:spPr>
          <a:xfrm>
            <a:off x="762000" y="4876800"/>
            <a:ext cx="3653962" cy="30480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roposed system model</a:t>
            </a:r>
            <a:endParaRPr lang="en-IN" sz="1400" dirty="0"/>
          </a:p>
        </p:txBody>
      </p:sp>
      <p:sp>
        <p:nvSpPr>
          <p:cNvPr id="5" name="TextBox 4">
            <a:extLst>
              <a:ext uri="{FF2B5EF4-FFF2-40B4-BE49-F238E27FC236}">
                <a16:creationId xmlns:a16="http://schemas.microsoft.com/office/drawing/2014/main" id="{CBC90F60-C3B7-391D-7B0D-222FDB6195DF}"/>
              </a:ext>
            </a:extLst>
          </p:cNvPr>
          <p:cNvSpPr txBox="1"/>
          <p:nvPr/>
        </p:nvSpPr>
        <p:spPr>
          <a:xfrm>
            <a:off x="4917131" y="4876800"/>
            <a:ext cx="3464869" cy="646331"/>
          </a:xfrm>
          <a:prstGeom prst="rect">
            <a:avLst/>
          </a:prstGeom>
          <a:noFill/>
        </p:spPr>
        <p:txBody>
          <a:bodyPr wrap="square" rtlCol="0">
            <a:spAutoFit/>
          </a:bodyPr>
          <a:lstStyle/>
          <a:p>
            <a:r>
              <a:rPr lang="en-US" sz="1800" dirty="0">
                <a:effectLst/>
                <a:latin typeface="Times New Roman" panose="02020603050405020304" pitchFamily="18" charset="0"/>
                <a:ea typeface="Times New Roman" panose="02020603050405020304" pitchFamily="18" charset="0"/>
              </a:rPr>
              <a:t>Detection of speed breaker using        for proposed system</a:t>
            </a:r>
            <a:endParaRPr lang="en-IN" sz="1400" dirty="0"/>
          </a:p>
        </p:txBody>
      </p:sp>
      <p:pic>
        <p:nvPicPr>
          <p:cNvPr id="6" name="Picture 5">
            <a:extLst>
              <a:ext uri="{FF2B5EF4-FFF2-40B4-BE49-F238E27FC236}">
                <a16:creationId xmlns:a16="http://schemas.microsoft.com/office/drawing/2014/main" id="{34AC3299-440C-431B-51AC-126AF7CABDA4}"/>
              </a:ext>
            </a:extLst>
          </p:cNvPr>
          <p:cNvPicPr>
            <a:picLocks noChangeAspect="1"/>
          </p:cNvPicPr>
          <p:nvPr/>
        </p:nvPicPr>
        <p:blipFill>
          <a:blip r:embed="rId2"/>
          <a:stretch>
            <a:fillRect/>
          </a:stretch>
        </p:blipFill>
        <p:spPr>
          <a:xfrm>
            <a:off x="530248" y="1641986"/>
            <a:ext cx="3885714" cy="2838095"/>
          </a:xfrm>
          <a:prstGeom prst="rect">
            <a:avLst/>
          </a:prstGeom>
        </p:spPr>
      </p:pic>
      <p:pic>
        <p:nvPicPr>
          <p:cNvPr id="7" name="Picture 6">
            <a:extLst>
              <a:ext uri="{FF2B5EF4-FFF2-40B4-BE49-F238E27FC236}">
                <a16:creationId xmlns:a16="http://schemas.microsoft.com/office/drawing/2014/main" id="{749E8B07-B553-BA95-EBFB-6228E5F2DBA0}"/>
              </a:ext>
            </a:extLst>
          </p:cNvPr>
          <p:cNvPicPr>
            <a:picLocks noChangeAspect="1"/>
          </p:cNvPicPr>
          <p:nvPr/>
        </p:nvPicPr>
        <p:blipFill>
          <a:blip r:embed="rId3"/>
          <a:stretch>
            <a:fillRect/>
          </a:stretch>
        </p:blipFill>
        <p:spPr>
          <a:xfrm>
            <a:off x="4742788" y="1673423"/>
            <a:ext cx="3791612" cy="2806658"/>
          </a:xfrm>
          <a:prstGeom prst="rect">
            <a:avLst/>
          </a:prstGeom>
        </p:spPr>
      </p:pic>
    </p:spTree>
    <p:extLst>
      <p:ext uri="{BB962C8B-B14F-4D97-AF65-F5344CB8AC3E}">
        <p14:creationId xmlns:p14="http://schemas.microsoft.com/office/powerpoint/2010/main" val="93688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0553442-BDAF-C505-682A-F6803F70CD54}"/>
              </a:ext>
            </a:extLst>
          </p:cNvPr>
          <p:cNvSpPr txBox="1"/>
          <p:nvPr/>
        </p:nvSpPr>
        <p:spPr>
          <a:xfrm>
            <a:off x="655686" y="5715000"/>
            <a:ext cx="7878713" cy="343556"/>
          </a:xfrm>
          <a:prstGeom prst="rect">
            <a:avLst/>
          </a:prstGeom>
          <a:noFill/>
        </p:spPr>
        <p:txBody>
          <a:bodyPr wrap="square" rtlCol="0">
            <a:spAutoFit/>
          </a:bodyPr>
          <a:lstStyle/>
          <a:p>
            <a:pPr>
              <a:lnSpc>
                <a:spcPct val="110000"/>
              </a:lnSpc>
              <a:spcAft>
                <a:spcPts val="1000"/>
              </a:spcAft>
            </a:pPr>
            <a:r>
              <a:rPr lang="en-US" sz="1600" kern="18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051" name="Picture 3">
            <a:extLst>
              <a:ext uri="{FF2B5EF4-FFF2-40B4-BE49-F238E27FC236}">
                <a16:creationId xmlns:a16="http://schemas.microsoft.com/office/drawing/2014/main" id="{9D3E030A-40B1-8483-968B-BC0CB7DFCA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4" t="19464" r="545" b="25624"/>
          <a:stretch>
            <a:fillRect/>
          </a:stretch>
        </p:blipFill>
        <p:spPr bwMode="auto">
          <a:xfrm>
            <a:off x="2830512" y="729955"/>
            <a:ext cx="34829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4CFC78D-501B-E96E-18D5-DBEAF601099F}"/>
              </a:ext>
            </a:extLst>
          </p:cNvPr>
          <p:cNvSpPr txBox="1"/>
          <p:nvPr/>
        </p:nvSpPr>
        <p:spPr>
          <a:xfrm>
            <a:off x="2971799" y="4895900"/>
            <a:ext cx="5562600" cy="307777"/>
          </a:xfrm>
          <a:prstGeom prst="rect">
            <a:avLst/>
          </a:prstGeom>
          <a:noFill/>
        </p:spPr>
        <p:txBody>
          <a:bodyPr wrap="square" rtlCol="0">
            <a:spAutoFit/>
          </a:bodyPr>
          <a:lstStyle/>
          <a:p>
            <a:r>
              <a:rPr lang="en-US" sz="1400" b="1" dirty="0">
                <a:effectLst/>
                <a:latin typeface="Times New Roman" panose="02020603050405020304" pitchFamily="18" charset="0"/>
                <a:ea typeface="Times New Roman" panose="02020603050405020304" pitchFamily="18" charset="0"/>
              </a:rPr>
              <a:t>A-Mode activated vehicle slowdown</a:t>
            </a:r>
            <a:endParaRPr lang="en-IN" sz="1400" dirty="0"/>
          </a:p>
        </p:txBody>
      </p:sp>
    </p:spTree>
    <p:extLst>
      <p:ext uri="{BB962C8B-B14F-4D97-AF65-F5344CB8AC3E}">
        <p14:creationId xmlns:p14="http://schemas.microsoft.com/office/powerpoint/2010/main" val="213195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lgn="ctr">
              <a:buNone/>
            </a:pPr>
            <a:r>
              <a:rPr lang="en-US" b="1" dirty="0">
                <a:solidFill>
                  <a:srgbClr val="C00000"/>
                </a:solidFill>
                <a:latin typeface="Times New Roman" panose="02020603050405020304" pitchFamily="18" charset="0"/>
                <a:cs typeface="Times New Roman" panose="02020603050405020304" pitchFamily="18" charset="0"/>
              </a:rPr>
              <a:t>CONTENTS</a:t>
            </a:r>
          </a:p>
          <a:p>
            <a:pPr algn="ctr">
              <a:buNone/>
            </a:pPr>
            <a:endParaRPr lang="en-US" sz="4000" b="1" u="sng" dirty="0"/>
          </a:p>
          <a:p>
            <a:pPr algn="just"/>
            <a:r>
              <a:rPr lang="en-US" sz="2800" b="1" dirty="0">
                <a:solidFill>
                  <a:srgbClr val="002060"/>
                </a:solidFill>
                <a:latin typeface="Times New Roman" panose="02020603050405020304" pitchFamily="18" charset="0"/>
                <a:cs typeface="Times New Roman" panose="02020603050405020304" pitchFamily="18" charset="0"/>
              </a:rPr>
              <a:t>Abstract</a:t>
            </a:r>
          </a:p>
          <a:p>
            <a:pPr algn="just"/>
            <a:r>
              <a:rPr lang="en-US" sz="2800" b="1" dirty="0">
                <a:solidFill>
                  <a:srgbClr val="002060"/>
                </a:solidFill>
                <a:latin typeface="Times New Roman" panose="02020603050405020304" pitchFamily="18" charset="0"/>
                <a:cs typeface="Times New Roman" panose="02020603050405020304" pitchFamily="18" charset="0"/>
              </a:rPr>
              <a:t>Introduction</a:t>
            </a:r>
          </a:p>
          <a:p>
            <a:pPr algn="just"/>
            <a:r>
              <a:rPr lang="en-US" sz="2800" b="1" dirty="0">
                <a:solidFill>
                  <a:srgbClr val="002060"/>
                </a:solidFill>
                <a:latin typeface="Times New Roman" panose="02020603050405020304" pitchFamily="18" charset="0"/>
                <a:cs typeface="Times New Roman" panose="02020603050405020304" pitchFamily="18" charset="0"/>
              </a:rPr>
              <a:t>Existing Block Diagram</a:t>
            </a:r>
          </a:p>
          <a:p>
            <a:pPr algn="just"/>
            <a:r>
              <a:rPr lang="en-US" sz="2800" b="1" dirty="0">
                <a:solidFill>
                  <a:srgbClr val="002060"/>
                </a:solidFill>
                <a:latin typeface="Times New Roman" panose="02020603050405020304" pitchFamily="18" charset="0"/>
                <a:cs typeface="Times New Roman" panose="02020603050405020304" pitchFamily="18" charset="0"/>
              </a:rPr>
              <a:t>Existing Method Drawbacks</a:t>
            </a:r>
          </a:p>
          <a:p>
            <a:pPr algn="just"/>
            <a:r>
              <a:rPr lang="en-US" sz="2800" b="1" dirty="0">
                <a:solidFill>
                  <a:srgbClr val="002060"/>
                </a:solidFill>
                <a:latin typeface="Times New Roman" panose="02020603050405020304" pitchFamily="18" charset="0"/>
                <a:cs typeface="Times New Roman" panose="02020603050405020304" pitchFamily="18" charset="0"/>
              </a:rPr>
              <a:t>Proposed Block Diagram</a:t>
            </a:r>
          </a:p>
          <a:p>
            <a:pPr algn="just"/>
            <a:r>
              <a:rPr lang="en-US" sz="2800" b="1" dirty="0">
                <a:solidFill>
                  <a:srgbClr val="002060"/>
                </a:solidFill>
                <a:latin typeface="Times New Roman" panose="02020603050405020304" pitchFamily="18" charset="0"/>
                <a:cs typeface="Times New Roman" panose="02020603050405020304" pitchFamily="18" charset="0"/>
              </a:rPr>
              <a:t>Results</a:t>
            </a:r>
          </a:p>
          <a:p>
            <a:pPr algn="just"/>
            <a:r>
              <a:rPr lang="en-US" sz="2800" b="1" dirty="0">
                <a:solidFill>
                  <a:srgbClr val="002060"/>
                </a:solidFill>
                <a:latin typeface="Times New Roman" panose="02020603050405020304" pitchFamily="18" charset="0"/>
                <a:cs typeface="Times New Roman" panose="02020603050405020304" pitchFamily="18" charset="0"/>
              </a:rPr>
              <a:t>Conclusion</a:t>
            </a:r>
          </a:p>
          <a:p>
            <a:pPr algn="just"/>
            <a:r>
              <a:rPr lang="en-US" sz="2800" b="1" dirty="0">
                <a:solidFill>
                  <a:srgbClr val="002060"/>
                </a:solidFill>
                <a:latin typeface="Times New Roman" panose="02020603050405020304" pitchFamily="18" charset="0"/>
                <a:cs typeface="Times New Roman" panose="02020603050405020304" pitchFamily="18" charset="0"/>
              </a:rPr>
              <a:t>References</a:t>
            </a:r>
          </a:p>
          <a:p>
            <a:pPr marL="0" indent="0" algn="just">
              <a:buNone/>
            </a:pPr>
            <a:endParaRPr lang="en-US" sz="28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9757A0-74D7-5913-A90B-43DE3ECAC631}"/>
              </a:ext>
            </a:extLst>
          </p:cNvPr>
          <p:cNvSpPr txBox="1"/>
          <p:nvPr/>
        </p:nvSpPr>
        <p:spPr>
          <a:xfrm>
            <a:off x="685800" y="457200"/>
            <a:ext cx="7010400" cy="584775"/>
          </a:xfrm>
          <a:prstGeom prst="rect">
            <a:avLst/>
          </a:prstGeom>
          <a:noFill/>
        </p:spPr>
        <p:txBody>
          <a:bodyPr wrap="square">
            <a:spAutoFit/>
          </a:bodyPr>
          <a:lstStyle/>
          <a:p>
            <a:pPr algn="ctr"/>
            <a:r>
              <a:rPr lang="en-US" sz="3200" b="1" dirty="0">
                <a:solidFill>
                  <a:schemeClr val="accent2"/>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25A387F0-A1EC-48C7-6A91-918DE46A7F54}"/>
              </a:ext>
            </a:extLst>
          </p:cNvPr>
          <p:cNvSpPr txBox="1"/>
          <p:nvPr/>
        </p:nvSpPr>
        <p:spPr>
          <a:xfrm>
            <a:off x="457200" y="1605455"/>
            <a:ext cx="8153400" cy="3019032"/>
          </a:xfrm>
          <a:prstGeom prst="rect">
            <a:avLst/>
          </a:prstGeom>
          <a:noFill/>
        </p:spPr>
        <p:txBody>
          <a:bodyPr wrap="square">
            <a:spAutoFit/>
          </a:bodyPr>
          <a:lstStyle/>
          <a:p>
            <a:pPr marL="0" marR="0" algn="just">
              <a:lnSpc>
                <a:spcPct val="150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The speed breaker allows the emergency vehicle to lower the pace, but this new flat speed breaker device plays the main role in safeguarding human lives by flattening the speed breaker. Transportation is easier and more convenient for emergency vehicle. This device will be introduced in future in most emergency situations, where emergency vehicles need to reach quickly with the help of solar energy.</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2000" u="none" strike="noStrike" kern="100" dirty="0">
                <a:effectLst/>
                <a:latin typeface="Calibri" panose="020F0502020204030204" pitchFamily="34" charset="0"/>
                <a:ea typeface="Calibri" panose="020F0502020204030204" pitchFamily="34" charset="0"/>
                <a:cs typeface="Gautami" panose="020B0502040204020203" pitchFamily="34" charset="0"/>
              </a:rPr>
              <a:t> </a:t>
            </a:r>
            <a:endParaRPr lang="en-IN" sz="2000" u="sng" kern="100" dirty="0">
              <a:effectLst/>
              <a:latin typeface="Calibri" panose="020F0502020204030204" pitchFamily="34" charset="0"/>
              <a:ea typeface="Calibri" panose="020F0502020204030204" pitchFamily="34" charset="0"/>
              <a:cs typeface="Gautami" panose="020B0502040204020203" pitchFamily="34" charset="0"/>
            </a:endParaRPr>
          </a:p>
          <a:p>
            <a:pPr marL="0" marR="0">
              <a:lnSpc>
                <a:spcPct val="107000"/>
              </a:lnSpc>
              <a:spcBef>
                <a:spcPts val="0"/>
              </a:spcBef>
              <a:spcAft>
                <a:spcPts val="800"/>
              </a:spcAft>
            </a:pPr>
            <a:r>
              <a:rPr lang="en-IN" sz="2000" u="none" strike="noStrike" kern="100" dirty="0">
                <a:effectLst/>
                <a:latin typeface="Calibri" panose="020F0502020204030204" pitchFamily="34" charset="0"/>
                <a:ea typeface="Calibri" panose="020F0502020204030204" pitchFamily="34" charset="0"/>
                <a:cs typeface="Gautami" panose="020B0502040204020203" pitchFamily="34" charset="0"/>
              </a:rPr>
              <a:t> </a:t>
            </a:r>
            <a:endParaRPr lang="en-IN" sz="2000" u="sng" kern="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59297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73053F-767B-1A49-9C45-508EF47B73E0}"/>
              </a:ext>
            </a:extLst>
          </p:cNvPr>
          <p:cNvSpPr txBox="1"/>
          <p:nvPr/>
        </p:nvSpPr>
        <p:spPr>
          <a:xfrm>
            <a:off x="294968" y="304800"/>
            <a:ext cx="7391400" cy="584775"/>
          </a:xfrm>
          <a:prstGeom prst="rect">
            <a:avLst/>
          </a:prstGeom>
          <a:noFill/>
        </p:spPr>
        <p:txBody>
          <a:bodyPr wrap="square">
            <a:spAutoFit/>
          </a:bodyPr>
          <a:lstStyle/>
          <a:p>
            <a:pPr algn="ctr"/>
            <a:r>
              <a:rPr lang="en-US" sz="3200" b="1" dirty="0">
                <a:solidFill>
                  <a:schemeClr val="accent2"/>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002617E9-C8D5-E0E7-DBD9-21BC51DD5D28}"/>
              </a:ext>
            </a:extLst>
          </p:cNvPr>
          <p:cNvSpPr txBox="1"/>
          <p:nvPr/>
        </p:nvSpPr>
        <p:spPr>
          <a:xfrm>
            <a:off x="304800" y="1109679"/>
            <a:ext cx="8305800" cy="4232890"/>
          </a:xfrm>
          <a:prstGeom prst="rect">
            <a:avLst/>
          </a:prstGeom>
          <a:noFill/>
        </p:spPr>
        <p:txBody>
          <a:bodyPr wrap="square">
            <a:spAutoFit/>
          </a:bodyPr>
          <a:lstStyle/>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[1]Ajay s,Govind G.Dharmendhar S.parthasarathy J, “Automatic Speed Breaker on Time Demand Using Embedded Systems” , International Journal of Engineering and technology, Vol no 8, 2019 April.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[2]Rajeshwari Madli,Santhosh Heber,Praveenraj Pattar,G.V.Prasad,”Automatic Detection and Notification of Potholes and Humps on Roads to Aid Drivers” ,IEEE Sensors Journal , 2016.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[3]Vamsee Krishna Kiran M,Vimalkumar k,Vinodhini RE,Archanaa R,” An Early Detection Warning systems to Identify Speed Breakers and Bumpy Rods using Sensor in Smartphones”, International Journal of Electrical and Computer Engineering, Vol 7 No.3,2017 June.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[4]M.Suresh R.Jones Rexiya T,K.G.Santhosh R.Vignesh,”A Break Free Path or Ambulance using Speed Breaker”, International Journal for scientific Research and Development, Vol 5,2017 June.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971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BA436-51ED-681E-01A9-828F3C6B7433}"/>
              </a:ext>
            </a:extLst>
          </p:cNvPr>
          <p:cNvSpPr txBox="1"/>
          <p:nvPr/>
        </p:nvSpPr>
        <p:spPr>
          <a:xfrm>
            <a:off x="4916" y="914400"/>
            <a:ext cx="8915400" cy="4734438"/>
          </a:xfrm>
          <a:prstGeom prst="rect">
            <a:avLst/>
          </a:prstGeom>
          <a:noFill/>
        </p:spPr>
        <p:txBody>
          <a:bodyPr wrap="square">
            <a:spAutoFit/>
          </a:bodyPr>
          <a:lstStyle/>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[5]Asma Farheen,Dr.Raafiya,”Automated speed breaker to Control Speed of Vehicle based on IOT”, International Journal of Technical Innovation in Modern Engineering and science”, Vol 5 issue 06,2019 June.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[6]T Mahbuba Afrin, Md Redowan Mahmud, “Real time detection of speed breakers and warning system for onroad drivers”, 2015 IEEE International WIE Conference on Electrical and Computer Engineering (WIECON-ECE)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[7]zer-Ming Jeng, Sheg Chung Tzeng, Bo-Jun Yang and YiChun Li, “Design Manufacture and Performance Test of the Speed Breaker System” 2017 IEEE.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[8]Anchal Dewangan and Dr. N. K. Saikhedkar, “Experimental analysis of Different Types of Speed Breakers” 2018 IEEE.</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 [9]AravindKaruppaiah, Gansh.S, Dileepan.T, Jayabharathi.S, “Fabrication and Analysis of Automatic speed breakers” 2019 IEEE. </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[10] P. Mohamed Shameer and D. Christopher, “high Efficiency See Back Device for Power System Design and Efficiency Calculation: A Review of Potential Application” 2019 IEEE.</a:t>
            </a:r>
            <a:endParaRPr lang="en-IN" u="sng"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3666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 have the Best Slide Thank You PPT Presentation Slides">
            <a:extLst>
              <a:ext uri="{FF2B5EF4-FFF2-40B4-BE49-F238E27FC236}">
                <a16:creationId xmlns:a16="http://schemas.microsoft.com/office/drawing/2014/main" id="{71C3E960-C2DD-C983-D0CD-32B0D038C2E8}"/>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455" y="952500"/>
            <a:ext cx="8317089"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66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A5393-3917-D798-E06E-2DD2D1B3D4B0}"/>
              </a:ext>
            </a:extLst>
          </p:cNvPr>
          <p:cNvSpPr>
            <a:spLocks noGrp="1"/>
          </p:cNvSpPr>
          <p:nvPr>
            <p:ph type="title"/>
          </p:nvPr>
        </p:nvSpPr>
        <p:spPr>
          <a:xfrm>
            <a:off x="457200" y="731836"/>
            <a:ext cx="8229600" cy="639764"/>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Abstract</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052BFDD4-18E6-D30A-8401-AC05F57F2D0A}"/>
              </a:ext>
            </a:extLst>
          </p:cNvPr>
          <p:cNvSpPr>
            <a:spLocks noGrp="1"/>
          </p:cNvSpPr>
          <p:nvPr>
            <p:ph idx="1"/>
          </p:nvPr>
        </p:nvSpPr>
        <p:spPr>
          <a:xfrm>
            <a:off x="457200" y="1600200"/>
            <a:ext cx="8229600" cy="4525963"/>
          </a:xfrm>
        </p:spPr>
        <p:txBody>
          <a:bodyPr>
            <a:normAutofit/>
          </a:bodyPr>
          <a:lstStyle/>
          <a:p>
            <a:pPr algn="just"/>
            <a:r>
              <a:rPr lang="en-IN" sz="2000" u="none" strike="noStrike"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Bad visibility conditions which occur due to fog in winters or night time driving are the major causes of road accidents in India. The principal cause for such accidents is the unintentional ignorance of speed breakers which may be due to the driver not being able to detect them or may be due to over speeding of vehicles. </a:t>
            </a:r>
          </a:p>
          <a:p>
            <a:pPr algn="just"/>
            <a:r>
              <a:rPr lang="en-IN" sz="2000" u="none" strike="noStrike"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project brings an idea of an intelligent speed breaker system that helps in detecting speed breakers well in time so that such accidents can be avoided. </a:t>
            </a:r>
          </a:p>
          <a:p>
            <a:pPr algn="just"/>
            <a:r>
              <a:rPr lang="en-IN" sz="2000" u="none" strike="noStrike" kern="1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This system makes use of a RF module that warns the person who is driving about the existence of a speed breaker in proximity, with this it assists in automatically reducing the vehicle’s speed if no action is taken by the driver in time. Through Internet of Things (IoT), GPS Location (latitude &amp; longitude) of speed breaker can be sent to cloud using GPS and stored on cloud to use it for future to avoid mishaps.</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altLang="en-US" sz="2000" dirty="0">
              <a:latin typeface="Times New Roman" panose="02020603050405020304" pitchFamily="18" charset="0"/>
              <a:cs typeface="Times New Roman" panose="02020603050405020304" pitchFamily="18" charset="0"/>
            </a:endParaRPr>
          </a:p>
          <a:p>
            <a:pPr marL="0" indent="0">
              <a:buNone/>
            </a:pPr>
            <a:endParaRPr lang="en-IN" altLang="en-US" sz="2000" dirty="0">
              <a:latin typeface="Calibri" panose="020F0502020204030204" charset="0"/>
              <a:cs typeface="Calibri" panose="020F0502020204030204" charset="0"/>
            </a:endParaRPr>
          </a:p>
          <a:p>
            <a:endParaRPr lang="en-US" sz="2400" dirty="0"/>
          </a:p>
        </p:txBody>
      </p:sp>
    </p:spTree>
    <p:extLst>
      <p:ext uri="{BB962C8B-B14F-4D97-AF65-F5344CB8AC3E}">
        <p14:creationId xmlns:p14="http://schemas.microsoft.com/office/powerpoint/2010/main" val="1555217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A8DBD-6218-1A37-C959-BAECC947678F}"/>
              </a:ext>
            </a:extLst>
          </p:cNvPr>
          <p:cNvSpPr>
            <a:spLocks noGrp="1"/>
          </p:cNvSpPr>
          <p:nvPr>
            <p:ph type="title"/>
          </p:nvPr>
        </p:nvSpPr>
        <p:spPr>
          <a:xfrm>
            <a:off x="457200" y="533400"/>
            <a:ext cx="8229600" cy="762000"/>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Introduction</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4CEDC44F-B3CB-C5F7-EEBE-03F398C90A89}"/>
              </a:ext>
            </a:extLst>
          </p:cNvPr>
          <p:cNvSpPr>
            <a:spLocks noGrp="1"/>
          </p:cNvSpPr>
          <p:nvPr>
            <p:ph idx="1"/>
          </p:nvPr>
        </p:nvSpPr>
        <p:spPr>
          <a:xfrm>
            <a:off x="457200" y="1371600"/>
            <a:ext cx="8229600" cy="4525963"/>
          </a:xfrm>
        </p:spPr>
        <p:txBody>
          <a:bodyPr>
            <a:normAutofit lnSpcReduction="10000"/>
          </a:bodyPr>
          <a:lstStyle/>
          <a:p>
            <a:pPr algn="just"/>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India has the world's second largest road network as a developing country. Almost 97,991 km was provided by highways over a total length of 5 million km of road network. Because of its sheer magnitude, the Indian government already faces a great challenge to provide a world class path. </a:t>
            </a:r>
          </a:p>
          <a:p>
            <a:pPr algn="just"/>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A person on average spends from 30 minutes to </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2</a:t>
            </a: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 hours a day driving anywhere. That's about 360 hours in one year. Imagine what type of stress the individual places on his body and unnecessary burden. Given all this, roads are India's biggest mode of transport. </a:t>
            </a:r>
          </a:p>
          <a:p>
            <a:pPr algn="just"/>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Nearly 90% of transport by passenger and industry is done through roads. The fast-growing population raises traffic, and good traffic management is very necessary for safety and also decreases travel time. </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u="none" strike="noStrike" dirty="0">
                <a:effectLst/>
                <a:latin typeface="Times New Roman" panose="02020603050405020304" pitchFamily="18" charset="0"/>
                <a:ea typeface="Calibri" panose="020F0502020204030204" pitchFamily="34" charset="0"/>
                <a:cs typeface="Times New Roman" panose="02020603050405020304" pitchFamily="18" charset="0"/>
              </a:rPr>
              <a:t>The solution that is now available every day and that is widely used is a nice, but not the best solution. In short, all vehicles are collectively liable and the path dangerous or accessible.</a:t>
            </a:r>
            <a:endParaRPr lang="en-US"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4337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7233A-F893-D2F3-FC0B-9074804D4118}"/>
              </a:ext>
            </a:extLst>
          </p:cNvPr>
          <p:cNvSpPr>
            <a:spLocks noGrp="1"/>
          </p:cNvSpPr>
          <p:nvPr>
            <p:ph type="title"/>
          </p:nvPr>
        </p:nvSpPr>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Existing Block Diagram</a:t>
            </a:r>
            <a:endParaRPr lang="en-IN" sz="3200" b="1" dirty="0"/>
          </a:p>
        </p:txBody>
      </p:sp>
      <p:pic>
        <p:nvPicPr>
          <p:cNvPr id="24" name="Content Placeholder 23">
            <a:extLst>
              <a:ext uri="{FF2B5EF4-FFF2-40B4-BE49-F238E27FC236}">
                <a16:creationId xmlns:a16="http://schemas.microsoft.com/office/drawing/2014/main" id="{C1664B0D-2367-C21E-5326-E72ABF00D0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0047" y="1610204"/>
            <a:ext cx="7563906" cy="4505954"/>
          </a:xfrm>
        </p:spPr>
      </p:pic>
    </p:spTree>
    <p:extLst>
      <p:ext uri="{BB962C8B-B14F-4D97-AF65-F5344CB8AC3E}">
        <p14:creationId xmlns:p14="http://schemas.microsoft.com/office/powerpoint/2010/main" val="3754193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7A4C9-CD93-ABCE-E52D-34E30345394D}"/>
              </a:ext>
            </a:extLst>
          </p:cNvPr>
          <p:cNvSpPr>
            <a:spLocks noGrp="1"/>
          </p:cNvSpPr>
          <p:nvPr>
            <p:ph type="title"/>
          </p:nvPr>
        </p:nvSpPr>
        <p:spPr>
          <a:xfrm>
            <a:off x="457200" y="381001"/>
            <a:ext cx="8229600" cy="1219200"/>
          </a:xfrm>
        </p:spPr>
        <p:txBody>
          <a:bodyPr>
            <a:normAutofit/>
          </a:bodyPr>
          <a:lstStyle/>
          <a:p>
            <a:r>
              <a:rPr lang="en-US" sz="3200" b="1" dirty="0">
                <a:solidFill>
                  <a:srgbClr val="C00000"/>
                </a:solidFill>
                <a:latin typeface="Times New Roman" panose="02020603050405020304" pitchFamily="18" charset="0"/>
                <a:cs typeface="Times New Roman" panose="02020603050405020304" pitchFamily="18" charset="0"/>
              </a:rPr>
              <a:t>Existing Method Drawbacks</a:t>
            </a:r>
            <a:endParaRPr lang="en-IN" sz="3200" b="1" dirty="0"/>
          </a:p>
        </p:txBody>
      </p:sp>
      <p:sp>
        <p:nvSpPr>
          <p:cNvPr id="3" name="Content Placeholder 2">
            <a:extLst>
              <a:ext uri="{FF2B5EF4-FFF2-40B4-BE49-F238E27FC236}">
                <a16:creationId xmlns:a16="http://schemas.microsoft.com/office/drawing/2014/main" id="{828094B6-1B19-6AB4-BEDE-26B4B4BDA672}"/>
              </a:ext>
            </a:extLst>
          </p:cNvPr>
          <p:cNvSpPr>
            <a:spLocks noGrp="1"/>
          </p:cNvSpPr>
          <p:nvPr>
            <p:ph idx="1"/>
          </p:nvPr>
        </p:nvSpPr>
        <p:spPr/>
        <p:txBody>
          <a:bodyPr/>
          <a:lstStyle/>
          <a:p>
            <a:pPr marL="342900" lvl="0" indent="-342900" algn="just">
              <a:lnSpc>
                <a:spcPct val="107000"/>
              </a:lnSpc>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Robot Controlling using Ultrasonic sensor. </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Very less distance to slow vehicle before to reach speed breaker. </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No data storage.</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No location sharing features.</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It is very slow process because of more number of lines in coding.</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800"/>
              <a:buFont typeface="+mj-lt"/>
              <a:buAutoNum type="arabicPeriod"/>
            </a:pPr>
            <a:r>
              <a:rPr lang="en-IN" sz="2000" u="none" strike="noStrike" kern="100" dirty="0">
                <a:effectLst/>
                <a:latin typeface="Times New Roman" panose="02020603050405020304" pitchFamily="18" charset="0"/>
                <a:ea typeface="Calibri" panose="020F0502020204030204" pitchFamily="34" charset="0"/>
                <a:cs typeface="Times New Roman" panose="02020603050405020304" pitchFamily="18" charset="0"/>
              </a:rPr>
              <a:t>For programming a microcontroller need a very strong foundation on Embedded C &amp; C languages</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u="sng"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890366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F7C5CA-8FFF-D56D-F0B7-62E79139EF1E}"/>
              </a:ext>
            </a:extLst>
          </p:cNvPr>
          <p:cNvSpPr>
            <a:spLocks noGrp="1"/>
          </p:cNvSpPr>
          <p:nvPr>
            <p:ph type="title"/>
          </p:nvPr>
        </p:nvSpPr>
        <p:spPr>
          <a:xfrm>
            <a:off x="457200" y="381000"/>
            <a:ext cx="8229600" cy="1143000"/>
          </a:xfrm>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Proposed Block diagram</a:t>
            </a:r>
            <a:endParaRPr lang="en-IN" sz="3200" b="1" dirty="0"/>
          </a:p>
        </p:txBody>
      </p:sp>
      <p:pic>
        <p:nvPicPr>
          <p:cNvPr id="7" name="Content Placeholder 6">
            <a:extLst>
              <a:ext uri="{FF2B5EF4-FFF2-40B4-BE49-F238E27FC236}">
                <a16:creationId xmlns:a16="http://schemas.microsoft.com/office/drawing/2014/main" id="{141F2181-4761-FDF4-5D02-E7EE0B591ED2}"/>
              </a:ext>
            </a:extLst>
          </p:cNvPr>
          <p:cNvPicPr>
            <a:picLocks noGrp="1" noChangeAspect="1"/>
          </p:cNvPicPr>
          <p:nvPr>
            <p:ph sz="half" idx="1"/>
          </p:nvPr>
        </p:nvPicPr>
        <p:blipFill>
          <a:blip r:embed="rId3"/>
          <a:stretch>
            <a:fillRect/>
          </a:stretch>
        </p:blipFill>
        <p:spPr>
          <a:xfrm>
            <a:off x="472440" y="1775184"/>
            <a:ext cx="3489960" cy="3926456"/>
          </a:xfrm>
          <a:prstGeom prst="rect">
            <a:avLst/>
          </a:prstGeom>
        </p:spPr>
      </p:pic>
      <p:pic>
        <p:nvPicPr>
          <p:cNvPr id="28" name="Content Placeholder 27">
            <a:extLst>
              <a:ext uri="{FF2B5EF4-FFF2-40B4-BE49-F238E27FC236}">
                <a16:creationId xmlns:a16="http://schemas.microsoft.com/office/drawing/2014/main" id="{88301351-42BB-FF29-18D6-D9D881194390}"/>
              </a:ext>
            </a:extLst>
          </p:cNvPr>
          <p:cNvPicPr>
            <a:picLocks noGrp="1" noChangeAspect="1"/>
          </p:cNvPicPr>
          <p:nvPr>
            <p:ph sz="half" idx="2"/>
          </p:nvPr>
        </p:nvPicPr>
        <p:blipFill rotWithShape="1">
          <a:blip r:embed="rId4"/>
          <a:srcRect l="48512" t="34241" r="20058" b="18985"/>
          <a:stretch/>
        </p:blipFill>
        <p:spPr>
          <a:xfrm>
            <a:off x="4480560" y="1770104"/>
            <a:ext cx="4191000" cy="3926456"/>
          </a:xfrm>
        </p:spPr>
      </p:pic>
    </p:spTree>
    <p:extLst>
      <p:ext uri="{BB962C8B-B14F-4D97-AF65-F5344CB8AC3E}">
        <p14:creationId xmlns:p14="http://schemas.microsoft.com/office/powerpoint/2010/main" val="2167304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2EF178-018E-269B-24BB-B35F6EDC8910}"/>
              </a:ext>
            </a:extLst>
          </p:cNvPr>
          <p:cNvSpPr>
            <a:spLocks noGrp="1"/>
          </p:cNvSpPr>
          <p:nvPr>
            <p:ph idx="1"/>
          </p:nvPr>
        </p:nvSpPr>
        <p:spPr>
          <a:xfrm>
            <a:off x="304800" y="381000"/>
            <a:ext cx="8382000" cy="5745163"/>
          </a:xfrm>
        </p:spPr>
        <p:txBody>
          <a:bodyPr>
            <a:normAutofit/>
          </a:bodyPr>
          <a:lstStyle/>
          <a:p>
            <a:pPr marL="0" indent="0" algn="ctr">
              <a:buNone/>
            </a:pPr>
            <a:r>
              <a:rPr lang="en-IN" dirty="0">
                <a:solidFill>
                  <a:srgbClr val="FF0000"/>
                </a:solidFill>
                <a:latin typeface="Times New Roman" panose="02020603050405020304" pitchFamily="18" charset="0"/>
                <a:cs typeface="Times New Roman" panose="02020603050405020304" pitchFamily="18" charset="0"/>
              </a:rPr>
              <a:t> </a:t>
            </a:r>
            <a:r>
              <a:rPr lang="en-IN" b="1" dirty="0">
                <a:solidFill>
                  <a:srgbClr val="C00000"/>
                </a:solidFill>
                <a:latin typeface="Times New Roman" panose="02020603050405020304" pitchFamily="18" charset="0"/>
                <a:cs typeface="Times New Roman" panose="02020603050405020304" pitchFamily="18" charset="0"/>
              </a:rPr>
              <a:t>RF Transmitter </a:t>
            </a:r>
          </a:p>
          <a:p>
            <a:pPr marL="0" indent="0">
              <a:buNone/>
            </a:pP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radiofrequency (RF) transmitter is the generator of the radiofrequency current which is delivered to the transmitting coil. </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creates a signal which is used to excite protons in the imaging field. Radiofrequency coils can be both transmitters and receivers of the radiofrequency signal or receivers alone.</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 transmitter synchronized with RF receiver at 433MHz frequency.</a:t>
            </a: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3481E9B-0EFA-A316-5A6D-E302157892FD}"/>
              </a:ext>
            </a:extLst>
          </p:cNvPr>
          <p:cNvPicPr>
            <a:picLocks noChangeAspect="1"/>
          </p:cNvPicPr>
          <p:nvPr/>
        </p:nvPicPr>
        <p:blipFill>
          <a:blip r:embed="rId2"/>
          <a:stretch>
            <a:fillRect/>
          </a:stretch>
        </p:blipFill>
        <p:spPr>
          <a:xfrm>
            <a:off x="3429000" y="3886200"/>
            <a:ext cx="1904762" cy="2123810"/>
          </a:xfrm>
          <a:prstGeom prst="rect">
            <a:avLst/>
          </a:prstGeom>
        </p:spPr>
      </p:pic>
    </p:spTree>
    <p:extLst>
      <p:ext uri="{BB962C8B-B14F-4D97-AF65-F5344CB8AC3E}">
        <p14:creationId xmlns:p14="http://schemas.microsoft.com/office/powerpoint/2010/main" val="28064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87A8-766D-1BAE-9BFD-14139DA9CE89}"/>
              </a:ext>
            </a:extLst>
          </p:cNvPr>
          <p:cNvSpPr>
            <a:spLocks noGrp="1"/>
          </p:cNvSpPr>
          <p:nvPr>
            <p:ph type="title"/>
          </p:nvPr>
        </p:nvSpPr>
        <p:spPr/>
        <p:txBody>
          <a:bodyPr>
            <a:normAutofit/>
          </a:bodyPr>
          <a:lstStyle/>
          <a:p>
            <a:r>
              <a:rPr lang="en-IN" sz="3200" b="1" dirty="0">
                <a:solidFill>
                  <a:srgbClr val="C00000"/>
                </a:solidFill>
                <a:latin typeface="Times New Roman" panose="02020603050405020304" pitchFamily="18" charset="0"/>
                <a:cs typeface="Times New Roman" panose="02020603050405020304" pitchFamily="18" charset="0"/>
              </a:rPr>
              <a:t>RF Receiver</a:t>
            </a:r>
          </a:p>
        </p:txBody>
      </p:sp>
      <p:sp>
        <p:nvSpPr>
          <p:cNvPr id="3" name="Content Placeholder 2">
            <a:extLst>
              <a:ext uri="{FF2B5EF4-FFF2-40B4-BE49-F238E27FC236}">
                <a16:creationId xmlns:a16="http://schemas.microsoft.com/office/drawing/2014/main" id="{F5864197-4C38-D28F-7BBD-A0B58CD08F1A}"/>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 receivers are electronic devices that separate radio signals from one another and convert specific signals into audio, video, or data formats.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RF receivers use an antenna to receive transmitted radio signals and a tuner to separate a specific signal from all of the other signals that the antenna receives.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3D720B-98A3-D416-A2C1-E70EBEF7B416}"/>
              </a:ext>
            </a:extLst>
          </p:cNvPr>
          <p:cNvPicPr>
            <a:picLocks noChangeAspect="1"/>
          </p:cNvPicPr>
          <p:nvPr/>
        </p:nvPicPr>
        <p:blipFill>
          <a:blip r:embed="rId2"/>
          <a:stretch>
            <a:fillRect/>
          </a:stretch>
        </p:blipFill>
        <p:spPr>
          <a:xfrm>
            <a:off x="2743200" y="3429000"/>
            <a:ext cx="3057143" cy="2028571"/>
          </a:xfrm>
          <a:prstGeom prst="rect">
            <a:avLst/>
          </a:prstGeom>
        </p:spPr>
      </p:pic>
    </p:spTree>
    <p:extLst>
      <p:ext uri="{BB962C8B-B14F-4D97-AF65-F5344CB8AC3E}">
        <p14:creationId xmlns:p14="http://schemas.microsoft.com/office/powerpoint/2010/main" val="33004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1383</TotalTime>
  <Words>1547</Words>
  <Application>Microsoft Office PowerPoint</Application>
  <PresentationFormat>On-screen Show (4:3)</PresentationFormat>
  <Paragraphs>114</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Arial</vt:lpstr>
      <vt:lpstr>Arial Rounded MT Bold</vt:lpstr>
      <vt:lpstr>Calibri</vt:lpstr>
      <vt:lpstr>Times New Roman</vt:lpstr>
      <vt:lpstr>Wingdings</vt:lpstr>
      <vt:lpstr>Office Theme</vt:lpstr>
      <vt:lpstr>PowerPoint Presentation</vt:lpstr>
      <vt:lpstr>PowerPoint Presentation</vt:lpstr>
      <vt:lpstr>Abstract</vt:lpstr>
      <vt:lpstr>Introduction</vt:lpstr>
      <vt:lpstr>Existing Block Diagram</vt:lpstr>
      <vt:lpstr>Existing Method Drawbacks</vt:lpstr>
      <vt:lpstr>Proposed Block diagram</vt:lpstr>
      <vt:lpstr>PowerPoint Presentation</vt:lpstr>
      <vt:lpstr>RF Receiver</vt:lpstr>
      <vt:lpstr>7805 Voltage Regulator</vt:lpstr>
      <vt:lpstr>NodeMCU(ESP-8266)</vt:lpstr>
      <vt:lpstr>Specifications and Features </vt:lpstr>
      <vt:lpstr>Buzzer</vt:lpstr>
      <vt:lpstr>LED</vt:lpstr>
      <vt:lpstr>LCD</vt:lpstr>
      <vt:lpstr>Relay Module</vt:lpstr>
      <vt:lpstr> Geared DC Motors</vt:lpstr>
      <vt:lpstr>Results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Akula Nikith kumar</cp:lastModifiedBy>
  <cp:revision>37</cp:revision>
  <dcterms:created xsi:type="dcterms:W3CDTF">2006-08-16T00:00:00Z</dcterms:created>
  <dcterms:modified xsi:type="dcterms:W3CDTF">2024-11-21T05:36:53Z</dcterms:modified>
</cp:coreProperties>
</file>